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2343705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370774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334921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3182357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255766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1323005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60082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798404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3643708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22505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3866533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6FDB6-FFCD-44CB-B325-F1981B7BB500}" type="datetimeFigureOut">
              <a:rPr lang="zh-CN" altLang="en-US" smtClean="0"/>
              <a:t>2020/10/27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2613884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cs.purdue.edu/homes/rompf/papers/tahboub-sigmod18.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ntlr/grammars-v4" TargetMode="External"/><Relationship Id="rId2" Type="http://schemas.openxmlformats.org/officeDocument/2006/relationships/hyperlink" Target="https://github.com/antlr/antlr4" TargetMode="External"/><Relationship Id="rId1" Type="http://schemas.openxmlformats.org/officeDocument/2006/relationships/slideLayout" Target="../slideLayouts/slideLayout2.xml"/><Relationship Id="rId4" Type="http://schemas.openxmlformats.org/officeDocument/2006/relationships/hyperlink" Target="https://github.com/antlr/antlr4-cp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qpmodel</a:t>
            </a:r>
            <a:endParaRPr lang="zh-CN" altLang="en-US" dirty="0"/>
          </a:p>
        </p:txBody>
      </p:sp>
      <p:sp>
        <p:nvSpPr>
          <p:cNvPr id="3" name="副标题 2"/>
          <p:cNvSpPr>
            <a:spLocks noGrp="1"/>
          </p:cNvSpPr>
          <p:nvPr>
            <p:ph type="subTitle" idx="1"/>
          </p:nvPr>
        </p:nvSpPr>
        <p:spPr/>
        <p:txBody>
          <a:bodyPr/>
          <a:lstStyle/>
          <a:p>
            <a:r>
              <a:rPr lang="en-US" altLang="zh-CN" dirty="0" smtClean="0"/>
              <a:t>Design Introduction</a:t>
            </a:r>
            <a:endParaRPr lang="zh-CN" altLang="en-US" dirty="0"/>
          </a:p>
        </p:txBody>
      </p:sp>
    </p:spTree>
    <p:extLst>
      <p:ext uri="{BB962C8B-B14F-4D97-AF65-F5344CB8AC3E}">
        <p14:creationId xmlns:p14="http://schemas.microsoft.com/office/powerpoint/2010/main" val="2000584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10</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Logic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矩形 3"/>
          <p:cNvSpPr/>
          <p:nvPr/>
        </p:nvSpPr>
        <p:spPr>
          <a:xfrm>
            <a:off x="437798" y="1069324"/>
            <a:ext cx="8382674" cy="276999"/>
          </a:xfrm>
          <a:prstGeom prst="rect">
            <a:avLst/>
          </a:prstGeom>
        </p:spPr>
        <p:txBody>
          <a:bodyPr wrap="square">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SELECT </a:t>
            </a:r>
            <a:r>
              <a:rPr lang="en-US" altLang="zh-CN" sz="1200" dirty="0" smtClean="0">
                <a:solidFill>
                  <a:schemeClr val="tx1"/>
                </a:solidFill>
                <a:latin typeface="微软雅黑" panose="020B0503020204020204" pitchFamily="34" charset="-122"/>
                <a:ea typeface="微软雅黑" panose="020B0503020204020204" pitchFamily="34" charset="-122"/>
              </a:rPr>
              <a:t>A.name FROM A, B, C WHERE A.id = </a:t>
            </a:r>
            <a:r>
              <a:rPr lang="en-US" altLang="zh-CN" sz="1200" dirty="0" err="1" smtClean="0">
                <a:solidFill>
                  <a:schemeClr val="tx1"/>
                </a:solidFill>
                <a:latin typeface="微软雅黑" panose="020B0503020204020204" pitchFamily="34" charset="-122"/>
                <a:ea typeface="微软雅黑" panose="020B0503020204020204" pitchFamily="34" charset="-122"/>
              </a:rPr>
              <a:t>B.aid</a:t>
            </a:r>
            <a:r>
              <a:rPr lang="en-US" altLang="zh-CN" sz="1200" dirty="0" smtClean="0">
                <a:solidFill>
                  <a:schemeClr val="tx1"/>
                </a:solidFill>
                <a:latin typeface="微软雅黑" panose="020B0503020204020204" pitchFamily="34" charset="-122"/>
                <a:ea typeface="微软雅黑" panose="020B0503020204020204" pitchFamily="34" charset="-122"/>
              </a:rPr>
              <a:t> AND </a:t>
            </a:r>
            <a:r>
              <a:rPr lang="en-US" altLang="zh-CN" sz="1200" dirty="0" err="1" smtClean="0">
                <a:solidFill>
                  <a:schemeClr val="tx1"/>
                </a:solidFill>
                <a:latin typeface="微软雅黑" panose="020B0503020204020204" pitchFamily="34" charset="-122"/>
                <a:ea typeface="微软雅黑" panose="020B0503020204020204" pitchFamily="34" charset="-122"/>
              </a:rPr>
              <a:t>B.cid</a:t>
            </a:r>
            <a:r>
              <a:rPr lang="en-US" altLang="zh-CN" sz="1200" dirty="0" smtClean="0">
                <a:solidFill>
                  <a:schemeClr val="tx1"/>
                </a:solidFill>
                <a:latin typeface="微软雅黑" panose="020B0503020204020204" pitchFamily="34" charset="-122"/>
                <a:ea typeface="微软雅黑" panose="020B0503020204020204" pitchFamily="34" charset="-122"/>
              </a:rPr>
              <a:t> = C.id AND A.value &gt; 100 AND C.value &gt; 100</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5" name="流程图: 过程 4"/>
          <p:cNvSpPr/>
          <p:nvPr/>
        </p:nvSpPr>
        <p:spPr bwMode="auto">
          <a:xfrm>
            <a:off x="1452602" y="1838449"/>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流程图: 过程 5"/>
          <p:cNvSpPr/>
          <p:nvPr/>
        </p:nvSpPr>
        <p:spPr bwMode="auto">
          <a:xfrm>
            <a:off x="1452602" y="2390906"/>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FILTER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流程图: 过程 6"/>
          <p:cNvSpPr/>
          <p:nvPr/>
        </p:nvSpPr>
        <p:spPr bwMode="auto">
          <a:xfrm>
            <a:off x="1452602" y="2973936"/>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JOIN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流程图: 过程 7"/>
          <p:cNvSpPr/>
          <p:nvPr/>
        </p:nvSpPr>
        <p:spPr bwMode="auto">
          <a:xfrm>
            <a:off x="804530" y="3556966"/>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JOIN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流程图: 过程 8"/>
          <p:cNvSpPr/>
          <p:nvPr/>
        </p:nvSpPr>
        <p:spPr bwMode="auto">
          <a:xfrm>
            <a:off x="156458" y="4139996"/>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A</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流程图: 过程 9"/>
          <p:cNvSpPr/>
          <p:nvPr/>
        </p:nvSpPr>
        <p:spPr bwMode="auto">
          <a:xfrm>
            <a:off x="1380594" y="4139996"/>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B</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流程图: 过程 10"/>
          <p:cNvSpPr/>
          <p:nvPr/>
        </p:nvSpPr>
        <p:spPr bwMode="auto">
          <a:xfrm>
            <a:off x="2604730" y="4139995"/>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C</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2" name="直接箭头连接符 11"/>
          <p:cNvCxnSpPr>
            <a:stCxn id="5" idx="2"/>
            <a:endCxn id="6" idx="0"/>
          </p:cNvCxnSpPr>
          <p:nvPr/>
        </p:nvCxnSpPr>
        <p:spPr bwMode="auto">
          <a:xfrm>
            <a:off x="1920654" y="2103088"/>
            <a:ext cx="0" cy="287818"/>
          </a:xfrm>
          <a:prstGeom prst="straightConnector1">
            <a:avLst/>
          </a:prstGeom>
          <a:noFill/>
          <a:ln w="9525" cap="flat" cmpd="sng" algn="ctr">
            <a:solidFill>
              <a:schemeClr val="tx1"/>
            </a:solidFill>
            <a:prstDash val="solid"/>
            <a:round/>
            <a:headEnd type="none" w="med" len="med"/>
            <a:tailEnd type="none"/>
          </a:ln>
          <a:effectLst/>
        </p:spPr>
      </p:cxnSp>
      <p:cxnSp>
        <p:nvCxnSpPr>
          <p:cNvPr id="13" name="直接箭头连接符 12"/>
          <p:cNvCxnSpPr>
            <a:stCxn id="6" idx="2"/>
            <a:endCxn id="7" idx="0"/>
          </p:cNvCxnSpPr>
          <p:nvPr/>
        </p:nvCxnSpPr>
        <p:spPr bwMode="auto">
          <a:xfrm>
            <a:off x="1920654" y="2655545"/>
            <a:ext cx="0" cy="318391"/>
          </a:xfrm>
          <a:prstGeom prst="straightConnector1">
            <a:avLst/>
          </a:prstGeom>
          <a:noFill/>
          <a:ln w="9525" cap="flat" cmpd="sng" algn="ctr">
            <a:solidFill>
              <a:schemeClr val="tx1"/>
            </a:solidFill>
            <a:prstDash val="solid"/>
            <a:round/>
            <a:headEnd type="none" w="med" len="med"/>
            <a:tailEnd type="none"/>
          </a:ln>
          <a:effectLst/>
        </p:spPr>
      </p:cxnSp>
      <p:cxnSp>
        <p:nvCxnSpPr>
          <p:cNvPr id="14" name="直接箭头连接符 13"/>
          <p:cNvCxnSpPr>
            <a:stCxn id="7" idx="2"/>
            <a:endCxn id="8" idx="0"/>
          </p:cNvCxnSpPr>
          <p:nvPr/>
        </p:nvCxnSpPr>
        <p:spPr bwMode="auto">
          <a:xfrm flipH="1">
            <a:off x="1272582" y="3238575"/>
            <a:ext cx="648072" cy="318391"/>
          </a:xfrm>
          <a:prstGeom prst="straightConnector1">
            <a:avLst/>
          </a:prstGeom>
          <a:noFill/>
          <a:ln w="9525" cap="flat" cmpd="sng" algn="ctr">
            <a:solidFill>
              <a:schemeClr val="tx1"/>
            </a:solidFill>
            <a:prstDash val="solid"/>
            <a:round/>
            <a:headEnd type="none" w="med" len="med"/>
            <a:tailEnd type="none"/>
          </a:ln>
          <a:effectLst/>
        </p:spPr>
      </p:cxnSp>
      <p:cxnSp>
        <p:nvCxnSpPr>
          <p:cNvPr id="15" name="直接箭头连接符 14"/>
          <p:cNvCxnSpPr>
            <a:stCxn id="8" idx="2"/>
            <a:endCxn id="9" idx="0"/>
          </p:cNvCxnSpPr>
          <p:nvPr/>
        </p:nvCxnSpPr>
        <p:spPr bwMode="auto">
          <a:xfrm flipH="1">
            <a:off x="624510" y="3821605"/>
            <a:ext cx="648072" cy="318391"/>
          </a:xfrm>
          <a:prstGeom prst="straightConnector1">
            <a:avLst/>
          </a:prstGeom>
          <a:noFill/>
          <a:ln w="9525" cap="flat" cmpd="sng" algn="ctr">
            <a:solidFill>
              <a:schemeClr val="tx1"/>
            </a:solidFill>
            <a:prstDash val="solid"/>
            <a:round/>
            <a:headEnd type="none" w="med" len="med"/>
            <a:tailEnd type="none"/>
          </a:ln>
          <a:effectLst/>
        </p:spPr>
      </p:cxnSp>
      <p:cxnSp>
        <p:nvCxnSpPr>
          <p:cNvPr id="16" name="直接箭头连接符 15"/>
          <p:cNvCxnSpPr>
            <a:stCxn id="8" idx="2"/>
            <a:endCxn id="10" idx="0"/>
          </p:cNvCxnSpPr>
          <p:nvPr/>
        </p:nvCxnSpPr>
        <p:spPr bwMode="auto">
          <a:xfrm>
            <a:off x="1272582" y="3821605"/>
            <a:ext cx="576064" cy="318391"/>
          </a:xfrm>
          <a:prstGeom prst="straightConnector1">
            <a:avLst/>
          </a:prstGeom>
          <a:noFill/>
          <a:ln w="9525" cap="flat" cmpd="sng" algn="ctr">
            <a:solidFill>
              <a:schemeClr val="tx1"/>
            </a:solidFill>
            <a:prstDash val="solid"/>
            <a:round/>
            <a:headEnd type="none" w="med" len="med"/>
            <a:tailEnd type="none"/>
          </a:ln>
          <a:effectLst/>
        </p:spPr>
      </p:cxnSp>
      <p:cxnSp>
        <p:nvCxnSpPr>
          <p:cNvPr id="17" name="直接箭头连接符 16"/>
          <p:cNvCxnSpPr>
            <a:stCxn id="7" idx="2"/>
            <a:endCxn id="11" idx="0"/>
          </p:cNvCxnSpPr>
          <p:nvPr/>
        </p:nvCxnSpPr>
        <p:spPr bwMode="auto">
          <a:xfrm>
            <a:off x="1920654" y="3238575"/>
            <a:ext cx="1152128" cy="901420"/>
          </a:xfrm>
          <a:prstGeom prst="straightConnector1">
            <a:avLst/>
          </a:prstGeom>
          <a:noFill/>
          <a:ln w="9525" cap="flat" cmpd="sng" algn="ctr">
            <a:solidFill>
              <a:schemeClr val="tx1"/>
            </a:solidFill>
            <a:prstDash val="solid"/>
            <a:round/>
            <a:headEnd type="none" w="med" len="med"/>
            <a:tailEnd type="none"/>
          </a:ln>
          <a:effectLst/>
        </p:spPr>
      </p:cxnSp>
      <p:sp>
        <p:nvSpPr>
          <p:cNvPr id="18" name="文本框 17"/>
          <p:cNvSpPr txBox="1"/>
          <p:nvPr/>
        </p:nvSpPr>
        <p:spPr>
          <a:xfrm>
            <a:off x="2556243" y="1823047"/>
            <a:ext cx="740908"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A.name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65166" y="2230384"/>
            <a:ext cx="1181927" cy="646331"/>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A.id=B.id</a:t>
            </a:r>
          </a:p>
          <a:p>
            <a:r>
              <a:rPr lang="en-US" altLang="zh-CN" sz="1200" dirty="0" smtClean="0">
                <a:solidFill>
                  <a:schemeClr val="tx1"/>
                </a:solidFill>
                <a:latin typeface="微软雅黑" panose="020B0503020204020204" pitchFamily="34" charset="-122"/>
                <a:ea typeface="微软雅黑" panose="020B0503020204020204" pitchFamily="34" charset="-122"/>
              </a:rPr>
              <a:t>B.id=C.id</a:t>
            </a:r>
          </a:p>
          <a:p>
            <a:r>
              <a:rPr lang="en-US" altLang="zh-CN" sz="1200" dirty="0" err="1">
                <a:solidFill>
                  <a:schemeClr val="tx1"/>
                </a:solidFill>
                <a:latin typeface="微软雅黑" panose="020B0503020204020204" pitchFamily="34" charset="-122"/>
                <a:ea typeface="微软雅黑" panose="020B0503020204020204" pitchFamily="34" charset="-122"/>
              </a:rPr>
              <a:t>C</a:t>
            </a:r>
            <a:r>
              <a:rPr lang="en-US" altLang="zh-CN" sz="1200" dirty="0" err="1" smtClean="0">
                <a:solidFill>
                  <a:schemeClr val="tx1"/>
                </a:solidFill>
                <a:latin typeface="微软雅黑" panose="020B0503020204020204" pitchFamily="34" charset="-122"/>
                <a:ea typeface="微软雅黑" panose="020B0503020204020204" pitchFamily="34" charset="-122"/>
              </a:rPr>
              <a:t>.value</a:t>
            </a:r>
            <a:r>
              <a:rPr lang="en-US" altLang="zh-CN" sz="1200" dirty="0" smtClean="0">
                <a:solidFill>
                  <a:schemeClr val="tx1"/>
                </a:solidFill>
                <a:latin typeface="微软雅黑" panose="020B0503020204020204" pitchFamily="34" charset="-122"/>
                <a:ea typeface="微软雅黑" panose="020B0503020204020204" pitchFamily="34" charset="-122"/>
              </a:rPr>
              <a:t> &gt; 100</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0" name="矩形 19"/>
          <p:cNvSpPr/>
          <p:nvPr/>
        </p:nvSpPr>
        <p:spPr>
          <a:xfrm>
            <a:off x="426338" y="5738425"/>
            <a:ext cx="8382674" cy="461665"/>
          </a:xfrm>
          <a:prstGeom prst="rect">
            <a:avLst/>
          </a:prstGeom>
        </p:spPr>
        <p:txBody>
          <a:bodyPr wrap="square">
            <a:spAutoFit/>
          </a:bodyPr>
          <a:lstStyle/>
          <a:p>
            <a:r>
              <a:rPr lang="zh-CN" altLang="en-US" sz="1200" dirty="0" smtClean="0">
                <a:solidFill>
                  <a:schemeClr val="tx1"/>
                </a:solidFill>
                <a:latin typeface="微软雅黑" panose="020B0503020204020204" pitchFamily="34" charset="-122"/>
                <a:ea typeface="微软雅黑" panose="020B0503020204020204" pitchFamily="34" charset="-122"/>
              </a:rPr>
              <a:t>通过拆分连接谓词，</a:t>
            </a:r>
            <a:r>
              <a:rPr lang="zh-CN" altLang="en-US" sz="1200" dirty="0">
                <a:solidFill>
                  <a:schemeClr val="tx1"/>
                </a:solidFill>
                <a:latin typeface="微软雅黑" panose="020B0503020204020204" pitchFamily="34" charset="-122"/>
                <a:ea typeface="微软雅黑" panose="020B0503020204020204" pitchFamily="34" charset="-122"/>
              </a:rPr>
              <a:t>谓词下推，投影</a:t>
            </a:r>
            <a:r>
              <a:rPr lang="zh-CN" altLang="en-US" sz="1200" dirty="0" smtClean="0">
                <a:solidFill>
                  <a:schemeClr val="tx1"/>
                </a:solidFill>
                <a:latin typeface="微软雅黑" panose="020B0503020204020204" pitchFamily="34" charset="-122"/>
                <a:ea typeface="微软雅黑" panose="020B0503020204020204" pitchFamily="34" charset="-122"/>
              </a:rPr>
              <a:t>修剪完成逻辑优化。由关系代数和逻辑代数的转换规则转换后的</a:t>
            </a:r>
            <a:r>
              <a:rPr lang="en-US" altLang="zh-CN" sz="1200" dirty="0" smtClean="0">
                <a:solidFill>
                  <a:schemeClr val="tx1"/>
                </a:solidFill>
                <a:latin typeface="微软雅黑" panose="020B0503020204020204" pitchFamily="34" charset="-122"/>
                <a:ea typeface="微软雅黑" panose="020B0503020204020204" pitchFamily="34" charset="-122"/>
              </a:rPr>
              <a:t>Logic Plan</a:t>
            </a:r>
            <a:r>
              <a:rPr lang="zh-CN" altLang="en-US" sz="1200" dirty="0" smtClean="0">
                <a:solidFill>
                  <a:schemeClr val="tx1"/>
                </a:solidFill>
                <a:latin typeface="微软雅黑" panose="020B0503020204020204" pitchFamily="34" charset="-122"/>
                <a:ea typeface="微软雅黑" panose="020B0503020204020204" pitchFamily="34" charset="-122"/>
              </a:rPr>
              <a:t>的性能必然高于优化之前。</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21" name="流程图: 过程 20"/>
          <p:cNvSpPr/>
          <p:nvPr/>
        </p:nvSpPr>
        <p:spPr bwMode="auto">
          <a:xfrm>
            <a:off x="3851920" y="5236594"/>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A</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2" name="流程图: 过程 21"/>
          <p:cNvSpPr/>
          <p:nvPr/>
        </p:nvSpPr>
        <p:spPr bwMode="auto">
          <a:xfrm>
            <a:off x="5436096" y="5232580"/>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B</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3" name="流程图: 过程 22"/>
          <p:cNvSpPr/>
          <p:nvPr/>
        </p:nvSpPr>
        <p:spPr bwMode="auto">
          <a:xfrm>
            <a:off x="7017152" y="5233072"/>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C</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4" name="流程图: 过程 23"/>
          <p:cNvSpPr/>
          <p:nvPr/>
        </p:nvSpPr>
        <p:spPr bwMode="auto">
          <a:xfrm>
            <a:off x="3851920" y="4664455"/>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5" name="流程图: 过程 24"/>
          <p:cNvSpPr/>
          <p:nvPr/>
        </p:nvSpPr>
        <p:spPr bwMode="auto">
          <a:xfrm>
            <a:off x="5436096" y="4660441"/>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6" name="流程图: 过程 25"/>
          <p:cNvSpPr/>
          <p:nvPr/>
        </p:nvSpPr>
        <p:spPr bwMode="auto">
          <a:xfrm>
            <a:off x="7017152" y="4053467"/>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a:r>
              <a:rPr lang="en-US" altLang="zh-CN" sz="1200" dirty="0" smtClean="0">
                <a:solidFill>
                  <a:schemeClr val="tx1"/>
                </a:solidFill>
                <a:latin typeface="微软雅黑" panose="020B0503020204020204" pitchFamily="34" charset="-122"/>
                <a:ea typeface="微软雅黑" panose="020B0503020204020204" pitchFamily="34" charset="-122"/>
              </a:rPr>
              <a:t>FILTER</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7" name="流程图: 过程 26"/>
          <p:cNvSpPr/>
          <p:nvPr/>
        </p:nvSpPr>
        <p:spPr bwMode="auto">
          <a:xfrm>
            <a:off x="4499992" y="4053468"/>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a:r>
              <a:rPr lang="en-US" altLang="zh-CN" sz="1200" dirty="0" smtClean="0">
                <a:solidFill>
                  <a:schemeClr val="tx1"/>
                </a:solidFill>
                <a:latin typeface="微软雅黑" panose="020B0503020204020204" pitchFamily="34" charset="-122"/>
                <a:ea typeface="微软雅黑" panose="020B0503020204020204" pitchFamily="34" charset="-122"/>
              </a:rPr>
              <a:t>JOIN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8" name="流程图: 过程 27"/>
          <p:cNvSpPr/>
          <p:nvPr/>
        </p:nvSpPr>
        <p:spPr bwMode="auto">
          <a:xfrm>
            <a:off x="4499992" y="3446495"/>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9" name="流程图: 过程 28"/>
          <p:cNvSpPr/>
          <p:nvPr/>
        </p:nvSpPr>
        <p:spPr bwMode="auto">
          <a:xfrm>
            <a:off x="7017152" y="3447143"/>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0" name="流程图: 过程 29"/>
          <p:cNvSpPr/>
          <p:nvPr/>
        </p:nvSpPr>
        <p:spPr bwMode="auto">
          <a:xfrm>
            <a:off x="5724128" y="2885852"/>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a:r>
              <a:rPr lang="en-US" altLang="zh-CN" sz="1200" dirty="0" smtClean="0">
                <a:solidFill>
                  <a:schemeClr val="tx1"/>
                </a:solidFill>
                <a:latin typeface="微软雅黑" panose="020B0503020204020204" pitchFamily="34" charset="-122"/>
                <a:ea typeface="微软雅黑" panose="020B0503020204020204" pitchFamily="34" charset="-122"/>
              </a:rPr>
              <a:t>JOIN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1" name="流程图: 过程 30"/>
          <p:cNvSpPr/>
          <p:nvPr/>
        </p:nvSpPr>
        <p:spPr bwMode="auto">
          <a:xfrm>
            <a:off x="5724128" y="2269652"/>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32" name="直接箭头连接符 31"/>
          <p:cNvCxnSpPr>
            <a:stCxn id="31" idx="2"/>
            <a:endCxn id="30" idx="0"/>
          </p:cNvCxnSpPr>
          <p:nvPr/>
        </p:nvCxnSpPr>
        <p:spPr bwMode="auto">
          <a:xfrm>
            <a:off x="6192180" y="2534291"/>
            <a:ext cx="0" cy="351561"/>
          </a:xfrm>
          <a:prstGeom prst="straightConnector1">
            <a:avLst/>
          </a:prstGeom>
          <a:noFill/>
          <a:ln w="9525" cap="flat" cmpd="sng" algn="ctr">
            <a:solidFill>
              <a:schemeClr val="tx1"/>
            </a:solidFill>
            <a:prstDash val="solid"/>
            <a:round/>
            <a:headEnd type="none" w="med" len="med"/>
            <a:tailEnd type="none"/>
          </a:ln>
          <a:effectLst/>
        </p:spPr>
      </p:cxnSp>
      <p:cxnSp>
        <p:nvCxnSpPr>
          <p:cNvPr id="33" name="直接箭头连接符 32"/>
          <p:cNvCxnSpPr>
            <a:stCxn id="30" idx="2"/>
            <a:endCxn id="28" idx="0"/>
          </p:cNvCxnSpPr>
          <p:nvPr/>
        </p:nvCxnSpPr>
        <p:spPr bwMode="auto">
          <a:xfrm flipH="1">
            <a:off x="4968044" y="3150491"/>
            <a:ext cx="1224136" cy="296004"/>
          </a:xfrm>
          <a:prstGeom prst="straightConnector1">
            <a:avLst/>
          </a:prstGeom>
          <a:noFill/>
          <a:ln w="9525" cap="flat" cmpd="sng" algn="ctr">
            <a:solidFill>
              <a:schemeClr val="tx1"/>
            </a:solidFill>
            <a:prstDash val="solid"/>
            <a:round/>
            <a:headEnd type="none" w="med" len="med"/>
            <a:tailEnd type="none"/>
          </a:ln>
          <a:effectLst/>
        </p:spPr>
      </p:cxnSp>
      <p:cxnSp>
        <p:nvCxnSpPr>
          <p:cNvPr id="34" name="直接箭头连接符 33"/>
          <p:cNvCxnSpPr>
            <a:stCxn id="28" idx="2"/>
            <a:endCxn id="27" idx="0"/>
          </p:cNvCxnSpPr>
          <p:nvPr/>
        </p:nvCxnSpPr>
        <p:spPr bwMode="auto">
          <a:xfrm>
            <a:off x="4968044" y="3711134"/>
            <a:ext cx="0" cy="342334"/>
          </a:xfrm>
          <a:prstGeom prst="straightConnector1">
            <a:avLst/>
          </a:prstGeom>
          <a:noFill/>
          <a:ln w="9525" cap="flat" cmpd="sng" algn="ctr">
            <a:solidFill>
              <a:schemeClr val="tx1"/>
            </a:solidFill>
            <a:prstDash val="solid"/>
            <a:round/>
            <a:headEnd type="none" w="med" len="med"/>
            <a:tailEnd type="none"/>
          </a:ln>
          <a:effectLst/>
        </p:spPr>
      </p:cxnSp>
      <p:cxnSp>
        <p:nvCxnSpPr>
          <p:cNvPr id="35" name="直接箭头连接符 34"/>
          <p:cNvCxnSpPr>
            <a:stCxn id="27" idx="2"/>
            <a:endCxn id="24" idx="0"/>
          </p:cNvCxnSpPr>
          <p:nvPr/>
        </p:nvCxnSpPr>
        <p:spPr bwMode="auto">
          <a:xfrm flipH="1">
            <a:off x="4319972" y="4318107"/>
            <a:ext cx="648072" cy="346348"/>
          </a:xfrm>
          <a:prstGeom prst="straightConnector1">
            <a:avLst/>
          </a:prstGeom>
          <a:noFill/>
          <a:ln w="9525" cap="flat" cmpd="sng" algn="ctr">
            <a:solidFill>
              <a:schemeClr val="tx1"/>
            </a:solidFill>
            <a:prstDash val="solid"/>
            <a:round/>
            <a:headEnd type="none" w="med" len="med"/>
            <a:tailEnd type="none"/>
          </a:ln>
          <a:effectLst/>
        </p:spPr>
      </p:cxnSp>
      <p:cxnSp>
        <p:nvCxnSpPr>
          <p:cNvPr id="36" name="直接箭头连接符 35"/>
          <p:cNvCxnSpPr>
            <a:stCxn id="24" idx="2"/>
            <a:endCxn id="21" idx="0"/>
          </p:cNvCxnSpPr>
          <p:nvPr/>
        </p:nvCxnSpPr>
        <p:spPr bwMode="auto">
          <a:xfrm>
            <a:off x="4319972" y="4929094"/>
            <a:ext cx="0" cy="307500"/>
          </a:xfrm>
          <a:prstGeom prst="straightConnector1">
            <a:avLst/>
          </a:prstGeom>
          <a:noFill/>
          <a:ln w="9525" cap="flat" cmpd="sng" algn="ctr">
            <a:solidFill>
              <a:schemeClr val="tx1"/>
            </a:solidFill>
            <a:prstDash val="solid"/>
            <a:round/>
            <a:headEnd type="none" w="med" len="med"/>
            <a:tailEnd type="none"/>
          </a:ln>
          <a:effectLst/>
        </p:spPr>
      </p:cxnSp>
      <p:cxnSp>
        <p:nvCxnSpPr>
          <p:cNvPr id="37" name="直接箭头连接符 36"/>
          <p:cNvCxnSpPr>
            <a:stCxn id="27" idx="2"/>
            <a:endCxn id="25" idx="0"/>
          </p:cNvCxnSpPr>
          <p:nvPr/>
        </p:nvCxnSpPr>
        <p:spPr bwMode="auto">
          <a:xfrm>
            <a:off x="4968044" y="4318107"/>
            <a:ext cx="936104" cy="342334"/>
          </a:xfrm>
          <a:prstGeom prst="straightConnector1">
            <a:avLst/>
          </a:prstGeom>
          <a:noFill/>
          <a:ln w="9525" cap="flat" cmpd="sng" algn="ctr">
            <a:solidFill>
              <a:schemeClr val="tx1"/>
            </a:solidFill>
            <a:prstDash val="solid"/>
            <a:round/>
            <a:headEnd type="none" w="med" len="med"/>
            <a:tailEnd type="none"/>
          </a:ln>
          <a:effectLst/>
        </p:spPr>
      </p:cxnSp>
      <p:cxnSp>
        <p:nvCxnSpPr>
          <p:cNvPr id="38" name="直接箭头连接符 37"/>
          <p:cNvCxnSpPr>
            <a:stCxn id="25" idx="2"/>
            <a:endCxn id="22" idx="0"/>
          </p:cNvCxnSpPr>
          <p:nvPr/>
        </p:nvCxnSpPr>
        <p:spPr bwMode="auto">
          <a:xfrm>
            <a:off x="5904148" y="4925080"/>
            <a:ext cx="0" cy="307500"/>
          </a:xfrm>
          <a:prstGeom prst="straightConnector1">
            <a:avLst/>
          </a:prstGeom>
          <a:noFill/>
          <a:ln w="9525" cap="flat" cmpd="sng" algn="ctr">
            <a:solidFill>
              <a:schemeClr val="tx1"/>
            </a:solidFill>
            <a:prstDash val="solid"/>
            <a:round/>
            <a:headEnd type="none" w="med" len="med"/>
            <a:tailEnd type="none"/>
          </a:ln>
          <a:effectLst/>
        </p:spPr>
      </p:cxnSp>
      <p:cxnSp>
        <p:nvCxnSpPr>
          <p:cNvPr id="39" name="直接箭头连接符 38"/>
          <p:cNvCxnSpPr>
            <a:stCxn id="29" idx="2"/>
            <a:endCxn id="26" idx="0"/>
          </p:cNvCxnSpPr>
          <p:nvPr/>
        </p:nvCxnSpPr>
        <p:spPr bwMode="auto">
          <a:xfrm>
            <a:off x="7485204" y="3711782"/>
            <a:ext cx="0" cy="341685"/>
          </a:xfrm>
          <a:prstGeom prst="straightConnector1">
            <a:avLst/>
          </a:prstGeom>
          <a:noFill/>
          <a:ln w="9525" cap="flat" cmpd="sng" algn="ctr">
            <a:solidFill>
              <a:schemeClr val="tx1"/>
            </a:solidFill>
            <a:prstDash val="solid"/>
            <a:round/>
            <a:headEnd type="none" w="med" len="med"/>
            <a:tailEnd type="none"/>
          </a:ln>
          <a:effectLst/>
        </p:spPr>
      </p:cxnSp>
      <p:cxnSp>
        <p:nvCxnSpPr>
          <p:cNvPr id="40" name="直接箭头连接符 39"/>
          <p:cNvCxnSpPr>
            <a:stCxn id="26" idx="2"/>
            <a:endCxn id="23" idx="0"/>
          </p:cNvCxnSpPr>
          <p:nvPr/>
        </p:nvCxnSpPr>
        <p:spPr bwMode="auto">
          <a:xfrm>
            <a:off x="7485204" y="4318106"/>
            <a:ext cx="0" cy="914966"/>
          </a:xfrm>
          <a:prstGeom prst="straightConnector1">
            <a:avLst/>
          </a:prstGeom>
          <a:noFill/>
          <a:ln w="9525" cap="flat" cmpd="sng" algn="ctr">
            <a:solidFill>
              <a:schemeClr val="tx1"/>
            </a:solidFill>
            <a:prstDash val="solid"/>
            <a:round/>
            <a:headEnd type="none" w="med" len="med"/>
            <a:tailEnd type="none"/>
          </a:ln>
          <a:effectLst/>
        </p:spPr>
      </p:cxnSp>
      <p:cxnSp>
        <p:nvCxnSpPr>
          <p:cNvPr id="41" name="直接箭头连接符 40"/>
          <p:cNvCxnSpPr>
            <a:stCxn id="30" idx="2"/>
            <a:endCxn id="29" idx="0"/>
          </p:cNvCxnSpPr>
          <p:nvPr/>
        </p:nvCxnSpPr>
        <p:spPr bwMode="auto">
          <a:xfrm>
            <a:off x="6192180" y="3150491"/>
            <a:ext cx="1293024" cy="296652"/>
          </a:xfrm>
          <a:prstGeom prst="straightConnector1">
            <a:avLst/>
          </a:prstGeom>
          <a:noFill/>
          <a:ln w="9525" cap="flat" cmpd="sng" algn="ctr">
            <a:solidFill>
              <a:schemeClr val="tx1"/>
            </a:solidFill>
            <a:prstDash val="solid"/>
            <a:round/>
            <a:headEnd type="none" w="med" len="med"/>
            <a:tailEnd type="none"/>
          </a:ln>
          <a:effectLst/>
        </p:spPr>
      </p:cxnSp>
      <p:sp>
        <p:nvSpPr>
          <p:cNvPr id="42" name="文本框 41"/>
          <p:cNvSpPr txBox="1"/>
          <p:nvPr/>
        </p:nvSpPr>
        <p:spPr>
          <a:xfrm>
            <a:off x="7287029" y="2266513"/>
            <a:ext cx="740908"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A.name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7286141" y="2860802"/>
            <a:ext cx="926857"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C.id=</a:t>
            </a:r>
            <a:r>
              <a:rPr lang="en-US" altLang="zh-CN" sz="1200" dirty="0" err="1" smtClean="0">
                <a:solidFill>
                  <a:schemeClr val="tx1"/>
                </a:solidFill>
                <a:latin typeface="微软雅黑" panose="020B0503020204020204" pitchFamily="34" charset="-122"/>
                <a:ea typeface="微软雅黑" panose="020B0503020204020204" pitchFamily="34" charset="-122"/>
              </a:rPr>
              <a:t>B.cid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594092" y="4041786"/>
            <a:ext cx="941283"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A.id=</a:t>
            </a:r>
            <a:r>
              <a:rPr lang="en-US" altLang="zh-CN" sz="1200" dirty="0" err="1" smtClean="0">
                <a:solidFill>
                  <a:schemeClr val="tx1"/>
                </a:solidFill>
                <a:latin typeface="微软雅黑" panose="020B0503020204020204" pitchFamily="34" charset="-122"/>
                <a:ea typeface="微软雅黑" panose="020B0503020204020204" pitchFamily="34" charset="-122"/>
              </a:rPr>
              <a:t>B.aid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8139723" y="3435259"/>
            <a:ext cx="324128"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8139723" y="4039963"/>
            <a:ext cx="1181927"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C.value &gt; 100</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2966291" y="4660441"/>
            <a:ext cx="816249"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i</a:t>
            </a:r>
            <a:r>
              <a:rPr lang="en-US" altLang="zh-CN" sz="1200" dirty="0" smtClean="0">
                <a:solidFill>
                  <a:schemeClr val="tx1"/>
                </a:solidFill>
                <a:latin typeface="微软雅黑" panose="020B0503020204020204" pitchFamily="34" charset="-122"/>
                <a:ea typeface="微软雅黑" panose="020B0503020204020204" pitchFamily="34" charset="-122"/>
              </a:rPr>
              <a:t>d, name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6476253" y="4647252"/>
            <a:ext cx="707245"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a</a:t>
            </a:r>
            <a:r>
              <a:rPr lang="en-US" altLang="zh-CN" sz="1200" dirty="0" smtClean="0">
                <a:solidFill>
                  <a:schemeClr val="tx1"/>
                </a:solidFill>
                <a:latin typeface="微软雅黑" panose="020B0503020204020204" pitchFamily="34" charset="-122"/>
                <a:ea typeface="微软雅黑" panose="020B0503020204020204" pitchFamily="34" charset="-122"/>
              </a:rPr>
              <a:t>id, cid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5610406" y="3437375"/>
            <a:ext cx="777777" cy="461665"/>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A.name,</a:t>
            </a:r>
          </a:p>
          <a:p>
            <a:r>
              <a:rPr lang="en-US" altLang="zh-CN" sz="1200" dirty="0" err="1" smtClean="0">
                <a:solidFill>
                  <a:schemeClr val="tx1"/>
                </a:solidFill>
                <a:latin typeface="微软雅黑" panose="020B0503020204020204" pitchFamily="34" charset="-122"/>
                <a:ea typeface="微软雅黑" panose="020B0503020204020204" pitchFamily="34" charset="-122"/>
              </a:rPr>
              <a:t>B.cid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50" name="右箭头 49"/>
          <p:cNvSpPr/>
          <p:nvPr/>
        </p:nvSpPr>
        <p:spPr bwMode="auto">
          <a:xfrm>
            <a:off x="3496877" y="2820154"/>
            <a:ext cx="978408" cy="525696"/>
          </a:xfrm>
          <a:prstGeom prst="rightArrow">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734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11</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Cost Estimates Base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流程图: 过程 3"/>
          <p:cNvSpPr/>
          <p:nvPr/>
        </p:nvSpPr>
        <p:spPr bwMode="auto">
          <a:xfrm>
            <a:off x="683568" y="2382398"/>
            <a:ext cx="1836204"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Optimizer</a:t>
            </a:r>
          </a:p>
          <a:p>
            <a:pPr marL="0" marR="0" indent="0" algn="ctr"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CASCADES</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 name="流程图: 过程 4"/>
          <p:cNvSpPr/>
          <p:nvPr/>
        </p:nvSpPr>
        <p:spPr bwMode="auto">
          <a:xfrm>
            <a:off x="5353002" y="2382279"/>
            <a:ext cx="936104"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Cost Estimates</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6" name="直接箭头连接符 5"/>
          <p:cNvCxnSpPr>
            <a:stCxn id="10" idx="2"/>
            <a:endCxn id="4" idx="0"/>
          </p:cNvCxnSpPr>
          <p:nvPr/>
        </p:nvCxnSpPr>
        <p:spPr bwMode="auto">
          <a:xfrm flipH="1">
            <a:off x="1601670" y="1833791"/>
            <a:ext cx="40876" cy="548607"/>
          </a:xfrm>
          <a:prstGeom prst="straightConnector1">
            <a:avLst/>
          </a:prstGeom>
          <a:noFill/>
          <a:ln w="9525" cap="flat" cmpd="sng" algn="ctr">
            <a:solidFill>
              <a:schemeClr val="tx1"/>
            </a:solidFill>
            <a:prstDash val="solid"/>
            <a:round/>
            <a:headEnd type="none" w="med" len="med"/>
            <a:tailEnd type="triangle"/>
          </a:ln>
          <a:effectLst/>
        </p:spPr>
      </p:cxnSp>
      <p:cxnSp>
        <p:nvCxnSpPr>
          <p:cNvPr id="7" name="直接箭头连接符 6"/>
          <p:cNvCxnSpPr>
            <a:stCxn id="11" idx="3"/>
            <a:endCxn id="5" idx="1"/>
          </p:cNvCxnSpPr>
          <p:nvPr/>
        </p:nvCxnSpPr>
        <p:spPr bwMode="auto">
          <a:xfrm flipV="1">
            <a:off x="4644961" y="2606932"/>
            <a:ext cx="708041" cy="118"/>
          </a:xfrm>
          <a:prstGeom prst="straightConnector1">
            <a:avLst/>
          </a:prstGeom>
          <a:noFill/>
          <a:ln w="9525" cap="flat" cmpd="sng" algn="ctr">
            <a:solidFill>
              <a:schemeClr val="tx1"/>
            </a:solidFill>
            <a:prstDash val="solid"/>
            <a:round/>
            <a:headEnd type="none" w="med" len="med"/>
            <a:tailEnd type="triangle"/>
          </a:ln>
          <a:effectLst/>
        </p:spPr>
      </p:cxnSp>
      <p:cxnSp>
        <p:nvCxnSpPr>
          <p:cNvPr id="8" name="直接箭头连接符 7"/>
          <p:cNvCxnSpPr>
            <a:stCxn id="4" idx="3"/>
            <a:endCxn id="11" idx="1"/>
          </p:cNvCxnSpPr>
          <p:nvPr/>
        </p:nvCxnSpPr>
        <p:spPr bwMode="auto">
          <a:xfrm flipV="1">
            <a:off x="2519772" y="2607050"/>
            <a:ext cx="823230" cy="1"/>
          </a:xfrm>
          <a:prstGeom prst="straightConnector1">
            <a:avLst/>
          </a:prstGeom>
          <a:noFill/>
          <a:ln w="9525" cap="flat" cmpd="sng" algn="ctr">
            <a:solidFill>
              <a:schemeClr val="tx1"/>
            </a:solidFill>
            <a:prstDash val="solid"/>
            <a:round/>
            <a:headEnd type="none" w="med" len="med"/>
            <a:tailEnd type="triangle"/>
          </a:ln>
          <a:effectLst/>
        </p:spPr>
      </p:cxnSp>
      <p:sp>
        <p:nvSpPr>
          <p:cNvPr id="9" name="文本框 8"/>
          <p:cNvSpPr txBox="1"/>
          <p:nvPr/>
        </p:nvSpPr>
        <p:spPr>
          <a:xfrm>
            <a:off x="576671" y="1226681"/>
            <a:ext cx="7990657" cy="276999"/>
          </a:xfrm>
          <a:prstGeom prst="rect">
            <a:avLst/>
          </a:prstGeom>
          <a:noFill/>
        </p:spPr>
        <p:txBody>
          <a:bodyPr wrap="square" rtlCol="0">
            <a:spAutoFit/>
          </a:bodyPr>
          <a:lstStyle/>
          <a:p>
            <a:r>
              <a:rPr lang="zh-CN" altLang="en-US" sz="1200" dirty="0" smtClean="0">
                <a:solidFill>
                  <a:schemeClr val="tx1"/>
                </a:solidFill>
                <a:latin typeface="微软雅黑" panose="020B0503020204020204" pitchFamily="34" charset="-122"/>
                <a:ea typeface="微软雅黑" panose="020B0503020204020204" pitchFamily="34" charset="-122"/>
              </a:rPr>
              <a:t>基于代价的优化器通过代价模型选择出最优的</a:t>
            </a:r>
            <a:r>
              <a:rPr lang="en-US" altLang="zh-CN" sz="1200" dirty="0" smtClean="0">
                <a:solidFill>
                  <a:schemeClr val="tx1"/>
                </a:solidFill>
                <a:latin typeface="微软雅黑" panose="020B0503020204020204" pitchFamily="34" charset="-122"/>
                <a:ea typeface="微软雅黑" panose="020B0503020204020204" pitchFamily="34" charset="-122"/>
              </a:rPr>
              <a:t>physical plan</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67146" y="1556792"/>
            <a:ext cx="1750800"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Optimized Logic Plan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343002" y="2191551"/>
            <a:ext cx="1301959" cy="830997"/>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Physical Plan 1</a:t>
            </a:r>
          </a:p>
          <a:p>
            <a:r>
              <a:rPr lang="en-US" altLang="zh-CN" sz="1200" dirty="0">
                <a:solidFill>
                  <a:schemeClr val="tx1"/>
                </a:solidFill>
                <a:latin typeface="微软雅黑" panose="020B0503020204020204" pitchFamily="34" charset="-122"/>
                <a:ea typeface="微软雅黑" panose="020B0503020204020204" pitchFamily="34" charset="-122"/>
              </a:rPr>
              <a:t>Physical Plan 2</a:t>
            </a:r>
          </a:p>
          <a:p>
            <a:r>
              <a:rPr lang="en-US" altLang="zh-CN" sz="1200" dirty="0" smtClean="0">
                <a:solidFill>
                  <a:schemeClr val="tx1"/>
                </a:solidFill>
                <a:latin typeface="微软雅黑" panose="020B0503020204020204" pitchFamily="34" charset="-122"/>
                <a:ea typeface="微软雅黑" panose="020B0503020204020204" pitchFamily="34" charset="-122"/>
              </a:rPr>
              <a:t>……</a:t>
            </a:r>
          </a:p>
          <a:p>
            <a:r>
              <a:rPr lang="en-US" altLang="zh-CN" sz="1200" dirty="0">
                <a:solidFill>
                  <a:schemeClr val="tx1"/>
                </a:solidFill>
                <a:latin typeface="微软雅黑" panose="020B0503020204020204" pitchFamily="34" charset="-122"/>
                <a:ea typeface="微软雅黑" panose="020B0503020204020204" pitchFamily="34" charset="-122"/>
              </a:rPr>
              <a:t>Physical Plan N</a:t>
            </a:r>
          </a:p>
        </p:txBody>
      </p:sp>
      <p:sp>
        <p:nvSpPr>
          <p:cNvPr id="12" name="流程图: 过程 11"/>
          <p:cNvSpPr/>
          <p:nvPr/>
        </p:nvSpPr>
        <p:spPr bwMode="auto">
          <a:xfrm>
            <a:off x="6971888" y="2382279"/>
            <a:ext cx="1096804"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Selected Physical Plan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3" name="直接箭头连接符 12"/>
          <p:cNvCxnSpPr>
            <a:stCxn id="5" idx="3"/>
            <a:endCxn id="12" idx="1"/>
          </p:cNvCxnSpPr>
          <p:nvPr/>
        </p:nvCxnSpPr>
        <p:spPr bwMode="auto">
          <a:xfrm>
            <a:off x="6289106" y="2606932"/>
            <a:ext cx="682782" cy="0"/>
          </a:xfrm>
          <a:prstGeom prst="straightConnector1">
            <a:avLst/>
          </a:prstGeom>
          <a:noFill/>
          <a:ln w="9525" cap="flat" cmpd="sng" algn="ctr">
            <a:solidFill>
              <a:schemeClr val="tx1"/>
            </a:solidFill>
            <a:prstDash val="solid"/>
            <a:round/>
            <a:headEnd type="none" w="med" len="med"/>
            <a:tailEnd type="triangle"/>
          </a:ln>
          <a:effectLst/>
        </p:spPr>
      </p:cxnSp>
      <p:sp>
        <p:nvSpPr>
          <p:cNvPr id="14" name="流程图: 过程 13"/>
          <p:cNvSpPr/>
          <p:nvPr/>
        </p:nvSpPr>
        <p:spPr bwMode="auto">
          <a:xfrm>
            <a:off x="3473647" y="3639189"/>
            <a:ext cx="1398495"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Hash-Aggregate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流程图: 过程 14"/>
          <p:cNvSpPr/>
          <p:nvPr/>
        </p:nvSpPr>
        <p:spPr bwMode="auto">
          <a:xfrm>
            <a:off x="3704842" y="4092727"/>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流程图: 过程 15"/>
          <p:cNvSpPr/>
          <p:nvPr/>
        </p:nvSpPr>
        <p:spPr bwMode="auto">
          <a:xfrm>
            <a:off x="4649459" y="4942841"/>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Filter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7" name="流程图: 过程 16"/>
          <p:cNvSpPr/>
          <p:nvPr/>
        </p:nvSpPr>
        <p:spPr bwMode="auto">
          <a:xfrm>
            <a:off x="3473647" y="4525341"/>
            <a:ext cx="1398495"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Sort-Merge Join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8" name="流程图: 过程 17"/>
          <p:cNvSpPr/>
          <p:nvPr/>
        </p:nvSpPr>
        <p:spPr bwMode="auto">
          <a:xfrm>
            <a:off x="3005595" y="5788006"/>
            <a:ext cx="936104"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Table Scan(t1)</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9" name="流程图: 过程 18"/>
          <p:cNvSpPr/>
          <p:nvPr/>
        </p:nvSpPr>
        <p:spPr bwMode="auto">
          <a:xfrm>
            <a:off x="4649459" y="5788007"/>
            <a:ext cx="936104"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Table Scan(t2)</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0" name="直接箭头连接符 19"/>
          <p:cNvCxnSpPr>
            <a:stCxn id="14" idx="2"/>
            <a:endCxn id="15" idx="0"/>
          </p:cNvCxnSpPr>
          <p:nvPr/>
        </p:nvCxnSpPr>
        <p:spPr bwMode="auto">
          <a:xfrm flipH="1">
            <a:off x="4172894" y="3903828"/>
            <a:ext cx="1" cy="188899"/>
          </a:xfrm>
          <a:prstGeom prst="straightConnector1">
            <a:avLst/>
          </a:prstGeom>
          <a:noFill/>
          <a:ln w="9525" cap="flat" cmpd="sng" algn="ctr">
            <a:solidFill>
              <a:schemeClr val="tx1"/>
            </a:solidFill>
            <a:prstDash val="solid"/>
            <a:round/>
            <a:headEnd type="none" w="med" len="med"/>
            <a:tailEnd type="none"/>
          </a:ln>
          <a:effectLst/>
        </p:spPr>
      </p:cxnSp>
      <p:cxnSp>
        <p:nvCxnSpPr>
          <p:cNvPr id="21" name="直接箭头连接符 20"/>
          <p:cNvCxnSpPr>
            <a:stCxn id="17" idx="2"/>
            <a:endCxn id="29" idx="0"/>
          </p:cNvCxnSpPr>
          <p:nvPr/>
        </p:nvCxnSpPr>
        <p:spPr bwMode="auto">
          <a:xfrm flipH="1">
            <a:off x="3473647" y="4789980"/>
            <a:ext cx="699248" cy="585475"/>
          </a:xfrm>
          <a:prstGeom prst="straightConnector1">
            <a:avLst/>
          </a:prstGeom>
          <a:noFill/>
          <a:ln w="9525" cap="flat" cmpd="sng" algn="ctr">
            <a:solidFill>
              <a:schemeClr val="tx1"/>
            </a:solidFill>
            <a:prstDash val="solid"/>
            <a:round/>
            <a:headEnd type="none" w="med" len="med"/>
            <a:tailEnd type="none"/>
          </a:ln>
          <a:effectLst/>
        </p:spPr>
      </p:cxnSp>
      <p:cxnSp>
        <p:nvCxnSpPr>
          <p:cNvPr id="22" name="直接箭头连接符 21"/>
          <p:cNvCxnSpPr>
            <a:stCxn id="15" idx="2"/>
            <a:endCxn id="17" idx="0"/>
          </p:cNvCxnSpPr>
          <p:nvPr/>
        </p:nvCxnSpPr>
        <p:spPr bwMode="auto">
          <a:xfrm>
            <a:off x="4172894" y="4357366"/>
            <a:ext cx="1" cy="167975"/>
          </a:xfrm>
          <a:prstGeom prst="straightConnector1">
            <a:avLst/>
          </a:prstGeom>
          <a:noFill/>
          <a:ln w="9525" cap="flat" cmpd="sng" algn="ctr">
            <a:solidFill>
              <a:schemeClr val="tx1"/>
            </a:solidFill>
            <a:prstDash val="solid"/>
            <a:round/>
            <a:headEnd type="none" w="med" len="med"/>
            <a:tailEnd type="none"/>
          </a:ln>
          <a:effectLst/>
        </p:spPr>
      </p:cxnSp>
      <p:sp>
        <p:nvSpPr>
          <p:cNvPr id="23" name="文本框 22"/>
          <p:cNvSpPr txBox="1"/>
          <p:nvPr/>
        </p:nvSpPr>
        <p:spPr>
          <a:xfrm>
            <a:off x="5001897" y="3639189"/>
            <a:ext cx="676788"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s</a:t>
            </a:r>
            <a:r>
              <a:rPr lang="en-US" altLang="zh-CN" sz="1200" dirty="0" smtClean="0">
                <a:solidFill>
                  <a:schemeClr val="tx1"/>
                </a:solidFill>
                <a:latin typeface="微软雅黑" panose="020B0503020204020204" pitchFamily="34" charset="-122"/>
                <a:ea typeface="微软雅黑" panose="020B0503020204020204" pitchFamily="34" charset="-122"/>
              </a:rPr>
              <a:t>um(v)</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001897" y="4097415"/>
            <a:ext cx="2071593"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t1.id, 1 + 2 + t1.value as v</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679360" y="4942841"/>
            <a:ext cx="1160895"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t2.id &gt; 50000</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6" name="流程图: 过程 25"/>
          <p:cNvSpPr/>
          <p:nvPr/>
        </p:nvSpPr>
        <p:spPr bwMode="auto">
          <a:xfrm>
            <a:off x="4649459" y="5365424"/>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7" name="文本框 26"/>
          <p:cNvSpPr txBox="1"/>
          <p:nvPr/>
        </p:nvSpPr>
        <p:spPr>
          <a:xfrm>
            <a:off x="5679360" y="5369276"/>
            <a:ext cx="522900"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t2.id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994176" y="4534972"/>
            <a:ext cx="1035861"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t1.id = t2.id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9" name="流程图: 过程 28"/>
          <p:cNvSpPr/>
          <p:nvPr/>
        </p:nvSpPr>
        <p:spPr bwMode="auto">
          <a:xfrm>
            <a:off x="3005595" y="5375455"/>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0" name="文本框 29"/>
          <p:cNvSpPr txBox="1"/>
          <p:nvPr/>
        </p:nvSpPr>
        <p:spPr>
          <a:xfrm>
            <a:off x="1852070" y="5375455"/>
            <a:ext cx="1159485"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t1.id, t1.value</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31" name="直接箭头连接符 30"/>
          <p:cNvCxnSpPr>
            <a:stCxn id="29" idx="2"/>
            <a:endCxn id="18" idx="0"/>
          </p:cNvCxnSpPr>
          <p:nvPr/>
        </p:nvCxnSpPr>
        <p:spPr bwMode="auto">
          <a:xfrm>
            <a:off x="3473647" y="5640094"/>
            <a:ext cx="0" cy="147912"/>
          </a:xfrm>
          <a:prstGeom prst="straightConnector1">
            <a:avLst/>
          </a:prstGeom>
          <a:noFill/>
          <a:ln w="9525" cap="flat" cmpd="sng" algn="ctr">
            <a:solidFill>
              <a:schemeClr val="tx1"/>
            </a:solidFill>
            <a:prstDash val="solid"/>
            <a:round/>
            <a:headEnd type="none" w="med" len="med"/>
            <a:tailEnd type="none"/>
          </a:ln>
          <a:effectLst/>
        </p:spPr>
      </p:cxnSp>
      <p:cxnSp>
        <p:nvCxnSpPr>
          <p:cNvPr id="32" name="直接箭头连接符 31"/>
          <p:cNvCxnSpPr>
            <a:stCxn id="17" idx="2"/>
            <a:endCxn id="16" idx="0"/>
          </p:cNvCxnSpPr>
          <p:nvPr/>
        </p:nvCxnSpPr>
        <p:spPr bwMode="auto">
          <a:xfrm>
            <a:off x="4172895" y="4789980"/>
            <a:ext cx="944616" cy="152861"/>
          </a:xfrm>
          <a:prstGeom prst="straightConnector1">
            <a:avLst/>
          </a:prstGeom>
          <a:noFill/>
          <a:ln w="9525" cap="flat" cmpd="sng" algn="ctr">
            <a:solidFill>
              <a:schemeClr val="tx1"/>
            </a:solidFill>
            <a:prstDash val="solid"/>
            <a:round/>
            <a:headEnd type="none" w="med" len="med"/>
            <a:tailEnd type="none"/>
          </a:ln>
          <a:effectLst/>
        </p:spPr>
      </p:cxnSp>
      <p:cxnSp>
        <p:nvCxnSpPr>
          <p:cNvPr id="33" name="直接箭头连接符 32"/>
          <p:cNvCxnSpPr>
            <a:stCxn id="16" idx="2"/>
            <a:endCxn id="26" idx="0"/>
          </p:cNvCxnSpPr>
          <p:nvPr/>
        </p:nvCxnSpPr>
        <p:spPr bwMode="auto">
          <a:xfrm>
            <a:off x="5117511" y="5207480"/>
            <a:ext cx="0" cy="157944"/>
          </a:xfrm>
          <a:prstGeom prst="straightConnector1">
            <a:avLst/>
          </a:prstGeom>
          <a:noFill/>
          <a:ln w="9525" cap="flat" cmpd="sng" algn="ctr">
            <a:solidFill>
              <a:schemeClr val="tx1"/>
            </a:solidFill>
            <a:prstDash val="solid"/>
            <a:round/>
            <a:headEnd type="none" w="med" len="med"/>
            <a:tailEnd type="none"/>
          </a:ln>
          <a:effectLst/>
        </p:spPr>
      </p:cxnSp>
      <p:cxnSp>
        <p:nvCxnSpPr>
          <p:cNvPr id="34" name="直接箭头连接符 33"/>
          <p:cNvCxnSpPr>
            <a:stCxn id="26" idx="2"/>
            <a:endCxn id="19" idx="0"/>
          </p:cNvCxnSpPr>
          <p:nvPr/>
        </p:nvCxnSpPr>
        <p:spPr bwMode="auto">
          <a:xfrm>
            <a:off x="5117511" y="5630063"/>
            <a:ext cx="0" cy="157944"/>
          </a:xfrm>
          <a:prstGeom prst="straightConnector1">
            <a:avLst/>
          </a:prstGeom>
          <a:noFill/>
          <a:ln w="9525" cap="flat" cmpd="sng" algn="ctr">
            <a:solidFill>
              <a:schemeClr val="tx1"/>
            </a:solidFill>
            <a:prstDash val="solid"/>
            <a:round/>
            <a:headEnd type="none" w="med" len="med"/>
            <a:tailEnd type="none"/>
          </a:ln>
          <a:effectLst/>
        </p:spPr>
      </p:cxnSp>
      <p:sp>
        <p:nvSpPr>
          <p:cNvPr id="35" name="文本框 34"/>
          <p:cNvSpPr txBox="1"/>
          <p:nvPr/>
        </p:nvSpPr>
        <p:spPr>
          <a:xfrm>
            <a:off x="3433470" y="3294399"/>
            <a:ext cx="1944763"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Optimized Physical Plan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562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12</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a:latin typeface="微软雅黑" panose="020B0503020204020204" pitchFamily="34" charset="-122"/>
                <a:ea typeface="微软雅黑" panose="020B0503020204020204" pitchFamily="34" charset="-122"/>
              </a:rPr>
              <a:t>Cost Estimates Base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576671" y="1226681"/>
            <a:ext cx="7990657" cy="1938992"/>
          </a:xfrm>
          <a:prstGeom prst="rect">
            <a:avLst/>
          </a:prstGeom>
          <a:noFill/>
        </p:spPr>
        <p:txBody>
          <a:bodyPr wrap="squar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Cost Model</a:t>
            </a:r>
            <a:r>
              <a:rPr lang="zh-CN" altLang="en-US" sz="1200" dirty="0" smtClean="0">
                <a:solidFill>
                  <a:schemeClr val="tx1"/>
                </a:solidFill>
                <a:latin typeface="微软雅黑" panose="020B0503020204020204" pitchFamily="34" charset="-122"/>
                <a:ea typeface="微软雅黑" panose="020B0503020204020204" pitchFamily="34" charset="-122"/>
              </a:rPr>
              <a:t>分为</a:t>
            </a:r>
            <a:r>
              <a:rPr lang="en-US" altLang="zh-CN" sz="1200" dirty="0" smtClean="0">
                <a:solidFill>
                  <a:schemeClr val="tx1"/>
                </a:solidFill>
                <a:latin typeface="微软雅黑" panose="020B0503020204020204" pitchFamily="34" charset="-122"/>
                <a:ea typeface="微软雅黑" panose="020B0503020204020204" pitchFamily="34" charset="-122"/>
              </a:rPr>
              <a:t>3</a:t>
            </a:r>
            <a:r>
              <a:rPr lang="zh-CN" altLang="en-US" sz="1200" dirty="0" smtClean="0">
                <a:solidFill>
                  <a:schemeClr val="tx1"/>
                </a:solidFill>
                <a:latin typeface="微软雅黑" panose="020B0503020204020204" pitchFamily="34" charset="-122"/>
                <a:ea typeface="微软雅黑" panose="020B0503020204020204" pitchFamily="34" charset="-122"/>
              </a:rPr>
              <a:t>大类：</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smtClean="0">
                <a:solidFill>
                  <a:schemeClr val="tx1"/>
                </a:solidFill>
                <a:latin typeface="微软雅黑" panose="020B0503020204020204" pitchFamily="34" charset="-122"/>
                <a:ea typeface="微软雅黑" panose="020B0503020204020204" pitchFamily="34" charset="-122"/>
              </a:rPr>
              <a:t>Physical Costs – </a:t>
            </a:r>
            <a:r>
              <a:rPr lang="zh-CN" altLang="en-US" sz="1200" dirty="0" smtClean="0">
                <a:solidFill>
                  <a:schemeClr val="tx1"/>
                </a:solidFill>
                <a:latin typeface="微软雅黑" panose="020B0503020204020204" pitchFamily="34" charset="-122"/>
                <a:ea typeface="微软雅黑" panose="020B0503020204020204" pitchFamily="34" charset="-122"/>
              </a:rPr>
              <a:t>预测</a:t>
            </a:r>
            <a:r>
              <a:rPr lang="en-US" altLang="zh-CN" sz="1200" dirty="0" smtClean="0">
                <a:solidFill>
                  <a:schemeClr val="tx1"/>
                </a:solidFill>
                <a:latin typeface="微软雅黑" panose="020B0503020204020204" pitchFamily="34" charset="-122"/>
                <a:ea typeface="微软雅黑" panose="020B0503020204020204" pitchFamily="34" charset="-122"/>
              </a:rPr>
              <a:t>CPU cycles</a:t>
            </a:r>
            <a:r>
              <a:rPr lang="zh-CN" altLang="en-US" sz="1200" dirty="0" smtClean="0">
                <a:solidFill>
                  <a:schemeClr val="tx1"/>
                </a:solidFill>
                <a:latin typeface="微软雅黑" panose="020B0503020204020204" pitchFamily="34" charset="-122"/>
                <a:ea typeface="微软雅黑" panose="020B0503020204020204" pitchFamily="34" charset="-122"/>
              </a:rPr>
              <a:t>，</a:t>
            </a:r>
            <a:r>
              <a:rPr lang="en-US" altLang="zh-CN" sz="1200" dirty="0" smtClean="0">
                <a:solidFill>
                  <a:schemeClr val="tx1"/>
                </a:solidFill>
                <a:latin typeface="微软雅黑" panose="020B0503020204020204" pitchFamily="34" charset="-122"/>
                <a:ea typeface="微软雅黑" panose="020B0503020204020204" pitchFamily="34" charset="-122"/>
              </a:rPr>
              <a:t>IO</a:t>
            </a:r>
            <a:r>
              <a:rPr lang="zh-CN" altLang="en-US" sz="1200" dirty="0" smtClean="0">
                <a:solidFill>
                  <a:schemeClr val="tx1"/>
                </a:solidFill>
                <a:latin typeface="微软雅黑" panose="020B0503020204020204" pitchFamily="34" charset="-122"/>
                <a:ea typeface="微软雅黑" panose="020B0503020204020204" pitchFamily="34" charset="-122"/>
              </a:rPr>
              <a:t>，</a:t>
            </a:r>
            <a:r>
              <a:rPr lang="en-US" altLang="zh-CN" sz="1200" dirty="0" smtClean="0">
                <a:solidFill>
                  <a:schemeClr val="tx1"/>
                </a:solidFill>
                <a:latin typeface="微软雅黑" panose="020B0503020204020204" pitchFamily="34" charset="-122"/>
                <a:ea typeface="微软雅黑" panose="020B0503020204020204" pitchFamily="34" charset="-122"/>
              </a:rPr>
              <a:t>cache misses</a:t>
            </a:r>
            <a:r>
              <a:rPr lang="zh-CN" altLang="en-US" sz="1200" dirty="0" smtClean="0">
                <a:solidFill>
                  <a:schemeClr val="tx1"/>
                </a:solidFill>
                <a:latin typeface="微软雅黑" panose="020B0503020204020204" pitchFamily="34" charset="-122"/>
                <a:ea typeface="微软雅黑" panose="020B0503020204020204" pitchFamily="34" charset="-122"/>
              </a:rPr>
              <a:t>，</a:t>
            </a:r>
            <a:r>
              <a:rPr lang="en-US" altLang="zh-CN" sz="1200" dirty="0" smtClean="0">
                <a:solidFill>
                  <a:schemeClr val="tx1"/>
                </a:solidFill>
                <a:latin typeface="微软雅黑" panose="020B0503020204020204" pitchFamily="34" charset="-122"/>
                <a:ea typeface="微软雅黑" panose="020B0503020204020204" pitchFamily="34" charset="-122"/>
              </a:rPr>
              <a:t>RAM</a:t>
            </a:r>
            <a:r>
              <a:rPr lang="zh-CN" altLang="en-US" sz="1200" dirty="0" smtClean="0">
                <a:solidFill>
                  <a:schemeClr val="tx1"/>
                </a:solidFill>
                <a:latin typeface="微软雅黑" panose="020B0503020204020204" pitchFamily="34" charset="-122"/>
                <a:ea typeface="微软雅黑" panose="020B0503020204020204" pitchFamily="34" charset="-122"/>
              </a:rPr>
              <a:t> </a:t>
            </a:r>
            <a:r>
              <a:rPr lang="en-US" altLang="zh-CN" sz="1200" dirty="0" smtClean="0">
                <a:solidFill>
                  <a:schemeClr val="tx1"/>
                </a:solidFill>
                <a:latin typeface="微软雅黑" panose="020B0503020204020204" pitchFamily="34" charset="-122"/>
                <a:ea typeface="微软雅黑" panose="020B0503020204020204" pitchFamily="34" charset="-122"/>
              </a:rPr>
              <a:t>consumption</a:t>
            </a:r>
            <a:r>
              <a:rPr lang="zh-CN" altLang="en-US" sz="1200" dirty="0" smtClean="0">
                <a:solidFill>
                  <a:schemeClr val="tx1"/>
                </a:solidFill>
                <a:latin typeface="微软雅黑" panose="020B0503020204020204" pitchFamily="34" charset="-122"/>
                <a:ea typeface="微软雅黑" panose="020B0503020204020204" pitchFamily="34" charset="-122"/>
              </a:rPr>
              <a:t>， </a:t>
            </a:r>
            <a:r>
              <a:rPr lang="en-US" altLang="zh-CN" sz="1200" dirty="0" smtClean="0">
                <a:solidFill>
                  <a:schemeClr val="tx1"/>
                </a:solidFill>
                <a:latin typeface="微软雅黑" panose="020B0503020204020204" pitchFamily="34" charset="-122"/>
                <a:ea typeface="微软雅黑" panose="020B0503020204020204" pitchFamily="34" charset="-122"/>
              </a:rPr>
              <a:t>pre-fetching</a:t>
            </a:r>
            <a:r>
              <a:rPr lang="zh-CN" altLang="en-US" sz="1200" dirty="0" smtClean="0">
                <a:solidFill>
                  <a:schemeClr val="tx1"/>
                </a:solidFill>
                <a:latin typeface="微软雅黑" panose="020B0503020204020204" pitchFamily="34" charset="-122"/>
                <a:ea typeface="微软雅黑" panose="020B0503020204020204" pitchFamily="34" charset="-122"/>
              </a:rPr>
              <a:t>等，依赖于硬件负载。</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smtClean="0">
                <a:solidFill>
                  <a:schemeClr val="tx1"/>
                </a:solidFill>
                <a:latin typeface="微软雅黑" panose="020B0503020204020204" pitchFamily="34" charset="-122"/>
                <a:ea typeface="微软雅黑" panose="020B0503020204020204" pitchFamily="34" charset="-122"/>
              </a:rPr>
              <a:t>Logic Cost – </a:t>
            </a:r>
            <a:r>
              <a:rPr lang="zh-CN" altLang="en-US" sz="1200" dirty="0" smtClean="0">
                <a:solidFill>
                  <a:schemeClr val="tx1"/>
                </a:solidFill>
                <a:latin typeface="微软雅黑" panose="020B0503020204020204" pitchFamily="34" charset="-122"/>
                <a:ea typeface="微软雅黑" panose="020B0503020204020204" pitchFamily="34" charset="-122"/>
              </a:rPr>
              <a:t>估计执行算子的结果集。</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smtClean="0">
                <a:solidFill>
                  <a:schemeClr val="tx1"/>
                </a:solidFill>
                <a:latin typeface="微软雅黑" panose="020B0503020204020204" pitchFamily="34" charset="-122"/>
                <a:ea typeface="微软雅黑" panose="020B0503020204020204" pitchFamily="34" charset="-122"/>
              </a:rPr>
              <a:t>Algorithmic Costs – </a:t>
            </a:r>
            <a:r>
              <a:rPr lang="zh-CN" altLang="en-US" sz="1200" dirty="0" smtClean="0">
                <a:solidFill>
                  <a:schemeClr val="tx1"/>
                </a:solidFill>
                <a:latin typeface="微软雅黑" panose="020B0503020204020204" pitchFamily="34" charset="-122"/>
                <a:ea typeface="微软雅黑" panose="020B0503020204020204" pitchFamily="34" charset="-122"/>
              </a:rPr>
              <a:t>执行算子算法复杂度。</a:t>
            </a:r>
            <a:endParaRPr lang="en-US" altLang="zh-CN" sz="1200" dirty="0" smtClean="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DISK-BASED</a:t>
            </a:r>
            <a:r>
              <a:rPr lang="zh-CN" altLang="en-US" sz="1200" dirty="0" smtClean="0">
                <a:solidFill>
                  <a:schemeClr val="tx1"/>
                </a:solidFill>
                <a:latin typeface="微软雅黑" panose="020B0503020204020204" pitchFamily="34" charset="-122"/>
                <a:ea typeface="微软雅黑" panose="020B0503020204020204" pitchFamily="34" charset="-122"/>
              </a:rPr>
              <a:t>的数据库的</a:t>
            </a:r>
            <a:r>
              <a:rPr lang="en-US" altLang="zh-CN" sz="1200" dirty="0" smtClean="0">
                <a:solidFill>
                  <a:schemeClr val="tx1"/>
                </a:solidFill>
                <a:latin typeface="微软雅黑" panose="020B0503020204020204" pitchFamily="34" charset="-122"/>
                <a:ea typeface="微软雅黑" panose="020B0503020204020204" pitchFamily="34" charset="-122"/>
              </a:rPr>
              <a:t>Cost Model</a:t>
            </a:r>
            <a:r>
              <a:rPr lang="zh-CN" altLang="en-US" sz="1200" dirty="0" smtClean="0">
                <a:solidFill>
                  <a:schemeClr val="tx1"/>
                </a:solidFill>
                <a:latin typeface="微软雅黑" panose="020B0503020204020204" pitchFamily="34" charset="-122"/>
                <a:ea typeface="微软雅黑" panose="020B0503020204020204" pitchFamily="34" charset="-122"/>
              </a:rPr>
              <a:t>通常考虑</a:t>
            </a:r>
            <a:r>
              <a:rPr lang="en-US" altLang="zh-CN" sz="1200" dirty="0" smtClean="0">
                <a:solidFill>
                  <a:schemeClr val="tx1"/>
                </a:solidFill>
                <a:latin typeface="微软雅黑" panose="020B0503020204020204" pitchFamily="34" charset="-122"/>
                <a:ea typeface="微软雅黑" panose="020B0503020204020204" pitchFamily="34" charset="-122"/>
              </a:rPr>
              <a:t>IO</a:t>
            </a:r>
            <a:r>
              <a:rPr lang="zh-CN" altLang="en-US" sz="1200" dirty="0" smtClean="0">
                <a:solidFill>
                  <a:schemeClr val="tx1"/>
                </a:solidFill>
                <a:latin typeface="微软雅黑" panose="020B0503020204020204" pitchFamily="34" charset="-122"/>
                <a:ea typeface="微软雅黑" panose="020B0503020204020204" pitchFamily="34" charset="-122"/>
              </a:rPr>
              <a:t>（</a:t>
            </a:r>
            <a:r>
              <a:rPr lang="en-US" altLang="zh-CN" sz="1200" dirty="0" smtClean="0">
                <a:solidFill>
                  <a:schemeClr val="tx1"/>
                </a:solidFill>
                <a:latin typeface="微软雅黑" panose="020B0503020204020204" pitchFamily="34" charset="-122"/>
                <a:ea typeface="微软雅黑" panose="020B0503020204020204" pitchFamily="34" charset="-122"/>
              </a:rPr>
              <a:t>sequential and random</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IN-MEMORY</a:t>
            </a:r>
            <a:r>
              <a:rPr lang="zh-CN" altLang="en-US" sz="1200" dirty="0" smtClean="0">
                <a:solidFill>
                  <a:schemeClr val="tx1"/>
                </a:solidFill>
                <a:latin typeface="微软雅黑" panose="020B0503020204020204" pitchFamily="34" charset="-122"/>
                <a:ea typeface="微软雅黑" panose="020B0503020204020204" pitchFamily="34" charset="-122"/>
              </a:rPr>
              <a:t>数据库的</a:t>
            </a:r>
            <a:r>
              <a:rPr lang="en-US" altLang="zh-CN" sz="1200" dirty="0" smtClean="0">
                <a:solidFill>
                  <a:schemeClr val="tx1"/>
                </a:solidFill>
                <a:latin typeface="微软雅黑" panose="020B0503020204020204" pitchFamily="34" charset="-122"/>
                <a:ea typeface="微软雅黑" panose="020B0503020204020204" pitchFamily="34" charset="-122"/>
              </a:rPr>
              <a:t>Cost Model</a:t>
            </a:r>
            <a:r>
              <a:rPr lang="zh-CN" altLang="en-US" sz="1200" dirty="0" smtClean="0">
                <a:solidFill>
                  <a:schemeClr val="tx1"/>
                </a:solidFill>
                <a:latin typeface="微软雅黑" panose="020B0503020204020204" pitchFamily="34" charset="-122"/>
                <a:ea typeface="微软雅黑" panose="020B0503020204020204" pitchFamily="34" charset="-122"/>
              </a:rPr>
              <a:t>通常考虑</a:t>
            </a:r>
            <a:r>
              <a:rPr lang="en-US" altLang="zh-CN" sz="1200" dirty="0" smtClean="0">
                <a:solidFill>
                  <a:schemeClr val="tx1"/>
                </a:solidFill>
                <a:latin typeface="微软雅黑" panose="020B0503020204020204" pitchFamily="34" charset="-122"/>
                <a:ea typeface="微软雅黑" panose="020B0503020204020204" pitchFamily="34" charset="-122"/>
              </a:rPr>
              <a:t>CPU</a:t>
            </a:r>
            <a:r>
              <a:rPr lang="zh-CN" altLang="en-US" sz="1200" dirty="0" smtClean="0">
                <a:solidFill>
                  <a:schemeClr val="tx1"/>
                </a:solidFill>
                <a:latin typeface="微软雅黑" panose="020B0503020204020204" pitchFamily="34" charset="-122"/>
                <a:ea typeface="微软雅黑" panose="020B0503020204020204" pitchFamily="34" charset="-122"/>
              </a:rPr>
              <a:t>和</a:t>
            </a:r>
            <a:r>
              <a:rPr lang="en-US" altLang="zh-CN" sz="1200" dirty="0" smtClean="0">
                <a:solidFill>
                  <a:schemeClr val="tx1"/>
                </a:solidFill>
                <a:latin typeface="微软雅黑" panose="020B0503020204020204" pitchFamily="34" charset="-122"/>
                <a:ea typeface="微软雅黑" panose="020B0503020204020204" pitchFamily="34" charset="-122"/>
              </a:rPr>
              <a:t>Memory</a:t>
            </a:r>
            <a:r>
              <a:rPr lang="zh-CN" altLang="en-US" sz="1200" dirty="0" smtClean="0">
                <a:solidFill>
                  <a:schemeClr val="tx1"/>
                </a:solidFill>
                <a:latin typeface="微软雅黑" panose="020B0503020204020204" pitchFamily="34" charset="-122"/>
                <a:ea typeface="微软雅黑" panose="020B0503020204020204" pitchFamily="34" charset="-122"/>
              </a:rPr>
              <a:t>，而这两项通常采用</a:t>
            </a:r>
            <a:r>
              <a:rPr lang="en-US" altLang="zh-CN" sz="1200" dirty="0" smtClean="0">
                <a:solidFill>
                  <a:schemeClr val="tx1"/>
                </a:solidFill>
                <a:latin typeface="微软雅黑" panose="020B0503020204020204" pitchFamily="34" charset="-122"/>
                <a:ea typeface="微软雅黑" panose="020B0503020204020204" pitchFamily="34" charset="-122"/>
              </a:rPr>
              <a:t>Logic Cost</a:t>
            </a:r>
            <a:r>
              <a:rPr lang="zh-CN" altLang="en-US" sz="1200" dirty="0" smtClean="0">
                <a:solidFill>
                  <a:schemeClr val="tx1"/>
                </a:solidFill>
                <a:latin typeface="微软雅黑" panose="020B0503020204020204" pitchFamily="34" charset="-122"/>
                <a:ea typeface="微软雅黑" panose="020B0503020204020204" pitchFamily="34" charset="-122"/>
              </a:rPr>
              <a:t>和</a:t>
            </a:r>
            <a:r>
              <a:rPr lang="en-US" altLang="zh-CN" sz="1200" dirty="0" smtClean="0">
                <a:solidFill>
                  <a:schemeClr val="tx1"/>
                </a:solidFill>
                <a:latin typeface="微软雅黑" panose="020B0503020204020204" pitchFamily="34" charset="-122"/>
                <a:ea typeface="微软雅黑" panose="020B0503020204020204" pitchFamily="34" charset="-122"/>
              </a:rPr>
              <a:t>Algorithmic Cost</a:t>
            </a:r>
            <a:r>
              <a:rPr lang="zh-CN" altLang="en-US" sz="1200" dirty="0" smtClean="0">
                <a:solidFill>
                  <a:schemeClr val="tx1"/>
                </a:solidFill>
                <a:latin typeface="微软雅黑" panose="020B0503020204020204" pitchFamily="34" charset="-122"/>
                <a:ea typeface="微软雅黑" panose="020B0503020204020204" pitchFamily="34" charset="-122"/>
              </a:rPr>
              <a:t>来估计。</a:t>
            </a:r>
            <a:endParaRPr lang="en-US" altLang="zh-CN" sz="1200" dirty="0" smtClean="0">
              <a:solidFill>
                <a:schemeClr val="tx1"/>
              </a:solidFill>
              <a:latin typeface="微软雅黑" panose="020B0503020204020204" pitchFamily="34" charset="-122"/>
              <a:ea typeface="微软雅黑" panose="020B0503020204020204" pitchFamily="34" charset="-122"/>
            </a:endParaRPr>
          </a:p>
          <a:p>
            <a:r>
              <a:rPr lang="zh-CN" altLang="en-US" sz="1200" dirty="0" smtClean="0">
                <a:solidFill>
                  <a:schemeClr val="tx1"/>
                </a:solidFill>
                <a:latin typeface="微软雅黑" panose="020B0503020204020204" pitchFamily="34" charset="-122"/>
                <a:ea typeface="微软雅黑" panose="020B0503020204020204" pitchFamily="34" charset="-122"/>
              </a:rPr>
              <a:t>这里采用</a:t>
            </a:r>
            <a:r>
              <a:rPr lang="en-US" altLang="zh-CN" sz="1200" dirty="0" smtClean="0">
                <a:solidFill>
                  <a:schemeClr val="tx1"/>
                </a:solidFill>
                <a:latin typeface="微软雅黑" panose="020B0503020204020204" pitchFamily="34" charset="-122"/>
                <a:ea typeface="微软雅黑" panose="020B0503020204020204" pitchFamily="34" charset="-122"/>
              </a:rPr>
              <a:t>Logic Cost</a:t>
            </a:r>
            <a:r>
              <a:rPr lang="zh-CN" altLang="en-US" sz="1200" dirty="0" smtClean="0">
                <a:solidFill>
                  <a:schemeClr val="tx1"/>
                </a:solidFill>
                <a:latin typeface="微软雅黑" panose="020B0503020204020204" pitchFamily="34" charset="-122"/>
                <a:ea typeface="微软雅黑" panose="020B0503020204020204" pitchFamily="34" charset="-122"/>
              </a:rPr>
              <a:t>来估计算子的代价。</a:t>
            </a:r>
            <a:endParaRPr lang="en-US" altLang="zh-CN" sz="1200" dirty="0" smtClean="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Cost = Cardinality * Selectivity, </a:t>
            </a:r>
            <a:r>
              <a:rPr lang="zh-CN" altLang="en-US" sz="1200" dirty="0" smtClean="0">
                <a:solidFill>
                  <a:schemeClr val="tx1"/>
                </a:solidFill>
                <a:latin typeface="微软雅黑" panose="020B0503020204020204" pitchFamily="34" charset="-122"/>
                <a:ea typeface="微软雅黑" panose="020B0503020204020204" pitchFamily="34" charset="-122"/>
              </a:rPr>
              <a:t>通过值域约束，统计，直方图，近似计算和采样来估计</a:t>
            </a:r>
            <a:r>
              <a:rPr lang="en-US" altLang="zh-CN" sz="1200" dirty="0" smtClean="0">
                <a:solidFill>
                  <a:schemeClr val="tx1"/>
                </a:solidFill>
                <a:latin typeface="微软雅黑" panose="020B0503020204020204" pitchFamily="34" charset="-122"/>
                <a:ea typeface="微软雅黑" panose="020B0503020204020204" pitchFamily="34" charset="-122"/>
              </a:rPr>
              <a:t>Cardinality</a:t>
            </a:r>
            <a:r>
              <a:rPr lang="zh-CN" altLang="en-US" sz="1200" dirty="0" smtClean="0">
                <a:solidFill>
                  <a:schemeClr val="tx1"/>
                </a:solidFill>
                <a:latin typeface="微软雅黑" panose="020B0503020204020204" pitchFamily="34" charset="-122"/>
                <a:ea typeface="微软雅黑" panose="020B0503020204020204" pitchFamily="34" charset="-122"/>
              </a:rPr>
              <a:t>和</a:t>
            </a:r>
            <a:r>
              <a:rPr lang="en-US" altLang="zh-CN" sz="1200" dirty="0" smtClean="0">
                <a:solidFill>
                  <a:schemeClr val="tx1"/>
                </a:solidFill>
                <a:latin typeface="微软雅黑" panose="020B0503020204020204" pitchFamily="34" charset="-122"/>
                <a:ea typeface="微软雅黑" panose="020B0503020204020204" pitchFamily="34" charset="-122"/>
              </a:rPr>
              <a:t>Selectivity</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5" name="流程图: 过程 4"/>
          <p:cNvSpPr/>
          <p:nvPr/>
        </p:nvSpPr>
        <p:spPr bwMode="auto">
          <a:xfrm>
            <a:off x="3563888" y="3501008"/>
            <a:ext cx="180020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b="1" dirty="0" smtClean="0">
                <a:solidFill>
                  <a:schemeClr val="tx1"/>
                </a:solidFill>
                <a:latin typeface="微软雅黑" panose="020B0503020204020204" pitchFamily="34" charset="-122"/>
                <a:ea typeface="微软雅黑" panose="020B0503020204020204" pitchFamily="34" charset="-122"/>
              </a:rPr>
              <a:t>Catalog</a:t>
            </a:r>
            <a:endPar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流程图: 过程 5"/>
          <p:cNvSpPr/>
          <p:nvPr/>
        </p:nvSpPr>
        <p:spPr bwMode="auto">
          <a:xfrm>
            <a:off x="3563888" y="3765646"/>
            <a:ext cx="1800200"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rPr>
              <a:t>+ systable_ : SysTable</a:t>
            </a:r>
          </a:p>
          <a:p>
            <a:pPr marL="0" marR="0" indent="0"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 sysstat_ : SysTable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流程图: 过程 6"/>
          <p:cNvSpPr/>
          <p:nvPr/>
        </p:nvSpPr>
        <p:spPr bwMode="auto">
          <a:xfrm>
            <a:off x="3165281" y="4625760"/>
            <a:ext cx="1080120"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Number rows</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流程图: 过程 7"/>
          <p:cNvSpPr/>
          <p:nvPr/>
        </p:nvSpPr>
        <p:spPr bwMode="auto">
          <a:xfrm>
            <a:off x="4716016" y="4625760"/>
            <a:ext cx="1080120"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Data Distribution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9" name="直接箭头连接符 8"/>
          <p:cNvCxnSpPr>
            <a:stCxn id="6" idx="2"/>
            <a:endCxn id="7" idx="0"/>
          </p:cNvCxnSpPr>
          <p:nvPr/>
        </p:nvCxnSpPr>
        <p:spPr bwMode="auto">
          <a:xfrm flipH="1">
            <a:off x="3705341" y="4214951"/>
            <a:ext cx="758647" cy="410809"/>
          </a:xfrm>
          <a:prstGeom prst="straightConnector1">
            <a:avLst/>
          </a:prstGeom>
          <a:noFill/>
          <a:ln w="9525" cap="flat" cmpd="sng" algn="ctr">
            <a:solidFill>
              <a:schemeClr val="tx1"/>
            </a:solidFill>
            <a:prstDash val="solid"/>
            <a:round/>
            <a:headEnd type="none" w="med" len="med"/>
            <a:tailEnd type="triangle"/>
          </a:ln>
          <a:effectLst/>
        </p:spPr>
      </p:cxnSp>
      <p:cxnSp>
        <p:nvCxnSpPr>
          <p:cNvPr id="10" name="直接箭头连接符 9"/>
          <p:cNvCxnSpPr>
            <a:stCxn id="6" idx="2"/>
            <a:endCxn id="8" idx="0"/>
          </p:cNvCxnSpPr>
          <p:nvPr/>
        </p:nvCxnSpPr>
        <p:spPr bwMode="auto">
          <a:xfrm>
            <a:off x="4463988" y="4214951"/>
            <a:ext cx="792088" cy="410809"/>
          </a:xfrm>
          <a:prstGeom prst="straightConnector1">
            <a:avLst/>
          </a:prstGeom>
          <a:noFill/>
          <a:ln w="9525" cap="flat" cmpd="sng" algn="ctr">
            <a:solidFill>
              <a:schemeClr val="tx1"/>
            </a:solidFill>
            <a:prstDash val="solid"/>
            <a:round/>
            <a:headEnd type="none" w="med" len="med"/>
            <a:tailEnd type="triangle"/>
          </a:ln>
          <a:effectLst/>
        </p:spPr>
      </p:cxnSp>
      <p:sp>
        <p:nvSpPr>
          <p:cNvPr id="11" name="矩形 10"/>
          <p:cNvSpPr/>
          <p:nvPr/>
        </p:nvSpPr>
        <p:spPr>
          <a:xfrm>
            <a:off x="3343703" y="5442838"/>
            <a:ext cx="971163" cy="276999"/>
          </a:xfrm>
          <a:prstGeom prst="rect">
            <a:avLst/>
          </a:prstGeom>
        </p:spPr>
        <p:txBody>
          <a:bodyPr wrap="none">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Cardinality</a:t>
            </a:r>
            <a:endParaRPr lang="zh-CN" altLang="en-US" sz="1200" dirty="0">
              <a:latin typeface="微软雅黑" panose="020B0503020204020204" pitchFamily="34" charset="-122"/>
              <a:ea typeface="微软雅黑" panose="020B0503020204020204" pitchFamily="34" charset="-122"/>
            </a:endParaRPr>
          </a:p>
        </p:txBody>
      </p:sp>
      <p:sp>
        <p:nvSpPr>
          <p:cNvPr id="12" name="矩形 11"/>
          <p:cNvSpPr/>
          <p:nvPr/>
        </p:nvSpPr>
        <p:spPr>
          <a:xfrm>
            <a:off x="2492152" y="5453608"/>
            <a:ext cx="761747" cy="276999"/>
          </a:xfrm>
          <a:prstGeom prst="rect">
            <a:avLst/>
          </a:prstGeom>
        </p:spPr>
        <p:txBody>
          <a:bodyPr wrap="none">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Cost =  </a:t>
            </a:r>
            <a:endParaRPr lang="zh-CN" altLang="en-US" sz="1200" dirty="0">
              <a:latin typeface="微软雅黑" panose="020B0503020204020204" pitchFamily="34" charset="-122"/>
              <a:ea typeface="微软雅黑" panose="020B0503020204020204" pitchFamily="34" charset="-122"/>
            </a:endParaRPr>
          </a:p>
        </p:txBody>
      </p:sp>
      <p:sp>
        <p:nvSpPr>
          <p:cNvPr id="13" name="矩形 12"/>
          <p:cNvSpPr/>
          <p:nvPr/>
        </p:nvSpPr>
        <p:spPr>
          <a:xfrm>
            <a:off x="4776617" y="5453608"/>
            <a:ext cx="925253" cy="276999"/>
          </a:xfrm>
          <a:prstGeom prst="rect">
            <a:avLst/>
          </a:prstGeom>
        </p:spPr>
        <p:txBody>
          <a:bodyPr wrap="none">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Selectivity</a:t>
            </a:r>
            <a:endParaRPr lang="zh-CN" altLang="en-US" sz="1200" dirty="0">
              <a:latin typeface="微软雅黑" panose="020B0503020204020204" pitchFamily="34" charset="-122"/>
              <a:ea typeface="微软雅黑" panose="020B0503020204020204" pitchFamily="34" charset="-122"/>
            </a:endParaRPr>
          </a:p>
        </p:txBody>
      </p:sp>
      <p:sp>
        <p:nvSpPr>
          <p:cNvPr id="14" name="矩形 13"/>
          <p:cNvSpPr/>
          <p:nvPr/>
        </p:nvSpPr>
        <p:spPr>
          <a:xfrm>
            <a:off x="4417629" y="5453608"/>
            <a:ext cx="255198" cy="276999"/>
          </a:xfrm>
          <a:prstGeom prst="rect">
            <a:avLst/>
          </a:prstGeom>
        </p:spPr>
        <p:txBody>
          <a:bodyPr wrap="none">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6266751" y="4711912"/>
            <a:ext cx="1385316" cy="276999"/>
          </a:xfrm>
          <a:prstGeom prst="rect">
            <a:avLst/>
          </a:prstGeom>
        </p:spPr>
        <p:txBody>
          <a:bodyPr wrap="none">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SCAN Estimates</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9025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13</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Cost Estimates Base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576671" y="1226681"/>
            <a:ext cx="7990657" cy="646331"/>
          </a:xfrm>
          <a:prstGeom prst="rect">
            <a:avLst/>
          </a:prstGeom>
          <a:noFill/>
        </p:spPr>
        <p:txBody>
          <a:bodyPr wrap="squar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Optimizer</a:t>
            </a:r>
            <a:r>
              <a:rPr lang="zh-CN" altLang="en-US" sz="1200" dirty="0" smtClean="0">
                <a:solidFill>
                  <a:schemeClr val="tx1"/>
                </a:solidFill>
                <a:latin typeface="微软雅黑" panose="020B0503020204020204" pitchFamily="34" charset="-122"/>
                <a:ea typeface="微软雅黑" panose="020B0503020204020204" pitchFamily="34" charset="-122"/>
              </a:rPr>
              <a:t>通过对磁盘</a:t>
            </a:r>
            <a:r>
              <a:rPr lang="en-US" altLang="zh-CN" sz="1200" dirty="0" smtClean="0">
                <a:solidFill>
                  <a:schemeClr val="tx1"/>
                </a:solidFill>
                <a:latin typeface="微软雅黑" panose="020B0503020204020204" pitchFamily="34" charset="-122"/>
                <a:ea typeface="微软雅黑" panose="020B0503020204020204" pitchFamily="34" charset="-122"/>
              </a:rPr>
              <a:t>IO</a:t>
            </a:r>
            <a:r>
              <a:rPr lang="zh-CN" altLang="en-US" sz="1200" dirty="0" smtClean="0">
                <a:solidFill>
                  <a:schemeClr val="tx1"/>
                </a:solidFill>
                <a:latin typeface="微软雅黑" panose="020B0503020204020204" pitchFamily="34" charset="-122"/>
                <a:ea typeface="微软雅黑" panose="020B0503020204020204" pitchFamily="34" charset="-122"/>
              </a:rPr>
              <a:t>，行存列存，</a:t>
            </a:r>
            <a:r>
              <a:rPr lang="en-US" altLang="zh-CN" sz="1200" dirty="0" smtClean="0">
                <a:solidFill>
                  <a:schemeClr val="tx1"/>
                </a:solidFill>
                <a:latin typeface="微软雅黑" panose="020B0503020204020204" pitchFamily="34" charset="-122"/>
                <a:ea typeface="微软雅黑" panose="020B0503020204020204" pitchFamily="34" charset="-122"/>
              </a:rPr>
              <a:t>shading</a:t>
            </a:r>
            <a:r>
              <a:rPr lang="zh-CN" altLang="en-US" sz="1200" dirty="0" smtClean="0">
                <a:solidFill>
                  <a:schemeClr val="tx1"/>
                </a:solidFill>
                <a:latin typeface="微软雅黑" panose="020B0503020204020204" pitchFamily="34" charset="-122"/>
                <a:ea typeface="微软雅黑" panose="020B0503020204020204" pitchFamily="34" charset="-122"/>
              </a:rPr>
              <a:t>，索引，物化视图，并行计算，分布式计算，特殊硬件加速等方面对</a:t>
            </a:r>
            <a:r>
              <a:rPr lang="en-US" altLang="zh-CN" sz="1200" dirty="0" smtClean="0">
                <a:solidFill>
                  <a:schemeClr val="tx1"/>
                </a:solidFill>
                <a:latin typeface="微软雅黑" panose="020B0503020204020204" pitchFamily="34" charset="-122"/>
                <a:ea typeface="微软雅黑" panose="020B0503020204020204" pitchFamily="34" charset="-122"/>
              </a:rPr>
              <a:t>Optimized </a:t>
            </a:r>
            <a:r>
              <a:rPr lang="en-US" altLang="zh-CN" sz="1200" dirty="0">
                <a:solidFill>
                  <a:schemeClr val="tx1"/>
                </a:solidFill>
                <a:latin typeface="微软雅黑" panose="020B0503020204020204" pitchFamily="34" charset="-122"/>
                <a:ea typeface="微软雅黑" panose="020B0503020204020204" pitchFamily="34" charset="-122"/>
              </a:rPr>
              <a:t>Logic Plan</a:t>
            </a:r>
            <a:r>
              <a:rPr lang="zh-CN" altLang="en-US" sz="1200" dirty="0">
                <a:solidFill>
                  <a:schemeClr val="tx1"/>
                </a:solidFill>
                <a:latin typeface="微软雅黑" panose="020B0503020204020204" pitchFamily="34" charset="-122"/>
                <a:ea typeface="微软雅黑" panose="020B0503020204020204" pitchFamily="34" charset="-122"/>
              </a:rPr>
              <a:t>进行</a:t>
            </a:r>
            <a:r>
              <a:rPr lang="zh-CN" altLang="en-US" sz="1200" dirty="0" smtClean="0">
                <a:solidFill>
                  <a:schemeClr val="tx1"/>
                </a:solidFill>
                <a:latin typeface="微软雅黑" panose="020B0503020204020204" pitchFamily="34" charset="-122"/>
                <a:ea typeface="微软雅黑" panose="020B0503020204020204" pitchFamily="34" charset="-122"/>
              </a:rPr>
              <a:t>优化。</a:t>
            </a:r>
            <a:r>
              <a:rPr lang="zh-CN" altLang="en-US" sz="1200" dirty="0">
                <a:solidFill>
                  <a:schemeClr val="tx1"/>
                </a:solidFill>
                <a:latin typeface="微软雅黑" panose="020B0503020204020204" pitchFamily="34" charset="-122"/>
                <a:ea typeface="微软雅黑" panose="020B0503020204020204" pitchFamily="34" charset="-122"/>
              </a:rPr>
              <a:t>基于规则的优化算法</a:t>
            </a:r>
            <a:r>
              <a:rPr lang="zh-CN" altLang="en-US" sz="1200" dirty="0" smtClean="0">
                <a:solidFill>
                  <a:schemeClr val="tx1"/>
                </a:solidFill>
                <a:latin typeface="微软雅黑" panose="020B0503020204020204" pitchFamily="34" charset="-122"/>
                <a:ea typeface="微软雅黑" panose="020B0503020204020204" pitchFamily="34" charset="-122"/>
              </a:rPr>
              <a:t>实现，通过对抽象的规则进行遍历，将匹配规则的局部转换成可以物理执行的算子。结合规则进行</a:t>
            </a:r>
            <a:r>
              <a:rPr lang="en-US" altLang="zh-CN" sz="1200" dirty="0" smtClean="0">
                <a:solidFill>
                  <a:schemeClr val="tx1"/>
                </a:solidFill>
                <a:latin typeface="微软雅黑" panose="020B0503020204020204" pitchFamily="34" charset="-122"/>
                <a:ea typeface="微软雅黑" panose="020B0503020204020204" pitchFamily="34" charset="-122"/>
              </a:rPr>
              <a:t>physical plan</a:t>
            </a:r>
            <a:r>
              <a:rPr lang="zh-CN" altLang="en-US" sz="1200" dirty="0" smtClean="0">
                <a:solidFill>
                  <a:schemeClr val="tx1"/>
                </a:solidFill>
                <a:latin typeface="微软雅黑" panose="020B0503020204020204" pitchFamily="34" charset="-122"/>
                <a:ea typeface="微软雅黑" panose="020B0503020204020204" pitchFamily="34" charset="-122"/>
              </a:rPr>
              <a:t>探索，然后通过</a:t>
            </a:r>
            <a:r>
              <a:rPr lang="en-US" altLang="zh-CN" sz="1200" dirty="0" smtClean="0">
                <a:solidFill>
                  <a:schemeClr val="tx1"/>
                </a:solidFill>
                <a:latin typeface="微软雅黑" panose="020B0503020204020204" pitchFamily="34" charset="-122"/>
                <a:ea typeface="微软雅黑" panose="020B0503020204020204" pitchFamily="34" charset="-122"/>
              </a:rPr>
              <a:t>Cost Model</a:t>
            </a:r>
            <a:r>
              <a:rPr lang="zh-CN" altLang="en-US" sz="1200" dirty="0" smtClean="0">
                <a:solidFill>
                  <a:schemeClr val="tx1"/>
                </a:solidFill>
                <a:latin typeface="微软雅黑" panose="020B0503020204020204" pitchFamily="34" charset="-122"/>
                <a:ea typeface="微软雅黑" panose="020B0503020204020204" pitchFamily="34" charset="-122"/>
              </a:rPr>
              <a:t>的成本进行选择。</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5" name="流程图: 过程 4"/>
          <p:cNvSpPr/>
          <p:nvPr/>
        </p:nvSpPr>
        <p:spPr bwMode="auto">
          <a:xfrm>
            <a:off x="1922885" y="2287315"/>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JOIN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流程图: 过程 5"/>
          <p:cNvSpPr/>
          <p:nvPr/>
        </p:nvSpPr>
        <p:spPr bwMode="auto">
          <a:xfrm>
            <a:off x="1130797" y="3367435"/>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流程图: 过程 6"/>
          <p:cNvSpPr/>
          <p:nvPr/>
        </p:nvSpPr>
        <p:spPr bwMode="auto">
          <a:xfrm>
            <a:off x="2718811" y="3367434"/>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8" name="直接箭头连接符 7"/>
          <p:cNvCxnSpPr>
            <a:stCxn id="5" idx="2"/>
            <a:endCxn id="6" idx="0"/>
          </p:cNvCxnSpPr>
          <p:nvPr/>
        </p:nvCxnSpPr>
        <p:spPr bwMode="auto">
          <a:xfrm flipH="1">
            <a:off x="1670857" y="2551954"/>
            <a:ext cx="792088" cy="815481"/>
          </a:xfrm>
          <a:prstGeom prst="straightConnector1">
            <a:avLst/>
          </a:prstGeom>
          <a:noFill/>
          <a:ln w="9525" cap="flat" cmpd="sng" algn="ctr">
            <a:solidFill>
              <a:schemeClr val="tx1"/>
            </a:solidFill>
            <a:prstDash val="solid"/>
            <a:round/>
            <a:headEnd type="none" w="med" len="med"/>
            <a:tailEnd type="none"/>
          </a:ln>
          <a:effectLst/>
        </p:spPr>
      </p:cxnSp>
      <p:cxnSp>
        <p:nvCxnSpPr>
          <p:cNvPr id="9" name="直接箭头连接符 8"/>
          <p:cNvCxnSpPr>
            <a:stCxn id="5" idx="2"/>
            <a:endCxn id="7" idx="0"/>
          </p:cNvCxnSpPr>
          <p:nvPr/>
        </p:nvCxnSpPr>
        <p:spPr bwMode="auto">
          <a:xfrm>
            <a:off x="2462945" y="2551954"/>
            <a:ext cx="795926" cy="815480"/>
          </a:xfrm>
          <a:prstGeom prst="straightConnector1">
            <a:avLst/>
          </a:prstGeom>
          <a:noFill/>
          <a:ln w="9525" cap="flat" cmpd="sng" algn="ctr">
            <a:solidFill>
              <a:schemeClr val="tx1"/>
            </a:solidFill>
            <a:prstDash val="solid"/>
            <a:round/>
            <a:headEnd type="none" w="med" len="med"/>
            <a:tailEnd type="none"/>
          </a:ln>
          <a:effectLst/>
        </p:spPr>
      </p:cxnSp>
      <p:sp>
        <p:nvSpPr>
          <p:cNvPr id="10" name="流程图: 过程 9"/>
          <p:cNvSpPr/>
          <p:nvPr/>
        </p:nvSpPr>
        <p:spPr bwMode="auto">
          <a:xfrm>
            <a:off x="4788024" y="2814898"/>
            <a:ext cx="1080120"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HASH</a:t>
            </a:r>
          </a:p>
          <a:p>
            <a:pPr marL="0" marR="0" indent="0" algn="ctr"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JOIN</a:t>
            </a:r>
            <a:r>
              <a:rPr kumimoji="0" lang="zh-CN" altLang="en-US" sz="12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t>
            </a:r>
          </a:p>
        </p:txBody>
      </p:sp>
      <p:sp>
        <p:nvSpPr>
          <p:cNvPr id="11" name="流程图: 过程 10"/>
          <p:cNvSpPr/>
          <p:nvPr/>
        </p:nvSpPr>
        <p:spPr bwMode="auto">
          <a:xfrm>
            <a:off x="7326978" y="2814897"/>
            <a:ext cx="1080120"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SORT</a:t>
            </a:r>
          </a:p>
          <a:p>
            <a:pPr marL="0" marR="0" indent="0" algn="ctr"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JOIN</a:t>
            </a:r>
            <a:r>
              <a:rPr kumimoji="0" lang="zh-CN" altLang="en-US" sz="12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t>
            </a:r>
          </a:p>
        </p:txBody>
      </p:sp>
      <p:cxnSp>
        <p:nvCxnSpPr>
          <p:cNvPr id="12" name="直接箭头连接符 47"/>
          <p:cNvCxnSpPr>
            <a:stCxn id="5" idx="3"/>
            <a:endCxn id="10" idx="0"/>
          </p:cNvCxnSpPr>
          <p:nvPr/>
        </p:nvCxnSpPr>
        <p:spPr bwMode="auto">
          <a:xfrm>
            <a:off x="3003005" y="2419635"/>
            <a:ext cx="2325079" cy="395263"/>
          </a:xfrm>
          <a:prstGeom prst="bentConnector2">
            <a:avLst/>
          </a:prstGeom>
          <a:noFill/>
          <a:ln w="9525" cap="flat" cmpd="sng" algn="ctr">
            <a:solidFill>
              <a:schemeClr val="tx1"/>
            </a:solidFill>
            <a:prstDash val="dash"/>
            <a:round/>
            <a:headEnd type="none" w="med" len="med"/>
            <a:tailEnd type="triangle"/>
          </a:ln>
          <a:effectLst/>
        </p:spPr>
      </p:cxnSp>
      <p:cxnSp>
        <p:nvCxnSpPr>
          <p:cNvPr id="13" name="直接箭头连接符 50"/>
          <p:cNvCxnSpPr>
            <a:stCxn id="5" idx="3"/>
            <a:endCxn id="11" idx="0"/>
          </p:cNvCxnSpPr>
          <p:nvPr/>
        </p:nvCxnSpPr>
        <p:spPr bwMode="auto">
          <a:xfrm>
            <a:off x="3003005" y="2419635"/>
            <a:ext cx="4864033" cy="395262"/>
          </a:xfrm>
          <a:prstGeom prst="bentConnector2">
            <a:avLst/>
          </a:prstGeom>
          <a:noFill/>
          <a:ln w="9525" cap="flat" cmpd="sng" algn="ctr">
            <a:solidFill>
              <a:schemeClr val="tx1"/>
            </a:solidFill>
            <a:prstDash val="dash"/>
            <a:round/>
            <a:headEnd type="none" w="med" len="med"/>
            <a:tailEnd type="triangle"/>
          </a:ln>
          <a:effectLst/>
        </p:spPr>
      </p:cxnSp>
      <p:sp>
        <p:nvSpPr>
          <p:cNvPr id="14" name="流程图: 过程 13"/>
          <p:cNvSpPr/>
          <p:nvPr/>
        </p:nvSpPr>
        <p:spPr bwMode="auto">
          <a:xfrm>
            <a:off x="4127349" y="3705334"/>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流程图: 过程 14"/>
          <p:cNvSpPr/>
          <p:nvPr/>
        </p:nvSpPr>
        <p:spPr bwMode="auto">
          <a:xfrm>
            <a:off x="5436096" y="3705334"/>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6" name="直接箭头连接符 15"/>
          <p:cNvCxnSpPr>
            <a:stCxn id="10" idx="2"/>
            <a:endCxn id="14" idx="0"/>
          </p:cNvCxnSpPr>
          <p:nvPr/>
        </p:nvCxnSpPr>
        <p:spPr bwMode="auto">
          <a:xfrm flipH="1">
            <a:off x="4667409" y="3264203"/>
            <a:ext cx="660675" cy="441131"/>
          </a:xfrm>
          <a:prstGeom prst="straightConnector1">
            <a:avLst/>
          </a:prstGeom>
          <a:noFill/>
          <a:ln w="9525" cap="flat" cmpd="sng" algn="ctr">
            <a:solidFill>
              <a:schemeClr val="tx1"/>
            </a:solidFill>
            <a:prstDash val="solid"/>
            <a:round/>
            <a:headEnd type="none" w="med" len="med"/>
            <a:tailEnd type="none"/>
          </a:ln>
          <a:effectLst/>
        </p:spPr>
      </p:cxnSp>
      <p:cxnSp>
        <p:nvCxnSpPr>
          <p:cNvPr id="17" name="直接箭头连接符 16"/>
          <p:cNvCxnSpPr>
            <a:stCxn id="10" idx="2"/>
            <a:endCxn id="15" idx="0"/>
          </p:cNvCxnSpPr>
          <p:nvPr/>
        </p:nvCxnSpPr>
        <p:spPr bwMode="auto">
          <a:xfrm>
            <a:off x="5328084" y="3264203"/>
            <a:ext cx="648072" cy="441131"/>
          </a:xfrm>
          <a:prstGeom prst="straightConnector1">
            <a:avLst/>
          </a:prstGeom>
          <a:noFill/>
          <a:ln w="9525" cap="flat" cmpd="sng" algn="ctr">
            <a:solidFill>
              <a:schemeClr val="tx1"/>
            </a:solidFill>
            <a:prstDash val="solid"/>
            <a:round/>
            <a:headEnd type="none" w="med" len="med"/>
            <a:tailEnd type="none"/>
          </a:ln>
          <a:effectLst/>
        </p:spPr>
      </p:cxnSp>
      <p:sp>
        <p:nvSpPr>
          <p:cNvPr id="18" name="流程图: 过程 17"/>
          <p:cNvSpPr/>
          <p:nvPr/>
        </p:nvSpPr>
        <p:spPr bwMode="auto">
          <a:xfrm>
            <a:off x="6666303" y="3705334"/>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9" name="流程图: 过程 18"/>
          <p:cNvSpPr/>
          <p:nvPr/>
        </p:nvSpPr>
        <p:spPr bwMode="auto">
          <a:xfrm>
            <a:off x="7975050" y="3705334"/>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0" name="直接箭头连接符 19"/>
          <p:cNvCxnSpPr>
            <a:endCxn id="18" idx="0"/>
          </p:cNvCxnSpPr>
          <p:nvPr/>
        </p:nvCxnSpPr>
        <p:spPr bwMode="auto">
          <a:xfrm flipH="1">
            <a:off x="7206363" y="3264203"/>
            <a:ext cx="660675" cy="441131"/>
          </a:xfrm>
          <a:prstGeom prst="straightConnector1">
            <a:avLst/>
          </a:prstGeom>
          <a:noFill/>
          <a:ln w="9525" cap="flat" cmpd="sng" algn="ctr">
            <a:solidFill>
              <a:schemeClr val="tx1"/>
            </a:solidFill>
            <a:prstDash val="solid"/>
            <a:round/>
            <a:headEnd type="none" w="med" len="med"/>
            <a:tailEnd type="none"/>
          </a:ln>
          <a:effectLst/>
        </p:spPr>
      </p:cxnSp>
      <p:cxnSp>
        <p:nvCxnSpPr>
          <p:cNvPr id="21" name="直接箭头连接符 20"/>
          <p:cNvCxnSpPr>
            <a:endCxn id="19" idx="0"/>
          </p:cNvCxnSpPr>
          <p:nvPr/>
        </p:nvCxnSpPr>
        <p:spPr bwMode="auto">
          <a:xfrm>
            <a:off x="7867038" y="3264203"/>
            <a:ext cx="648072" cy="441131"/>
          </a:xfrm>
          <a:prstGeom prst="straightConnector1">
            <a:avLst/>
          </a:prstGeom>
          <a:noFill/>
          <a:ln w="9525" cap="flat" cmpd="sng" algn="ctr">
            <a:solidFill>
              <a:schemeClr val="tx1"/>
            </a:solidFill>
            <a:prstDash val="solid"/>
            <a:round/>
            <a:headEnd type="none" w="med" len="med"/>
            <a:tailEnd type="none"/>
          </a:ln>
          <a:effectLst/>
        </p:spPr>
      </p:cxnSp>
      <p:sp>
        <p:nvSpPr>
          <p:cNvPr id="22" name="文本框 21"/>
          <p:cNvSpPr txBox="1"/>
          <p:nvPr/>
        </p:nvSpPr>
        <p:spPr>
          <a:xfrm>
            <a:off x="574666" y="4286073"/>
            <a:ext cx="7990657" cy="1754326"/>
          </a:xfrm>
          <a:prstGeom prst="rect">
            <a:avLst/>
          </a:prstGeom>
          <a:noFill/>
        </p:spPr>
        <p:txBody>
          <a:bodyPr wrap="square" rtlCol="0">
            <a:spAutoFit/>
          </a:bodyPr>
          <a:lstStyle/>
          <a:p>
            <a:r>
              <a:rPr lang="zh-CN" altLang="en-US" sz="1200" dirty="0" smtClean="0">
                <a:solidFill>
                  <a:schemeClr val="tx1"/>
                </a:solidFill>
                <a:latin typeface="微软雅黑" panose="020B0503020204020204" pitchFamily="34" charset="-122"/>
                <a:ea typeface="微软雅黑" panose="020B0503020204020204" pitchFamily="34" charset="-122"/>
              </a:rPr>
              <a:t>通过规则遍历所有不同的关系代数树会在其巨大的搜索空间消耗巨大的算力，如果</a:t>
            </a:r>
            <a:r>
              <a:rPr lang="en-US" altLang="zh-CN" sz="1200" dirty="0" smtClean="0">
                <a:solidFill>
                  <a:schemeClr val="tx1"/>
                </a:solidFill>
                <a:latin typeface="微软雅黑" panose="020B0503020204020204" pitchFamily="34" charset="-122"/>
                <a:ea typeface="微软雅黑" panose="020B0503020204020204" pitchFamily="34" charset="-122"/>
              </a:rPr>
              <a:t>optimizer</a:t>
            </a:r>
            <a:r>
              <a:rPr lang="zh-CN" altLang="en-US" sz="1200" dirty="0" smtClean="0">
                <a:solidFill>
                  <a:schemeClr val="tx1"/>
                </a:solidFill>
                <a:latin typeface="微软雅黑" panose="020B0503020204020204" pitchFamily="34" charset="-122"/>
                <a:ea typeface="微软雅黑" panose="020B0503020204020204" pitchFamily="34" charset="-122"/>
              </a:rPr>
              <a:t>算法本身堪忧，则</a:t>
            </a:r>
            <a:r>
              <a:rPr lang="en-US" altLang="zh-CN" sz="1200" dirty="0" smtClean="0">
                <a:solidFill>
                  <a:schemeClr val="tx1"/>
                </a:solidFill>
                <a:latin typeface="微软雅黑" panose="020B0503020204020204" pitchFamily="34" charset="-122"/>
                <a:ea typeface="微软雅黑" panose="020B0503020204020204" pitchFamily="34" charset="-122"/>
              </a:rPr>
              <a:t>optimizer</a:t>
            </a:r>
            <a:r>
              <a:rPr lang="zh-CN" altLang="en-US" sz="1200" dirty="0" smtClean="0">
                <a:solidFill>
                  <a:schemeClr val="tx1"/>
                </a:solidFill>
                <a:latin typeface="微软雅黑" panose="020B0503020204020204" pitchFamily="34" charset="-122"/>
                <a:ea typeface="微软雅黑" panose="020B0503020204020204" pitchFamily="34" charset="-122"/>
              </a:rPr>
              <a:t>就失去了其存在的意义。</a:t>
            </a:r>
            <a:endParaRPr lang="en-US" altLang="zh-CN" sz="1200" dirty="0" smtClean="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Cascades </a:t>
            </a:r>
            <a:r>
              <a:rPr lang="en-US" altLang="zh-CN" sz="1200" dirty="0">
                <a:solidFill>
                  <a:schemeClr val="tx1"/>
                </a:solidFill>
                <a:latin typeface="微软雅黑" panose="020B0503020204020204" pitchFamily="34" charset="-122"/>
                <a:ea typeface="微软雅黑" panose="020B0503020204020204" pitchFamily="34" charset="-122"/>
              </a:rPr>
              <a:t>Optimizer</a:t>
            </a:r>
            <a:r>
              <a:rPr lang="zh-CN" altLang="en-US" sz="1200" dirty="0">
                <a:solidFill>
                  <a:schemeClr val="tx1"/>
                </a:solidFill>
                <a:latin typeface="微软雅黑" panose="020B0503020204020204" pitchFamily="34" charset="-122"/>
                <a:ea typeface="微软雅黑" panose="020B0503020204020204" pitchFamily="34" charset="-122"/>
              </a:rPr>
              <a:t>是一种基于成本的优化算法，基于全局最优其局部也最优的假设（实际可能不是），在获得成本较优的</a:t>
            </a:r>
            <a:r>
              <a:rPr lang="en-US" altLang="zh-CN" sz="1200" dirty="0">
                <a:solidFill>
                  <a:schemeClr val="tx1"/>
                </a:solidFill>
                <a:latin typeface="微软雅黑" panose="020B0503020204020204" pitchFamily="34" charset="-122"/>
                <a:ea typeface="微软雅黑" panose="020B0503020204020204" pitchFamily="34" charset="-122"/>
              </a:rPr>
              <a:t>physical plan</a:t>
            </a:r>
            <a:r>
              <a:rPr lang="zh-CN" altLang="en-US" sz="1200" dirty="0">
                <a:solidFill>
                  <a:schemeClr val="tx1"/>
                </a:solidFill>
                <a:latin typeface="微软雅黑" panose="020B0503020204020204" pitchFamily="34" charset="-122"/>
                <a:ea typeface="微软雅黑" panose="020B0503020204020204" pitchFamily="34" charset="-122"/>
              </a:rPr>
              <a:t>的同时，通过剪枝和缓存中间结果（动态规划）的方法降低算力消耗。</a:t>
            </a:r>
            <a:endParaRPr lang="en-US" altLang="zh-CN" sz="1200" dirty="0">
              <a:solidFill>
                <a:schemeClr val="tx1"/>
              </a:solidFill>
              <a:latin typeface="微软雅黑" panose="020B0503020204020204" pitchFamily="34" charset="-122"/>
              <a:ea typeface="微软雅黑" panose="020B0503020204020204" pitchFamily="34" charset="-122"/>
            </a:endParaRPr>
          </a:p>
          <a:p>
            <a:r>
              <a:rPr lang="zh-CN" altLang="en-US" sz="1200" dirty="0">
                <a:solidFill>
                  <a:schemeClr val="tx1"/>
                </a:solidFill>
                <a:latin typeface="微软雅黑" panose="020B0503020204020204" pitchFamily="34" charset="-122"/>
                <a:ea typeface="微软雅黑" panose="020B0503020204020204" pitchFamily="34" charset="-122"/>
              </a:rPr>
              <a:t>最优假设通过贪心算法，将一个关系代数算子树划分为由多个局部组成，在计算全局最优成本时，只需要遍历每个局部并计算其局部最优即可。同时将局部最优进行缓存，若后继计算中需要该局部，可以直接使用之前缓存的结果（动态规划）。</a:t>
            </a:r>
            <a:endParaRPr lang="en-US" altLang="zh-CN" sz="1200" dirty="0">
              <a:solidFill>
                <a:schemeClr val="tx1"/>
              </a:solidFill>
              <a:latin typeface="微软雅黑" panose="020B0503020204020204" pitchFamily="34" charset="-122"/>
              <a:ea typeface="微软雅黑" panose="020B0503020204020204" pitchFamily="34" charset="-122"/>
            </a:endParaRPr>
          </a:p>
          <a:p>
            <a:r>
              <a:rPr lang="en-US" altLang="zh-CN" sz="1200" dirty="0">
                <a:solidFill>
                  <a:schemeClr val="tx1"/>
                </a:solidFill>
                <a:latin typeface="微软雅黑" panose="020B0503020204020204" pitchFamily="34" charset="-122"/>
                <a:ea typeface="微软雅黑" panose="020B0503020204020204" pitchFamily="34" charset="-122"/>
              </a:rPr>
              <a:t>Optimizer</a:t>
            </a:r>
            <a:r>
              <a:rPr lang="zh-CN" altLang="en-US" sz="1200" dirty="0">
                <a:solidFill>
                  <a:schemeClr val="tx1"/>
                </a:solidFill>
                <a:latin typeface="微软雅黑" panose="020B0503020204020204" pitchFamily="34" charset="-122"/>
                <a:ea typeface="微软雅黑" panose="020B0503020204020204" pitchFamily="34" charset="-122"/>
              </a:rPr>
              <a:t>实现上并不是遍历生成所有可能的</a:t>
            </a:r>
            <a:r>
              <a:rPr lang="en-US" altLang="zh-CN" sz="1200" dirty="0">
                <a:solidFill>
                  <a:schemeClr val="tx1"/>
                </a:solidFill>
                <a:latin typeface="微软雅黑" panose="020B0503020204020204" pitchFamily="34" charset="-122"/>
                <a:ea typeface="微软雅黑" panose="020B0503020204020204" pitchFamily="34" charset="-122"/>
              </a:rPr>
              <a:t>physical plan</a:t>
            </a:r>
            <a:r>
              <a:rPr lang="zh-CN" altLang="en-US" sz="1200" dirty="0">
                <a:solidFill>
                  <a:schemeClr val="tx1"/>
                </a:solidFill>
                <a:latin typeface="微软雅黑" panose="020B0503020204020204" pitchFamily="34" charset="-122"/>
                <a:ea typeface="微软雅黑" panose="020B0503020204020204" pitchFamily="34" charset="-122"/>
              </a:rPr>
              <a:t>之后再通过</a:t>
            </a:r>
            <a:r>
              <a:rPr lang="en-US" altLang="zh-CN" sz="1200" dirty="0">
                <a:solidFill>
                  <a:schemeClr val="tx1"/>
                </a:solidFill>
                <a:latin typeface="微软雅黑" panose="020B0503020204020204" pitchFamily="34" charset="-122"/>
                <a:ea typeface="微软雅黑" panose="020B0503020204020204" pitchFamily="34" charset="-122"/>
              </a:rPr>
              <a:t>Cost Model</a:t>
            </a:r>
            <a:r>
              <a:rPr lang="zh-CN" altLang="en-US" sz="1200" dirty="0">
                <a:solidFill>
                  <a:schemeClr val="tx1"/>
                </a:solidFill>
                <a:latin typeface="微软雅黑" panose="020B0503020204020204" pitchFamily="34" charset="-122"/>
                <a:ea typeface="微软雅黑" panose="020B0503020204020204" pitchFamily="34" charset="-122"/>
              </a:rPr>
              <a:t>进行选择，局部通过</a:t>
            </a:r>
            <a:r>
              <a:rPr lang="en-US" altLang="zh-CN" sz="1200" dirty="0">
                <a:solidFill>
                  <a:schemeClr val="tx1"/>
                </a:solidFill>
                <a:latin typeface="微软雅黑" panose="020B0503020204020204" pitchFamily="34" charset="-122"/>
                <a:ea typeface="微软雅黑" panose="020B0503020204020204" pitchFamily="34" charset="-122"/>
              </a:rPr>
              <a:t>Cost Model</a:t>
            </a:r>
            <a:r>
              <a:rPr lang="zh-CN" altLang="en-US" sz="1200" dirty="0">
                <a:solidFill>
                  <a:schemeClr val="tx1"/>
                </a:solidFill>
                <a:latin typeface="微软雅黑" panose="020B0503020204020204" pitchFamily="34" charset="-122"/>
                <a:ea typeface="微软雅黑" panose="020B0503020204020204" pitchFamily="34" charset="-122"/>
              </a:rPr>
              <a:t>进行最优选择，有效的减少了遍历空间</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138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14</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Cost Estimates Base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540968" y="1071319"/>
            <a:ext cx="7990657" cy="276999"/>
          </a:xfrm>
          <a:prstGeom prst="rect">
            <a:avLst/>
          </a:prstGeom>
          <a:noFill/>
        </p:spPr>
        <p:txBody>
          <a:bodyPr wrap="squar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Cascades Optimizer</a:t>
            </a:r>
            <a:r>
              <a:rPr lang="zh-CN" altLang="en-US" sz="1200" dirty="0" smtClean="0">
                <a:solidFill>
                  <a:schemeClr val="tx1"/>
                </a:solidFill>
                <a:latin typeface="微软雅黑" panose="020B0503020204020204" pitchFamily="34" charset="-122"/>
                <a:ea typeface="微软雅黑" panose="020B0503020204020204" pitchFamily="34" charset="-122"/>
              </a:rPr>
              <a:t>初始化</a:t>
            </a:r>
            <a:r>
              <a:rPr lang="en-US" altLang="zh-CN" sz="1200" dirty="0" smtClean="0">
                <a:solidFill>
                  <a:schemeClr val="tx1"/>
                </a:solidFill>
                <a:latin typeface="微软雅黑" panose="020B0503020204020204" pitchFamily="34" charset="-122"/>
                <a:ea typeface="微软雅黑" panose="020B0503020204020204" pitchFamily="34" charset="-122"/>
              </a:rPr>
              <a:t>Memo</a:t>
            </a:r>
            <a:r>
              <a:rPr lang="zh-CN" altLang="en-US" sz="1200" dirty="0" smtClean="0">
                <a:solidFill>
                  <a:schemeClr val="tx1"/>
                </a:solidFill>
                <a:latin typeface="微软雅黑" panose="020B0503020204020204" pitchFamily="34" charset="-122"/>
                <a:ea typeface="微软雅黑" panose="020B0503020204020204" pitchFamily="34" charset="-122"/>
              </a:rPr>
              <a:t>的</a:t>
            </a:r>
            <a:r>
              <a:rPr lang="en-US" altLang="zh-CN" sz="1200" dirty="0" smtClean="0">
                <a:solidFill>
                  <a:schemeClr val="tx1"/>
                </a:solidFill>
                <a:latin typeface="微软雅黑" panose="020B0503020204020204" pitchFamily="34" charset="-122"/>
                <a:ea typeface="微软雅黑" panose="020B0503020204020204" pitchFamily="34" charset="-122"/>
              </a:rPr>
              <a:t>Expression Group</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5" name="流程图: 过程 4"/>
          <p:cNvSpPr/>
          <p:nvPr/>
        </p:nvSpPr>
        <p:spPr bwMode="auto">
          <a:xfrm>
            <a:off x="1691680" y="2256205"/>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JOIN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流程图: 过程 5"/>
          <p:cNvSpPr/>
          <p:nvPr/>
        </p:nvSpPr>
        <p:spPr bwMode="auto">
          <a:xfrm>
            <a:off x="1007604" y="2934591"/>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JOIN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流程图: 过程 6"/>
          <p:cNvSpPr/>
          <p:nvPr/>
        </p:nvSpPr>
        <p:spPr bwMode="auto">
          <a:xfrm>
            <a:off x="1691680" y="3587317"/>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 B</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流程图: 过程 7"/>
          <p:cNvSpPr/>
          <p:nvPr/>
        </p:nvSpPr>
        <p:spPr bwMode="auto">
          <a:xfrm>
            <a:off x="341530" y="3600545"/>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 A</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流程图: 过程 8"/>
          <p:cNvSpPr/>
          <p:nvPr/>
        </p:nvSpPr>
        <p:spPr bwMode="auto">
          <a:xfrm>
            <a:off x="2447764" y="2906327"/>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 C</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0" name="直接箭头连接符 9"/>
          <p:cNvCxnSpPr>
            <a:stCxn id="5" idx="2"/>
            <a:endCxn id="6" idx="0"/>
          </p:cNvCxnSpPr>
          <p:nvPr/>
        </p:nvCxnSpPr>
        <p:spPr bwMode="auto">
          <a:xfrm flipH="1">
            <a:off x="1547664" y="2520844"/>
            <a:ext cx="684076" cy="413747"/>
          </a:xfrm>
          <a:prstGeom prst="straightConnector1">
            <a:avLst/>
          </a:prstGeom>
          <a:noFill/>
          <a:ln w="9525" cap="flat" cmpd="sng" algn="ctr">
            <a:solidFill>
              <a:schemeClr val="tx1"/>
            </a:solidFill>
            <a:prstDash val="solid"/>
            <a:round/>
            <a:headEnd type="none" w="med" len="med"/>
            <a:tailEnd type="none"/>
          </a:ln>
          <a:effectLst/>
        </p:spPr>
      </p:cxnSp>
      <p:cxnSp>
        <p:nvCxnSpPr>
          <p:cNvPr id="11" name="直接箭头连接符 10"/>
          <p:cNvCxnSpPr>
            <a:stCxn id="5" idx="2"/>
            <a:endCxn id="9" idx="0"/>
          </p:cNvCxnSpPr>
          <p:nvPr/>
        </p:nvCxnSpPr>
        <p:spPr bwMode="auto">
          <a:xfrm>
            <a:off x="2231740" y="2520844"/>
            <a:ext cx="756084" cy="385483"/>
          </a:xfrm>
          <a:prstGeom prst="straightConnector1">
            <a:avLst/>
          </a:prstGeom>
          <a:noFill/>
          <a:ln w="9525" cap="flat" cmpd="sng" algn="ctr">
            <a:solidFill>
              <a:schemeClr val="tx1"/>
            </a:solidFill>
            <a:prstDash val="solid"/>
            <a:round/>
            <a:headEnd type="none" w="med" len="med"/>
            <a:tailEnd type="none"/>
          </a:ln>
          <a:effectLst/>
        </p:spPr>
      </p:cxnSp>
      <p:cxnSp>
        <p:nvCxnSpPr>
          <p:cNvPr id="12" name="直接箭头连接符 11"/>
          <p:cNvCxnSpPr>
            <a:stCxn id="6" idx="2"/>
            <a:endCxn id="8" idx="0"/>
          </p:cNvCxnSpPr>
          <p:nvPr/>
        </p:nvCxnSpPr>
        <p:spPr bwMode="auto">
          <a:xfrm flipH="1">
            <a:off x="881590" y="3199230"/>
            <a:ext cx="666074" cy="401315"/>
          </a:xfrm>
          <a:prstGeom prst="straightConnector1">
            <a:avLst/>
          </a:prstGeom>
          <a:noFill/>
          <a:ln w="9525" cap="flat" cmpd="sng" algn="ctr">
            <a:solidFill>
              <a:schemeClr val="tx1"/>
            </a:solidFill>
            <a:prstDash val="solid"/>
            <a:round/>
            <a:headEnd type="none" w="med" len="med"/>
            <a:tailEnd type="none"/>
          </a:ln>
          <a:effectLst/>
        </p:spPr>
      </p:cxnSp>
      <p:cxnSp>
        <p:nvCxnSpPr>
          <p:cNvPr id="13" name="直接箭头连接符 12"/>
          <p:cNvCxnSpPr>
            <a:stCxn id="6" idx="2"/>
            <a:endCxn id="7" idx="0"/>
          </p:cNvCxnSpPr>
          <p:nvPr/>
        </p:nvCxnSpPr>
        <p:spPr bwMode="auto">
          <a:xfrm>
            <a:off x="1547664" y="3199230"/>
            <a:ext cx="684076" cy="388087"/>
          </a:xfrm>
          <a:prstGeom prst="straightConnector1">
            <a:avLst/>
          </a:prstGeom>
          <a:noFill/>
          <a:ln w="9525" cap="flat" cmpd="sng" algn="ctr">
            <a:solidFill>
              <a:schemeClr val="tx1"/>
            </a:solidFill>
            <a:prstDash val="solid"/>
            <a:round/>
            <a:headEnd type="none" w="med" len="med"/>
            <a:tailEnd type="none"/>
          </a:ln>
          <a:effectLst/>
        </p:spPr>
      </p:cxnSp>
      <p:graphicFrame>
        <p:nvGraphicFramePr>
          <p:cNvPr id="14" name="表格 13"/>
          <p:cNvGraphicFramePr>
            <a:graphicFrameLocks noGrp="1"/>
          </p:cNvGraphicFramePr>
          <p:nvPr>
            <p:extLst>
              <p:ext uri="{D42A27DB-BD31-4B8C-83A1-F6EECF244321}">
                <p14:modId xmlns:p14="http://schemas.microsoft.com/office/powerpoint/2010/main" val="2171929582"/>
              </p:ext>
            </p:extLst>
          </p:nvPr>
        </p:nvGraphicFramePr>
        <p:xfrm>
          <a:off x="4275788" y="2256205"/>
          <a:ext cx="3912096" cy="2494280"/>
        </p:xfrm>
        <a:graphic>
          <a:graphicData uri="http://schemas.openxmlformats.org/drawingml/2006/table">
            <a:tbl>
              <a:tblPr firstRow="1" bandRow="1">
                <a:tableStyleId>{5C22544A-7EE6-4342-B048-85BDC9FD1C3A}</a:tableStyleId>
              </a:tblPr>
              <a:tblGrid>
                <a:gridCol w="1956048"/>
                <a:gridCol w="1956048"/>
              </a:tblGrid>
              <a:tr h="370840">
                <a:tc>
                  <a:txBody>
                    <a:bodyPr/>
                    <a:lstStyle/>
                    <a:p>
                      <a:r>
                        <a:rPr lang="en-US" altLang="zh-CN" dirty="0" smtClean="0"/>
                        <a:t>GROUP ID</a:t>
                      </a:r>
                      <a:endParaRPr lang="zh-CN" altLang="en-US" dirty="0"/>
                    </a:p>
                  </a:txBody>
                  <a:tcPr/>
                </a:tc>
                <a:tc>
                  <a:txBody>
                    <a:bodyPr/>
                    <a:lstStyle/>
                    <a:p>
                      <a:r>
                        <a:rPr lang="en-US" altLang="zh-CN" dirty="0" smtClean="0"/>
                        <a:t>EQUIVALENT EXPRESSION</a:t>
                      </a:r>
                      <a:endParaRPr lang="zh-CN" altLang="en-US" dirty="0"/>
                    </a:p>
                  </a:txBody>
                  <a:tcPr/>
                </a:tc>
              </a:tr>
              <a:tr h="370840">
                <a:tc>
                  <a:txBody>
                    <a:bodyPr/>
                    <a:lstStyle/>
                    <a:p>
                      <a:r>
                        <a:rPr lang="en-US" altLang="zh-CN" sz="1000" b="1" dirty="0" smtClean="0"/>
                        <a:t>5(*)</a:t>
                      </a:r>
                      <a:endParaRPr lang="zh-CN" altLang="en-US" sz="1000" b="1" dirty="0"/>
                    </a:p>
                  </a:txBody>
                  <a:tcPr/>
                </a:tc>
                <a:tc>
                  <a:txBody>
                    <a:bodyPr/>
                    <a:lstStyle/>
                    <a:p>
                      <a:r>
                        <a:rPr lang="en-US" altLang="zh-CN" sz="1000" dirty="0" smtClean="0"/>
                        <a:t>JOIN(3,4)</a:t>
                      </a:r>
                      <a:endParaRPr lang="zh-CN" altLang="en-US" sz="1000" dirty="0"/>
                    </a:p>
                  </a:txBody>
                  <a:tcPr/>
                </a:tc>
              </a:tr>
              <a:tr h="370840">
                <a:tc>
                  <a:txBody>
                    <a:bodyPr/>
                    <a:lstStyle/>
                    <a:p>
                      <a:r>
                        <a:rPr lang="en-US" altLang="zh-CN" sz="1000" dirty="0" smtClean="0"/>
                        <a:t>4</a:t>
                      </a:r>
                      <a:endParaRPr lang="zh-CN" altLang="en-US" sz="1000" dirty="0"/>
                    </a:p>
                  </a:txBody>
                  <a:tcPr/>
                </a:tc>
                <a:tc>
                  <a:txBody>
                    <a:bodyPr/>
                    <a:lstStyle/>
                    <a:p>
                      <a:r>
                        <a:rPr lang="en-US" altLang="zh-CN" sz="1000" dirty="0" smtClean="0"/>
                        <a:t>SCAN C</a:t>
                      </a:r>
                      <a:endParaRPr lang="zh-CN" altLang="en-US" sz="1000" dirty="0"/>
                    </a:p>
                  </a:txBody>
                  <a:tcPr/>
                </a:tc>
              </a:tr>
              <a:tr h="370840">
                <a:tc>
                  <a:txBody>
                    <a:bodyPr/>
                    <a:lstStyle/>
                    <a:p>
                      <a:r>
                        <a:rPr lang="en-US" altLang="zh-CN" sz="1000" dirty="0" smtClean="0"/>
                        <a:t>3</a:t>
                      </a:r>
                      <a:endParaRPr lang="zh-CN" altLang="en-US" sz="1000" dirty="0"/>
                    </a:p>
                  </a:txBody>
                  <a:tcPr/>
                </a:tc>
                <a:tc>
                  <a:txBody>
                    <a:bodyPr/>
                    <a:lstStyle/>
                    <a:p>
                      <a:r>
                        <a:rPr lang="en-US" altLang="zh-CN" sz="1000" dirty="0" smtClean="0"/>
                        <a:t>JOIN(1,2)</a:t>
                      </a:r>
                      <a:endParaRPr lang="zh-CN" altLang="en-US" sz="1000" dirty="0"/>
                    </a:p>
                  </a:txBody>
                  <a:tcPr/>
                </a:tc>
              </a:tr>
              <a:tr h="370840">
                <a:tc>
                  <a:txBody>
                    <a:bodyPr/>
                    <a:lstStyle/>
                    <a:p>
                      <a:r>
                        <a:rPr lang="en-US" altLang="zh-CN" sz="1000" dirty="0" smtClean="0"/>
                        <a:t>2</a:t>
                      </a:r>
                      <a:endParaRPr lang="zh-CN" altLang="en-US" sz="1000" dirty="0"/>
                    </a:p>
                  </a:txBody>
                  <a:tcPr/>
                </a:tc>
                <a:tc>
                  <a:txBody>
                    <a:bodyPr/>
                    <a:lstStyle/>
                    <a:p>
                      <a:r>
                        <a:rPr lang="en-US" altLang="zh-CN" sz="1000" dirty="0" smtClean="0"/>
                        <a:t>SCAN</a:t>
                      </a:r>
                      <a:r>
                        <a:rPr lang="en-US" altLang="zh-CN" sz="1000" baseline="0" dirty="0" smtClean="0"/>
                        <a:t> </a:t>
                      </a:r>
                      <a:r>
                        <a:rPr lang="en-US" altLang="zh-CN" sz="1000" dirty="0" smtClean="0"/>
                        <a:t>B</a:t>
                      </a:r>
                      <a:endParaRPr lang="zh-CN" altLang="en-US" sz="1000" dirty="0"/>
                    </a:p>
                  </a:txBody>
                  <a:tcPr/>
                </a:tc>
              </a:tr>
              <a:tr h="370840">
                <a:tc>
                  <a:txBody>
                    <a:bodyPr/>
                    <a:lstStyle/>
                    <a:p>
                      <a:r>
                        <a:rPr lang="en-US" altLang="zh-CN" sz="1000" dirty="0" smtClean="0"/>
                        <a:t>1</a:t>
                      </a:r>
                      <a:endParaRPr lang="zh-CN" alt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SCAN</a:t>
                      </a:r>
                      <a:r>
                        <a:rPr lang="en-US" altLang="zh-CN" sz="1000" baseline="0" dirty="0" smtClean="0"/>
                        <a:t> A</a:t>
                      </a:r>
                      <a:endParaRPr lang="zh-CN" altLang="en-US" sz="1000" dirty="0" smtClean="0"/>
                    </a:p>
                  </a:txBody>
                  <a:tcPr/>
                </a:tc>
              </a:tr>
            </a:tbl>
          </a:graphicData>
        </a:graphic>
      </p:graphicFrame>
    </p:spTree>
    <p:extLst>
      <p:ext uri="{BB962C8B-B14F-4D97-AF65-F5344CB8AC3E}">
        <p14:creationId xmlns:p14="http://schemas.microsoft.com/office/powerpoint/2010/main" val="3126193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15</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Cost Estimates Base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395288" y="1118981"/>
            <a:ext cx="7990657" cy="461665"/>
          </a:xfrm>
          <a:prstGeom prst="rect">
            <a:avLst/>
          </a:prstGeom>
          <a:noFill/>
        </p:spPr>
        <p:txBody>
          <a:bodyPr wrap="squar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Cascades Optimizer</a:t>
            </a:r>
            <a:r>
              <a:rPr lang="zh-CN" altLang="en-US" sz="1200" dirty="0" smtClean="0">
                <a:solidFill>
                  <a:schemeClr val="tx1"/>
                </a:solidFill>
                <a:latin typeface="微软雅黑" panose="020B0503020204020204" pitchFamily="34" charset="-122"/>
                <a:ea typeface="微软雅黑" panose="020B0503020204020204" pitchFamily="34" charset="-122"/>
              </a:rPr>
              <a:t>遍历</a:t>
            </a:r>
            <a:r>
              <a:rPr lang="en-US" altLang="zh-CN" sz="1200" dirty="0" smtClean="0">
                <a:solidFill>
                  <a:schemeClr val="tx1"/>
                </a:solidFill>
                <a:latin typeface="微软雅黑" panose="020B0503020204020204" pitchFamily="34" charset="-122"/>
                <a:ea typeface="微软雅黑" panose="020B0503020204020204" pitchFamily="34" charset="-122"/>
              </a:rPr>
              <a:t>Expression Group</a:t>
            </a:r>
            <a:r>
              <a:rPr lang="zh-CN" altLang="en-US" sz="1200" dirty="0" smtClean="0">
                <a:solidFill>
                  <a:schemeClr val="tx1"/>
                </a:solidFill>
                <a:latin typeface="微软雅黑" panose="020B0503020204020204" pitchFamily="34" charset="-122"/>
                <a:ea typeface="微软雅黑" panose="020B0503020204020204" pitchFamily="34" charset="-122"/>
              </a:rPr>
              <a:t>，通过</a:t>
            </a:r>
            <a:r>
              <a:rPr lang="en-US" altLang="zh-CN" sz="1200" dirty="0" smtClean="0">
                <a:solidFill>
                  <a:schemeClr val="tx1"/>
                </a:solidFill>
                <a:latin typeface="微软雅黑" panose="020B0503020204020204" pitchFamily="34" charset="-122"/>
                <a:ea typeface="微软雅黑" panose="020B0503020204020204" pitchFamily="34" charset="-122"/>
              </a:rPr>
              <a:t>26</a:t>
            </a:r>
            <a:r>
              <a:rPr lang="zh-CN" altLang="en-US" sz="1200" dirty="0" smtClean="0">
                <a:solidFill>
                  <a:schemeClr val="tx1"/>
                </a:solidFill>
                <a:latin typeface="微软雅黑" panose="020B0503020204020204" pitchFamily="34" charset="-122"/>
                <a:ea typeface="微软雅黑" panose="020B0503020204020204" pitchFamily="34" charset="-122"/>
              </a:rPr>
              <a:t>个转换规则为每个</a:t>
            </a:r>
            <a:r>
              <a:rPr lang="en-US" altLang="zh-CN" sz="1200" dirty="0" smtClean="0">
                <a:solidFill>
                  <a:schemeClr val="tx1"/>
                </a:solidFill>
                <a:latin typeface="微软雅黑" panose="020B0503020204020204" pitchFamily="34" charset="-122"/>
                <a:ea typeface="微软雅黑" panose="020B0503020204020204" pitchFamily="34" charset="-122"/>
              </a:rPr>
              <a:t>Group</a:t>
            </a:r>
            <a:r>
              <a:rPr lang="zh-CN" altLang="en-US" sz="1200" dirty="0" smtClean="0">
                <a:solidFill>
                  <a:schemeClr val="tx1"/>
                </a:solidFill>
                <a:latin typeface="微软雅黑" panose="020B0503020204020204" pitchFamily="34" charset="-122"/>
                <a:ea typeface="微软雅黑" panose="020B0503020204020204" pitchFamily="34" charset="-122"/>
              </a:rPr>
              <a:t>转换为等价</a:t>
            </a:r>
            <a:r>
              <a:rPr lang="en-US" altLang="zh-CN" sz="1200" dirty="0" smtClean="0">
                <a:solidFill>
                  <a:schemeClr val="tx1"/>
                </a:solidFill>
                <a:latin typeface="微软雅黑" panose="020B0503020204020204" pitchFamily="34" charset="-122"/>
                <a:ea typeface="微软雅黑" panose="020B0503020204020204" pitchFamily="34" charset="-122"/>
              </a:rPr>
              <a:t>Logic Plan</a:t>
            </a:r>
            <a:r>
              <a:rPr lang="zh-CN" altLang="en-US" sz="1200" dirty="0" smtClean="0">
                <a:solidFill>
                  <a:schemeClr val="tx1"/>
                </a:solidFill>
                <a:latin typeface="微软雅黑" panose="020B0503020204020204" pitchFamily="34" charset="-122"/>
                <a:ea typeface="微软雅黑" panose="020B0503020204020204" pitchFamily="34" charset="-122"/>
              </a:rPr>
              <a:t>或实现为执行</a:t>
            </a:r>
            <a:r>
              <a:rPr lang="en-US" altLang="zh-CN" sz="1200" dirty="0" smtClean="0">
                <a:solidFill>
                  <a:schemeClr val="tx1"/>
                </a:solidFill>
                <a:latin typeface="微软雅黑" panose="020B0503020204020204" pitchFamily="34" charset="-122"/>
                <a:ea typeface="微软雅黑" panose="020B0503020204020204" pitchFamily="34" charset="-122"/>
              </a:rPr>
              <a:t>Physic Plan</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4644008" y="1787867"/>
            <a:ext cx="4176464" cy="830997"/>
          </a:xfrm>
          <a:prstGeom prst="rect">
            <a:avLst/>
          </a:prstGeom>
        </p:spPr>
        <p:txBody>
          <a:bodyPr wrap="square">
            <a:spAutoFit/>
          </a:bodyPr>
          <a:lstStyle/>
          <a:p>
            <a:pPr marL="0" indent="0">
              <a:buNone/>
            </a:pPr>
            <a:r>
              <a:rPr lang="zh-CN" altLang="en-US" sz="1200" kern="0" dirty="0">
                <a:solidFill>
                  <a:schemeClr val="tx1"/>
                </a:solidFill>
                <a:latin typeface="微软雅黑" panose="020B0503020204020204" pitchFamily="34" charset="-122"/>
                <a:ea typeface="微软雅黑" panose="020B0503020204020204" pitchFamily="34" charset="-122"/>
              </a:rPr>
              <a:t>查询优化中最大的挑战是</a:t>
            </a:r>
            <a:r>
              <a:rPr lang="en-US" altLang="zh-CN" sz="1200" kern="0" dirty="0">
                <a:solidFill>
                  <a:schemeClr val="tx1"/>
                </a:solidFill>
                <a:latin typeface="微软雅黑" panose="020B0503020204020204" pitchFamily="34" charset="-122"/>
                <a:ea typeface="微软雅黑" panose="020B0503020204020204" pitchFamily="34" charset="-122"/>
              </a:rPr>
              <a:t>JOIN</a:t>
            </a:r>
            <a:r>
              <a:rPr lang="zh-CN" altLang="en-US" sz="1200" kern="0" dirty="0">
                <a:solidFill>
                  <a:schemeClr val="tx1"/>
                </a:solidFill>
                <a:latin typeface="微软雅黑" panose="020B0503020204020204" pitchFamily="34" charset="-122"/>
                <a:ea typeface="微软雅黑" panose="020B0503020204020204" pitchFamily="34" charset="-122"/>
              </a:rPr>
              <a:t>优化，即找到最优的</a:t>
            </a:r>
            <a:r>
              <a:rPr lang="en-US" altLang="zh-CN" sz="1200" kern="0" dirty="0">
                <a:solidFill>
                  <a:schemeClr val="tx1"/>
                </a:solidFill>
                <a:latin typeface="微软雅黑" panose="020B0503020204020204" pitchFamily="34" charset="-122"/>
                <a:ea typeface="微软雅黑" panose="020B0503020204020204" pitchFamily="34" charset="-122"/>
              </a:rPr>
              <a:t>JOIN</a:t>
            </a:r>
            <a:r>
              <a:rPr lang="zh-CN" altLang="en-US" sz="1200" kern="0" dirty="0">
                <a:solidFill>
                  <a:schemeClr val="tx1"/>
                </a:solidFill>
                <a:latin typeface="微软雅黑" panose="020B0503020204020204" pitchFamily="34" charset="-122"/>
                <a:ea typeface="微软雅黑" panose="020B0503020204020204" pitchFamily="34" charset="-122"/>
              </a:rPr>
              <a:t>顺序。商业数据库通常采用</a:t>
            </a:r>
            <a:r>
              <a:rPr lang="en-US" altLang="zh-CN" sz="1200" kern="0" dirty="0">
                <a:solidFill>
                  <a:schemeClr val="tx1"/>
                </a:solidFill>
                <a:latin typeface="微软雅黑" panose="020B0503020204020204" pitchFamily="34" charset="-122"/>
                <a:ea typeface="微软雅黑" panose="020B0503020204020204" pitchFamily="34" charset="-122"/>
              </a:rPr>
              <a:t>Cascades</a:t>
            </a:r>
            <a:r>
              <a:rPr lang="zh-CN" altLang="en-US" sz="1200" kern="0" dirty="0">
                <a:solidFill>
                  <a:schemeClr val="tx1"/>
                </a:solidFill>
                <a:latin typeface="微软雅黑" panose="020B0503020204020204" pitchFamily="34" charset="-122"/>
                <a:ea typeface="微软雅黑" panose="020B0503020204020204" pitchFamily="34" charset="-122"/>
              </a:rPr>
              <a:t>使用动态规划算法和一组规则，规则用于修剪搜索空间，减少计算开销</a:t>
            </a:r>
            <a:r>
              <a:rPr lang="zh-CN" altLang="en-US" sz="1200" kern="0" dirty="0" smtClean="0">
                <a:solidFill>
                  <a:schemeClr val="tx1"/>
                </a:solidFill>
                <a:latin typeface="微软雅黑" panose="020B0503020204020204" pitchFamily="34" charset="-122"/>
                <a:ea typeface="微软雅黑" panose="020B0503020204020204" pitchFamily="34" charset="-122"/>
              </a:rPr>
              <a:t>，</a:t>
            </a:r>
            <a:r>
              <a:rPr lang="zh-CN" altLang="en-US" sz="1200" kern="0" dirty="0">
                <a:solidFill>
                  <a:schemeClr val="tx1"/>
                </a:solidFill>
                <a:latin typeface="微软雅黑" panose="020B0503020204020204" pitchFamily="34" charset="-122"/>
                <a:ea typeface="微软雅黑" panose="020B0503020204020204" pitchFamily="34" charset="-122"/>
              </a:rPr>
              <a:t>但是</a:t>
            </a:r>
            <a:r>
              <a:rPr lang="zh-CN" altLang="en-US" sz="1200" kern="0" dirty="0" smtClean="0">
                <a:solidFill>
                  <a:schemeClr val="tx1"/>
                </a:solidFill>
                <a:latin typeface="微软雅黑" panose="020B0503020204020204" pitchFamily="34" charset="-122"/>
                <a:ea typeface="微软雅黑" panose="020B0503020204020204" pitchFamily="34" charset="-122"/>
              </a:rPr>
              <a:t>也</a:t>
            </a:r>
            <a:r>
              <a:rPr lang="zh-CN" altLang="en-US" sz="1200" kern="0" dirty="0">
                <a:solidFill>
                  <a:schemeClr val="tx1"/>
                </a:solidFill>
                <a:latin typeface="微软雅黑" panose="020B0503020204020204" pitchFamily="34" charset="-122"/>
                <a:ea typeface="微软雅黑" panose="020B0503020204020204" pitchFamily="34" charset="-122"/>
              </a:rPr>
              <a:t>降低了在搜索空间中找到最佳查询计划的机会</a:t>
            </a:r>
            <a:r>
              <a:rPr lang="zh-CN" altLang="en-US" sz="1200" kern="0" dirty="0" smtClean="0">
                <a:solidFill>
                  <a:schemeClr val="tx1"/>
                </a:solidFill>
                <a:latin typeface="微软雅黑" panose="020B0503020204020204" pitchFamily="34" charset="-122"/>
                <a:ea typeface="微软雅黑" panose="020B0503020204020204" pitchFamily="34" charset="-122"/>
              </a:rPr>
              <a:t>。</a:t>
            </a:r>
            <a:endParaRPr lang="zh-CN" altLang="en-US" sz="1200" kern="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9115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16</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Cost Estimates Base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395288" y="973766"/>
            <a:ext cx="7990657" cy="461665"/>
          </a:xfrm>
          <a:prstGeom prst="rect">
            <a:avLst/>
          </a:prstGeom>
          <a:noFill/>
        </p:spPr>
        <p:txBody>
          <a:bodyPr wrap="squar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Cascades Optimizer</a:t>
            </a:r>
            <a:r>
              <a:rPr lang="zh-CN" altLang="en-US" sz="1200" dirty="0">
                <a:solidFill>
                  <a:schemeClr val="tx1"/>
                </a:solidFill>
                <a:latin typeface="微软雅黑" panose="020B0503020204020204" pitchFamily="34" charset="-122"/>
                <a:ea typeface="微软雅黑" panose="020B0503020204020204" pitchFamily="34" charset="-122"/>
              </a:rPr>
              <a:t>通过动态规划算法从</a:t>
            </a:r>
            <a:r>
              <a:rPr lang="en-US" altLang="zh-CN" sz="1200" dirty="0">
                <a:solidFill>
                  <a:schemeClr val="tx1"/>
                </a:solidFill>
                <a:latin typeface="微软雅黑" panose="020B0503020204020204" pitchFamily="34" charset="-122"/>
                <a:ea typeface="微软雅黑" panose="020B0503020204020204" pitchFamily="34" charset="-122"/>
              </a:rPr>
              <a:t>ROOT GROUP(5)</a:t>
            </a:r>
            <a:r>
              <a:rPr lang="zh-CN" altLang="en-US" sz="1200" dirty="0">
                <a:solidFill>
                  <a:schemeClr val="tx1"/>
                </a:solidFill>
                <a:latin typeface="微软雅黑" panose="020B0503020204020204" pitchFamily="34" charset="-122"/>
                <a:ea typeface="微软雅黑" panose="020B0503020204020204" pitchFamily="34" charset="-122"/>
              </a:rPr>
              <a:t>开始遍历</a:t>
            </a:r>
            <a:r>
              <a:rPr lang="en-US" altLang="zh-CN" sz="1200" dirty="0">
                <a:solidFill>
                  <a:schemeClr val="tx1"/>
                </a:solidFill>
                <a:latin typeface="微软雅黑" panose="020B0503020204020204" pitchFamily="34" charset="-122"/>
                <a:ea typeface="微软雅黑" panose="020B0503020204020204" pitchFamily="34" charset="-122"/>
              </a:rPr>
              <a:t>MEMO</a:t>
            </a:r>
            <a:r>
              <a:rPr lang="zh-CN" altLang="en-US" sz="1200" dirty="0" smtClean="0">
                <a:solidFill>
                  <a:schemeClr val="tx1"/>
                </a:solidFill>
                <a:latin typeface="微软雅黑" panose="020B0503020204020204" pitchFamily="34" charset="-122"/>
                <a:ea typeface="微软雅黑" panose="020B0503020204020204" pitchFamily="34" charset="-122"/>
              </a:rPr>
              <a:t>，对每个子树应用等价转换规则和实现规则。</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372218574"/>
              </p:ext>
            </p:extLst>
          </p:nvPr>
        </p:nvGraphicFramePr>
        <p:xfrm>
          <a:off x="-194999" y="2708920"/>
          <a:ext cx="9338999" cy="2966720"/>
        </p:xfrm>
        <a:graphic>
          <a:graphicData uri="http://schemas.openxmlformats.org/drawingml/2006/table">
            <a:tbl>
              <a:tblPr firstRow="1" bandRow="1">
                <a:tableStyleId>{5C22544A-7EE6-4342-B048-85BDC9FD1C3A}</a:tableStyleId>
              </a:tblPr>
              <a:tblGrid>
                <a:gridCol w="491517"/>
                <a:gridCol w="734274"/>
                <a:gridCol w="734274"/>
                <a:gridCol w="734274"/>
                <a:gridCol w="734274"/>
                <a:gridCol w="734274"/>
                <a:gridCol w="711617"/>
                <a:gridCol w="720080"/>
                <a:gridCol w="720080"/>
                <a:gridCol w="720080"/>
                <a:gridCol w="720080"/>
                <a:gridCol w="720080"/>
                <a:gridCol w="864095"/>
              </a:tblGrid>
              <a:tr h="370840">
                <a:tc>
                  <a:txBody>
                    <a:bodyPr/>
                    <a:lstStyle/>
                    <a:p>
                      <a:r>
                        <a:rPr lang="en-US" altLang="zh-CN" dirty="0" smtClean="0"/>
                        <a:t>ID</a:t>
                      </a:r>
                      <a:endParaRPr lang="zh-CN" altLang="en-US" dirty="0"/>
                    </a:p>
                  </a:txBody>
                  <a:tcPr/>
                </a:tc>
                <a:tc gridSpan="12">
                  <a:txBody>
                    <a:bodyPr/>
                    <a:lstStyle/>
                    <a:p>
                      <a:r>
                        <a:rPr lang="en-US" altLang="zh-CN" dirty="0" smtClean="0"/>
                        <a:t>EQUIVALENT EXPRESSION</a:t>
                      </a:r>
                      <a:endParaRPr lang="zh-CN" altLang="en-US"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r>
                        <a:rPr lang="en-US" altLang="zh-CN" sz="1000" dirty="0" smtClean="0"/>
                        <a:t>7</a:t>
                      </a:r>
                      <a:endParaRPr lang="zh-CN" altLang="en-US" sz="1000" dirty="0"/>
                    </a:p>
                  </a:txBody>
                  <a:tcPr/>
                </a:tc>
                <a:tc gridSpan="3">
                  <a:txBody>
                    <a:bodyPr/>
                    <a:lstStyle/>
                    <a:p>
                      <a:r>
                        <a:rPr lang="en-US" altLang="zh-CN" sz="1000" dirty="0" smtClean="0"/>
                        <a:t>JOIN(2,4)</a:t>
                      </a:r>
                      <a:endParaRPr lang="zh-CN" altLang="en-US" sz="1000" dirty="0"/>
                    </a:p>
                  </a:txBody>
                  <a:tcPr/>
                </a:tc>
                <a:tc hMerge="1">
                  <a:txBody>
                    <a:bodyPr/>
                    <a:lstStyle/>
                    <a:p>
                      <a:endParaRPr lang="zh-CN" altLang="en-US"/>
                    </a:p>
                  </a:txBody>
                  <a:tcPr/>
                </a:tc>
                <a:tc hMerge="1">
                  <a:txBody>
                    <a:bodyPr/>
                    <a:lstStyle/>
                    <a:p>
                      <a:endParaRPr lang="zh-CN" altLang="en-US"/>
                    </a:p>
                  </a:txBody>
                  <a:tcPr/>
                </a:tc>
                <a:tc gridSpan="4">
                  <a:txBody>
                    <a:bodyPr/>
                    <a:lstStyle/>
                    <a:p>
                      <a:r>
                        <a:rPr lang="en-US" altLang="zh-CN" sz="1000" dirty="0" smtClean="0"/>
                        <a:t>JOIN(4,2)</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r>
                        <a:rPr lang="en-US" altLang="zh-CN" sz="1000" dirty="0" smtClean="0">
                          <a:solidFill>
                            <a:srgbClr val="FF0000"/>
                          </a:solidFill>
                        </a:rPr>
                        <a:t>PNLJ(2,4)</a:t>
                      </a:r>
                      <a:endParaRPr lang="zh-CN" altLang="en-US" sz="1000" dirty="0">
                        <a:solidFill>
                          <a:srgbClr val="FF0000"/>
                        </a:solidFill>
                      </a:endParaRPr>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rgbClr val="FF0000"/>
                          </a:solidFill>
                        </a:rPr>
                        <a:t>PNLJ(4,2)</a:t>
                      </a:r>
                      <a:endParaRPr lang="zh-CN" altLang="en-US" sz="1000" dirty="0" smtClean="0">
                        <a:solidFill>
                          <a:srgbClr val="FF0000"/>
                        </a:solidFill>
                      </a:endParaRPr>
                    </a:p>
                  </a:txBody>
                  <a:tcPr/>
                </a:tc>
                <a:tc hMerge="1">
                  <a:txBody>
                    <a:bodyPr/>
                    <a:lstStyle/>
                    <a:p>
                      <a:endParaRPr lang="zh-CN" altLang="en-US"/>
                    </a:p>
                  </a:txBody>
                  <a:tcPr/>
                </a:tc>
              </a:tr>
              <a:tr h="370840">
                <a:tc>
                  <a:txBody>
                    <a:bodyPr/>
                    <a:lstStyle/>
                    <a:p>
                      <a:r>
                        <a:rPr lang="en-US" altLang="zh-CN" sz="1000" dirty="0" smtClean="0"/>
                        <a:t>6</a:t>
                      </a:r>
                      <a:endParaRPr lang="zh-CN" altLang="en-US" sz="1000" dirty="0"/>
                    </a:p>
                  </a:txBody>
                  <a:tcPr/>
                </a:tc>
                <a:tc gridSpan="3">
                  <a:txBody>
                    <a:bodyPr/>
                    <a:lstStyle/>
                    <a:p>
                      <a:r>
                        <a:rPr lang="en-US" altLang="zh-CN" sz="1000" dirty="0" smtClean="0"/>
                        <a:t>JOIN(1,4)</a:t>
                      </a:r>
                      <a:endParaRPr lang="zh-CN" altLang="en-US" sz="1000" dirty="0"/>
                    </a:p>
                  </a:txBody>
                  <a:tcPr/>
                </a:tc>
                <a:tc hMerge="1">
                  <a:txBody>
                    <a:bodyPr/>
                    <a:lstStyle/>
                    <a:p>
                      <a:endParaRPr lang="zh-CN" altLang="en-US"/>
                    </a:p>
                  </a:txBody>
                  <a:tcPr/>
                </a:tc>
                <a:tc hMerge="1">
                  <a:txBody>
                    <a:bodyPr/>
                    <a:lstStyle/>
                    <a:p>
                      <a:endParaRPr lang="zh-CN" altLang="en-US"/>
                    </a:p>
                  </a:txBody>
                  <a:tcPr/>
                </a:tc>
                <a:tc gridSpan="4">
                  <a:txBody>
                    <a:bodyPr/>
                    <a:lstStyle/>
                    <a:p>
                      <a:r>
                        <a:rPr lang="en-US" altLang="zh-CN" sz="1000" dirty="0" smtClean="0"/>
                        <a:t>JOIN(4,1)</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r>
                        <a:rPr lang="en-US" altLang="zh-CN" sz="1000" dirty="0" smtClean="0">
                          <a:solidFill>
                            <a:srgbClr val="FF0000"/>
                          </a:solidFill>
                        </a:rPr>
                        <a:t>PNLJ(1,4)</a:t>
                      </a:r>
                      <a:endParaRPr lang="zh-CN" altLang="en-US" sz="1000" dirty="0">
                        <a:solidFill>
                          <a:srgbClr val="FF0000"/>
                        </a:solidFill>
                      </a:endParaRPr>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rgbClr val="FF0000"/>
                          </a:solidFill>
                        </a:rPr>
                        <a:t>PNLJ(4,1)</a:t>
                      </a:r>
                      <a:endParaRPr lang="zh-CN" altLang="en-US" sz="1000" dirty="0" smtClean="0">
                        <a:solidFill>
                          <a:srgbClr val="FF0000"/>
                        </a:solidFill>
                      </a:endParaRPr>
                    </a:p>
                  </a:txBody>
                  <a:tcPr/>
                </a:tc>
                <a:tc hMerge="1">
                  <a:txBody>
                    <a:bodyPr/>
                    <a:lstStyle/>
                    <a:p>
                      <a:endParaRPr lang="zh-CN" altLang="en-US"/>
                    </a:p>
                  </a:txBody>
                  <a:tcPr/>
                </a:tc>
              </a:tr>
              <a:tr h="370840">
                <a:tc>
                  <a:txBody>
                    <a:bodyPr/>
                    <a:lstStyle/>
                    <a:p>
                      <a:r>
                        <a:rPr lang="en-US" altLang="zh-CN" sz="1000" b="1" dirty="0" smtClean="0"/>
                        <a:t>5(*)</a:t>
                      </a:r>
                      <a:endParaRPr lang="zh-CN" altLang="en-US" sz="1000" b="1" dirty="0"/>
                    </a:p>
                  </a:txBody>
                  <a:tcPr/>
                </a:tc>
                <a:tc>
                  <a:txBody>
                    <a:bodyPr/>
                    <a:lstStyle/>
                    <a:p>
                      <a:r>
                        <a:rPr lang="en-US" altLang="zh-CN" sz="1000" dirty="0" smtClean="0"/>
                        <a:t>JOIN(3,4)</a:t>
                      </a:r>
                      <a:endParaRPr lang="zh-CN" altLang="en-US" sz="1000" dirty="0"/>
                    </a:p>
                  </a:txBody>
                  <a:tcPr/>
                </a:tc>
                <a:tc>
                  <a:txBody>
                    <a:bodyPr/>
                    <a:lstStyle/>
                    <a:p>
                      <a:r>
                        <a:rPr lang="en-US" altLang="zh-CN" sz="1000" dirty="0" smtClean="0"/>
                        <a:t>JOIN(2,6)</a:t>
                      </a:r>
                      <a:endParaRPr lang="zh-CN" altLang="en-US" sz="1000" dirty="0"/>
                    </a:p>
                  </a:txBody>
                  <a:tcPr/>
                </a:tc>
                <a:tc>
                  <a:txBody>
                    <a:bodyPr/>
                    <a:lstStyle/>
                    <a:p>
                      <a:r>
                        <a:rPr lang="en-US" altLang="zh-CN" sz="1000" dirty="0" smtClean="0"/>
                        <a:t>JOIN(4,3)</a:t>
                      </a:r>
                      <a:endParaRPr lang="zh-CN" altLang="en-US" sz="1000" dirty="0"/>
                    </a:p>
                  </a:txBody>
                  <a:tcPr/>
                </a:tc>
                <a:tc>
                  <a:txBody>
                    <a:bodyPr/>
                    <a:lstStyle/>
                    <a:p>
                      <a:r>
                        <a:rPr lang="en-US" altLang="zh-CN" sz="1000" dirty="0" smtClean="0">
                          <a:solidFill>
                            <a:srgbClr val="FF0000"/>
                          </a:solidFill>
                        </a:rPr>
                        <a:t>PNLJ(3,4)</a:t>
                      </a:r>
                      <a:endParaRPr lang="zh-CN" altLang="en-US" sz="1000" dirty="0">
                        <a:solidFill>
                          <a:srgbClr val="FF0000"/>
                        </a:solidFill>
                      </a:endParaRPr>
                    </a:p>
                  </a:txBody>
                  <a:tcPr/>
                </a:tc>
                <a:tc>
                  <a:txBody>
                    <a:bodyPr/>
                    <a:lstStyle/>
                    <a:p>
                      <a:r>
                        <a:rPr lang="en-US" altLang="zh-CN" sz="1000" dirty="0" smtClean="0"/>
                        <a:t>JOIN(6,2)</a:t>
                      </a:r>
                      <a:endParaRPr lang="zh-CN" altLang="en-US" sz="1000" dirty="0"/>
                    </a:p>
                  </a:txBody>
                  <a:tcPr/>
                </a:tc>
                <a:tc>
                  <a:txBody>
                    <a:bodyPr/>
                    <a:lstStyle/>
                    <a:p>
                      <a:r>
                        <a:rPr lang="en-US" altLang="zh-CN" sz="1000" dirty="0" smtClean="0">
                          <a:solidFill>
                            <a:srgbClr val="FF0000"/>
                          </a:solidFill>
                        </a:rPr>
                        <a:t>PNLJ(2,6)</a:t>
                      </a:r>
                      <a:endParaRPr lang="zh-CN" altLang="en-US" sz="1000" dirty="0">
                        <a:solidFill>
                          <a:srgbClr val="FF0000"/>
                        </a:solidFill>
                      </a:endParaRPr>
                    </a:p>
                  </a:txBody>
                  <a:tcPr/>
                </a:tc>
                <a:tc>
                  <a:txBody>
                    <a:bodyPr/>
                    <a:lstStyle/>
                    <a:p>
                      <a:r>
                        <a:rPr lang="en-US" altLang="zh-CN" sz="1000" dirty="0" smtClean="0">
                          <a:solidFill>
                            <a:srgbClr val="FF0000"/>
                          </a:solidFill>
                        </a:rPr>
                        <a:t>PNLJ(4,3)</a:t>
                      </a:r>
                      <a:endParaRPr lang="zh-CN" altLang="en-US" sz="1000" dirty="0">
                        <a:solidFill>
                          <a:srgbClr val="FF0000"/>
                        </a:solidFill>
                      </a:endParaRPr>
                    </a:p>
                  </a:txBody>
                  <a:tcPr/>
                </a:tc>
                <a:tc>
                  <a:txBody>
                    <a:bodyPr/>
                    <a:lstStyle/>
                    <a:p>
                      <a:r>
                        <a:rPr lang="en-US" altLang="zh-CN" sz="1000" dirty="0" smtClean="0"/>
                        <a:t>JOIN(7,1)</a:t>
                      </a:r>
                      <a:endParaRPr lang="zh-CN" altLang="en-US" sz="1000" dirty="0"/>
                    </a:p>
                  </a:txBody>
                  <a:tcPr/>
                </a:tc>
                <a:tc>
                  <a:txBody>
                    <a:bodyPr/>
                    <a:lstStyle/>
                    <a:p>
                      <a:r>
                        <a:rPr lang="en-US" altLang="zh-CN" sz="1000" dirty="0" smtClean="0">
                          <a:solidFill>
                            <a:srgbClr val="FF0000"/>
                          </a:solidFill>
                        </a:rPr>
                        <a:t>PNLJ(6,2)</a:t>
                      </a:r>
                      <a:endParaRPr lang="zh-CN" altLang="en-US" sz="1000" dirty="0">
                        <a:solidFill>
                          <a:srgbClr val="FF0000"/>
                        </a:solidFill>
                      </a:endParaRPr>
                    </a:p>
                  </a:txBody>
                  <a:tcPr/>
                </a:tc>
                <a:tc>
                  <a:txBody>
                    <a:bodyPr/>
                    <a:lstStyle/>
                    <a:p>
                      <a:r>
                        <a:rPr lang="en-US" altLang="zh-CN" sz="1000" dirty="0" smtClean="0"/>
                        <a:t>JOIN(1,7)</a:t>
                      </a:r>
                      <a:endParaRPr lang="zh-CN" altLang="en-US" sz="1000" dirty="0"/>
                    </a:p>
                  </a:txBody>
                  <a:tcPr/>
                </a:tc>
                <a:tc>
                  <a:txBody>
                    <a:bodyPr/>
                    <a:lstStyle/>
                    <a:p>
                      <a:r>
                        <a:rPr lang="en-US" altLang="zh-CN" sz="1000" dirty="0" smtClean="0">
                          <a:solidFill>
                            <a:srgbClr val="FF0000"/>
                          </a:solidFill>
                        </a:rPr>
                        <a:t>PNLJ(7,1)</a:t>
                      </a:r>
                      <a:endParaRPr lang="zh-CN" altLang="en-US" sz="1000" dirty="0">
                        <a:solidFill>
                          <a:srgbClr val="FF0000"/>
                        </a:solidFill>
                      </a:endParaRPr>
                    </a:p>
                  </a:txBody>
                  <a:tcPr/>
                </a:tc>
                <a:tc>
                  <a:txBody>
                    <a:bodyPr/>
                    <a:lstStyle/>
                    <a:p>
                      <a:r>
                        <a:rPr lang="en-US" altLang="zh-CN" sz="1000" dirty="0" smtClean="0">
                          <a:solidFill>
                            <a:srgbClr val="FF0000"/>
                          </a:solidFill>
                        </a:rPr>
                        <a:t>PNLJ(1,7)</a:t>
                      </a:r>
                      <a:endParaRPr lang="zh-CN" altLang="en-US" sz="1000" dirty="0">
                        <a:solidFill>
                          <a:srgbClr val="FF0000"/>
                        </a:solidFill>
                      </a:endParaRPr>
                    </a:p>
                  </a:txBody>
                  <a:tcPr/>
                </a:tc>
              </a:tr>
              <a:tr h="370840">
                <a:tc>
                  <a:txBody>
                    <a:bodyPr/>
                    <a:lstStyle/>
                    <a:p>
                      <a:r>
                        <a:rPr lang="en-US" altLang="zh-CN" sz="1000" dirty="0" smtClean="0"/>
                        <a:t>4</a:t>
                      </a:r>
                      <a:endParaRPr lang="zh-CN" altLang="en-US" sz="1000" dirty="0"/>
                    </a:p>
                  </a:txBody>
                  <a:tcPr/>
                </a:tc>
                <a:tc gridSpan="7">
                  <a:txBody>
                    <a:bodyPr/>
                    <a:lstStyle/>
                    <a:p>
                      <a:r>
                        <a:rPr lang="en-US" altLang="zh-CN" sz="1000" dirty="0" smtClean="0"/>
                        <a:t>SCAN C</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r>
                        <a:rPr lang="en-US" altLang="zh-CN" sz="1000" dirty="0" smtClean="0"/>
                        <a:t>PSCAN C</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r>
                        <a:rPr lang="en-US" altLang="zh-CN" sz="1000" dirty="0" smtClean="0"/>
                        <a:t>3</a:t>
                      </a:r>
                      <a:endParaRPr lang="zh-CN" altLang="en-US" sz="1000" dirty="0"/>
                    </a:p>
                  </a:txBody>
                  <a:tcPr/>
                </a:tc>
                <a:tc gridSpan="3">
                  <a:txBody>
                    <a:bodyPr/>
                    <a:lstStyle/>
                    <a:p>
                      <a:r>
                        <a:rPr lang="en-US" altLang="zh-CN" sz="1000" dirty="0" smtClean="0"/>
                        <a:t>JOIN(1,2)</a:t>
                      </a:r>
                      <a:endParaRPr lang="zh-CN" altLang="en-US" sz="1000" dirty="0"/>
                    </a:p>
                  </a:txBody>
                  <a:tcPr/>
                </a:tc>
                <a:tc hMerge="1">
                  <a:txBody>
                    <a:bodyPr/>
                    <a:lstStyle/>
                    <a:p>
                      <a:endParaRPr lang="zh-CN" altLang="en-US"/>
                    </a:p>
                  </a:txBody>
                  <a:tcPr/>
                </a:tc>
                <a:tc hMerge="1">
                  <a:txBody>
                    <a:bodyPr/>
                    <a:lstStyle/>
                    <a:p>
                      <a:endParaRPr lang="zh-CN" altLang="en-US"/>
                    </a:p>
                  </a:txBody>
                  <a:tcPr/>
                </a:tc>
                <a:tc gridSpan="4">
                  <a:txBody>
                    <a:bodyPr/>
                    <a:lstStyle/>
                    <a:p>
                      <a:r>
                        <a:rPr lang="en-US" altLang="zh-CN" sz="1000" dirty="0" smtClean="0"/>
                        <a:t>JOIN(2,1)</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r>
                        <a:rPr lang="en-US" altLang="zh-CN" sz="1000" dirty="0" smtClean="0">
                          <a:solidFill>
                            <a:srgbClr val="FF0000"/>
                          </a:solidFill>
                        </a:rPr>
                        <a:t>PNLJ(1,2)</a:t>
                      </a:r>
                      <a:endParaRPr lang="zh-CN" altLang="en-US" sz="1000" dirty="0">
                        <a:solidFill>
                          <a:srgbClr val="FF0000"/>
                        </a:solidFill>
                      </a:endParaRPr>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rgbClr val="FF0000"/>
                          </a:solidFill>
                        </a:rPr>
                        <a:t>PNLJ(2,1)</a:t>
                      </a:r>
                      <a:endParaRPr lang="zh-CN" altLang="en-US" sz="1000" dirty="0" smtClean="0">
                        <a:solidFill>
                          <a:srgbClr val="FF0000"/>
                        </a:solidFill>
                      </a:endParaRPr>
                    </a:p>
                  </a:txBody>
                  <a:tcPr/>
                </a:tc>
                <a:tc hMerge="1">
                  <a:txBody>
                    <a:bodyPr/>
                    <a:lstStyle/>
                    <a:p>
                      <a:endParaRPr lang="zh-CN" altLang="en-US"/>
                    </a:p>
                  </a:txBody>
                  <a:tcPr/>
                </a:tc>
              </a:tr>
              <a:tr h="370840">
                <a:tc>
                  <a:txBody>
                    <a:bodyPr/>
                    <a:lstStyle/>
                    <a:p>
                      <a:r>
                        <a:rPr lang="en-US" altLang="zh-CN" sz="1000" dirty="0" smtClean="0"/>
                        <a:t>2</a:t>
                      </a:r>
                      <a:endParaRPr lang="zh-CN" altLang="en-US" sz="1000" dirty="0"/>
                    </a:p>
                  </a:txBody>
                  <a:tcPr/>
                </a:tc>
                <a:tc gridSpan="7">
                  <a:txBody>
                    <a:bodyPr/>
                    <a:lstStyle/>
                    <a:p>
                      <a:r>
                        <a:rPr lang="en-US" altLang="zh-CN" sz="1000" dirty="0" smtClean="0"/>
                        <a:t>SCAN</a:t>
                      </a:r>
                      <a:r>
                        <a:rPr lang="en-US" altLang="zh-CN" sz="1000" baseline="0" dirty="0" smtClean="0"/>
                        <a:t> </a:t>
                      </a:r>
                      <a:r>
                        <a:rPr lang="en-US" altLang="zh-CN" sz="1000" dirty="0" smtClean="0"/>
                        <a:t>B</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r>
                        <a:rPr lang="en-US" altLang="zh-CN" sz="1000" dirty="0" smtClean="0">
                          <a:solidFill>
                            <a:srgbClr val="FF0000"/>
                          </a:solidFill>
                        </a:rPr>
                        <a:t>PSCAN B</a:t>
                      </a:r>
                      <a:endParaRPr lang="zh-CN" altLang="en-US" sz="1000" dirty="0">
                        <a:solidFill>
                          <a:srgbClr val="FF0000"/>
                        </a:solidFill>
                      </a:endParaRPr>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r>
                        <a:rPr lang="en-US" altLang="zh-CN" sz="1000" dirty="0" smtClean="0"/>
                        <a:t>1</a:t>
                      </a:r>
                      <a:endParaRPr lang="zh-CN" altLang="en-US" sz="1000" dirty="0"/>
                    </a:p>
                  </a:txBody>
                  <a:tcPr/>
                </a:tc>
                <a:tc grid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SCAN</a:t>
                      </a:r>
                      <a:r>
                        <a:rPr lang="en-US" altLang="zh-CN" sz="1000" baseline="0" dirty="0" smtClean="0"/>
                        <a:t> A</a:t>
                      </a:r>
                      <a:endParaRPr lang="zh-CN" altLang="en-US" sz="1000" dirty="0" smtClean="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rgbClr val="FF0000"/>
                          </a:solidFill>
                        </a:rPr>
                        <a:t>PSCAN A</a:t>
                      </a:r>
                      <a:endParaRPr lang="zh-CN" altLang="en-US" sz="1000" dirty="0" smtClean="0">
                        <a:solidFill>
                          <a:srgbClr val="FF0000"/>
                        </a:solidFill>
                      </a:endParaRPr>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854977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17</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Cost Estimates Base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395288" y="1118981"/>
            <a:ext cx="7990657" cy="1754326"/>
          </a:xfrm>
          <a:prstGeom prst="rect">
            <a:avLst/>
          </a:prstGeom>
          <a:noFill/>
        </p:spPr>
        <p:txBody>
          <a:bodyPr wrap="squar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Columbia </a:t>
            </a:r>
            <a:r>
              <a:rPr lang="en-US" altLang="zh-CN" sz="1200" dirty="0" smtClean="0">
                <a:solidFill>
                  <a:schemeClr val="tx1"/>
                </a:solidFill>
                <a:latin typeface="微软雅黑" panose="020B0503020204020204" pitchFamily="34" charset="-122"/>
                <a:ea typeface="微软雅黑" panose="020B0503020204020204" pitchFamily="34" charset="-122"/>
              </a:rPr>
              <a:t>Optimizer</a:t>
            </a:r>
            <a:r>
              <a:rPr lang="zh-CN" altLang="en-US" sz="1200" dirty="0" smtClean="0">
                <a:solidFill>
                  <a:schemeClr val="tx1"/>
                </a:solidFill>
                <a:latin typeface="微软雅黑" panose="020B0503020204020204" pitchFamily="34" charset="-122"/>
                <a:ea typeface="微软雅黑" panose="020B0503020204020204" pitchFamily="34" charset="-122"/>
              </a:rPr>
              <a:t>通过动态规划算法从</a:t>
            </a:r>
            <a:r>
              <a:rPr lang="en-US" altLang="zh-CN" sz="1200" dirty="0" smtClean="0">
                <a:solidFill>
                  <a:schemeClr val="tx1"/>
                </a:solidFill>
                <a:latin typeface="微软雅黑" panose="020B0503020204020204" pitchFamily="34" charset="-122"/>
                <a:ea typeface="微软雅黑" panose="020B0503020204020204" pitchFamily="34" charset="-122"/>
              </a:rPr>
              <a:t>ROOT GROUP(5)</a:t>
            </a:r>
            <a:r>
              <a:rPr lang="zh-CN" altLang="en-US" sz="1200" dirty="0" smtClean="0">
                <a:solidFill>
                  <a:schemeClr val="tx1"/>
                </a:solidFill>
                <a:latin typeface="微软雅黑" panose="020B0503020204020204" pitchFamily="34" charset="-122"/>
                <a:ea typeface="微软雅黑" panose="020B0503020204020204" pitchFamily="34" charset="-122"/>
              </a:rPr>
              <a:t>开始遍历</a:t>
            </a:r>
            <a:r>
              <a:rPr lang="en-US" altLang="zh-CN" sz="1200" dirty="0" smtClean="0">
                <a:solidFill>
                  <a:schemeClr val="tx1"/>
                </a:solidFill>
                <a:latin typeface="微软雅黑" panose="020B0503020204020204" pitchFamily="34" charset="-122"/>
                <a:ea typeface="微软雅黑" panose="020B0503020204020204" pitchFamily="34" charset="-122"/>
              </a:rPr>
              <a:t>MEMO</a:t>
            </a:r>
            <a:r>
              <a:rPr lang="zh-CN" altLang="en-US" sz="1200" dirty="0" smtClean="0">
                <a:solidFill>
                  <a:schemeClr val="tx1"/>
                </a:solidFill>
                <a:latin typeface="微软雅黑" panose="020B0503020204020204" pitchFamily="34" charset="-122"/>
                <a:ea typeface="微软雅黑" panose="020B0503020204020204" pitchFamily="34" charset="-122"/>
              </a:rPr>
              <a:t>，从而得到代价最小的的</a:t>
            </a:r>
            <a:r>
              <a:rPr lang="en-US" altLang="zh-CN" sz="1200" dirty="0" smtClean="0">
                <a:solidFill>
                  <a:schemeClr val="tx1"/>
                </a:solidFill>
                <a:latin typeface="微软雅黑" panose="020B0503020204020204" pitchFamily="34" charset="-122"/>
                <a:ea typeface="微软雅黑" panose="020B0503020204020204" pitchFamily="34" charset="-122"/>
              </a:rPr>
              <a:t>Physical Plan</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a:p>
            <a:endParaRPr lang="en-US" altLang="zh-CN" sz="1200" dirty="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Physical Plan(5) = min(PNLJ(3,4), PNLJ(2,6), PNLJ(4,3), PNLJ(6,2), PNLJ(7,1), PNLJ(1,7))</a:t>
            </a:r>
            <a:endParaRPr lang="en-US" altLang="zh-CN" sz="1200" dirty="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Physical Plan(3) = min(PNLJ(1,2), PNLJ(2,1))</a:t>
            </a:r>
          </a:p>
          <a:p>
            <a:r>
              <a:rPr lang="en-US" altLang="zh-CN" sz="1200" dirty="0" smtClean="0">
                <a:solidFill>
                  <a:schemeClr val="tx1"/>
                </a:solidFill>
                <a:latin typeface="微软雅黑" panose="020B0503020204020204" pitchFamily="34" charset="-122"/>
                <a:ea typeface="微软雅黑" panose="020B0503020204020204" pitchFamily="34" charset="-122"/>
              </a:rPr>
              <a:t>Physical Plan(6) = min(PNLJ(1,4), PNLJ(4,1))</a:t>
            </a:r>
          </a:p>
          <a:p>
            <a:r>
              <a:rPr lang="en-US" altLang="zh-CN" sz="1200" dirty="0" smtClean="0">
                <a:solidFill>
                  <a:schemeClr val="tx1"/>
                </a:solidFill>
                <a:latin typeface="微软雅黑" panose="020B0503020204020204" pitchFamily="34" charset="-122"/>
                <a:ea typeface="微软雅黑" panose="020B0503020204020204" pitchFamily="34" charset="-122"/>
              </a:rPr>
              <a:t>Physical Plan(7) = min(PNLJ(2,4), PNLJ(4,2))</a:t>
            </a:r>
          </a:p>
          <a:p>
            <a:r>
              <a:rPr lang="en-US" altLang="zh-CN" sz="1200" dirty="0" smtClean="0">
                <a:solidFill>
                  <a:schemeClr val="tx1"/>
                </a:solidFill>
                <a:latin typeface="微软雅黑" panose="020B0503020204020204" pitchFamily="34" charset="-122"/>
                <a:ea typeface="微软雅黑" panose="020B0503020204020204" pitchFamily="34" charset="-122"/>
              </a:rPr>
              <a:t>Physical Plan(1) = min(PSCAN A)</a:t>
            </a:r>
          </a:p>
          <a:p>
            <a:r>
              <a:rPr lang="en-US" altLang="zh-CN" sz="1200" dirty="0" smtClean="0">
                <a:solidFill>
                  <a:schemeClr val="tx1"/>
                </a:solidFill>
                <a:latin typeface="微软雅黑" panose="020B0503020204020204" pitchFamily="34" charset="-122"/>
                <a:ea typeface="微软雅黑" panose="020B0503020204020204" pitchFamily="34" charset="-122"/>
              </a:rPr>
              <a:t>Physical Plan(2) = min(PSCAN B)</a:t>
            </a:r>
          </a:p>
          <a:p>
            <a:r>
              <a:rPr lang="en-US" altLang="zh-CN" sz="1200" dirty="0" smtClean="0">
                <a:solidFill>
                  <a:schemeClr val="tx1"/>
                </a:solidFill>
                <a:latin typeface="微软雅黑" panose="020B0503020204020204" pitchFamily="34" charset="-122"/>
                <a:ea typeface="微软雅黑" panose="020B0503020204020204" pitchFamily="34" charset="-122"/>
              </a:rPr>
              <a:t>Physical Plan(4) = min(PSCAN C)</a:t>
            </a:r>
          </a:p>
        </p:txBody>
      </p:sp>
      <p:graphicFrame>
        <p:nvGraphicFramePr>
          <p:cNvPr id="5" name="表格 4"/>
          <p:cNvGraphicFramePr>
            <a:graphicFrameLocks noGrp="1"/>
          </p:cNvGraphicFramePr>
          <p:nvPr>
            <p:extLst>
              <p:ext uri="{D42A27DB-BD31-4B8C-83A1-F6EECF244321}">
                <p14:modId xmlns:p14="http://schemas.microsoft.com/office/powerpoint/2010/main" val="2207191681"/>
              </p:ext>
            </p:extLst>
          </p:nvPr>
        </p:nvGraphicFramePr>
        <p:xfrm>
          <a:off x="-200125" y="3233691"/>
          <a:ext cx="9338999" cy="2966720"/>
        </p:xfrm>
        <a:graphic>
          <a:graphicData uri="http://schemas.openxmlformats.org/drawingml/2006/table">
            <a:tbl>
              <a:tblPr firstRow="1" bandRow="1">
                <a:tableStyleId>{5C22544A-7EE6-4342-B048-85BDC9FD1C3A}</a:tableStyleId>
              </a:tblPr>
              <a:tblGrid>
                <a:gridCol w="491517"/>
                <a:gridCol w="734274"/>
                <a:gridCol w="734274"/>
                <a:gridCol w="734274"/>
                <a:gridCol w="734274"/>
                <a:gridCol w="734274"/>
                <a:gridCol w="711617"/>
                <a:gridCol w="720080"/>
                <a:gridCol w="720080"/>
                <a:gridCol w="720080"/>
                <a:gridCol w="720080"/>
                <a:gridCol w="720080"/>
                <a:gridCol w="864095"/>
              </a:tblGrid>
              <a:tr h="370840">
                <a:tc>
                  <a:txBody>
                    <a:bodyPr/>
                    <a:lstStyle/>
                    <a:p>
                      <a:r>
                        <a:rPr lang="en-US" altLang="zh-CN" dirty="0" smtClean="0"/>
                        <a:t>ID</a:t>
                      </a:r>
                      <a:endParaRPr lang="zh-CN" altLang="en-US" dirty="0"/>
                    </a:p>
                  </a:txBody>
                  <a:tcPr/>
                </a:tc>
                <a:tc gridSpan="12">
                  <a:txBody>
                    <a:bodyPr/>
                    <a:lstStyle/>
                    <a:p>
                      <a:r>
                        <a:rPr lang="en-US" altLang="zh-CN" dirty="0" smtClean="0"/>
                        <a:t>EQUIVALENT EXPRESSION</a:t>
                      </a:r>
                      <a:endParaRPr lang="zh-CN" altLang="en-US"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r>
                        <a:rPr lang="en-US" altLang="zh-CN" sz="1000" dirty="0" smtClean="0"/>
                        <a:t>7</a:t>
                      </a:r>
                      <a:endParaRPr lang="zh-CN" altLang="en-US" sz="1000" dirty="0"/>
                    </a:p>
                  </a:txBody>
                  <a:tcPr/>
                </a:tc>
                <a:tc gridSpan="3">
                  <a:txBody>
                    <a:bodyPr/>
                    <a:lstStyle/>
                    <a:p>
                      <a:r>
                        <a:rPr lang="en-US" altLang="zh-CN" sz="1000" dirty="0" smtClean="0"/>
                        <a:t>JOIN(2,4)</a:t>
                      </a:r>
                      <a:endParaRPr lang="zh-CN" altLang="en-US" sz="1000" dirty="0"/>
                    </a:p>
                  </a:txBody>
                  <a:tcPr/>
                </a:tc>
                <a:tc hMerge="1">
                  <a:txBody>
                    <a:bodyPr/>
                    <a:lstStyle/>
                    <a:p>
                      <a:endParaRPr lang="zh-CN" altLang="en-US"/>
                    </a:p>
                  </a:txBody>
                  <a:tcPr/>
                </a:tc>
                <a:tc hMerge="1">
                  <a:txBody>
                    <a:bodyPr/>
                    <a:lstStyle/>
                    <a:p>
                      <a:endParaRPr lang="zh-CN" altLang="en-US"/>
                    </a:p>
                  </a:txBody>
                  <a:tcPr/>
                </a:tc>
                <a:tc gridSpan="4">
                  <a:txBody>
                    <a:bodyPr/>
                    <a:lstStyle/>
                    <a:p>
                      <a:r>
                        <a:rPr lang="en-US" altLang="zh-CN" sz="1000" dirty="0" smtClean="0"/>
                        <a:t>JOIN(4,2)</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r>
                        <a:rPr lang="en-US" altLang="zh-CN" sz="1000" dirty="0" smtClean="0">
                          <a:solidFill>
                            <a:srgbClr val="FF0000"/>
                          </a:solidFill>
                        </a:rPr>
                        <a:t>PNLJ(2,4)</a:t>
                      </a:r>
                      <a:endParaRPr lang="zh-CN" altLang="en-US" sz="1000" dirty="0">
                        <a:solidFill>
                          <a:srgbClr val="FF0000"/>
                        </a:solidFill>
                      </a:endParaRPr>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rgbClr val="FF0000"/>
                          </a:solidFill>
                        </a:rPr>
                        <a:t>PNLJ(4,2)</a:t>
                      </a:r>
                      <a:endParaRPr lang="zh-CN" altLang="en-US" sz="1000" dirty="0" smtClean="0">
                        <a:solidFill>
                          <a:srgbClr val="FF0000"/>
                        </a:solidFill>
                      </a:endParaRPr>
                    </a:p>
                  </a:txBody>
                  <a:tcPr/>
                </a:tc>
                <a:tc hMerge="1">
                  <a:txBody>
                    <a:bodyPr/>
                    <a:lstStyle/>
                    <a:p>
                      <a:endParaRPr lang="zh-CN" altLang="en-US"/>
                    </a:p>
                  </a:txBody>
                  <a:tcPr/>
                </a:tc>
              </a:tr>
              <a:tr h="370840">
                <a:tc>
                  <a:txBody>
                    <a:bodyPr/>
                    <a:lstStyle/>
                    <a:p>
                      <a:r>
                        <a:rPr lang="en-US" altLang="zh-CN" sz="1000" dirty="0" smtClean="0"/>
                        <a:t>6</a:t>
                      </a:r>
                      <a:endParaRPr lang="zh-CN" altLang="en-US" sz="1000" dirty="0"/>
                    </a:p>
                  </a:txBody>
                  <a:tcPr/>
                </a:tc>
                <a:tc gridSpan="3">
                  <a:txBody>
                    <a:bodyPr/>
                    <a:lstStyle/>
                    <a:p>
                      <a:r>
                        <a:rPr lang="en-US" altLang="zh-CN" sz="1000" dirty="0" smtClean="0"/>
                        <a:t>JOIN(1,4)</a:t>
                      </a:r>
                      <a:endParaRPr lang="zh-CN" altLang="en-US" sz="1000" dirty="0"/>
                    </a:p>
                  </a:txBody>
                  <a:tcPr/>
                </a:tc>
                <a:tc hMerge="1">
                  <a:txBody>
                    <a:bodyPr/>
                    <a:lstStyle/>
                    <a:p>
                      <a:endParaRPr lang="zh-CN" altLang="en-US"/>
                    </a:p>
                  </a:txBody>
                  <a:tcPr/>
                </a:tc>
                <a:tc hMerge="1">
                  <a:txBody>
                    <a:bodyPr/>
                    <a:lstStyle/>
                    <a:p>
                      <a:endParaRPr lang="zh-CN" altLang="en-US"/>
                    </a:p>
                  </a:txBody>
                  <a:tcPr/>
                </a:tc>
                <a:tc gridSpan="4">
                  <a:txBody>
                    <a:bodyPr/>
                    <a:lstStyle/>
                    <a:p>
                      <a:r>
                        <a:rPr lang="en-US" altLang="zh-CN" sz="1000" dirty="0" smtClean="0"/>
                        <a:t>JOIN(4,1)</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r>
                        <a:rPr lang="en-US" altLang="zh-CN" sz="1000" dirty="0" smtClean="0">
                          <a:solidFill>
                            <a:srgbClr val="FF0000"/>
                          </a:solidFill>
                        </a:rPr>
                        <a:t>PNLJ(1,4)</a:t>
                      </a:r>
                      <a:endParaRPr lang="zh-CN" altLang="en-US" sz="1000" dirty="0">
                        <a:solidFill>
                          <a:srgbClr val="FF0000"/>
                        </a:solidFill>
                      </a:endParaRPr>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rgbClr val="FF0000"/>
                          </a:solidFill>
                        </a:rPr>
                        <a:t>PNLJ(4,1)</a:t>
                      </a:r>
                      <a:endParaRPr lang="zh-CN" altLang="en-US" sz="1000" dirty="0" smtClean="0">
                        <a:solidFill>
                          <a:srgbClr val="FF0000"/>
                        </a:solidFill>
                      </a:endParaRPr>
                    </a:p>
                  </a:txBody>
                  <a:tcPr/>
                </a:tc>
                <a:tc hMerge="1">
                  <a:txBody>
                    <a:bodyPr/>
                    <a:lstStyle/>
                    <a:p>
                      <a:endParaRPr lang="zh-CN" altLang="en-US"/>
                    </a:p>
                  </a:txBody>
                  <a:tcPr/>
                </a:tc>
              </a:tr>
              <a:tr h="370840">
                <a:tc>
                  <a:txBody>
                    <a:bodyPr/>
                    <a:lstStyle/>
                    <a:p>
                      <a:r>
                        <a:rPr lang="en-US" altLang="zh-CN" sz="1000" b="1" dirty="0" smtClean="0"/>
                        <a:t>5(*)</a:t>
                      </a:r>
                      <a:endParaRPr lang="zh-CN" altLang="en-US" sz="1000" b="1" dirty="0"/>
                    </a:p>
                  </a:txBody>
                  <a:tcPr/>
                </a:tc>
                <a:tc>
                  <a:txBody>
                    <a:bodyPr/>
                    <a:lstStyle/>
                    <a:p>
                      <a:r>
                        <a:rPr lang="en-US" altLang="zh-CN" sz="1000" dirty="0" smtClean="0"/>
                        <a:t>JOIN(3,4)</a:t>
                      </a:r>
                      <a:endParaRPr lang="zh-CN" altLang="en-US" sz="1000" dirty="0"/>
                    </a:p>
                  </a:txBody>
                  <a:tcPr/>
                </a:tc>
                <a:tc>
                  <a:txBody>
                    <a:bodyPr/>
                    <a:lstStyle/>
                    <a:p>
                      <a:r>
                        <a:rPr lang="en-US" altLang="zh-CN" sz="1000" dirty="0" smtClean="0"/>
                        <a:t>JOIN(2,6)</a:t>
                      </a:r>
                      <a:endParaRPr lang="zh-CN" altLang="en-US" sz="1000" dirty="0"/>
                    </a:p>
                  </a:txBody>
                  <a:tcPr/>
                </a:tc>
                <a:tc>
                  <a:txBody>
                    <a:bodyPr/>
                    <a:lstStyle/>
                    <a:p>
                      <a:r>
                        <a:rPr lang="en-US" altLang="zh-CN" sz="1000" dirty="0" smtClean="0"/>
                        <a:t>JOIN(4,3)</a:t>
                      </a:r>
                      <a:endParaRPr lang="zh-CN" altLang="en-US" sz="1000" dirty="0"/>
                    </a:p>
                  </a:txBody>
                  <a:tcPr/>
                </a:tc>
                <a:tc>
                  <a:txBody>
                    <a:bodyPr/>
                    <a:lstStyle/>
                    <a:p>
                      <a:r>
                        <a:rPr lang="en-US" altLang="zh-CN" sz="1000" dirty="0" smtClean="0">
                          <a:solidFill>
                            <a:srgbClr val="FF0000"/>
                          </a:solidFill>
                        </a:rPr>
                        <a:t>PNLJ(3,4)</a:t>
                      </a:r>
                      <a:endParaRPr lang="zh-CN" altLang="en-US" sz="1000" dirty="0">
                        <a:solidFill>
                          <a:srgbClr val="FF0000"/>
                        </a:solidFill>
                      </a:endParaRPr>
                    </a:p>
                  </a:txBody>
                  <a:tcPr/>
                </a:tc>
                <a:tc>
                  <a:txBody>
                    <a:bodyPr/>
                    <a:lstStyle/>
                    <a:p>
                      <a:r>
                        <a:rPr lang="en-US" altLang="zh-CN" sz="1000" dirty="0" smtClean="0"/>
                        <a:t>JOIN(6,2)</a:t>
                      </a:r>
                      <a:endParaRPr lang="zh-CN" altLang="en-US" sz="1000" dirty="0"/>
                    </a:p>
                  </a:txBody>
                  <a:tcPr/>
                </a:tc>
                <a:tc>
                  <a:txBody>
                    <a:bodyPr/>
                    <a:lstStyle/>
                    <a:p>
                      <a:r>
                        <a:rPr lang="en-US" altLang="zh-CN" sz="1000" dirty="0" smtClean="0">
                          <a:solidFill>
                            <a:srgbClr val="FF0000"/>
                          </a:solidFill>
                        </a:rPr>
                        <a:t>PNLJ(2,6)</a:t>
                      </a:r>
                      <a:endParaRPr lang="zh-CN" altLang="en-US" sz="1000" dirty="0">
                        <a:solidFill>
                          <a:srgbClr val="FF0000"/>
                        </a:solidFill>
                      </a:endParaRPr>
                    </a:p>
                  </a:txBody>
                  <a:tcPr/>
                </a:tc>
                <a:tc>
                  <a:txBody>
                    <a:bodyPr/>
                    <a:lstStyle/>
                    <a:p>
                      <a:r>
                        <a:rPr lang="en-US" altLang="zh-CN" sz="1000" dirty="0" smtClean="0">
                          <a:solidFill>
                            <a:srgbClr val="FF0000"/>
                          </a:solidFill>
                        </a:rPr>
                        <a:t>PNLJ(4,3)</a:t>
                      </a:r>
                      <a:endParaRPr lang="zh-CN" altLang="en-US" sz="1000" dirty="0">
                        <a:solidFill>
                          <a:srgbClr val="FF0000"/>
                        </a:solidFill>
                      </a:endParaRPr>
                    </a:p>
                  </a:txBody>
                  <a:tcPr/>
                </a:tc>
                <a:tc>
                  <a:txBody>
                    <a:bodyPr/>
                    <a:lstStyle/>
                    <a:p>
                      <a:r>
                        <a:rPr lang="en-US" altLang="zh-CN" sz="1000" dirty="0" smtClean="0"/>
                        <a:t>JOIN(7,1)</a:t>
                      </a:r>
                      <a:endParaRPr lang="zh-CN" altLang="en-US" sz="1000" dirty="0"/>
                    </a:p>
                  </a:txBody>
                  <a:tcPr/>
                </a:tc>
                <a:tc>
                  <a:txBody>
                    <a:bodyPr/>
                    <a:lstStyle/>
                    <a:p>
                      <a:r>
                        <a:rPr lang="en-US" altLang="zh-CN" sz="1000" dirty="0" smtClean="0">
                          <a:solidFill>
                            <a:srgbClr val="FF0000"/>
                          </a:solidFill>
                        </a:rPr>
                        <a:t>PNLJ(6,2)</a:t>
                      </a:r>
                      <a:endParaRPr lang="zh-CN" altLang="en-US" sz="1000" dirty="0">
                        <a:solidFill>
                          <a:srgbClr val="FF0000"/>
                        </a:solidFill>
                      </a:endParaRPr>
                    </a:p>
                  </a:txBody>
                  <a:tcPr/>
                </a:tc>
                <a:tc>
                  <a:txBody>
                    <a:bodyPr/>
                    <a:lstStyle/>
                    <a:p>
                      <a:r>
                        <a:rPr lang="en-US" altLang="zh-CN" sz="1000" dirty="0" smtClean="0"/>
                        <a:t>JOIN(1,7)</a:t>
                      </a:r>
                      <a:endParaRPr lang="zh-CN" altLang="en-US" sz="1000" dirty="0"/>
                    </a:p>
                  </a:txBody>
                  <a:tcPr/>
                </a:tc>
                <a:tc>
                  <a:txBody>
                    <a:bodyPr/>
                    <a:lstStyle/>
                    <a:p>
                      <a:r>
                        <a:rPr lang="en-US" altLang="zh-CN" sz="1000" dirty="0" smtClean="0">
                          <a:solidFill>
                            <a:srgbClr val="FF0000"/>
                          </a:solidFill>
                        </a:rPr>
                        <a:t>PNLJ(7,1)</a:t>
                      </a:r>
                      <a:endParaRPr lang="zh-CN" altLang="en-US" sz="1000" dirty="0">
                        <a:solidFill>
                          <a:srgbClr val="FF0000"/>
                        </a:solidFill>
                      </a:endParaRPr>
                    </a:p>
                  </a:txBody>
                  <a:tcPr/>
                </a:tc>
                <a:tc>
                  <a:txBody>
                    <a:bodyPr/>
                    <a:lstStyle/>
                    <a:p>
                      <a:r>
                        <a:rPr lang="en-US" altLang="zh-CN" sz="1000" dirty="0" smtClean="0">
                          <a:solidFill>
                            <a:srgbClr val="FF0000"/>
                          </a:solidFill>
                        </a:rPr>
                        <a:t>PNLJ(1,7)</a:t>
                      </a:r>
                      <a:endParaRPr lang="zh-CN" altLang="en-US" sz="1000" dirty="0">
                        <a:solidFill>
                          <a:srgbClr val="FF0000"/>
                        </a:solidFill>
                      </a:endParaRPr>
                    </a:p>
                  </a:txBody>
                  <a:tcPr/>
                </a:tc>
              </a:tr>
              <a:tr h="370840">
                <a:tc>
                  <a:txBody>
                    <a:bodyPr/>
                    <a:lstStyle/>
                    <a:p>
                      <a:r>
                        <a:rPr lang="en-US" altLang="zh-CN" sz="1000" dirty="0" smtClean="0"/>
                        <a:t>4</a:t>
                      </a:r>
                      <a:endParaRPr lang="zh-CN" altLang="en-US" sz="1000" dirty="0"/>
                    </a:p>
                  </a:txBody>
                  <a:tcPr/>
                </a:tc>
                <a:tc gridSpan="7">
                  <a:txBody>
                    <a:bodyPr/>
                    <a:lstStyle/>
                    <a:p>
                      <a:r>
                        <a:rPr lang="en-US" altLang="zh-CN" sz="1000" dirty="0" smtClean="0"/>
                        <a:t>SCAN C</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r>
                        <a:rPr lang="en-US" altLang="zh-CN" sz="1000" dirty="0" smtClean="0"/>
                        <a:t>PSCAN C</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r>
                        <a:rPr lang="en-US" altLang="zh-CN" sz="1000" dirty="0" smtClean="0"/>
                        <a:t>3</a:t>
                      </a:r>
                      <a:endParaRPr lang="zh-CN" altLang="en-US" sz="1000" dirty="0"/>
                    </a:p>
                  </a:txBody>
                  <a:tcPr/>
                </a:tc>
                <a:tc gridSpan="3">
                  <a:txBody>
                    <a:bodyPr/>
                    <a:lstStyle/>
                    <a:p>
                      <a:r>
                        <a:rPr lang="en-US" altLang="zh-CN" sz="1000" dirty="0" smtClean="0"/>
                        <a:t>JOIN(1,2)</a:t>
                      </a:r>
                      <a:endParaRPr lang="zh-CN" altLang="en-US" sz="1000" dirty="0"/>
                    </a:p>
                  </a:txBody>
                  <a:tcPr/>
                </a:tc>
                <a:tc hMerge="1">
                  <a:txBody>
                    <a:bodyPr/>
                    <a:lstStyle/>
                    <a:p>
                      <a:endParaRPr lang="zh-CN" altLang="en-US"/>
                    </a:p>
                  </a:txBody>
                  <a:tcPr/>
                </a:tc>
                <a:tc hMerge="1">
                  <a:txBody>
                    <a:bodyPr/>
                    <a:lstStyle/>
                    <a:p>
                      <a:endParaRPr lang="zh-CN" altLang="en-US"/>
                    </a:p>
                  </a:txBody>
                  <a:tcPr/>
                </a:tc>
                <a:tc gridSpan="4">
                  <a:txBody>
                    <a:bodyPr/>
                    <a:lstStyle/>
                    <a:p>
                      <a:r>
                        <a:rPr lang="en-US" altLang="zh-CN" sz="1000" dirty="0" smtClean="0"/>
                        <a:t>JOIN(2,1)</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r>
                        <a:rPr lang="en-US" altLang="zh-CN" sz="1000" dirty="0" smtClean="0">
                          <a:solidFill>
                            <a:srgbClr val="FF0000"/>
                          </a:solidFill>
                        </a:rPr>
                        <a:t>PNLJ(1,2)</a:t>
                      </a:r>
                      <a:endParaRPr lang="zh-CN" altLang="en-US" sz="1000" dirty="0">
                        <a:solidFill>
                          <a:srgbClr val="FF0000"/>
                        </a:solidFill>
                      </a:endParaRPr>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rgbClr val="FF0000"/>
                          </a:solidFill>
                        </a:rPr>
                        <a:t>PNLJ(2,1)</a:t>
                      </a:r>
                      <a:endParaRPr lang="zh-CN" altLang="en-US" sz="1000" dirty="0" smtClean="0">
                        <a:solidFill>
                          <a:srgbClr val="FF0000"/>
                        </a:solidFill>
                      </a:endParaRPr>
                    </a:p>
                  </a:txBody>
                  <a:tcPr/>
                </a:tc>
                <a:tc hMerge="1">
                  <a:txBody>
                    <a:bodyPr/>
                    <a:lstStyle/>
                    <a:p>
                      <a:endParaRPr lang="zh-CN" altLang="en-US"/>
                    </a:p>
                  </a:txBody>
                  <a:tcPr/>
                </a:tc>
              </a:tr>
              <a:tr h="370840">
                <a:tc>
                  <a:txBody>
                    <a:bodyPr/>
                    <a:lstStyle/>
                    <a:p>
                      <a:r>
                        <a:rPr lang="en-US" altLang="zh-CN" sz="1000" dirty="0" smtClean="0"/>
                        <a:t>2</a:t>
                      </a:r>
                      <a:endParaRPr lang="zh-CN" altLang="en-US" sz="1000" dirty="0"/>
                    </a:p>
                  </a:txBody>
                  <a:tcPr/>
                </a:tc>
                <a:tc gridSpan="7">
                  <a:txBody>
                    <a:bodyPr/>
                    <a:lstStyle/>
                    <a:p>
                      <a:r>
                        <a:rPr lang="en-US" altLang="zh-CN" sz="1000" dirty="0" smtClean="0"/>
                        <a:t>SCAN</a:t>
                      </a:r>
                      <a:r>
                        <a:rPr lang="en-US" altLang="zh-CN" sz="1000" baseline="0" dirty="0" smtClean="0"/>
                        <a:t> </a:t>
                      </a:r>
                      <a:r>
                        <a:rPr lang="en-US" altLang="zh-CN" sz="1000" dirty="0" smtClean="0"/>
                        <a:t>B</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r>
                        <a:rPr lang="en-US" altLang="zh-CN" sz="1000" dirty="0" smtClean="0">
                          <a:solidFill>
                            <a:srgbClr val="FF0000"/>
                          </a:solidFill>
                        </a:rPr>
                        <a:t>PSCAN B</a:t>
                      </a:r>
                      <a:endParaRPr lang="zh-CN" altLang="en-US" sz="1000" dirty="0">
                        <a:solidFill>
                          <a:srgbClr val="FF0000"/>
                        </a:solidFill>
                      </a:endParaRPr>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r>
                        <a:rPr lang="en-US" altLang="zh-CN" sz="1000" dirty="0" smtClean="0"/>
                        <a:t>1</a:t>
                      </a:r>
                      <a:endParaRPr lang="zh-CN" altLang="en-US" sz="1000" dirty="0"/>
                    </a:p>
                  </a:txBody>
                  <a:tcPr/>
                </a:tc>
                <a:tc grid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SCAN</a:t>
                      </a:r>
                      <a:r>
                        <a:rPr lang="en-US" altLang="zh-CN" sz="1000" baseline="0" dirty="0" smtClean="0"/>
                        <a:t> A</a:t>
                      </a:r>
                      <a:endParaRPr lang="zh-CN" altLang="en-US" sz="1000" dirty="0" smtClean="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rgbClr val="FF0000"/>
                          </a:solidFill>
                        </a:rPr>
                        <a:t>PSCAN A</a:t>
                      </a:r>
                      <a:endParaRPr lang="zh-CN" altLang="en-US" sz="1000" dirty="0" smtClean="0">
                        <a:solidFill>
                          <a:srgbClr val="FF0000"/>
                        </a:solidFill>
                      </a:endParaRPr>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467721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18</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05104"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Code Generator &amp; Compilation</a:t>
            </a:r>
            <a:endParaRPr lang="zh-CN" altLang="en-US" sz="32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792695" y="1226681"/>
            <a:ext cx="7990657" cy="830997"/>
          </a:xfrm>
          <a:prstGeom prst="rect">
            <a:avLst/>
          </a:prstGeom>
          <a:noFill/>
        </p:spPr>
        <p:txBody>
          <a:bodyPr wrap="squar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Code Generator – </a:t>
            </a:r>
            <a:r>
              <a:rPr lang="zh-CN" altLang="en-US" sz="1200" dirty="0" smtClean="0">
                <a:solidFill>
                  <a:schemeClr val="tx1"/>
                </a:solidFill>
                <a:latin typeface="微软雅黑" panose="020B0503020204020204" pitchFamily="34" charset="-122"/>
                <a:ea typeface="微软雅黑" panose="020B0503020204020204" pitchFamily="34" charset="-122"/>
              </a:rPr>
              <a:t>通过</a:t>
            </a:r>
            <a:r>
              <a:rPr lang="en-US" altLang="zh-CN" sz="1200" dirty="0" smtClean="0">
                <a:solidFill>
                  <a:schemeClr val="tx1"/>
                </a:solidFill>
                <a:latin typeface="微软雅黑" panose="020B0503020204020204" pitchFamily="34" charset="-122"/>
                <a:ea typeface="微软雅黑" panose="020B0503020204020204" pitchFamily="34" charset="-122"/>
              </a:rPr>
              <a:t>C#</a:t>
            </a:r>
            <a:r>
              <a:rPr lang="zh-CN" altLang="en-US" sz="1200" dirty="0" smtClean="0">
                <a:solidFill>
                  <a:schemeClr val="tx1"/>
                </a:solidFill>
                <a:latin typeface="微软雅黑" panose="020B0503020204020204" pitchFamily="34" charset="-122"/>
                <a:ea typeface="微软雅黑" panose="020B0503020204020204" pitchFamily="34" charset="-122"/>
              </a:rPr>
              <a:t>的插值字符串支持，构造出易于阅读和解释的代码。</a:t>
            </a:r>
            <a:endParaRPr lang="en-US" altLang="zh-CN" sz="1200" dirty="0" smtClean="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Compilation – C# Roslyn</a:t>
            </a:r>
            <a:r>
              <a:rPr lang="zh-CN" altLang="en-US" sz="1200" dirty="0" smtClean="0">
                <a:solidFill>
                  <a:schemeClr val="tx1"/>
                </a:solidFill>
                <a:latin typeface="微软雅黑" panose="020B0503020204020204" pitchFamily="34" charset="-122"/>
                <a:ea typeface="微软雅黑" panose="020B0503020204020204" pitchFamily="34" charset="-122"/>
              </a:rPr>
              <a:t>编译生成的二进制代码并运行。</a:t>
            </a:r>
            <a:endParaRPr lang="en-US" altLang="zh-CN" sz="1200" dirty="0" smtClean="0">
              <a:solidFill>
                <a:schemeClr val="tx1"/>
              </a:solidFill>
              <a:latin typeface="微软雅黑" panose="020B0503020204020204" pitchFamily="34" charset="-122"/>
              <a:ea typeface="微软雅黑" panose="020B0503020204020204" pitchFamily="34" charset="-122"/>
            </a:endParaRPr>
          </a:p>
          <a:p>
            <a:endParaRPr lang="en-US" altLang="zh-CN" sz="1200" dirty="0">
              <a:solidFill>
                <a:schemeClr val="tx1"/>
              </a:solidFill>
              <a:latin typeface="微软雅黑" panose="020B0503020204020204" pitchFamily="34" charset="-122"/>
              <a:ea typeface="微软雅黑" panose="020B0503020204020204" pitchFamily="34" charset="-122"/>
            </a:endParaRPr>
          </a:p>
          <a:p>
            <a:r>
              <a:rPr lang="zh-CN" altLang="en-US" sz="1200" dirty="0" smtClean="0">
                <a:solidFill>
                  <a:schemeClr val="tx1"/>
                </a:solidFill>
                <a:latin typeface="微软雅黑" panose="020B0503020204020204" pitchFamily="34" charset="-122"/>
                <a:ea typeface="微软雅黑" panose="020B0503020204020204" pitchFamily="34" charset="-122"/>
              </a:rPr>
              <a:t>目标是验证查询计划的正确性，以及</a:t>
            </a:r>
            <a:r>
              <a:rPr lang="en-US" altLang="zh-CN" sz="1200" dirty="0" err="1" smtClean="0">
                <a:solidFill>
                  <a:schemeClr val="tx1"/>
                </a:solidFill>
                <a:latin typeface="微软雅黑" panose="020B0503020204020204" pitchFamily="34" charset="-122"/>
                <a:ea typeface="微软雅黑" panose="020B0503020204020204" pitchFamily="34" charset="-122"/>
              </a:rPr>
              <a:t>CodeGen</a:t>
            </a:r>
            <a:r>
              <a:rPr lang="zh-CN" altLang="en-US" sz="1200" dirty="0" smtClean="0">
                <a:solidFill>
                  <a:schemeClr val="tx1"/>
                </a:solidFill>
                <a:latin typeface="微软雅黑" panose="020B0503020204020204" pitchFamily="34" charset="-122"/>
                <a:ea typeface="微软雅黑" panose="020B0503020204020204" pitchFamily="34" charset="-122"/>
              </a:rPr>
              <a:t>相关论文（</a:t>
            </a:r>
            <a:r>
              <a:rPr lang="en-US" altLang="zh-CN" sz="1200" dirty="0" smtClean="0">
                <a:latin typeface="微软雅黑" panose="020B0503020204020204" pitchFamily="34" charset="-122"/>
                <a:ea typeface="微软雅黑" panose="020B0503020204020204" pitchFamily="34" charset="-122"/>
                <a:hlinkClick r:id="rId2"/>
              </a:rPr>
              <a:t>”How </a:t>
            </a:r>
            <a:r>
              <a:rPr lang="en-US" altLang="zh-CN" sz="1200" dirty="0">
                <a:latin typeface="微软雅黑" panose="020B0503020204020204" pitchFamily="34" charset="-122"/>
                <a:ea typeface="微软雅黑" panose="020B0503020204020204" pitchFamily="34" charset="-122"/>
                <a:hlinkClick r:id="rId2"/>
              </a:rPr>
              <a:t>to Architect a query compiler, Revisited"</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403648" y="2204864"/>
            <a:ext cx="1353576"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Code Generator</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158423" y="2209473"/>
            <a:ext cx="1087157"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Compilation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6680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19</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05104"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Executor</a:t>
            </a:r>
            <a:endParaRPr lang="zh-CN" altLang="en-US" sz="32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792695" y="1226681"/>
            <a:ext cx="7990657" cy="276999"/>
          </a:xfrm>
          <a:prstGeom prst="rect">
            <a:avLst/>
          </a:prstGeom>
          <a:noFill/>
        </p:spPr>
        <p:txBody>
          <a:bodyPr wrap="squar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Processing Model – Bottom-To-Top Iterator Model</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5" name="流程图: 过程 4"/>
          <p:cNvSpPr/>
          <p:nvPr/>
        </p:nvSpPr>
        <p:spPr bwMode="auto">
          <a:xfrm>
            <a:off x="6641971" y="3830623"/>
            <a:ext cx="87967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JOIN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6" name="直接箭头连接符 5"/>
          <p:cNvCxnSpPr>
            <a:stCxn id="12" idx="2"/>
            <a:endCxn id="5" idx="0"/>
          </p:cNvCxnSpPr>
          <p:nvPr/>
        </p:nvCxnSpPr>
        <p:spPr bwMode="auto">
          <a:xfrm flipH="1">
            <a:off x="7081806" y="3477615"/>
            <a:ext cx="1808" cy="353008"/>
          </a:xfrm>
          <a:prstGeom prst="straightConnector1">
            <a:avLst/>
          </a:prstGeom>
          <a:noFill/>
          <a:ln w="9525" cap="flat" cmpd="sng" algn="ctr">
            <a:solidFill>
              <a:schemeClr val="tx1"/>
            </a:solidFill>
            <a:prstDash val="solid"/>
            <a:round/>
            <a:headEnd type="none" w="med" len="med"/>
            <a:tailEnd type="none"/>
          </a:ln>
          <a:effectLst/>
        </p:spPr>
      </p:cxnSp>
      <p:cxnSp>
        <p:nvCxnSpPr>
          <p:cNvPr id="7" name="直接箭头连接符 6"/>
          <p:cNvCxnSpPr>
            <a:stCxn id="5" idx="2"/>
            <a:endCxn id="13" idx="0"/>
          </p:cNvCxnSpPr>
          <p:nvPr/>
        </p:nvCxnSpPr>
        <p:spPr bwMode="auto">
          <a:xfrm flipH="1">
            <a:off x="6202136" y="4095262"/>
            <a:ext cx="879670" cy="1143919"/>
          </a:xfrm>
          <a:prstGeom prst="straightConnector1">
            <a:avLst/>
          </a:prstGeom>
          <a:noFill/>
          <a:ln w="9525" cap="flat" cmpd="sng" algn="ctr">
            <a:solidFill>
              <a:schemeClr val="tx1"/>
            </a:solidFill>
            <a:prstDash val="solid"/>
            <a:round/>
            <a:headEnd type="none" w="med" len="med"/>
            <a:tailEnd type="none"/>
          </a:ln>
          <a:effectLst/>
        </p:spPr>
      </p:cxnSp>
      <p:sp>
        <p:nvSpPr>
          <p:cNvPr id="8" name="文本框 7"/>
          <p:cNvSpPr txBox="1"/>
          <p:nvPr/>
        </p:nvSpPr>
        <p:spPr>
          <a:xfrm>
            <a:off x="6400888" y="2161233"/>
            <a:ext cx="1767022" cy="830997"/>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SELECT A.id, B.name</a:t>
            </a:r>
          </a:p>
          <a:p>
            <a:r>
              <a:rPr lang="en-US" altLang="zh-CN" sz="1200" dirty="0" smtClean="0">
                <a:solidFill>
                  <a:schemeClr val="tx1"/>
                </a:solidFill>
                <a:latin typeface="微软雅黑" panose="020B0503020204020204" pitchFamily="34" charset="-122"/>
                <a:ea typeface="微软雅黑" panose="020B0503020204020204" pitchFamily="34" charset="-122"/>
              </a:rPr>
              <a:t>FROM A JOIN B</a:t>
            </a:r>
          </a:p>
          <a:p>
            <a:r>
              <a:rPr lang="en-US" altLang="zh-CN" sz="1200" dirty="0" smtClean="0">
                <a:solidFill>
                  <a:schemeClr val="tx1"/>
                </a:solidFill>
                <a:latin typeface="微软雅黑" panose="020B0503020204020204" pitchFamily="34" charset="-122"/>
                <a:ea typeface="微软雅黑" panose="020B0503020204020204" pitchFamily="34" charset="-122"/>
              </a:rPr>
              <a:t>ON A.id = B.id</a:t>
            </a:r>
          </a:p>
          <a:p>
            <a:r>
              <a:rPr lang="en-US" altLang="zh-CN" sz="1200" dirty="0" smtClean="0">
                <a:solidFill>
                  <a:schemeClr val="tx1"/>
                </a:solidFill>
                <a:latin typeface="微软雅黑" panose="020B0503020204020204" pitchFamily="34" charset="-122"/>
                <a:ea typeface="微软雅黑" panose="020B0503020204020204" pitchFamily="34" charset="-122"/>
              </a:rPr>
              <a:t>WHERE </a:t>
            </a:r>
            <a:r>
              <a:rPr lang="en-US" altLang="zh-CN" sz="1200" dirty="0">
                <a:solidFill>
                  <a:schemeClr val="tx1"/>
                </a:solidFill>
                <a:latin typeface="微软雅黑" panose="020B0503020204020204" pitchFamily="34" charset="-122"/>
                <a:ea typeface="微软雅黑" panose="020B0503020204020204" pitchFamily="34" charset="-122"/>
              </a:rPr>
              <a:t>B</a:t>
            </a:r>
            <a:r>
              <a:rPr lang="en-US" altLang="zh-CN" sz="1200" dirty="0" smtClean="0">
                <a:solidFill>
                  <a:schemeClr val="tx1"/>
                </a:solidFill>
                <a:latin typeface="微软雅黑" panose="020B0503020204020204" pitchFamily="34" charset="-122"/>
                <a:ea typeface="微软雅黑" panose="020B0503020204020204" pitchFamily="34" charset="-122"/>
              </a:rPr>
              <a:t>.value &gt; 100</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020184" y="3206795"/>
            <a:ext cx="1095172"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A</a:t>
            </a:r>
            <a:r>
              <a:rPr lang="en-US" altLang="zh-CN" sz="1200" dirty="0" smtClean="0">
                <a:solidFill>
                  <a:schemeClr val="tx1"/>
                </a:solidFill>
                <a:latin typeface="微软雅黑" panose="020B0503020204020204" pitchFamily="34" charset="-122"/>
                <a:ea typeface="微软雅黑" panose="020B0503020204020204" pitchFamily="34" charset="-122"/>
              </a:rPr>
              <a:t>.id, B.name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039929" y="3824442"/>
            <a:ext cx="946093"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A</a:t>
            </a:r>
            <a:r>
              <a:rPr lang="en-US" altLang="zh-CN" sz="1200" dirty="0" smtClean="0">
                <a:solidFill>
                  <a:schemeClr val="tx1"/>
                </a:solidFill>
                <a:latin typeface="微软雅黑" panose="020B0503020204020204" pitchFamily="34" charset="-122"/>
                <a:ea typeface="微软雅黑" panose="020B0503020204020204" pitchFamily="34" charset="-122"/>
              </a:rPr>
              <a:t>.id = B.id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039929" y="4551157"/>
            <a:ext cx="1175515"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B</a:t>
            </a:r>
            <a:r>
              <a:rPr lang="en-US" altLang="zh-CN" sz="1200" dirty="0" smtClean="0">
                <a:solidFill>
                  <a:schemeClr val="tx1"/>
                </a:solidFill>
                <a:latin typeface="微软雅黑" panose="020B0503020204020204" pitchFamily="34" charset="-122"/>
                <a:ea typeface="微软雅黑" panose="020B0503020204020204" pitchFamily="34" charset="-122"/>
              </a:rPr>
              <a:t>.value &gt; 100</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2" name="流程图: 过程 11"/>
          <p:cNvSpPr/>
          <p:nvPr/>
        </p:nvSpPr>
        <p:spPr bwMode="auto">
          <a:xfrm>
            <a:off x="6645586" y="3212976"/>
            <a:ext cx="876055"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3" name="流程图: 过程 12"/>
          <p:cNvSpPr/>
          <p:nvPr/>
        </p:nvSpPr>
        <p:spPr bwMode="auto">
          <a:xfrm>
            <a:off x="5762301" y="5239181"/>
            <a:ext cx="87967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 A</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流程图: 过程 13"/>
          <p:cNvSpPr/>
          <p:nvPr/>
        </p:nvSpPr>
        <p:spPr bwMode="auto">
          <a:xfrm>
            <a:off x="7140514" y="4563517"/>
            <a:ext cx="87967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FILTER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流程图: 过程 14"/>
          <p:cNvSpPr/>
          <p:nvPr/>
        </p:nvSpPr>
        <p:spPr bwMode="auto">
          <a:xfrm>
            <a:off x="7140514" y="5235236"/>
            <a:ext cx="87967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 B</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6" name="直接箭头连接符 15"/>
          <p:cNvCxnSpPr>
            <a:stCxn id="5" idx="2"/>
            <a:endCxn id="14" idx="0"/>
          </p:cNvCxnSpPr>
          <p:nvPr/>
        </p:nvCxnSpPr>
        <p:spPr bwMode="auto">
          <a:xfrm>
            <a:off x="7081806" y="4095262"/>
            <a:ext cx="498543" cy="468255"/>
          </a:xfrm>
          <a:prstGeom prst="straightConnector1">
            <a:avLst/>
          </a:prstGeom>
          <a:noFill/>
          <a:ln w="9525" cap="flat" cmpd="sng" algn="ctr">
            <a:solidFill>
              <a:schemeClr val="tx1"/>
            </a:solidFill>
            <a:prstDash val="solid"/>
            <a:round/>
            <a:headEnd type="none" w="med" len="med"/>
            <a:tailEnd type="none"/>
          </a:ln>
          <a:effectLst/>
        </p:spPr>
      </p:cxnSp>
      <p:cxnSp>
        <p:nvCxnSpPr>
          <p:cNvPr id="17" name="直接箭头连接符 16"/>
          <p:cNvCxnSpPr>
            <a:stCxn id="14" idx="2"/>
            <a:endCxn id="15" idx="0"/>
          </p:cNvCxnSpPr>
          <p:nvPr/>
        </p:nvCxnSpPr>
        <p:spPr bwMode="auto">
          <a:xfrm>
            <a:off x="7580349" y="4828156"/>
            <a:ext cx="0" cy="407080"/>
          </a:xfrm>
          <a:prstGeom prst="straightConnector1">
            <a:avLst/>
          </a:prstGeom>
          <a:noFill/>
          <a:ln w="9525" cap="flat" cmpd="sng" algn="ctr">
            <a:solidFill>
              <a:schemeClr val="tx1"/>
            </a:solidFill>
            <a:prstDash val="solid"/>
            <a:round/>
            <a:headEnd type="none" w="med" len="med"/>
            <a:tailEnd type="none"/>
          </a:ln>
          <a:effectLst/>
        </p:spPr>
      </p:cxnSp>
      <p:sp>
        <p:nvSpPr>
          <p:cNvPr id="18" name="文本框 17"/>
          <p:cNvSpPr txBox="1"/>
          <p:nvPr/>
        </p:nvSpPr>
        <p:spPr>
          <a:xfrm>
            <a:off x="2051720" y="2204864"/>
            <a:ext cx="1680268" cy="461665"/>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For t in </a:t>
            </a:r>
            <a:r>
              <a:rPr lang="en-US" altLang="zh-CN" sz="1200" dirty="0" err="1" smtClean="0">
                <a:solidFill>
                  <a:schemeClr val="tx1"/>
                </a:solidFill>
                <a:latin typeface="微软雅黑" panose="020B0503020204020204" pitchFamily="34" charset="-122"/>
                <a:ea typeface="微软雅黑" panose="020B0503020204020204" pitchFamily="34" charset="-122"/>
              </a:rPr>
              <a:t>child.exec</a:t>
            </a:r>
            <a:r>
              <a:rPr lang="en-US" altLang="zh-CN" sz="1200" dirty="0" smtClean="0">
                <a:solidFill>
                  <a:schemeClr val="tx1"/>
                </a:solidFill>
                <a:latin typeface="微软雅黑" panose="020B0503020204020204" pitchFamily="34" charset="-122"/>
                <a:ea typeface="微软雅黑" panose="020B0503020204020204" pitchFamily="34" charset="-122"/>
              </a:rPr>
              <a:t>():</a:t>
            </a:r>
          </a:p>
          <a:p>
            <a:r>
              <a:rPr lang="en-US" altLang="zh-CN" sz="1200" dirty="0">
                <a:solidFill>
                  <a:schemeClr val="tx1"/>
                </a:solidFill>
                <a:latin typeface="微软雅黑" panose="020B0503020204020204" pitchFamily="34" charset="-122"/>
                <a:ea typeface="微软雅黑" panose="020B0503020204020204" pitchFamily="34" charset="-122"/>
              </a:rPr>
              <a:t> </a:t>
            </a:r>
            <a:r>
              <a:rPr lang="en-US" altLang="zh-CN" sz="1200" dirty="0" smtClean="0">
                <a:solidFill>
                  <a:schemeClr val="tx1"/>
                </a:solidFill>
                <a:latin typeface="微软雅黑" panose="020B0503020204020204" pitchFamily="34" charset="-122"/>
                <a:ea typeface="微软雅黑" panose="020B0503020204020204" pitchFamily="34" charset="-122"/>
              </a:rPr>
              <a:t> callback(project(t))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2051720" y="3004492"/>
            <a:ext cx="2475358" cy="830997"/>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For t1 in </a:t>
            </a:r>
            <a:r>
              <a:rPr lang="en-US" altLang="zh-CN" sz="1200" dirty="0" err="1" smtClean="0">
                <a:solidFill>
                  <a:schemeClr val="tx1"/>
                </a:solidFill>
                <a:latin typeface="微软雅黑" panose="020B0503020204020204" pitchFamily="34" charset="-122"/>
                <a:ea typeface="微软雅黑" panose="020B0503020204020204" pitchFamily="34" charset="-122"/>
              </a:rPr>
              <a:t>left.exec</a:t>
            </a:r>
            <a:r>
              <a:rPr lang="en-US" altLang="zh-CN" sz="1200" dirty="0" smtClean="0">
                <a:solidFill>
                  <a:schemeClr val="tx1"/>
                </a:solidFill>
                <a:latin typeface="微软雅黑" panose="020B0503020204020204" pitchFamily="34" charset="-122"/>
                <a:ea typeface="微软雅黑" panose="020B0503020204020204" pitchFamily="34" charset="-122"/>
              </a:rPr>
              <a:t>():</a:t>
            </a:r>
          </a:p>
          <a:p>
            <a:r>
              <a:rPr lang="en-US" altLang="zh-CN" sz="1200" dirty="0">
                <a:solidFill>
                  <a:schemeClr val="tx1"/>
                </a:solidFill>
                <a:latin typeface="微软雅黑" panose="020B0503020204020204" pitchFamily="34" charset="-122"/>
                <a:ea typeface="微软雅黑" panose="020B0503020204020204" pitchFamily="34" charset="-122"/>
              </a:rPr>
              <a:t> </a:t>
            </a:r>
            <a:r>
              <a:rPr lang="en-US" altLang="zh-CN" sz="1200" dirty="0" smtClean="0">
                <a:solidFill>
                  <a:schemeClr val="tx1"/>
                </a:solidFill>
                <a:latin typeface="微软雅黑" panose="020B0503020204020204" pitchFamily="34" charset="-122"/>
                <a:ea typeface="微软雅黑" panose="020B0503020204020204" pitchFamily="34" charset="-122"/>
              </a:rPr>
              <a:t> </a:t>
            </a:r>
            <a:r>
              <a:rPr lang="en-US" altLang="zh-CN" sz="1200" dirty="0" err="1" smtClean="0">
                <a:solidFill>
                  <a:schemeClr val="tx1"/>
                </a:solidFill>
                <a:latin typeface="微软雅黑" panose="020B0503020204020204" pitchFamily="34" charset="-122"/>
                <a:ea typeface="微软雅黑" panose="020B0503020204020204" pitchFamily="34" charset="-122"/>
              </a:rPr>
              <a:t>buildHashTable</a:t>
            </a:r>
            <a:r>
              <a:rPr lang="en-US" altLang="zh-CN" sz="1200" dirty="0" smtClean="0">
                <a:solidFill>
                  <a:schemeClr val="tx1"/>
                </a:solidFill>
                <a:latin typeface="微软雅黑" panose="020B0503020204020204" pitchFamily="34" charset="-122"/>
                <a:ea typeface="微软雅黑" panose="020B0503020204020204" pitchFamily="34" charset="-122"/>
              </a:rPr>
              <a:t>(t)</a:t>
            </a:r>
          </a:p>
          <a:p>
            <a:r>
              <a:rPr lang="en-US" altLang="zh-CN" sz="1200" dirty="0" smtClean="0">
                <a:solidFill>
                  <a:schemeClr val="tx1"/>
                </a:solidFill>
                <a:latin typeface="微软雅黑" panose="020B0503020204020204" pitchFamily="34" charset="-122"/>
                <a:ea typeface="微软雅黑" panose="020B0503020204020204" pitchFamily="34" charset="-122"/>
              </a:rPr>
              <a:t>For t2 in </a:t>
            </a:r>
            <a:r>
              <a:rPr lang="en-US" altLang="zh-CN" sz="1200" dirty="0" err="1" smtClean="0">
                <a:solidFill>
                  <a:schemeClr val="tx1"/>
                </a:solidFill>
                <a:latin typeface="微软雅黑" panose="020B0503020204020204" pitchFamily="34" charset="-122"/>
                <a:ea typeface="微软雅黑" panose="020B0503020204020204" pitchFamily="34" charset="-122"/>
              </a:rPr>
              <a:t>right.exec</a:t>
            </a:r>
            <a:r>
              <a:rPr lang="en-US" altLang="zh-CN" sz="1200" dirty="0" smtClean="0">
                <a:solidFill>
                  <a:schemeClr val="tx1"/>
                </a:solidFill>
                <a:latin typeface="微软雅黑" panose="020B0503020204020204" pitchFamily="34" charset="-122"/>
                <a:ea typeface="微软雅黑" panose="020B0503020204020204" pitchFamily="34" charset="-122"/>
              </a:rPr>
              <a:t>():</a:t>
            </a:r>
          </a:p>
          <a:p>
            <a:r>
              <a:rPr lang="en-US" altLang="zh-CN" sz="1200" dirty="0">
                <a:solidFill>
                  <a:schemeClr val="tx1"/>
                </a:solidFill>
                <a:latin typeface="微软雅黑" panose="020B0503020204020204" pitchFamily="34" charset="-122"/>
                <a:ea typeface="微软雅黑" panose="020B0503020204020204" pitchFamily="34" charset="-122"/>
              </a:rPr>
              <a:t> </a:t>
            </a:r>
            <a:r>
              <a:rPr lang="en-US" altLang="zh-CN" sz="1200" dirty="0" smtClean="0">
                <a:solidFill>
                  <a:schemeClr val="tx1"/>
                </a:solidFill>
                <a:latin typeface="微软雅黑" panose="020B0503020204020204" pitchFamily="34" charset="-122"/>
                <a:ea typeface="微软雅黑" panose="020B0503020204020204" pitchFamily="34" charset="-122"/>
              </a:rPr>
              <a:t> if probe(t2): callback(t1 </a:t>
            </a:r>
            <a:r>
              <a:rPr lang="en-US" altLang="zh-CN" sz="1200" dirty="0" err="1" smtClean="0">
                <a:solidFill>
                  <a:schemeClr val="tx1"/>
                </a:solidFill>
                <a:latin typeface="微软雅黑" panose="020B0503020204020204" pitchFamily="34" charset="-122"/>
                <a:ea typeface="微软雅黑" panose="020B0503020204020204" pitchFamily="34" charset="-122"/>
              </a:rPr>
              <a:t>oo</a:t>
            </a:r>
            <a:r>
              <a:rPr lang="en-US" altLang="zh-CN" sz="1200" dirty="0" smtClean="0">
                <a:solidFill>
                  <a:schemeClr val="tx1"/>
                </a:solidFill>
                <a:latin typeface="微软雅黑" panose="020B0503020204020204" pitchFamily="34" charset="-122"/>
                <a:ea typeface="微软雅黑" panose="020B0503020204020204" pitchFamily="34" charset="-122"/>
              </a:rPr>
              <a:t> t2)</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3427144" y="4246052"/>
            <a:ext cx="2089033" cy="461665"/>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For t in </a:t>
            </a:r>
            <a:r>
              <a:rPr lang="en-US" altLang="zh-CN" sz="1200" dirty="0" err="1" smtClean="0">
                <a:solidFill>
                  <a:schemeClr val="tx1"/>
                </a:solidFill>
                <a:latin typeface="微软雅黑" panose="020B0503020204020204" pitchFamily="34" charset="-122"/>
                <a:ea typeface="微软雅黑" panose="020B0503020204020204" pitchFamily="34" charset="-122"/>
              </a:rPr>
              <a:t>child.exec</a:t>
            </a:r>
            <a:r>
              <a:rPr lang="en-US" altLang="zh-CN" sz="1200" dirty="0" smtClean="0">
                <a:solidFill>
                  <a:schemeClr val="tx1"/>
                </a:solidFill>
                <a:latin typeface="微软雅黑" panose="020B0503020204020204" pitchFamily="34" charset="-122"/>
                <a:ea typeface="微软雅黑" panose="020B0503020204020204" pitchFamily="34" charset="-122"/>
              </a:rPr>
              <a:t>():</a:t>
            </a:r>
          </a:p>
          <a:p>
            <a:r>
              <a:rPr lang="en-US" altLang="zh-CN" sz="1200" dirty="0">
                <a:solidFill>
                  <a:schemeClr val="tx1"/>
                </a:solidFill>
                <a:latin typeface="微软雅黑" panose="020B0503020204020204" pitchFamily="34" charset="-122"/>
                <a:ea typeface="微软雅黑" panose="020B0503020204020204" pitchFamily="34" charset="-122"/>
              </a:rPr>
              <a:t> </a:t>
            </a:r>
            <a:r>
              <a:rPr lang="en-US" altLang="zh-CN" sz="1200" dirty="0" smtClean="0">
                <a:solidFill>
                  <a:schemeClr val="tx1"/>
                </a:solidFill>
                <a:latin typeface="微软雅黑" panose="020B0503020204020204" pitchFamily="34" charset="-122"/>
                <a:ea typeface="微软雅黑" panose="020B0503020204020204" pitchFamily="34" charset="-122"/>
              </a:rPr>
              <a:t> if </a:t>
            </a:r>
            <a:r>
              <a:rPr lang="en-US" altLang="zh-CN" sz="1200" dirty="0" err="1" smtClean="0">
                <a:solidFill>
                  <a:schemeClr val="tx1"/>
                </a:solidFill>
                <a:latin typeface="微软雅黑" panose="020B0503020204020204" pitchFamily="34" charset="-122"/>
                <a:ea typeface="微软雅黑" panose="020B0503020204020204" pitchFamily="34" charset="-122"/>
              </a:rPr>
              <a:t>evalPred</a:t>
            </a:r>
            <a:r>
              <a:rPr lang="en-US" altLang="zh-CN" sz="1200" dirty="0" smtClean="0">
                <a:solidFill>
                  <a:schemeClr val="tx1"/>
                </a:solidFill>
                <a:latin typeface="微软雅黑" panose="020B0503020204020204" pitchFamily="34" charset="-122"/>
                <a:ea typeface="微软雅黑" panose="020B0503020204020204" pitchFamily="34" charset="-122"/>
              </a:rPr>
              <a:t>(t): callback(t)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384143" y="5171188"/>
            <a:ext cx="1034257" cy="461665"/>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For t in B:</a:t>
            </a:r>
          </a:p>
          <a:p>
            <a:r>
              <a:rPr lang="en-US" altLang="zh-CN" sz="1200" dirty="0">
                <a:solidFill>
                  <a:schemeClr val="tx1"/>
                </a:solidFill>
                <a:latin typeface="微软雅黑" panose="020B0503020204020204" pitchFamily="34" charset="-122"/>
                <a:ea typeface="微软雅黑" panose="020B0503020204020204" pitchFamily="34" charset="-122"/>
              </a:rPr>
              <a:t> </a:t>
            </a:r>
            <a:r>
              <a:rPr lang="en-US" altLang="zh-CN" sz="1200" dirty="0" smtClean="0">
                <a:solidFill>
                  <a:schemeClr val="tx1"/>
                </a:solidFill>
                <a:latin typeface="微软雅黑" panose="020B0503020204020204" pitchFamily="34" charset="-122"/>
                <a:ea typeface="微软雅黑" panose="020B0503020204020204" pitchFamily="34" charset="-122"/>
              </a:rPr>
              <a:t> callback(t)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1494564" y="5171188"/>
            <a:ext cx="1034257" cy="461665"/>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For t in A:</a:t>
            </a:r>
          </a:p>
          <a:p>
            <a:r>
              <a:rPr lang="en-US" altLang="zh-CN" sz="1200" dirty="0">
                <a:solidFill>
                  <a:schemeClr val="tx1"/>
                </a:solidFill>
                <a:latin typeface="微软雅黑" panose="020B0503020204020204" pitchFamily="34" charset="-122"/>
                <a:ea typeface="微软雅黑" panose="020B0503020204020204" pitchFamily="34" charset="-122"/>
              </a:rPr>
              <a:t> </a:t>
            </a:r>
            <a:r>
              <a:rPr lang="en-US" altLang="zh-CN" sz="1200" dirty="0" smtClean="0">
                <a:solidFill>
                  <a:schemeClr val="tx1"/>
                </a:solidFill>
                <a:latin typeface="微软雅黑" panose="020B0503020204020204" pitchFamily="34" charset="-122"/>
                <a:ea typeface="微软雅黑" panose="020B0503020204020204" pitchFamily="34" charset="-122"/>
              </a:rPr>
              <a:t> callback(t)</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23" name="直接箭头连接符 22"/>
          <p:cNvCxnSpPr>
            <a:endCxn id="19" idx="0"/>
          </p:cNvCxnSpPr>
          <p:nvPr/>
        </p:nvCxnSpPr>
        <p:spPr bwMode="auto">
          <a:xfrm>
            <a:off x="3005171" y="2435696"/>
            <a:ext cx="284228" cy="568796"/>
          </a:xfrm>
          <a:prstGeom prst="straightConnector1">
            <a:avLst/>
          </a:prstGeom>
          <a:noFill/>
          <a:ln w="25400" cap="flat" cmpd="sng" algn="ctr">
            <a:solidFill>
              <a:srgbClr val="FF0000"/>
            </a:solidFill>
            <a:prstDash val="solid"/>
            <a:round/>
            <a:headEnd type="none" w="med" len="med"/>
            <a:tailEnd type="triangle"/>
          </a:ln>
          <a:effectLst/>
        </p:spPr>
      </p:cxnSp>
      <p:cxnSp>
        <p:nvCxnSpPr>
          <p:cNvPr id="24" name="直接箭头连接符 66"/>
          <p:cNvCxnSpPr>
            <a:stCxn id="13" idx="2"/>
            <a:endCxn id="22" idx="2"/>
          </p:cNvCxnSpPr>
          <p:nvPr/>
        </p:nvCxnSpPr>
        <p:spPr bwMode="auto">
          <a:xfrm rot="5400000">
            <a:off x="4042399" y="3473115"/>
            <a:ext cx="129033" cy="4190443"/>
          </a:xfrm>
          <a:prstGeom prst="bentConnector3">
            <a:avLst>
              <a:gd name="adj1" fmla="val 277164"/>
            </a:avLst>
          </a:prstGeom>
          <a:noFill/>
          <a:ln w="9525" cap="flat" cmpd="sng" algn="ctr">
            <a:solidFill>
              <a:schemeClr val="tx1"/>
            </a:solidFill>
            <a:prstDash val="dash"/>
            <a:round/>
            <a:headEnd type="none" w="med" len="med"/>
            <a:tailEnd type="triangle"/>
          </a:ln>
          <a:effectLst/>
        </p:spPr>
      </p:cxnSp>
      <p:cxnSp>
        <p:nvCxnSpPr>
          <p:cNvPr id="25" name="直接箭头连接符 66"/>
          <p:cNvCxnSpPr>
            <a:stCxn id="15" idx="2"/>
            <a:endCxn id="21" idx="2"/>
          </p:cNvCxnSpPr>
          <p:nvPr/>
        </p:nvCxnSpPr>
        <p:spPr bwMode="auto">
          <a:xfrm rot="5400000">
            <a:off x="5674322" y="3726826"/>
            <a:ext cx="132978" cy="3679077"/>
          </a:xfrm>
          <a:prstGeom prst="bentConnector3">
            <a:avLst>
              <a:gd name="adj1" fmla="val 271908"/>
            </a:avLst>
          </a:prstGeom>
          <a:noFill/>
          <a:ln w="9525" cap="flat" cmpd="sng" algn="ctr">
            <a:solidFill>
              <a:schemeClr val="tx1"/>
            </a:solidFill>
            <a:prstDash val="dash"/>
            <a:round/>
            <a:headEnd type="none" w="med" len="med"/>
            <a:tailEnd type="triangle"/>
          </a:ln>
          <a:effectLst/>
        </p:spPr>
      </p:cxnSp>
      <p:cxnSp>
        <p:nvCxnSpPr>
          <p:cNvPr id="26" name="直接箭头连接符 66"/>
          <p:cNvCxnSpPr>
            <a:stCxn id="14" idx="1"/>
            <a:endCxn id="20" idx="3"/>
          </p:cNvCxnSpPr>
          <p:nvPr/>
        </p:nvCxnSpPr>
        <p:spPr bwMode="auto">
          <a:xfrm rot="10800000">
            <a:off x="5516178" y="4476885"/>
            <a:ext cx="1624337" cy="218952"/>
          </a:xfrm>
          <a:prstGeom prst="bentConnector3">
            <a:avLst>
              <a:gd name="adj1" fmla="val 50000"/>
            </a:avLst>
          </a:prstGeom>
          <a:noFill/>
          <a:ln w="9525" cap="flat" cmpd="sng" algn="ctr">
            <a:solidFill>
              <a:schemeClr val="tx1"/>
            </a:solidFill>
            <a:prstDash val="dash"/>
            <a:round/>
            <a:headEnd type="none" w="med" len="med"/>
            <a:tailEnd type="triangle"/>
          </a:ln>
          <a:effectLst/>
        </p:spPr>
      </p:cxnSp>
      <p:cxnSp>
        <p:nvCxnSpPr>
          <p:cNvPr id="27" name="直接箭头连接符 66"/>
          <p:cNvCxnSpPr>
            <a:stCxn id="5" idx="1"/>
            <a:endCxn id="19" idx="3"/>
          </p:cNvCxnSpPr>
          <p:nvPr/>
        </p:nvCxnSpPr>
        <p:spPr bwMode="auto">
          <a:xfrm rot="10800000">
            <a:off x="4527079" y="3419991"/>
            <a:ext cx="2114893" cy="542952"/>
          </a:xfrm>
          <a:prstGeom prst="bentConnector3">
            <a:avLst>
              <a:gd name="adj1" fmla="val 50000"/>
            </a:avLst>
          </a:prstGeom>
          <a:noFill/>
          <a:ln w="9525" cap="flat" cmpd="sng" algn="ctr">
            <a:solidFill>
              <a:schemeClr val="tx1"/>
            </a:solidFill>
            <a:prstDash val="dash"/>
            <a:round/>
            <a:headEnd type="none" w="med" len="med"/>
            <a:tailEnd type="triangle"/>
          </a:ln>
          <a:effectLst/>
        </p:spPr>
      </p:cxnSp>
      <p:cxnSp>
        <p:nvCxnSpPr>
          <p:cNvPr id="28" name="直接箭头连接符 66"/>
          <p:cNvCxnSpPr>
            <a:stCxn id="12" idx="1"/>
            <a:endCxn id="18" idx="3"/>
          </p:cNvCxnSpPr>
          <p:nvPr/>
        </p:nvCxnSpPr>
        <p:spPr bwMode="auto">
          <a:xfrm rot="10800000">
            <a:off x="3731988" y="2435698"/>
            <a:ext cx="2913598" cy="909599"/>
          </a:xfrm>
          <a:prstGeom prst="bentConnector3">
            <a:avLst>
              <a:gd name="adj1" fmla="val 50000"/>
            </a:avLst>
          </a:prstGeom>
          <a:noFill/>
          <a:ln w="9525" cap="flat" cmpd="sng" algn="ctr">
            <a:solidFill>
              <a:schemeClr val="tx1"/>
            </a:solidFill>
            <a:prstDash val="dash"/>
            <a:round/>
            <a:headEnd type="none" w="med" len="med"/>
            <a:tailEnd type="triangle"/>
          </a:ln>
          <a:effectLst/>
        </p:spPr>
      </p:cxnSp>
      <p:cxnSp>
        <p:nvCxnSpPr>
          <p:cNvPr id="29" name="直接箭头连接符 28"/>
          <p:cNvCxnSpPr>
            <a:endCxn id="22" idx="0"/>
          </p:cNvCxnSpPr>
          <p:nvPr/>
        </p:nvCxnSpPr>
        <p:spPr bwMode="auto">
          <a:xfrm flipH="1">
            <a:off x="2011693" y="3206795"/>
            <a:ext cx="1135593" cy="1964393"/>
          </a:xfrm>
          <a:prstGeom prst="straightConnector1">
            <a:avLst/>
          </a:prstGeom>
          <a:noFill/>
          <a:ln w="25400" cap="flat" cmpd="sng" algn="ctr">
            <a:solidFill>
              <a:srgbClr val="FF0000"/>
            </a:solidFill>
            <a:prstDash val="solid"/>
            <a:round/>
            <a:headEnd type="none" w="med" len="med"/>
            <a:tailEnd type="triangle"/>
          </a:ln>
          <a:effectLst/>
        </p:spPr>
      </p:cxnSp>
      <p:cxnSp>
        <p:nvCxnSpPr>
          <p:cNvPr id="30" name="直接箭头连接符 29"/>
          <p:cNvCxnSpPr/>
          <p:nvPr/>
        </p:nvCxnSpPr>
        <p:spPr bwMode="auto">
          <a:xfrm flipV="1">
            <a:off x="2304005" y="3206794"/>
            <a:ext cx="1189301" cy="2195226"/>
          </a:xfrm>
          <a:prstGeom prst="straightConnector1">
            <a:avLst/>
          </a:prstGeom>
          <a:noFill/>
          <a:ln w="25400" cap="flat" cmpd="sng" algn="ctr">
            <a:solidFill>
              <a:srgbClr val="FF0000"/>
            </a:solidFill>
            <a:prstDash val="solid"/>
            <a:round/>
            <a:headEnd type="none" w="med" len="med"/>
            <a:tailEnd type="triangle"/>
          </a:ln>
          <a:effectLst/>
        </p:spPr>
      </p:cxnSp>
      <p:cxnSp>
        <p:nvCxnSpPr>
          <p:cNvPr id="31" name="直接箭头连接符 30"/>
          <p:cNvCxnSpPr>
            <a:endCxn id="20" idx="0"/>
          </p:cNvCxnSpPr>
          <p:nvPr/>
        </p:nvCxnSpPr>
        <p:spPr bwMode="auto">
          <a:xfrm>
            <a:off x="3492593" y="3619763"/>
            <a:ext cx="979068" cy="626289"/>
          </a:xfrm>
          <a:prstGeom prst="straightConnector1">
            <a:avLst/>
          </a:prstGeom>
          <a:noFill/>
          <a:ln w="25400" cap="flat" cmpd="sng" algn="ctr">
            <a:solidFill>
              <a:srgbClr val="FF0000"/>
            </a:solidFill>
            <a:prstDash val="solid"/>
            <a:round/>
            <a:headEnd type="none" w="med" len="med"/>
            <a:tailEnd type="triangle"/>
          </a:ln>
          <a:effectLst/>
        </p:spPr>
      </p:cxnSp>
      <p:cxnSp>
        <p:nvCxnSpPr>
          <p:cNvPr id="32" name="直接箭头连接符 31"/>
          <p:cNvCxnSpPr>
            <a:endCxn id="21" idx="0"/>
          </p:cNvCxnSpPr>
          <p:nvPr/>
        </p:nvCxnSpPr>
        <p:spPr bwMode="auto">
          <a:xfrm flipH="1">
            <a:off x="3901272" y="4404283"/>
            <a:ext cx="533354" cy="766905"/>
          </a:xfrm>
          <a:prstGeom prst="straightConnector1">
            <a:avLst/>
          </a:prstGeom>
          <a:noFill/>
          <a:ln w="25400" cap="flat" cmpd="sng" algn="ctr">
            <a:solidFill>
              <a:srgbClr val="FF0000"/>
            </a:solidFill>
            <a:prstDash val="solid"/>
            <a:round/>
            <a:headEnd type="none" w="med" len="med"/>
            <a:tailEnd type="triangle"/>
          </a:ln>
          <a:effectLst/>
        </p:spPr>
      </p:cxnSp>
      <p:cxnSp>
        <p:nvCxnSpPr>
          <p:cNvPr id="33" name="直接箭头连接符 32"/>
          <p:cNvCxnSpPr/>
          <p:nvPr/>
        </p:nvCxnSpPr>
        <p:spPr bwMode="auto">
          <a:xfrm flipV="1">
            <a:off x="4159836" y="4426415"/>
            <a:ext cx="577554" cy="975605"/>
          </a:xfrm>
          <a:prstGeom prst="straightConnector1">
            <a:avLst/>
          </a:prstGeom>
          <a:noFill/>
          <a:ln w="25400" cap="flat" cmpd="sng" algn="ctr">
            <a:solidFill>
              <a:srgbClr val="FF0000"/>
            </a:solidFill>
            <a:prstDash val="solid"/>
            <a:round/>
            <a:headEnd type="none" w="med" len="med"/>
            <a:tailEnd type="triangle"/>
          </a:ln>
          <a:effectLst/>
        </p:spPr>
      </p:cxnSp>
      <p:cxnSp>
        <p:nvCxnSpPr>
          <p:cNvPr id="34" name="直接箭头连接符 33"/>
          <p:cNvCxnSpPr/>
          <p:nvPr/>
        </p:nvCxnSpPr>
        <p:spPr bwMode="auto">
          <a:xfrm flipH="1" flipV="1">
            <a:off x="3619032" y="3551749"/>
            <a:ext cx="1487555" cy="954998"/>
          </a:xfrm>
          <a:prstGeom prst="straightConnector1">
            <a:avLst/>
          </a:prstGeom>
          <a:noFill/>
          <a:ln w="25400" cap="flat" cmpd="sng" algn="ctr">
            <a:solidFill>
              <a:srgbClr val="FF0000"/>
            </a:solidFill>
            <a:prstDash val="solid"/>
            <a:round/>
            <a:headEnd type="none" w="med" len="med"/>
            <a:tailEnd type="triangle"/>
          </a:ln>
          <a:effectLst/>
        </p:spPr>
      </p:cxnSp>
      <p:cxnSp>
        <p:nvCxnSpPr>
          <p:cNvPr id="35" name="直接箭头连接符 34"/>
          <p:cNvCxnSpPr/>
          <p:nvPr/>
        </p:nvCxnSpPr>
        <p:spPr bwMode="auto">
          <a:xfrm flipH="1" flipV="1">
            <a:off x="3427144" y="2421648"/>
            <a:ext cx="729741" cy="1198114"/>
          </a:xfrm>
          <a:prstGeom prst="straightConnector1">
            <a:avLst/>
          </a:prstGeom>
          <a:noFill/>
          <a:ln w="25400" cap="flat" cmpd="sng" algn="ctr">
            <a:solidFill>
              <a:srgbClr val="FF0000"/>
            </a:solidFill>
            <a:prstDash val="solid"/>
            <a:round/>
            <a:headEnd type="none" w="med" len="med"/>
            <a:tailEnd type="triangle"/>
          </a:ln>
          <a:effectLst/>
        </p:spPr>
      </p:cxnSp>
      <p:sp>
        <p:nvSpPr>
          <p:cNvPr id="36" name="椭圆 35"/>
          <p:cNvSpPr/>
          <p:nvPr/>
        </p:nvSpPr>
        <p:spPr bwMode="auto">
          <a:xfrm>
            <a:off x="792695" y="2233940"/>
            <a:ext cx="360040" cy="372133"/>
          </a:xfrm>
          <a:prstGeom prst="ellipse">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7" name="椭圆 36"/>
          <p:cNvSpPr/>
          <p:nvPr/>
        </p:nvSpPr>
        <p:spPr bwMode="auto">
          <a:xfrm>
            <a:off x="794348" y="3004492"/>
            <a:ext cx="360040" cy="372133"/>
          </a:xfrm>
          <a:prstGeom prst="ellipse">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8" name="椭圆 37"/>
          <p:cNvSpPr/>
          <p:nvPr/>
        </p:nvSpPr>
        <p:spPr bwMode="auto">
          <a:xfrm>
            <a:off x="790322" y="5194231"/>
            <a:ext cx="360040" cy="372133"/>
          </a:xfrm>
          <a:prstGeom prst="ellipse">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9" name="椭圆 38"/>
          <p:cNvSpPr/>
          <p:nvPr/>
        </p:nvSpPr>
        <p:spPr bwMode="auto">
          <a:xfrm>
            <a:off x="2947071" y="4290817"/>
            <a:ext cx="360040" cy="372133"/>
          </a:xfrm>
          <a:prstGeom prst="ellipse">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0" name="椭圆 39"/>
          <p:cNvSpPr/>
          <p:nvPr/>
        </p:nvSpPr>
        <p:spPr bwMode="auto">
          <a:xfrm>
            <a:off x="2961359" y="5190862"/>
            <a:ext cx="360040" cy="372133"/>
          </a:xfrm>
          <a:prstGeom prst="ellipse">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0075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a:xfrm>
            <a:off x="7819211" y="6712126"/>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2</a:t>
            </a:fld>
            <a:endParaRPr lang="en-GB" altLang="zh-CN" dirty="0">
              <a:latin typeface="微软雅黑" panose="020B0503020204020204" pitchFamily="34" charset="-122"/>
              <a:ea typeface="微软雅黑" panose="020B0503020204020204" pitchFamily="34" charset="-122"/>
            </a:endParaRPr>
          </a:p>
        </p:txBody>
      </p:sp>
      <p:sp>
        <p:nvSpPr>
          <p:cNvPr id="5" name="Rectangle 104"/>
          <p:cNvSpPr>
            <a:spLocks noGrp="1" noChangeArrowheads="1"/>
          </p:cNvSpPr>
          <p:nvPr>
            <p:ph type="title"/>
          </p:nvPr>
        </p:nvSpPr>
        <p:spPr>
          <a:xfrm>
            <a:off x="1853384" y="266872"/>
            <a:ext cx="9037037"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Hybrid SQL Compiler and Optimizer</a:t>
            </a:r>
            <a:endParaRPr lang="zh-CN" altLang="en-US" sz="3200" dirty="0" smtClean="0">
              <a:latin typeface="微软雅黑" panose="020B0503020204020204" pitchFamily="34" charset="-122"/>
              <a:ea typeface="微软雅黑" panose="020B0503020204020204" pitchFamily="34" charset="-122"/>
            </a:endParaRPr>
          </a:p>
        </p:txBody>
      </p:sp>
      <p:sp>
        <p:nvSpPr>
          <p:cNvPr id="6" name="流程图: 过程 5"/>
          <p:cNvSpPr/>
          <p:nvPr/>
        </p:nvSpPr>
        <p:spPr bwMode="auto">
          <a:xfrm>
            <a:off x="2957960" y="2575197"/>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Parser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流程图: 过程 6"/>
          <p:cNvSpPr/>
          <p:nvPr/>
        </p:nvSpPr>
        <p:spPr bwMode="auto">
          <a:xfrm>
            <a:off x="2957960" y="4581534"/>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Binder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流程图: 过程 7"/>
          <p:cNvSpPr/>
          <p:nvPr/>
        </p:nvSpPr>
        <p:spPr bwMode="auto">
          <a:xfrm>
            <a:off x="5886081" y="5552214"/>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Optimizer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流程图: 过程 8"/>
          <p:cNvSpPr/>
          <p:nvPr/>
        </p:nvSpPr>
        <p:spPr bwMode="auto">
          <a:xfrm>
            <a:off x="7972876" y="4580271"/>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Compiler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流程图: 过程 9"/>
          <p:cNvSpPr/>
          <p:nvPr/>
        </p:nvSpPr>
        <p:spPr bwMode="auto">
          <a:xfrm>
            <a:off x="4583506" y="4580272"/>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Catalog</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流程图: 过程 10"/>
          <p:cNvSpPr/>
          <p:nvPr/>
        </p:nvSpPr>
        <p:spPr bwMode="auto">
          <a:xfrm>
            <a:off x="5886081" y="4514438"/>
            <a:ext cx="936104"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Cost Estimates</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2" name="流程图: 过程 11"/>
          <p:cNvSpPr/>
          <p:nvPr/>
        </p:nvSpPr>
        <p:spPr bwMode="auto">
          <a:xfrm>
            <a:off x="2957960" y="1834616"/>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User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3" name="直接箭头连接符 12"/>
          <p:cNvCxnSpPr>
            <a:stCxn id="12" idx="2"/>
            <a:endCxn id="6" idx="0"/>
          </p:cNvCxnSpPr>
          <p:nvPr/>
        </p:nvCxnSpPr>
        <p:spPr bwMode="auto">
          <a:xfrm>
            <a:off x="3426012" y="2099255"/>
            <a:ext cx="0" cy="475942"/>
          </a:xfrm>
          <a:prstGeom prst="straightConnector1">
            <a:avLst/>
          </a:prstGeom>
          <a:noFill/>
          <a:ln w="9525" cap="flat" cmpd="sng" algn="ctr">
            <a:solidFill>
              <a:schemeClr val="tx1"/>
            </a:solidFill>
            <a:prstDash val="solid"/>
            <a:round/>
            <a:headEnd type="none" w="med" len="med"/>
            <a:tailEnd type="triangle"/>
          </a:ln>
          <a:effectLst/>
        </p:spPr>
      </p:cxnSp>
      <p:sp>
        <p:nvSpPr>
          <p:cNvPr id="14" name="文本框 13"/>
          <p:cNvSpPr txBox="1"/>
          <p:nvPr/>
        </p:nvSpPr>
        <p:spPr>
          <a:xfrm>
            <a:off x="2414197" y="2165878"/>
            <a:ext cx="975203"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SQL Query</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651984" y="3047650"/>
            <a:ext cx="1674241"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Abstract Syntax Tree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843542" y="5051598"/>
            <a:ext cx="1639360"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Resolved Logic Plan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8598091" y="4117894"/>
            <a:ext cx="1089401"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Native Code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8" name="流程图: 过程 17"/>
          <p:cNvSpPr/>
          <p:nvPr/>
        </p:nvSpPr>
        <p:spPr bwMode="auto">
          <a:xfrm>
            <a:off x="7972876" y="3590995"/>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Executor</a:t>
            </a:r>
            <a:endParaRPr kumimoji="0" lang="zh-CN" altLang="en-US" sz="1200" b="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9" name="流程图: 过程 18"/>
          <p:cNvSpPr/>
          <p:nvPr/>
        </p:nvSpPr>
        <p:spPr bwMode="auto">
          <a:xfrm>
            <a:off x="2957960" y="3481949"/>
            <a:ext cx="936104"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AST</a:t>
            </a:r>
          </a:p>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Builder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0" name="文本框 19"/>
          <p:cNvSpPr txBox="1"/>
          <p:nvPr/>
        </p:nvSpPr>
        <p:spPr>
          <a:xfrm>
            <a:off x="1683242" y="4118874"/>
            <a:ext cx="1810176"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Unresolved Logic Plan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1" name="流程图: 过程 20"/>
          <p:cNvSpPr/>
          <p:nvPr/>
        </p:nvSpPr>
        <p:spPr bwMode="auto">
          <a:xfrm>
            <a:off x="2957960" y="5459882"/>
            <a:ext cx="936104"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Logic Optimizer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2" name="文本框 21"/>
          <p:cNvSpPr txBox="1"/>
          <p:nvPr/>
        </p:nvSpPr>
        <p:spPr>
          <a:xfrm>
            <a:off x="4217034" y="6038718"/>
            <a:ext cx="1750800"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Optimized Logic Plan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41672" y="6038719"/>
            <a:ext cx="1132041"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Physical Plan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4" name="流程图: 过程 23"/>
          <p:cNvSpPr/>
          <p:nvPr/>
        </p:nvSpPr>
        <p:spPr bwMode="auto">
          <a:xfrm>
            <a:off x="7972876" y="5459880"/>
            <a:ext cx="936104"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Code Generator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5" name="文本框 24"/>
          <p:cNvSpPr txBox="1"/>
          <p:nvPr/>
        </p:nvSpPr>
        <p:spPr>
          <a:xfrm>
            <a:off x="8598091" y="5051597"/>
            <a:ext cx="1115434"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Source Code</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26" name="直接箭头连接符 25"/>
          <p:cNvCxnSpPr>
            <a:stCxn id="6" idx="2"/>
            <a:endCxn id="19" idx="0"/>
          </p:cNvCxnSpPr>
          <p:nvPr/>
        </p:nvCxnSpPr>
        <p:spPr bwMode="auto">
          <a:xfrm>
            <a:off x="3426012" y="2839836"/>
            <a:ext cx="0" cy="642113"/>
          </a:xfrm>
          <a:prstGeom prst="straightConnector1">
            <a:avLst/>
          </a:prstGeom>
          <a:noFill/>
          <a:ln w="9525" cap="flat" cmpd="sng" algn="ctr">
            <a:solidFill>
              <a:schemeClr val="tx1"/>
            </a:solidFill>
            <a:prstDash val="solid"/>
            <a:round/>
            <a:headEnd type="none" w="med" len="med"/>
            <a:tailEnd type="triangle"/>
          </a:ln>
          <a:effectLst/>
        </p:spPr>
      </p:cxnSp>
      <p:cxnSp>
        <p:nvCxnSpPr>
          <p:cNvPr id="27" name="直接箭头连接符 26"/>
          <p:cNvCxnSpPr>
            <a:stCxn id="19" idx="2"/>
            <a:endCxn id="7" idx="0"/>
          </p:cNvCxnSpPr>
          <p:nvPr/>
        </p:nvCxnSpPr>
        <p:spPr bwMode="auto">
          <a:xfrm>
            <a:off x="3426012" y="3931254"/>
            <a:ext cx="0" cy="650280"/>
          </a:xfrm>
          <a:prstGeom prst="straightConnector1">
            <a:avLst/>
          </a:prstGeom>
          <a:noFill/>
          <a:ln w="9525" cap="flat" cmpd="sng" algn="ctr">
            <a:solidFill>
              <a:schemeClr val="tx1"/>
            </a:solidFill>
            <a:prstDash val="solid"/>
            <a:round/>
            <a:headEnd type="none" w="med" len="med"/>
            <a:tailEnd type="triangle"/>
          </a:ln>
          <a:effectLst/>
        </p:spPr>
      </p:cxnSp>
      <p:cxnSp>
        <p:nvCxnSpPr>
          <p:cNvPr id="28" name="直接箭头连接符 27"/>
          <p:cNvCxnSpPr>
            <a:stCxn id="7" idx="3"/>
            <a:endCxn id="10" idx="1"/>
          </p:cNvCxnSpPr>
          <p:nvPr/>
        </p:nvCxnSpPr>
        <p:spPr bwMode="auto">
          <a:xfrm flipV="1">
            <a:off x="3894064" y="4712592"/>
            <a:ext cx="689442" cy="1262"/>
          </a:xfrm>
          <a:prstGeom prst="straightConnector1">
            <a:avLst/>
          </a:prstGeom>
          <a:noFill/>
          <a:ln w="9525" cap="flat" cmpd="sng" algn="ctr">
            <a:solidFill>
              <a:schemeClr val="tx1"/>
            </a:solidFill>
            <a:prstDash val="solid"/>
            <a:round/>
            <a:headEnd type="none" w="med" len="med"/>
            <a:tailEnd type="none"/>
          </a:ln>
          <a:effectLst/>
        </p:spPr>
      </p:cxnSp>
      <p:cxnSp>
        <p:nvCxnSpPr>
          <p:cNvPr id="29" name="直接箭头连接符 28"/>
          <p:cNvCxnSpPr>
            <a:stCxn id="7" idx="2"/>
            <a:endCxn id="21" idx="0"/>
          </p:cNvCxnSpPr>
          <p:nvPr/>
        </p:nvCxnSpPr>
        <p:spPr bwMode="auto">
          <a:xfrm>
            <a:off x="3426012" y="4846173"/>
            <a:ext cx="0" cy="613709"/>
          </a:xfrm>
          <a:prstGeom prst="straightConnector1">
            <a:avLst/>
          </a:prstGeom>
          <a:noFill/>
          <a:ln w="9525" cap="flat" cmpd="sng" algn="ctr">
            <a:solidFill>
              <a:schemeClr val="tx1"/>
            </a:solidFill>
            <a:prstDash val="solid"/>
            <a:round/>
            <a:headEnd type="none" w="med" len="med"/>
            <a:tailEnd type="triangle"/>
          </a:ln>
          <a:effectLst/>
        </p:spPr>
      </p:cxnSp>
      <p:cxnSp>
        <p:nvCxnSpPr>
          <p:cNvPr id="30" name="直接箭头连接符 29"/>
          <p:cNvCxnSpPr>
            <a:stCxn id="21" idx="3"/>
            <a:endCxn id="8" idx="1"/>
          </p:cNvCxnSpPr>
          <p:nvPr/>
        </p:nvCxnSpPr>
        <p:spPr bwMode="auto">
          <a:xfrm flipV="1">
            <a:off x="3894064" y="5684534"/>
            <a:ext cx="1992017" cy="1"/>
          </a:xfrm>
          <a:prstGeom prst="straightConnector1">
            <a:avLst/>
          </a:prstGeom>
          <a:noFill/>
          <a:ln w="9525" cap="flat" cmpd="sng" algn="ctr">
            <a:solidFill>
              <a:schemeClr val="tx1"/>
            </a:solidFill>
            <a:prstDash val="solid"/>
            <a:round/>
            <a:headEnd type="none" w="med" len="med"/>
            <a:tailEnd type="triangle"/>
          </a:ln>
          <a:effectLst/>
        </p:spPr>
      </p:cxnSp>
      <p:cxnSp>
        <p:nvCxnSpPr>
          <p:cNvPr id="31" name="直接箭头连接符 30"/>
          <p:cNvCxnSpPr>
            <a:stCxn id="8" idx="3"/>
            <a:endCxn id="24" idx="1"/>
          </p:cNvCxnSpPr>
          <p:nvPr/>
        </p:nvCxnSpPr>
        <p:spPr bwMode="auto">
          <a:xfrm flipV="1">
            <a:off x="6822185" y="5684533"/>
            <a:ext cx="1150691" cy="1"/>
          </a:xfrm>
          <a:prstGeom prst="straightConnector1">
            <a:avLst/>
          </a:prstGeom>
          <a:noFill/>
          <a:ln w="9525" cap="flat" cmpd="sng" algn="ctr">
            <a:solidFill>
              <a:schemeClr val="tx1"/>
            </a:solidFill>
            <a:prstDash val="solid"/>
            <a:round/>
            <a:headEnd type="none" w="med" len="med"/>
            <a:tailEnd type="triangle"/>
          </a:ln>
          <a:effectLst/>
        </p:spPr>
      </p:cxnSp>
      <p:cxnSp>
        <p:nvCxnSpPr>
          <p:cNvPr id="32" name="直接箭头连接符 31"/>
          <p:cNvCxnSpPr>
            <a:stCxn id="24" idx="0"/>
            <a:endCxn id="9" idx="2"/>
          </p:cNvCxnSpPr>
          <p:nvPr/>
        </p:nvCxnSpPr>
        <p:spPr bwMode="auto">
          <a:xfrm flipV="1">
            <a:off x="8440928" y="4844910"/>
            <a:ext cx="0" cy="614970"/>
          </a:xfrm>
          <a:prstGeom prst="straightConnector1">
            <a:avLst/>
          </a:prstGeom>
          <a:noFill/>
          <a:ln w="9525" cap="flat" cmpd="sng" algn="ctr">
            <a:solidFill>
              <a:schemeClr val="tx1"/>
            </a:solidFill>
            <a:prstDash val="solid"/>
            <a:round/>
            <a:headEnd type="none" w="med" len="med"/>
            <a:tailEnd type="triangle"/>
          </a:ln>
          <a:effectLst/>
        </p:spPr>
      </p:cxnSp>
      <p:cxnSp>
        <p:nvCxnSpPr>
          <p:cNvPr id="33" name="直接箭头连接符 32"/>
          <p:cNvCxnSpPr>
            <a:stCxn id="9" idx="0"/>
            <a:endCxn id="18" idx="2"/>
          </p:cNvCxnSpPr>
          <p:nvPr/>
        </p:nvCxnSpPr>
        <p:spPr bwMode="auto">
          <a:xfrm flipV="1">
            <a:off x="8440928" y="3855634"/>
            <a:ext cx="0" cy="724637"/>
          </a:xfrm>
          <a:prstGeom prst="straightConnector1">
            <a:avLst/>
          </a:prstGeom>
          <a:noFill/>
          <a:ln w="9525" cap="flat" cmpd="sng" algn="ctr">
            <a:solidFill>
              <a:schemeClr val="tx1"/>
            </a:solidFill>
            <a:prstDash val="solid"/>
            <a:round/>
            <a:headEnd type="none" w="med" len="med"/>
            <a:tailEnd type="triangle"/>
          </a:ln>
          <a:effectLst/>
        </p:spPr>
      </p:cxnSp>
      <p:cxnSp>
        <p:nvCxnSpPr>
          <p:cNvPr id="34" name="直接箭头连接符 33"/>
          <p:cNvCxnSpPr>
            <a:stCxn id="8" idx="0"/>
            <a:endCxn id="11" idx="2"/>
          </p:cNvCxnSpPr>
          <p:nvPr/>
        </p:nvCxnSpPr>
        <p:spPr bwMode="auto">
          <a:xfrm flipV="1">
            <a:off x="6354133" y="4963743"/>
            <a:ext cx="0" cy="588471"/>
          </a:xfrm>
          <a:prstGeom prst="straightConnector1">
            <a:avLst/>
          </a:prstGeom>
          <a:noFill/>
          <a:ln w="9525" cap="flat" cmpd="sng" algn="ctr">
            <a:solidFill>
              <a:schemeClr val="tx1"/>
            </a:solidFill>
            <a:prstDash val="solid"/>
            <a:round/>
            <a:headEnd type="none" w="med" len="med"/>
            <a:tailEnd type="none"/>
          </a:ln>
          <a:effectLst/>
        </p:spPr>
      </p:cxnSp>
      <p:sp>
        <p:nvSpPr>
          <p:cNvPr id="35" name="文本框 34"/>
          <p:cNvSpPr txBox="1"/>
          <p:nvPr/>
        </p:nvSpPr>
        <p:spPr>
          <a:xfrm>
            <a:off x="1859566" y="1255680"/>
            <a:ext cx="2217274" cy="276999"/>
          </a:xfrm>
          <a:prstGeom prst="rect">
            <a:avLst/>
          </a:prstGeom>
          <a:noFill/>
        </p:spPr>
        <p:txBody>
          <a:bodyPr wrap="none" rtlCol="0">
            <a:spAutoFit/>
          </a:bodyPr>
          <a:lstStyle/>
          <a:p>
            <a:r>
              <a:rPr lang="en-US" altLang="zh-CN" sz="1200" dirty="0">
                <a:latin typeface="微软雅黑" panose="020B0503020204020204" pitchFamily="34" charset="-122"/>
                <a:ea typeface="微软雅黑" panose="020B0503020204020204" pitchFamily="34" charset="-122"/>
              </a:rPr>
              <a:t>q</a:t>
            </a:r>
            <a:r>
              <a:rPr lang="en-US" altLang="zh-CN" sz="1200" smtClean="0">
                <a:solidFill>
                  <a:schemeClr val="tx1"/>
                </a:solidFill>
                <a:latin typeface="微软雅黑" panose="020B0503020204020204" pitchFamily="34" charset="-122"/>
                <a:ea typeface="微软雅黑" panose="020B0503020204020204" pitchFamily="34" charset="-122"/>
              </a:rPr>
              <a:t>pmodel</a:t>
            </a:r>
            <a:r>
              <a:rPr lang="zh-CN" altLang="en-US" sz="1200" dirty="0" smtClean="0">
                <a:solidFill>
                  <a:schemeClr val="tx1"/>
                </a:solidFill>
                <a:latin typeface="微软雅黑" panose="020B0503020204020204" pitchFamily="34" charset="-122"/>
                <a:ea typeface="微软雅黑" panose="020B0503020204020204" pitchFamily="34" charset="-122"/>
              </a:rPr>
              <a:t>中</a:t>
            </a:r>
            <a:r>
              <a:rPr lang="en-US" altLang="zh-CN" sz="1200" dirty="0" smtClean="0">
                <a:solidFill>
                  <a:schemeClr val="tx1"/>
                </a:solidFill>
                <a:latin typeface="微软雅黑" panose="020B0503020204020204" pitchFamily="34" charset="-122"/>
                <a:ea typeface="微软雅黑" panose="020B0503020204020204" pitchFamily="34" charset="-122"/>
              </a:rPr>
              <a:t>SQL</a:t>
            </a:r>
            <a:r>
              <a:rPr lang="zh-CN" altLang="en-US" sz="1200" dirty="0" smtClean="0">
                <a:solidFill>
                  <a:schemeClr val="tx1"/>
                </a:solidFill>
                <a:latin typeface="微软雅黑" panose="020B0503020204020204" pitchFamily="34" charset="-122"/>
                <a:ea typeface="微软雅黑" panose="020B0503020204020204" pitchFamily="34" charset="-122"/>
              </a:rPr>
              <a:t>的执行流程：</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775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dirty="0">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20</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05104"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Executor</a:t>
            </a:r>
            <a:endParaRPr lang="zh-CN" altLang="en-US" sz="32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792695" y="1226681"/>
            <a:ext cx="7990657" cy="461665"/>
          </a:xfrm>
          <a:prstGeom prst="rect">
            <a:avLst/>
          </a:prstGeom>
          <a:noFill/>
        </p:spPr>
        <p:txBody>
          <a:bodyPr wrap="squar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Parallelism Execution – </a:t>
            </a:r>
            <a:r>
              <a:rPr lang="zh-CN" altLang="en-US" sz="1200" dirty="0" smtClean="0">
                <a:solidFill>
                  <a:schemeClr val="tx1"/>
                </a:solidFill>
                <a:latin typeface="微软雅黑" panose="020B0503020204020204" pitchFamily="34" charset="-122"/>
                <a:ea typeface="微软雅黑" panose="020B0503020204020204" pitchFamily="34" charset="-122"/>
              </a:rPr>
              <a:t>使用多线程模拟跨主机并行执行，通过</a:t>
            </a:r>
            <a:r>
              <a:rPr lang="zh-CN" altLang="en-US" sz="1200" dirty="0">
                <a:solidFill>
                  <a:schemeClr val="tx1"/>
                </a:solidFill>
                <a:latin typeface="微软雅黑" panose="020B0503020204020204" pitchFamily="34" charset="-122"/>
                <a:ea typeface="微软雅黑" panose="020B0503020204020204" pitchFamily="34" charset="-122"/>
              </a:rPr>
              <a:t>在</a:t>
            </a:r>
            <a:r>
              <a:rPr lang="zh-CN" altLang="en-US" sz="1200" dirty="0" smtClean="0">
                <a:solidFill>
                  <a:schemeClr val="tx1"/>
                </a:solidFill>
                <a:latin typeface="微软雅黑" panose="020B0503020204020204" pitchFamily="34" charset="-122"/>
                <a:ea typeface="微软雅黑" panose="020B0503020204020204" pitchFamily="34" charset="-122"/>
              </a:rPr>
              <a:t>查询计划中插入</a:t>
            </a:r>
            <a:r>
              <a:rPr lang="en-US" altLang="zh-CN" sz="1200" dirty="0" smtClean="0">
                <a:solidFill>
                  <a:schemeClr val="tx1"/>
                </a:solidFill>
                <a:latin typeface="微软雅黑" panose="020B0503020204020204" pitchFamily="34" charset="-122"/>
                <a:ea typeface="微软雅黑" panose="020B0503020204020204" pitchFamily="34" charset="-122"/>
              </a:rPr>
              <a:t>exchange</a:t>
            </a:r>
            <a:r>
              <a:rPr lang="zh-CN" altLang="en-US" sz="1200" dirty="0" smtClean="0">
                <a:solidFill>
                  <a:schemeClr val="tx1"/>
                </a:solidFill>
                <a:latin typeface="微软雅黑" panose="020B0503020204020204" pitchFamily="34" charset="-122"/>
                <a:ea typeface="微软雅黑" panose="020B0503020204020204" pitchFamily="34" charset="-122"/>
              </a:rPr>
              <a:t>算子以从子计划中合并并行执行结果。</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5" name="流程图: 过程 4"/>
          <p:cNvSpPr/>
          <p:nvPr/>
        </p:nvSpPr>
        <p:spPr bwMode="auto">
          <a:xfrm>
            <a:off x="6711912" y="3220414"/>
            <a:ext cx="1008112"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流程图: 过程 5"/>
          <p:cNvSpPr/>
          <p:nvPr/>
        </p:nvSpPr>
        <p:spPr bwMode="auto">
          <a:xfrm>
            <a:off x="6710016" y="4218568"/>
            <a:ext cx="1008112"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HJOIN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文本框 6"/>
          <p:cNvSpPr txBox="1"/>
          <p:nvPr/>
        </p:nvSpPr>
        <p:spPr>
          <a:xfrm>
            <a:off x="6361114" y="1684520"/>
            <a:ext cx="1767022" cy="1015663"/>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SELECT A.id, B.name</a:t>
            </a:r>
          </a:p>
          <a:p>
            <a:r>
              <a:rPr lang="en-US" altLang="zh-CN" sz="1200" dirty="0" smtClean="0">
                <a:solidFill>
                  <a:schemeClr val="tx1"/>
                </a:solidFill>
                <a:latin typeface="微软雅黑" panose="020B0503020204020204" pitchFamily="34" charset="-122"/>
                <a:ea typeface="微软雅黑" panose="020B0503020204020204" pitchFamily="34" charset="-122"/>
              </a:rPr>
              <a:t>FROM A JOIN B</a:t>
            </a:r>
          </a:p>
          <a:p>
            <a:r>
              <a:rPr lang="en-US" altLang="zh-CN" sz="1200" dirty="0" smtClean="0">
                <a:solidFill>
                  <a:schemeClr val="tx1"/>
                </a:solidFill>
                <a:latin typeface="微软雅黑" panose="020B0503020204020204" pitchFamily="34" charset="-122"/>
                <a:ea typeface="微软雅黑" panose="020B0503020204020204" pitchFamily="34" charset="-122"/>
              </a:rPr>
              <a:t>ON A.id = B.id</a:t>
            </a:r>
          </a:p>
          <a:p>
            <a:r>
              <a:rPr lang="en-US" altLang="zh-CN" sz="1200" dirty="0" smtClean="0">
                <a:solidFill>
                  <a:schemeClr val="tx1"/>
                </a:solidFill>
                <a:latin typeface="微软雅黑" panose="020B0503020204020204" pitchFamily="34" charset="-122"/>
                <a:ea typeface="微软雅黑" panose="020B0503020204020204" pitchFamily="34" charset="-122"/>
              </a:rPr>
              <a:t>WHERE </a:t>
            </a:r>
            <a:r>
              <a:rPr lang="en-US" altLang="zh-CN" sz="1200" dirty="0">
                <a:solidFill>
                  <a:schemeClr val="tx1"/>
                </a:solidFill>
                <a:latin typeface="微软雅黑" panose="020B0503020204020204" pitchFamily="34" charset="-122"/>
                <a:ea typeface="微软雅黑" panose="020B0503020204020204" pitchFamily="34" charset="-122"/>
              </a:rPr>
              <a:t>B</a:t>
            </a:r>
            <a:r>
              <a:rPr lang="en-US" altLang="zh-CN" sz="1200" dirty="0" smtClean="0">
                <a:solidFill>
                  <a:schemeClr val="tx1"/>
                </a:solidFill>
                <a:latin typeface="微软雅黑" panose="020B0503020204020204" pitchFamily="34" charset="-122"/>
                <a:ea typeface="微软雅黑" panose="020B0503020204020204" pitchFamily="34" charset="-122"/>
              </a:rPr>
              <a:t>.value &gt; 100</a:t>
            </a:r>
          </a:p>
          <a:p>
            <a:r>
              <a:rPr lang="en-US" altLang="zh-CN" sz="1200" dirty="0" smtClean="0">
                <a:solidFill>
                  <a:schemeClr val="tx1"/>
                </a:solidFill>
                <a:latin typeface="微软雅黑" panose="020B0503020204020204" pitchFamily="34" charset="-122"/>
                <a:ea typeface="微软雅黑" panose="020B0503020204020204" pitchFamily="34" charset="-122"/>
              </a:rPr>
              <a:t>AND A.value &lt; 99</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 name="流程图: 过程 7"/>
          <p:cNvSpPr/>
          <p:nvPr/>
        </p:nvSpPr>
        <p:spPr bwMode="auto">
          <a:xfrm>
            <a:off x="6084168" y="5277707"/>
            <a:ext cx="1008112"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FILTER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流程图: 过程 8"/>
          <p:cNvSpPr/>
          <p:nvPr/>
        </p:nvSpPr>
        <p:spPr bwMode="auto">
          <a:xfrm>
            <a:off x="7409657" y="5278375"/>
            <a:ext cx="1008112"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a:r>
              <a:rPr lang="en-US" altLang="zh-CN" sz="1200" dirty="0">
                <a:solidFill>
                  <a:schemeClr val="tx1"/>
                </a:solidFill>
                <a:latin typeface="微软雅黑" panose="020B0503020204020204" pitchFamily="34" charset="-122"/>
                <a:ea typeface="微软雅黑" panose="020B0503020204020204" pitchFamily="34" charset="-122"/>
              </a:rPr>
              <a:t>FILTER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流程图: 过程 9"/>
          <p:cNvSpPr/>
          <p:nvPr/>
        </p:nvSpPr>
        <p:spPr bwMode="auto">
          <a:xfrm>
            <a:off x="6089848" y="5828657"/>
            <a:ext cx="1008112"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 A</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流程图: 过程 10"/>
          <p:cNvSpPr/>
          <p:nvPr/>
        </p:nvSpPr>
        <p:spPr bwMode="auto">
          <a:xfrm>
            <a:off x="7415337" y="5826359"/>
            <a:ext cx="1008112"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 B</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2" name="直接箭头连接符 11"/>
          <p:cNvCxnSpPr>
            <a:stCxn id="5" idx="2"/>
            <a:endCxn id="46" idx="0"/>
          </p:cNvCxnSpPr>
          <p:nvPr/>
        </p:nvCxnSpPr>
        <p:spPr bwMode="auto">
          <a:xfrm flipH="1">
            <a:off x="7214072" y="3485053"/>
            <a:ext cx="1896" cy="231562"/>
          </a:xfrm>
          <a:prstGeom prst="straightConnector1">
            <a:avLst/>
          </a:prstGeom>
          <a:noFill/>
          <a:ln w="9525" cap="flat" cmpd="sng" algn="ctr">
            <a:solidFill>
              <a:schemeClr val="tx1"/>
            </a:solidFill>
            <a:prstDash val="solid"/>
            <a:round/>
            <a:headEnd type="none" w="med" len="med"/>
            <a:tailEnd type="none"/>
          </a:ln>
          <a:effectLst/>
        </p:spPr>
      </p:cxnSp>
      <p:cxnSp>
        <p:nvCxnSpPr>
          <p:cNvPr id="13" name="直接箭头连接符 12"/>
          <p:cNvCxnSpPr>
            <a:stCxn id="6" idx="2"/>
            <a:endCxn id="18" idx="0"/>
          </p:cNvCxnSpPr>
          <p:nvPr/>
        </p:nvCxnSpPr>
        <p:spPr bwMode="auto">
          <a:xfrm flipH="1">
            <a:off x="6588224" y="4483207"/>
            <a:ext cx="625848" cy="270975"/>
          </a:xfrm>
          <a:prstGeom prst="straightConnector1">
            <a:avLst/>
          </a:prstGeom>
          <a:noFill/>
          <a:ln w="9525" cap="flat" cmpd="sng" algn="ctr">
            <a:solidFill>
              <a:schemeClr val="tx1"/>
            </a:solidFill>
            <a:prstDash val="solid"/>
            <a:round/>
            <a:headEnd type="none" w="med" len="med"/>
            <a:tailEnd type="none"/>
          </a:ln>
          <a:effectLst/>
        </p:spPr>
      </p:cxnSp>
      <p:cxnSp>
        <p:nvCxnSpPr>
          <p:cNvPr id="14" name="直接箭头连接符 13"/>
          <p:cNvCxnSpPr>
            <a:stCxn id="8" idx="2"/>
            <a:endCxn id="10" idx="0"/>
          </p:cNvCxnSpPr>
          <p:nvPr/>
        </p:nvCxnSpPr>
        <p:spPr bwMode="auto">
          <a:xfrm>
            <a:off x="6588224" y="5542346"/>
            <a:ext cx="5680" cy="286311"/>
          </a:xfrm>
          <a:prstGeom prst="straightConnector1">
            <a:avLst/>
          </a:prstGeom>
          <a:noFill/>
          <a:ln w="9525" cap="flat" cmpd="sng" algn="ctr">
            <a:solidFill>
              <a:schemeClr val="tx1"/>
            </a:solidFill>
            <a:prstDash val="solid"/>
            <a:round/>
            <a:headEnd type="none" w="med" len="med"/>
            <a:tailEnd type="none"/>
          </a:ln>
          <a:effectLst/>
        </p:spPr>
      </p:cxnSp>
      <p:cxnSp>
        <p:nvCxnSpPr>
          <p:cNvPr id="15" name="直接箭头连接符 14"/>
          <p:cNvCxnSpPr>
            <a:stCxn id="6" idx="2"/>
            <a:endCxn id="9" idx="0"/>
          </p:cNvCxnSpPr>
          <p:nvPr/>
        </p:nvCxnSpPr>
        <p:spPr bwMode="auto">
          <a:xfrm>
            <a:off x="7214072" y="4483207"/>
            <a:ext cx="699641" cy="795168"/>
          </a:xfrm>
          <a:prstGeom prst="straightConnector1">
            <a:avLst/>
          </a:prstGeom>
          <a:noFill/>
          <a:ln w="9525" cap="flat" cmpd="sng" algn="ctr">
            <a:solidFill>
              <a:schemeClr val="tx1"/>
            </a:solidFill>
            <a:prstDash val="solid"/>
            <a:round/>
            <a:headEnd type="none" w="med" len="med"/>
            <a:tailEnd type="none"/>
          </a:ln>
          <a:effectLst/>
        </p:spPr>
      </p:cxnSp>
      <p:cxnSp>
        <p:nvCxnSpPr>
          <p:cNvPr id="16" name="直接箭头连接符 15"/>
          <p:cNvCxnSpPr>
            <a:stCxn id="9" idx="2"/>
            <a:endCxn id="11" idx="0"/>
          </p:cNvCxnSpPr>
          <p:nvPr/>
        </p:nvCxnSpPr>
        <p:spPr bwMode="auto">
          <a:xfrm>
            <a:off x="7913713" y="5543014"/>
            <a:ext cx="5680" cy="283345"/>
          </a:xfrm>
          <a:prstGeom prst="straightConnector1">
            <a:avLst/>
          </a:prstGeom>
          <a:noFill/>
          <a:ln w="9525" cap="flat" cmpd="sng" algn="ctr">
            <a:solidFill>
              <a:schemeClr val="tx1"/>
            </a:solidFill>
            <a:prstDash val="solid"/>
            <a:round/>
            <a:headEnd type="none" w="med" len="med"/>
            <a:tailEnd type="none"/>
          </a:ln>
          <a:effectLst/>
        </p:spPr>
      </p:cxnSp>
      <p:sp>
        <p:nvSpPr>
          <p:cNvPr id="17" name="文本框 16"/>
          <p:cNvSpPr txBox="1"/>
          <p:nvPr/>
        </p:nvSpPr>
        <p:spPr>
          <a:xfrm>
            <a:off x="6361114" y="2808762"/>
            <a:ext cx="2107693"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A and B are shading table.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8" name="流程图: 过程 17"/>
          <p:cNvSpPr/>
          <p:nvPr/>
        </p:nvSpPr>
        <p:spPr bwMode="auto">
          <a:xfrm>
            <a:off x="6084168" y="4754182"/>
            <a:ext cx="1008112"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rgbClr val="FF0000"/>
                </a:solidFill>
                <a:latin typeface="微软雅黑" panose="020B0503020204020204" pitchFamily="34" charset="-122"/>
                <a:ea typeface="微软雅黑" panose="020B0503020204020204" pitchFamily="34" charset="-122"/>
              </a:rPr>
              <a:t>EXCHANGE</a:t>
            </a:r>
            <a:endParaRPr kumimoji="0" lang="zh-CN" altLang="en-US" sz="1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cxnSp>
        <p:nvCxnSpPr>
          <p:cNvPr id="19" name="直接箭头连接符 18"/>
          <p:cNvCxnSpPr>
            <a:stCxn id="18" idx="2"/>
            <a:endCxn id="8" idx="0"/>
          </p:cNvCxnSpPr>
          <p:nvPr/>
        </p:nvCxnSpPr>
        <p:spPr bwMode="auto">
          <a:xfrm>
            <a:off x="6588224" y="5018821"/>
            <a:ext cx="0" cy="258886"/>
          </a:xfrm>
          <a:prstGeom prst="straightConnector1">
            <a:avLst/>
          </a:prstGeom>
          <a:noFill/>
          <a:ln w="9525" cap="flat" cmpd="sng" algn="ctr">
            <a:solidFill>
              <a:schemeClr val="tx1"/>
            </a:solidFill>
            <a:prstDash val="solid"/>
            <a:round/>
            <a:headEnd type="none" w="med" len="med"/>
            <a:tailEnd type="none"/>
          </a:ln>
          <a:effectLst/>
        </p:spPr>
      </p:cxnSp>
      <p:sp>
        <p:nvSpPr>
          <p:cNvPr id="20" name="椭圆 19"/>
          <p:cNvSpPr/>
          <p:nvPr/>
        </p:nvSpPr>
        <p:spPr bwMode="auto">
          <a:xfrm>
            <a:off x="401404" y="5356279"/>
            <a:ext cx="360040" cy="285575"/>
          </a:xfrm>
          <a:prstGeom prst="ellipse">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1" name="椭圆 20"/>
          <p:cNvSpPr/>
          <p:nvPr/>
        </p:nvSpPr>
        <p:spPr bwMode="auto">
          <a:xfrm>
            <a:off x="1037842" y="5353459"/>
            <a:ext cx="360040" cy="285575"/>
          </a:xfrm>
          <a:prstGeom prst="ellipse">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2" name="椭圆 21"/>
          <p:cNvSpPr/>
          <p:nvPr/>
        </p:nvSpPr>
        <p:spPr bwMode="auto">
          <a:xfrm>
            <a:off x="1679880" y="5353458"/>
            <a:ext cx="360040" cy="285575"/>
          </a:xfrm>
          <a:prstGeom prst="ellipse">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3" name="椭圆 22"/>
          <p:cNvSpPr/>
          <p:nvPr/>
        </p:nvSpPr>
        <p:spPr bwMode="auto">
          <a:xfrm>
            <a:off x="3210566" y="5359099"/>
            <a:ext cx="360040" cy="285575"/>
          </a:xfrm>
          <a:prstGeom prst="ellipse">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4" name="椭圆 23"/>
          <p:cNvSpPr/>
          <p:nvPr/>
        </p:nvSpPr>
        <p:spPr bwMode="auto">
          <a:xfrm>
            <a:off x="3832231" y="5356279"/>
            <a:ext cx="360040" cy="285575"/>
          </a:xfrm>
          <a:prstGeom prst="ellipse">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5" name="椭圆 24"/>
          <p:cNvSpPr/>
          <p:nvPr/>
        </p:nvSpPr>
        <p:spPr bwMode="auto">
          <a:xfrm>
            <a:off x="4499992" y="5356278"/>
            <a:ext cx="360040" cy="285575"/>
          </a:xfrm>
          <a:prstGeom prst="ellipse">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6" name="文本框 25"/>
          <p:cNvSpPr txBox="1"/>
          <p:nvPr/>
        </p:nvSpPr>
        <p:spPr>
          <a:xfrm>
            <a:off x="393232" y="4871265"/>
            <a:ext cx="317716" cy="215444"/>
          </a:xfrm>
          <a:prstGeom prst="rect">
            <a:avLst/>
          </a:prstGeom>
          <a:noFill/>
        </p:spPr>
        <p:txBody>
          <a:bodyPr wrap="none" rtlCol="0">
            <a:spAutoFit/>
          </a:bodyPr>
          <a:lstStyle/>
          <a:p>
            <a:r>
              <a:rPr lang="en-US" altLang="zh-CN" sz="800" dirty="0" smtClean="0">
                <a:solidFill>
                  <a:schemeClr val="tx1"/>
                </a:solidFill>
                <a:latin typeface="微软雅黑" panose="020B0503020204020204" pitchFamily="34" charset="-122"/>
                <a:ea typeface="微软雅黑" panose="020B0503020204020204" pitchFamily="34" charset="-122"/>
              </a:rPr>
              <a:t>A1</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1037842" y="4860886"/>
            <a:ext cx="317716" cy="215444"/>
          </a:xfrm>
          <a:prstGeom prst="rect">
            <a:avLst/>
          </a:prstGeom>
          <a:noFill/>
        </p:spPr>
        <p:txBody>
          <a:bodyPr wrap="none" rtlCol="0">
            <a:spAutoFit/>
          </a:bodyPr>
          <a:lstStyle/>
          <a:p>
            <a:r>
              <a:rPr lang="en-US" altLang="zh-CN" sz="800" dirty="0" smtClean="0">
                <a:solidFill>
                  <a:schemeClr val="tx1"/>
                </a:solidFill>
                <a:latin typeface="微软雅黑" panose="020B0503020204020204" pitchFamily="34" charset="-122"/>
                <a:ea typeface="微软雅黑" panose="020B0503020204020204" pitchFamily="34" charset="-122"/>
              </a:rPr>
              <a:t>A1</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1685914" y="4869677"/>
            <a:ext cx="317716" cy="215444"/>
          </a:xfrm>
          <a:prstGeom prst="rect">
            <a:avLst/>
          </a:prstGeom>
          <a:noFill/>
        </p:spPr>
        <p:txBody>
          <a:bodyPr wrap="none" rtlCol="0">
            <a:spAutoFit/>
          </a:bodyPr>
          <a:lstStyle/>
          <a:p>
            <a:r>
              <a:rPr lang="en-US" altLang="zh-CN" sz="800" dirty="0" smtClean="0">
                <a:solidFill>
                  <a:schemeClr val="tx1"/>
                </a:solidFill>
                <a:latin typeface="微软雅黑" panose="020B0503020204020204" pitchFamily="34" charset="-122"/>
                <a:ea typeface="微软雅黑" panose="020B0503020204020204" pitchFamily="34" charset="-122"/>
              </a:rPr>
              <a:t>A1</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204800" y="4860886"/>
            <a:ext cx="317716" cy="215444"/>
          </a:xfrm>
          <a:prstGeom prst="rect">
            <a:avLst/>
          </a:prstGeom>
          <a:noFill/>
        </p:spPr>
        <p:txBody>
          <a:bodyPr wrap="none" rtlCol="0">
            <a:spAutoFit/>
          </a:bodyPr>
          <a:lstStyle/>
          <a:p>
            <a:r>
              <a:rPr lang="en-US" altLang="zh-CN" sz="800" dirty="0" smtClean="0">
                <a:solidFill>
                  <a:schemeClr val="tx1"/>
                </a:solidFill>
                <a:latin typeface="微软雅黑" panose="020B0503020204020204" pitchFamily="34" charset="-122"/>
                <a:ea typeface="微软雅黑" panose="020B0503020204020204" pitchFamily="34" charset="-122"/>
              </a:rPr>
              <a:t>A1</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3826465" y="4857448"/>
            <a:ext cx="317716" cy="215444"/>
          </a:xfrm>
          <a:prstGeom prst="rect">
            <a:avLst/>
          </a:prstGeom>
          <a:noFill/>
        </p:spPr>
        <p:txBody>
          <a:bodyPr wrap="none" rtlCol="0">
            <a:spAutoFit/>
          </a:bodyPr>
          <a:lstStyle/>
          <a:p>
            <a:r>
              <a:rPr lang="en-US" altLang="zh-CN" sz="800" dirty="0" smtClean="0">
                <a:solidFill>
                  <a:schemeClr val="tx1"/>
                </a:solidFill>
                <a:latin typeface="微软雅黑" panose="020B0503020204020204" pitchFamily="34" charset="-122"/>
                <a:ea typeface="微软雅黑" panose="020B0503020204020204" pitchFamily="34" charset="-122"/>
              </a:rPr>
              <a:t>A1</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4494226" y="4869677"/>
            <a:ext cx="317716" cy="215444"/>
          </a:xfrm>
          <a:prstGeom prst="rect">
            <a:avLst/>
          </a:prstGeom>
          <a:noFill/>
        </p:spPr>
        <p:txBody>
          <a:bodyPr wrap="none" rtlCol="0">
            <a:spAutoFit/>
          </a:bodyPr>
          <a:lstStyle/>
          <a:p>
            <a:r>
              <a:rPr lang="en-US" altLang="zh-CN" sz="800" dirty="0" smtClean="0">
                <a:solidFill>
                  <a:schemeClr val="tx1"/>
                </a:solidFill>
                <a:latin typeface="微软雅黑" panose="020B0503020204020204" pitchFamily="34" charset="-122"/>
                <a:ea typeface="微软雅黑" panose="020B0503020204020204" pitchFamily="34" charset="-122"/>
              </a:rPr>
              <a:t>A1</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437315" y="4386251"/>
            <a:ext cx="239168" cy="215444"/>
          </a:xfrm>
          <a:prstGeom prst="rect">
            <a:avLst/>
          </a:prstGeom>
          <a:noFill/>
        </p:spPr>
        <p:txBody>
          <a:bodyPr wrap="none" rtlCol="0">
            <a:spAutoFit/>
          </a:bodyPr>
          <a:lstStyle/>
          <a:p>
            <a:r>
              <a:rPr lang="en-US" altLang="zh-CN" sz="800" dirty="0" smtClean="0">
                <a:solidFill>
                  <a:schemeClr val="tx1"/>
                </a:solidFill>
                <a:latin typeface="微软雅黑" panose="020B0503020204020204" pitchFamily="34" charset="-122"/>
                <a:ea typeface="微软雅黑" panose="020B0503020204020204" pitchFamily="34" charset="-122"/>
              </a:rPr>
              <a:t>F</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079042" y="4386251"/>
            <a:ext cx="239168" cy="215444"/>
          </a:xfrm>
          <a:prstGeom prst="rect">
            <a:avLst/>
          </a:prstGeom>
          <a:noFill/>
        </p:spPr>
        <p:txBody>
          <a:bodyPr wrap="none" rtlCol="0">
            <a:spAutoFit/>
          </a:bodyPr>
          <a:lstStyle/>
          <a:p>
            <a:r>
              <a:rPr lang="en-US" altLang="zh-CN" sz="800" dirty="0" smtClean="0">
                <a:solidFill>
                  <a:schemeClr val="tx1"/>
                </a:solidFill>
                <a:latin typeface="微软雅黑" panose="020B0503020204020204" pitchFamily="34" charset="-122"/>
                <a:ea typeface="微软雅黑" panose="020B0503020204020204" pitchFamily="34" charset="-122"/>
              </a:rPr>
              <a:t>F</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1729997" y="4385896"/>
            <a:ext cx="239168" cy="215444"/>
          </a:xfrm>
          <a:prstGeom prst="rect">
            <a:avLst/>
          </a:prstGeom>
          <a:noFill/>
        </p:spPr>
        <p:txBody>
          <a:bodyPr wrap="none" rtlCol="0">
            <a:spAutoFit/>
          </a:bodyPr>
          <a:lstStyle/>
          <a:p>
            <a:r>
              <a:rPr lang="en-US" altLang="zh-CN" sz="800" dirty="0" smtClean="0">
                <a:solidFill>
                  <a:schemeClr val="tx1"/>
                </a:solidFill>
                <a:latin typeface="微软雅黑" panose="020B0503020204020204" pitchFamily="34" charset="-122"/>
                <a:ea typeface="微软雅黑" panose="020B0503020204020204" pitchFamily="34" charset="-122"/>
              </a:rPr>
              <a:t>F</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3254199" y="4385895"/>
            <a:ext cx="239168" cy="215444"/>
          </a:xfrm>
          <a:prstGeom prst="rect">
            <a:avLst/>
          </a:prstGeom>
          <a:noFill/>
        </p:spPr>
        <p:txBody>
          <a:bodyPr wrap="none" rtlCol="0">
            <a:spAutoFit/>
          </a:bodyPr>
          <a:lstStyle/>
          <a:p>
            <a:r>
              <a:rPr lang="en-US" altLang="zh-CN" sz="800" dirty="0" smtClean="0">
                <a:solidFill>
                  <a:schemeClr val="tx1"/>
                </a:solidFill>
                <a:latin typeface="微软雅黑" panose="020B0503020204020204" pitchFamily="34" charset="-122"/>
                <a:ea typeface="微软雅黑" panose="020B0503020204020204" pitchFamily="34" charset="-122"/>
              </a:rPr>
              <a:t>F</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3869821" y="4384430"/>
            <a:ext cx="239168" cy="215444"/>
          </a:xfrm>
          <a:prstGeom prst="rect">
            <a:avLst/>
          </a:prstGeom>
          <a:noFill/>
        </p:spPr>
        <p:txBody>
          <a:bodyPr wrap="none" rtlCol="0">
            <a:spAutoFit/>
          </a:bodyPr>
          <a:lstStyle/>
          <a:p>
            <a:r>
              <a:rPr lang="en-US" altLang="zh-CN" sz="800" dirty="0" smtClean="0">
                <a:solidFill>
                  <a:schemeClr val="tx1"/>
                </a:solidFill>
                <a:latin typeface="微软雅黑" panose="020B0503020204020204" pitchFamily="34" charset="-122"/>
                <a:ea typeface="微软雅黑" panose="020B0503020204020204" pitchFamily="34" charset="-122"/>
              </a:rPr>
              <a:t>F</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4538309" y="4378790"/>
            <a:ext cx="239168" cy="215444"/>
          </a:xfrm>
          <a:prstGeom prst="rect">
            <a:avLst/>
          </a:prstGeom>
          <a:noFill/>
        </p:spPr>
        <p:txBody>
          <a:bodyPr wrap="none" rtlCol="0">
            <a:spAutoFit/>
          </a:bodyPr>
          <a:lstStyle/>
          <a:p>
            <a:r>
              <a:rPr lang="en-US" altLang="zh-CN" sz="800" dirty="0" smtClean="0">
                <a:solidFill>
                  <a:schemeClr val="tx1"/>
                </a:solidFill>
                <a:latin typeface="微软雅黑" panose="020B0503020204020204" pitchFamily="34" charset="-122"/>
                <a:ea typeface="微软雅黑" panose="020B0503020204020204" pitchFamily="34" charset="-122"/>
              </a:rPr>
              <a:t>F</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8" name="流程图: 过程 37"/>
          <p:cNvSpPr/>
          <p:nvPr/>
        </p:nvSpPr>
        <p:spPr bwMode="auto">
          <a:xfrm>
            <a:off x="285237" y="3784399"/>
            <a:ext cx="581796" cy="203084"/>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800" dirty="0" smtClean="0">
                <a:solidFill>
                  <a:schemeClr val="tx1"/>
                </a:solidFill>
                <a:latin typeface="微软雅黑" panose="020B0503020204020204" pitchFamily="34" charset="-122"/>
                <a:ea typeface="微软雅黑" panose="020B0503020204020204" pitchFamily="34" charset="-122"/>
              </a:rPr>
              <a:t>Build HT</a:t>
            </a:r>
            <a:endParaRPr kumimoji="0" lang="zh-CN" altLang="en-US"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9" name="流程图: 过程 38"/>
          <p:cNvSpPr/>
          <p:nvPr/>
        </p:nvSpPr>
        <p:spPr bwMode="auto">
          <a:xfrm>
            <a:off x="926964" y="3784399"/>
            <a:ext cx="581796" cy="203084"/>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800" dirty="0" smtClean="0">
                <a:solidFill>
                  <a:schemeClr val="tx1"/>
                </a:solidFill>
                <a:latin typeface="微软雅黑" panose="020B0503020204020204" pitchFamily="34" charset="-122"/>
                <a:ea typeface="微软雅黑" panose="020B0503020204020204" pitchFamily="34" charset="-122"/>
              </a:rPr>
              <a:t>Build HT</a:t>
            </a:r>
            <a:endParaRPr kumimoji="0" lang="zh-CN" altLang="en-US"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0" name="流程图: 过程 39"/>
          <p:cNvSpPr/>
          <p:nvPr/>
        </p:nvSpPr>
        <p:spPr bwMode="auto">
          <a:xfrm>
            <a:off x="1568691" y="3784399"/>
            <a:ext cx="581796" cy="203084"/>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800" dirty="0" smtClean="0">
                <a:solidFill>
                  <a:schemeClr val="tx1"/>
                </a:solidFill>
                <a:latin typeface="微软雅黑" panose="020B0503020204020204" pitchFamily="34" charset="-122"/>
                <a:ea typeface="微软雅黑" panose="020B0503020204020204" pitchFamily="34" charset="-122"/>
              </a:rPr>
              <a:t>Build HT</a:t>
            </a:r>
            <a:endParaRPr kumimoji="0" lang="zh-CN" altLang="en-US"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1" name="流程图: 过程 40"/>
          <p:cNvSpPr/>
          <p:nvPr/>
        </p:nvSpPr>
        <p:spPr bwMode="auto">
          <a:xfrm>
            <a:off x="3718469" y="3784399"/>
            <a:ext cx="615551" cy="203084"/>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800" dirty="0" smtClean="0">
                <a:solidFill>
                  <a:schemeClr val="tx1"/>
                </a:solidFill>
                <a:latin typeface="微软雅黑" panose="020B0503020204020204" pitchFamily="34" charset="-122"/>
                <a:ea typeface="微软雅黑" panose="020B0503020204020204" pitchFamily="34" charset="-122"/>
              </a:rPr>
              <a:t>Probe HT</a:t>
            </a:r>
            <a:endParaRPr kumimoji="0" lang="zh-CN" altLang="en-US"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2" name="流程图: 过程 41"/>
          <p:cNvSpPr/>
          <p:nvPr/>
        </p:nvSpPr>
        <p:spPr bwMode="auto">
          <a:xfrm>
            <a:off x="3079927" y="3784399"/>
            <a:ext cx="615551" cy="203084"/>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800" dirty="0" smtClean="0">
                <a:solidFill>
                  <a:schemeClr val="tx1"/>
                </a:solidFill>
                <a:latin typeface="微软雅黑" panose="020B0503020204020204" pitchFamily="34" charset="-122"/>
                <a:ea typeface="微软雅黑" panose="020B0503020204020204" pitchFamily="34" charset="-122"/>
              </a:rPr>
              <a:t>Probe HT</a:t>
            </a:r>
            <a:endParaRPr kumimoji="0" lang="zh-CN" altLang="en-US"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3" name="流程图: 过程 42"/>
          <p:cNvSpPr/>
          <p:nvPr/>
        </p:nvSpPr>
        <p:spPr bwMode="auto">
          <a:xfrm>
            <a:off x="4370530" y="3784399"/>
            <a:ext cx="615551" cy="203084"/>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800" dirty="0" smtClean="0">
                <a:solidFill>
                  <a:schemeClr val="tx1"/>
                </a:solidFill>
                <a:latin typeface="微软雅黑" panose="020B0503020204020204" pitchFamily="34" charset="-122"/>
                <a:ea typeface="微软雅黑" panose="020B0503020204020204" pitchFamily="34" charset="-122"/>
              </a:rPr>
              <a:t>Probe HT</a:t>
            </a:r>
            <a:endParaRPr kumimoji="0" lang="zh-CN" altLang="en-US"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4" name="流程图: 过程 43"/>
          <p:cNvSpPr/>
          <p:nvPr/>
        </p:nvSpPr>
        <p:spPr bwMode="auto">
          <a:xfrm>
            <a:off x="713806" y="3109901"/>
            <a:ext cx="1008112" cy="203084"/>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800" dirty="0" smtClean="0">
                <a:solidFill>
                  <a:srgbClr val="FF0000"/>
                </a:solidFill>
                <a:latin typeface="微软雅黑" panose="020B0503020204020204" pitchFamily="34" charset="-122"/>
                <a:ea typeface="微软雅黑" panose="020B0503020204020204" pitchFamily="34" charset="-122"/>
              </a:rPr>
              <a:t>EXCHANGE</a:t>
            </a:r>
            <a:endParaRPr kumimoji="0" lang="zh-CN" altLang="en-US" sz="8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sp>
        <p:nvSpPr>
          <p:cNvPr id="45" name="流程图: 过程 44"/>
          <p:cNvSpPr/>
          <p:nvPr/>
        </p:nvSpPr>
        <p:spPr bwMode="auto">
          <a:xfrm>
            <a:off x="2131384" y="2446029"/>
            <a:ext cx="1008112" cy="203084"/>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a:r>
              <a:rPr lang="en-US" altLang="zh-CN" sz="800" dirty="0">
                <a:solidFill>
                  <a:schemeClr val="tx1"/>
                </a:solidFill>
                <a:latin typeface="微软雅黑" panose="020B0503020204020204" pitchFamily="34" charset="-122"/>
                <a:ea typeface="微软雅黑" panose="020B0503020204020204" pitchFamily="34" charset="-122"/>
              </a:rPr>
              <a:t>HJOIN</a:t>
            </a:r>
            <a:endParaRPr kumimoji="0" lang="zh-CN" altLang="en-US"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6" name="流程图: 过程 45"/>
          <p:cNvSpPr/>
          <p:nvPr/>
        </p:nvSpPr>
        <p:spPr bwMode="auto">
          <a:xfrm>
            <a:off x="6710016" y="3716615"/>
            <a:ext cx="1008112"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rgbClr val="FF0000"/>
                </a:solidFill>
                <a:latin typeface="微软雅黑" panose="020B0503020204020204" pitchFamily="34" charset="-122"/>
                <a:ea typeface="微软雅黑" panose="020B0503020204020204" pitchFamily="34" charset="-122"/>
              </a:rPr>
              <a:t>EXCHANGE</a:t>
            </a:r>
            <a:endParaRPr kumimoji="0" lang="zh-CN" altLang="en-US" sz="1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cxnSp>
        <p:nvCxnSpPr>
          <p:cNvPr id="47" name="直接箭头连接符 46"/>
          <p:cNvCxnSpPr>
            <a:stCxn id="46" idx="2"/>
            <a:endCxn id="6" idx="0"/>
          </p:cNvCxnSpPr>
          <p:nvPr/>
        </p:nvCxnSpPr>
        <p:spPr bwMode="auto">
          <a:xfrm>
            <a:off x="7214072" y="3981254"/>
            <a:ext cx="0" cy="237314"/>
          </a:xfrm>
          <a:prstGeom prst="straightConnector1">
            <a:avLst/>
          </a:prstGeom>
          <a:noFill/>
          <a:ln w="9525" cap="flat" cmpd="sng" algn="ctr">
            <a:solidFill>
              <a:schemeClr val="tx1"/>
            </a:solidFill>
            <a:prstDash val="solid"/>
            <a:round/>
            <a:headEnd type="none" w="med" len="med"/>
            <a:tailEnd type="none"/>
          </a:ln>
          <a:effectLst/>
        </p:spPr>
      </p:cxnSp>
      <p:sp>
        <p:nvSpPr>
          <p:cNvPr id="48" name="流程图: 过程 47"/>
          <p:cNvSpPr/>
          <p:nvPr/>
        </p:nvSpPr>
        <p:spPr bwMode="auto">
          <a:xfrm>
            <a:off x="2131384" y="1915296"/>
            <a:ext cx="1008112" cy="203084"/>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800" dirty="0" smtClean="0">
                <a:solidFill>
                  <a:srgbClr val="FF0000"/>
                </a:solidFill>
                <a:latin typeface="微软雅黑" panose="020B0503020204020204" pitchFamily="34" charset="-122"/>
                <a:ea typeface="微软雅黑" panose="020B0503020204020204" pitchFamily="34" charset="-122"/>
              </a:rPr>
              <a:t>EXCHANGE</a:t>
            </a:r>
            <a:endParaRPr kumimoji="0" lang="zh-CN" altLang="en-US" sz="8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cxnSp>
        <p:nvCxnSpPr>
          <p:cNvPr id="49" name="直接箭头连接符 48"/>
          <p:cNvCxnSpPr>
            <a:stCxn id="20" idx="0"/>
            <a:endCxn id="26" idx="2"/>
          </p:cNvCxnSpPr>
          <p:nvPr/>
        </p:nvCxnSpPr>
        <p:spPr bwMode="auto">
          <a:xfrm flipH="1" flipV="1">
            <a:off x="552090" y="5086709"/>
            <a:ext cx="29334" cy="269570"/>
          </a:xfrm>
          <a:prstGeom prst="straightConnector1">
            <a:avLst/>
          </a:prstGeom>
          <a:noFill/>
          <a:ln w="25400" cap="flat" cmpd="sng" algn="ctr">
            <a:solidFill>
              <a:srgbClr val="FF0000"/>
            </a:solidFill>
            <a:prstDash val="solid"/>
            <a:round/>
            <a:headEnd type="none" w="med" len="med"/>
            <a:tailEnd type="triangle"/>
          </a:ln>
          <a:effectLst/>
        </p:spPr>
      </p:cxnSp>
      <p:cxnSp>
        <p:nvCxnSpPr>
          <p:cNvPr id="50" name="直接箭头连接符 49"/>
          <p:cNvCxnSpPr>
            <a:stCxn id="26" idx="0"/>
            <a:endCxn id="32" idx="2"/>
          </p:cNvCxnSpPr>
          <p:nvPr/>
        </p:nvCxnSpPr>
        <p:spPr bwMode="auto">
          <a:xfrm flipV="1">
            <a:off x="552090" y="4601695"/>
            <a:ext cx="4809" cy="269570"/>
          </a:xfrm>
          <a:prstGeom prst="straightConnector1">
            <a:avLst/>
          </a:prstGeom>
          <a:noFill/>
          <a:ln w="25400" cap="flat" cmpd="sng" algn="ctr">
            <a:solidFill>
              <a:srgbClr val="FF0000"/>
            </a:solidFill>
            <a:prstDash val="solid"/>
            <a:round/>
            <a:headEnd type="none" w="med" len="med"/>
            <a:tailEnd type="triangle"/>
          </a:ln>
          <a:effectLst/>
        </p:spPr>
      </p:cxnSp>
      <p:cxnSp>
        <p:nvCxnSpPr>
          <p:cNvPr id="51" name="直接箭头连接符 50"/>
          <p:cNvCxnSpPr>
            <a:stCxn id="32" idx="0"/>
            <a:endCxn id="38" idx="2"/>
          </p:cNvCxnSpPr>
          <p:nvPr/>
        </p:nvCxnSpPr>
        <p:spPr bwMode="auto">
          <a:xfrm flipV="1">
            <a:off x="556899" y="3987483"/>
            <a:ext cx="19236" cy="398768"/>
          </a:xfrm>
          <a:prstGeom prst="straightConnector1">
            <a:avLst/>
          </a:prstGeom>
          <a:noFill/>
          <a:ln w="25400" cap="flat" cmpd="sng" algn="ctr">
            <a:solidFill>
              <a:srgbClr val="FF0000"/>
            </a:solidFill>
            <a:prstDash val="solid"/>
            <a:round/>
            <a:headEnd type="none" w="med" len="med"/>
            <a:tailEnd type="triangle"/>
          </a:ln>
          <a:effectLst/>
        </p:spPr>
      </p:cxnSp>
      <p:cxnSp>
        <p:nvCxnSpPr>
          <p:cNvPr id="52" name="直接箭头连接符 51"/>
          <p:cNvCxnSpPr>
            <a:stCxn id="38" idx="0"/>
            <a:endCxn id="44" idx="2"/>
          </p:cNvCxnSpPr>
          <p:nvPr/>
        </p:nvCxnSpPr>
        <p:spPr bwMode="auto">
          <a:xfrm flipV="1">
            <a:off x="576135" y="3312985"/>
            <a:ext cx="641727" cy="471414"/>
          </a:xfrm>
          <a:prstGeom prst="straightConnector1">
            <a:avLst/>
          </a:prstGeom>
          <a:noFill/>
          <a:ln w="25400" cap="flat" cmpd="sng" algn="ctr">
            <a:solidFill>
              <a:srgbClr val="FF0000"/>
            </a:solidFill>
            <a:prstDash val="solid"/>
            <a:round/>
            <a:headEnd type="none" w="med" len="med"/>
            <a:tailEnd type="triangle"/>
          </a:ln>
          <a:effectLst/>
        </p:spPr>
      </p:cxnSp>
      <p:cxnSp>
        <p:nvCxnSpPr>
          <p:cNvPr id="53" name="直接箭头连接符 52"/>
          <p:cNvCxnSpPr>
            <a:stCxn id="21" idx="0"/>
            <a:endCxn id="27" idx="2"/>
          </p:cNvCxnSpPr>
          <p:nvPr/>
        </p:nvCxnSpPr>
        <p:spPr bwMode="auto">
          <a:xfrm flipH="1" flipV="1">
            <a:off x="1196700" y="5076330"/>
            <a:ext cx="21162" cy="277129"/>
          </a:xfrm>
          <a:prstGeom prst="straightConnector1">
            <a:avLst/>
          </a:prstGeom>
          <a:noFill/>
          <a:ln w="25400" cap="flat" cmpd="sng" algn="ctr">
            <a:solidFill>
              <a:srgbClr val="FF0000"/>
            </a:solidFill>
            <a:prstDash val="solid"/>
            <a:round/>
            <a:headEnd type="none" w="med" len="med"/>
            <a:tailEnd type="triangle"/>
          </a:ln>
          <a:effectLst/>
        </p:spPr>
      </p:cxnSp>
      <p:cxnSp>
        <p:nvCxnSpPr>
          <p:cNvPr id="54" name="直接箭头连接符 53"/>
          <p:cNvCxnSpPr>
            <a:stCxn id="27" idx="0"/>
            <a:endCxn id="33" idx="2"/>
          </p:cNvCxnSpPr>
          <p:nvPr/>
        </p:nvCxnSpPr>
        <p:spPr bwMode="auto">
          <a:xfrm flipV="1">
            <a:off x="1196700" y="4601695"/>
            <a:ext cx="1926" cy="259191"/>
          </a:xfrm>
          <a:prstGeom prst="straightConnector1">
            <a:avLst/>
          </a:prstGeom>
          <a:noFill/>
          <a:ln w="25400" cap="flat" cmpd="sng" algn="ctr">
            <a:solidFill>
              <a:srgbClr val="FF0000"/>
            </a:solidFill>
            <a:prstDash val="solid"/>
            <a:round/>
            <a:headEnd type="none" w="med" len="med"/>
            <a:tailEnd type="triangle"/>
          </a:ln>
          <a:effectLst/>
        </p:spPr>
      </p:cxnSp>
      <p:cxnSp>
        <p:nvCxnSpPr>
          <p:cNvPr id="55" name="直接箭头连接符 54"/>
          <p:cNvCxnSpPr>
            <a:stCxn id="33" idx="0"/>
            <a:endCxn id="39" idx="2"/>
          </p:cNvCxnSpPr>
          <p:nvPr/>
        </p:nvCxnSpPr>
        <p:spPr bwMode="auto">
          <a:xfrm flipV="1">
            <a:off x="1198626" y="3987483"/>
            <a:ext cx="19236" cy="398768"/>
          </a:xfrm>
          <a:prstGeom prst="straightConnector1">
            <a:avLst/>
          </a:prstGeom>
          <a:noFill/>
          <a:ln w="25400" cap="flat" cmpd="sng" algn="ctr">
            <a:solidFill>
              <a:srgbClr val="FF0000"/>
            </a:solidFill>
            <a:prstDash val="solid"/>
            <a:round/>
            <a:headEnd type="none" w="med" len="med"/>
            <a:tailEnd type="triangle"/>
          </a:ln>
          <a:effectLst/>
        </p:spPr>
      </p:cxnSp>
      <p:cxnSp>
        <p:nvCxnSpPr>
          <p:cNvPr id="56" name="直接箭头连接符 55"/>
          <p:cNvCxnSpPr>
            <a:stCxn id="34" idx="0"/>
            <a:endCxn id="40" idx="2"/>
          </p:cNvCxnSpPr>
          <p:nvPr/>
        </p:nvCxnSpPr>
        <p:spPr bwMode="auto">
          <a:xfrm flipV="1">
            <a:off x="1849581" y="3987483"/>
            <a:ext cx="10008" cy="398413"/>
          </a:xfrm>
          <a:prstGeom prst="straightConnector1">
            <a:avLst/>
          </a:prstGeom>
          <a:noFill/>
          <a:ln w="25400" cap="flat" cmpd="sng" algn="ctr">
            <a:solidFill>
              <a:srgbClr val="FF0000"/>
            </a:solidFill>
            <a:prstDash val="solid"/>
            <a:round/>
            <a:headEnd type="none" w="med" len="med"/>
            <a:tailEnd type="triangle"/>
          </a:ln>
          <a:effectLst/>
        </p:spPr>
      </p:cxnSp>
      <p:cxnSp>
        <p:nvCxnSpPr>
          <p:cNvPr id="57" name="直接箭头连接符 56"/>
          <p:cNvCxnSpPr>
            <a:stCxn id="28" idx="0"/>
            <a:endCxn id="34" idx="2"/>
          </p:cNvCxnSpPr>
          <p:nvPr/>
        </p:nvCxnSpPr>
        <p:spPr bwMode="auto">
          <a:xfrm flipV="1">
            <a:off x="1844772" y="4601340"/>
            <a:ext cx="4809" cy="268337"/>
          </a:xfrm>
          <a:prstGeom prst="straightConnector1">
            <a:avLst/>
          </a:prstGeom>
          <a:noFill/>
          <a:ln w="25400" cap="flat" cmpd="sng" algn="ctr">
            <a:solidFill>
              <a:srgbClr val="FF0000"/>
            </a:solidFill>
            <a:prstDash val="solid"/>
            <a:round/>
            <a:headEnd type="none" w="med" len="med"/>
            <a:tailEnd type="triangle"/>
          </a:ln>
          <a:effectLst/>
        </p:spPr>
      </p:cxnSp>
      <p:cxnSp>
        <p:nvCxnSpPr>
          <p:cNvPr id="58" name="直接箭头连接符 57"/>
          <p:cNvCxnSpPr>
            <a:stCxn id="22" idx="0"/>
            <a:endCxn id="28" idx="2"/>
          </p:cNvCxnSpPr>
          <p:nvPr/>
        </p:nvCxnSpPr>
        <p:spPr bwMode="auto">
          <a:xfrm flipH="1" flipV="1">
            <a:off x="1844772" y="5085121"/>
            <a:ext cx="15128" cy="268337"/>
          </a:xfrm>
          <a:prstGeom prst="straightConnector1">
            <a:avLst/>
          </a:prstGeom>
          <a:noFill/>
          <a:ln w="25400" cap="flat" cmpd="sng" algn="ctr">
            <a:solidFill>
              <a:srgbClr val="FF0000"/>
            </a:solidFill>
            <a:prstDash val="solid"/>
            <a:round/>
            <a:headEnd type="none" w="med" len="med"/>
            <a:tailEnd type="triangle"/>
          </a:ln>
          <a:effectLst/>
        </p:spPr>
      </p:cxnSp>
      <p:cxnSp>
        <p:nvCxnSpPr>
          <p:cNvPr id="59" name="直接箭头连接符 58"/>
          <p:cNvCxnSpPr>
            <a:stCxn id="39" idx="0"/>
            <a:endCxn id="44" idx="2"/>
          </p:cNvCxnSpPr>
          <p:nvPr/>
        </p:nvCxnSpPr>
        <p:spPr bwMode="auto">
          <a:xfrm flipV="1">
            <a:off x="1217862" y="3312985"/>
            <a:ext cx="0" cy="471414"/>
          </a:xfrm>
          <a:prstGeom prst="straightConnector1">
            <a:avLst/>
          </a:prstGeom>
          <a:noFill/>
          <a:ln w="25400" cap="flat" cmpd="sng" algn="ctr">
            <a:solidFill>
              <a:srgbClr val="FF0000"/>
            </a:solidFill>
            <a:prstDash val="solid"/>
            <a:round/>
            <a:headEnd type="none" w="med" len="med"/>
            <a:tailEnd type="triangle"/>
          </a:ln>
          <a:effectLst/>
        </p:spPr>
      </p:cxnSp>
      <p:cxnSp>
        <p:nvCxnSpPr>
          <p:cNvPr id="60" name="直接箭头连接符 59"/>
          <p:cNvCxnSpPr>
            <a:stCxn id="40" idx="0"/>
            <a:endCxn id="44" idx="2"/>
          </p:cNvCxnSpPr>
          <p:nvPr/>
        </p:nvCxnSpPr>
        <p:spPr bwMode="auto">
          <a:xfrm flipH="1" flipV="1">
            <a:off x="1217862" y="3312985"/>
            <a:ext cx="641727" cy="471414"/>
          </a:xfrm>
          <a:prstGeom prst="straightConnector1">
            <a:avLst/>
          </a:prstGeom>
          <a:noFill/>
          <a:ln w="25400" cap="flat" cmpd="sng" algn="ctr">
            <a:solidFill>
              <a:srgbClr val="FF0000"/>
            </a:solidFill>
            <a:prstDash val="solid"/>
            <a:round/>
            <a:headEnd type="none" w="med" len="med"/>
            <a:tailEnd type="triangle"/>
          </a:ln>
          <a:effectLst/>
        </p:spPr>
      </p:cxnSp>
      <p:cxnSp>
        <p:nvCxnSpPr>
          <p:cNvPr id="61" name="直接箭头连接符 60"/>
          <p:cNvCxnSpPr>
            <a:stCxn id="23" idx="0"/>
            <a:endCxn id="29" idx="2"/>
          </p:cNvCxnSpPr>
          <p:nvPr/>
        </p:nvCxnSpPr>
        <p:spPr bwMode="auto">
          <a:xfrm flipH="1" flipV="1">
            <a:off x="3363658" y="5076330"/>
            <a:ext cx="26928" cy="282769"/>
          </a:xfrm>
          <a:prstGeom prst="straightConnector1">
            <a:avLst/>
          </a:prstGeom>
          <a:noFill/>
          <a:ln w="25400" cap="flat" cmpd="sng" algn="ctr">
            <a:solidFill>
              <a:srgbClr val="FF0000"/>
            </a:solidFill>
            <a:prstDash val="solid"/>
            <a:round/>
            <a:headEnd type="none" w="med" len="med"/>
            <a:tailEnd type="triangle"/>
          </a:ln>
          <a:effectLst/>
        </p:spPr>
      </p:cxnSp>
      <p:cxnSp>
        <p:nvCxnSpPr>
          <p:cNvPr id="62" name="直接箭头连接符 61"/>
          <p:cNvCxnSpPr>
            <a:stCxn id="24" idx="0"/>
            <a:endCxn id="30" idx="2"/>
          </p:cNvCxnSpPr>
          <p:nvPr/>
        </p:nvCxnSpPr>
        <p:spPr bwMode="auto">
          <a:xfrm flipH="1" flipV="1">
            <a:off x="3985323" y="5072892"/>
            <a:ext cx="26928" cy="283387"/>
          </a:xfrm>
          <a:prstGeom prst="straightConnector1">
            <a:avLst/>
          </a:prstGeom>
          <a:noFill/>
          <a:ln w="25400" cap="flat" cmpd="sng" algn="ctr">
            <a:solidFill>
              <a:srgbClr val="FF0000"/>
            </a:solidFill>
            <a:prstDash val="solid"/>
            <a:round/>
            <a:headEnd type="none" w="med" len="med"/>
            <a:tailEnd type="triangle"/>
          </a:ln>
          <a:effectLst/>
        </p:spPr>
      </p:cxnSp>
      <p:cxnSp>
        <p:nvCxnSpPr>
          <p:cNvPr id="63" name="直接箭头连接符 62"/>
          <p:cNvCxnSpPr>
            <a:stCxn id="25" idx="0"/>
            <a:endCxn id="31" idx="2"/>
          </p:cNvCxnSpPr>
          <p:nvPr/>
        </p:nvCxnSpPr>
        <p:spPr bwMode="auto">
          <a:xfrm flipH="1" flipV="1">
            <a:off x="4653084" y="5085121"/>
            <a:ext cx="26928" cy="271157"/>
          </a:xfrm>
          <a:prstGeom prst="straightConnector1">
            <a:avLst/>
          </a:prstGeom>
          <a:noFill/>
          <a:ln w="25400" cap="flat" cmpd="sng" algn="ctr">
            <a:solidFill>
              <a:srgbClr val="FF0000"/>
            </a:solidFill>
            <a:prstDash val="solid"/>
            <a:round/>
            <a:headEnd type="none" w="med" len="med"/>
            <a:tailEnd type="triangle"/>
          </a:ln>
          <a:effectLst/>
        </p:spPr>
      </p:cxnSp>
      <p:cxnSp>
        <p:nvCxnSpPr>
          <p:cNvPr id="64" name="直接箭头连接符 63"/>
          <p:cNvCxnSpPr>
            <a:stCxn id="31" idx="0"/>
            <a:endCxn id="37" idx="2"/>
          </p:cNvCxnSpPr>
          <p:nvPr/>
        </p:nvCxnSpPr>
        <p:spPr bwMode="auto">
          <a:xfrm flipV="1">
            <a:off x="4653084" y="4594234"/>
            <a:ext cx="4809" cy="275443"/>
          </a:xfrm>
          <a:prstGeom prst="straightConnector1">
            <a:avLst/>
          </a:prstGeom>
          <a:noFill/>
          <a:ln w="25400" cap="flat" cmpd="sng" algn="ctr">
            <a:solidFill>
              <a:srgbClr val="FF0000"/>
            </a:solidFill>
            <a:prstDash val="solid"/>
            <a:round/>
            <a:headEnd type="none" w="med" len="med"/>
            <a:tailEnd type="triangle"/>
          </a:ln>
          <a:effectLst/>
        </p:spPr>
      </p:cxnSp>
      <p:cxnSp>
        <p:nvCxnSpPr>
          <p:cNvPr id="65" name="直接箭头连接符 64"/>
          <p:cNvCxnSpPr>
            <a:stCxn id="30" idx="0"/>
            <a:endCxn id="36" idx="2"/>
          </p:cNvCxnSpPr>
          <p:nvPr/>
        </p:nvCxnSpPr>
        <p:spPr bwMode="auto">
          <a:xfrm flipV="1">
            <a:off x="3985323" y="4599874"/>
            <a:ext cx="4082" cy="257574"/>
          </a:xfrm>
          <a:prstGeom prst="straightConnector1">
            <a:avLst/>
          </a:prstGeom>
          <a:noFill/>
          <a:ln w="25400" cap="flat" cmpd="sng" algn="ctr">
            <a:solidFill>
              <a:srgbClr val="FF0000"/>
            </a:solidFill>
            <a:prstDash val="solid"/>
            <a:round/>
            <a:headEnd type="none" w="med" len="med"/>
            <a:tailEnd type="triangle"/>
          </a:ln>
          <a:effectLst/>
        </p:spPr>
      </p:cxnSp>
      <p:cxnSp>
        <p:nvCxnSpPr>
          <p:cNvPr id="66" name="直接箭头连接符 65"/>
          <p:cNvCxnSpPr>
            <a:stCxn id="29" idx="0"/>
            <a:endCxn id="35" idx="2"/>
          </p:cNvCxnSpPr>
          <p:nvPr/>
        </p:nvCxnSpPr>
        <p:spPr bwMode="auto">
          <a:xfrm flipV="1">
            <a:off x="3363658" y="4601339"/>
            <a:ext cx="10125" cy="259547"/>
          </a:xfrm>
          <a:prstGeom prst="straightConnector1">
            <a:avLst/>
          </a:prstGeom>
          <a:noFill/>
          <a:ln w="25400" cap="flat" cmpd="sng" algn="ctr">
            <a:solidFill>
              <a:srgbClr val="FF0000"/>
            </a:solidFill>
            <a:prstDash val="solid"/>
            <a:round/>
            <a:headEnd type="none" w="med" len="med"/>
            <a:tailEnd type="triangle"/>
          </a:ln>
          <a:effectLst/>
        </p:spPr>
      </p:cxnSp>
      <p:cxnSp>
        <p:nvCxnSpPr>
          <p:cNvPr id="67" name="直接箭头连接符 66"/>
          <p:cNvCxnSpPr>
            <a:stCxn id="35" idx="0"/>
            <a:endCxn id="42" idx="2"/>
          </p:cNvCxnSpPr>
          <p:nvPr/>
        </p:nvCxnSpPr>
        <p:spPr bwMode="auto">
          <a:xfrm flipV="1">
            <a:off x="3373783" y="3987483"/>
            <a:ext cx="13920" cy="398412"/>
          </a:xfrm>
          <a:prstGeom prst="straightConnector1">
            <a:avLst/>
          </a:prstGeom>
          <a:noFill/>
          <a:ln w="25400" cap="flat" cmpd="sng" algn="ctr">
            <a:solidFill>
              <a:srgbClr val="FF0000"/>
            </a:solidFill>
            <a:prstDash val="solid"/>
            <a:round/>
            <a:headEnd type="none" w="med" len="med"/>
            <a:tailEnd type="triangle"/>
          </a:ln>
          <a:effectLst/>
        </p:spPr>
      </p:cxnSp>
      <p:cxnSp>
        <p:nvCxnSpPr>
          <p:cNvPr id="68" name="直接箭头连接符 67"/>
          <p:cNvCxnSpPr>
            <a:stCxn id="36" idx="0"/>
            <a:endCxn id="41" idx="2"/>
          </p:cNvCxnSpPr>
          <p:nvPr/>
        </p:nvCxnSpPr>
        <p:spPr bwMode="auto">
          <a:xfrm flipV="1">
            <a:off x="3989405" y="3987483"/>
            <a:ext cx="36840" cy="396947"/>
          </a:xfrm>
          <a:prstGeom prst="straightConnector1">
            <a:avLst/>
          </a:prstGeom>
          <a:noFill/>
          <a:ln w="25400" cap="flat" cmpd="sng" algn="ctr">
            <a:solidFill>
              <a:srgbClr val="FF0000"/>
            </a:solidFill>
            <a:prstDash val="solid"/>
            <a:round/>
            <a:headEnd type="none" w="med" len="med"/>
            <a:tailEnd type="triangle"/>
          </a:ln>
          <a:effectLst/>
        </p:spPr>
      </p:cxnSp>
      <p:cxnSp>
        <p:nvCxnSpPr>
          <p:cNvPr id="69" name="直接箭头连接符 68"/>
          <p:cNvCxnSpPr>
            <a:stCxn id="37" idx="0"/>
            <a:endCxn id="43" idx="2"/>
          </p:cNvCxnSpPr>
          <p:nvPr/>
        </p:nvCxnSpPr>
        <p:spPr bwMode="auto">
          <a:xfrm flipV="1">
            <a:off x="4657893" y="3987483"/>
            <a:ext cx="20413" cy="391307"/>
          </a:xfrm>
          <a:prstGeom prst="straightConnector1">
            <a:avLst/>
          </a:prstGeom>
          <a:noFill/>
          <a:ln w="25400" cap="flat" cmpd="sng" algn="ctr">
            <a:solidFill>
              <a:srgbClr val="FF0000"/>
            </a:solidFill>
            <a:prstDash val="solid"/>
            <a:round/>
            <a:headEnd type="none" w="med" len="med"/>
            <a:tailEnd type="triangle"/>
          </a:ln>
          <a:effectLst/>
        </p:spPr>
      </p:cxnSp>
      <p:cxnSp>
        <p:nvCxnSpPr>
          <p:cNvPr id="70" name="直接箭头连接符 69"/>
          <p:cNvCxnSpPr>
            <a:stCxn id="42" idx="0"/>
            <a:endCxn id="45" idx="2"/>
          </p:cNvCxnSpPr>
          <p:nvPr/>
        </p:nvCxnSpPr>
        <p:spPr bwMode="auto">
          <a:xfrm flipH="1" flipV="1">
            <a:off x="2635440" y="2649113"/>
            <a:ext cx="752263" cy="1135286"/>
          </a:xfrm>
          <a:prstGeom prst="straightConnector1">
            <a:avLst/>
          </a:prstGeom>
          <a:noFill/>
          <a:ln w="25400" cap="flat" cmpd="sng" algn="ctr">
            <a:solidFill>
              <a:srgbClr val="FF0000"/>
            </a:solidFill>
            <a:prstDash val="solid"/>
            <a:round/>
            <a:headEnd type="none" w="med" len="med"/>
            <a:tailEnd type="triangle"/>
          </a:ln>
          <a:effectLst/>
        </p:spPr>
      </p:cxnSp>
      <p:cxnSp>
        <p:nvCxnSpPr>
          <p:cNvPr id="71" name="直接箭头连接符 70"/>
          <p:cNvCxnSpPr>
            <a:stCxn id="41" idx="0"/>
            <a:endCxn id="45" idx="2"/>
          </p:cNvCxnSpPr>
          <p:nvPr/>
        </p:nvCxnSpPr>
        <p:spPr bwMode="auto">
          <a:xfrm flipH="1" flipV="1">
            <a:off x="2635440" y="2649113"/>
            <a:ext cx="1390805" cy="1135286"/>
          </a:xfrm>
          <a:prstGeom prst="straightConnector1">
            <a:avLst/>
          </a:prstGeom>
          <a:noFill/>
          <a:ln w="25400" cap="flat" cmpd="sng" algn="ctr">
            <a:solidFill>
              <a:srgbClr val="FF0000"/>
            </a:solidFill>
            <a:prstDash val="solid"/>
            <a:round/>
            <a:headEnd type="none" w="med" len="med"/>
            <a:tailEnd type="triangle"/>
          </a:ln>
          <a:effectLst/>
        </p:spPr>
      </p:cxnSp>
      <p:cxnSp>
        <p:nvCxnSpPr>
          <p:cNvPr id="72" name="直接箭头连接符 71"/>
          <p:cNvCxnSpPr>
            <a:stCxn id="43" idx="0"/>
            <a:endCxn id="45" idx="2"/>
          </p:cNvCxnSpPr>
          <p:nvPr/>
        </p:nvCxnSpPr>
        <p:spPr bwMode="auto">
          <a:xfrm flipH="1" flipV="1">
            <a:off x="2635440" y="2649113"/>
            <a:ext cx="2042866" cy="1135286"/>
          </a:xfrm>
          <a:prstGeom prst="straightConnector1">
            <a:avLst/>
          </a:prstGeom>
          <a:noFill/>
          <a:ln w="25400" cap="flat" cmpd="sng" algn="ctr">
            <a:solidFill>
              <a:srgbClr val="FF0000"/>
            </a:solidFill>
            <a:prstDash val="solid"/>
            <a:round/>
            <a:headEnd type="none" w="med" len="med"/>
            <a:tailEnd type="triangle"/>
          </a:ln>
          <a:effectLst/>
        </p:spPr>
      </p:cxnSp>
      <p:cxnSp>
        <p:nvCxnSpPr>
          <p:cNvPr id="73" name="直接箭头连接符 72"/>
          <p:cNvCxnSpPr>
            <a:stCxn id="44" idx="0"/>
            <a:endCxn id="45" idx="1"/>
          </p:cNvCxnSpPr>
          <p:nvPr/>
        </p:nvCxnSpPr>
        <p:spPr bwMode="auto">
          <a:xfrm flipV="1">
            <a:off x="1217862" y="2547571"/>
            <a:ext cx="913522" cy="562330"/>
          </a:xfrm>
          <a:prstGeom prst="straightConnector1">
            <a:avLst/>
          </a:prstGeom>
          <a:noFill/>
          <a:ln w="25400" cap="flat" cmpd="sng" algn="ctr">
            <a:solidFill>
              <a:srgbClr val="FF0000"/>
            </a:solidFill>
            <a:prstDash val="solid"/>
            <a:round/>
            <a:headEnd type="none" w="med" len="med"/>
            <a:tailEnd type="triangle"/>
          </a:ln>
          <a:effectLst/>
        </p:spPr>
      </p:cxnSp>
      <p:cxnSp>
        <p:nvCxnSpPr>
          <p:cNvPr id="74" name="直接箭头连接符 73"/>
          <p:cNvCxnSpPr/>
          <p:nvPr/>
        </p:nvCxnSpPr>
        <p:spPr bwMode="auto">
          <a:xfrm flipV="1">
            <a:off x="2339752" y="2192351"/>
            <a:ext cx="0" cy="253678"/>
          </a:xfrm>
          <a:prstGeom prst="straightConnector1">
            <a:avLst/>
          </a:prstGeom>
          <a:noFill/>
          <a:ln w="25400" cap="flat" cmpd="sng" algn="ctr">
            <a:solidFill>
              <a:srgbClr val="FF0000"/>
            </a:solidFill>
            <a:prstDash val="solid"/>
            <a:round/>
            <a:headEnd type="none" w="med" len="med"/>
            <a:tailEnd type="triangle"/>
          </a:ln>
          <a:effectLst/>
        </p:spPr>
      </p:cxnSp>
      <p:cxnSp>
        <p:nvCxnSpPr>
          <p:cNvPr id="75" name="直接箭头连接符 74"/>
          <p:cNvCxnSpPr/>
          <p:nvPr/>
        </p:nvCxnSpPr>
        <p:spPr bwMode="auto">
          <a:xfrm flipV="1">
            <a:off x="2621784" y="2179935"/>
            <a:ext cx="0" cy="253678"/>
          </a:xfrm>
          <a:prstGeom prst="straightConnector1">
            <a:avLst/>
          </a:prstGeom>
          <a:noFill/>
          <a:ln w="25400" cap="flat" cmpd="sng" algn="ctr">
            <a:solidFill>
              <a:srgbClr val="FF0000"/>
            </a:solidFill>
            <a:prstDash val="solid"/>
            <a:round/>
            <a:headEnd type="none" w="med" len="med"/>
            <a:tailEnd type="triangle"/>
          </a:ln>
          <a:effectLst/>
        </p:spPr>
      </p:cxnSp>
      <p:cxnSp>
        <p:nvCxnSpPr>
          <p:cNvPr id="76" name="直接箭头连接符 75"/>
          <p:cNvCxnSpPr/>
          <p:nvPr/>
        </p:nvCxnSpPr>
        <p:spPr bwMode="auto">
          <a:xfrm flipV="1">
            <a:off x="2915816" y="2179935"/>
            <a:ext cx="0" cy="253678"/>
          </a:xfrm>
          <a:prstGeom prst="straightConnector1">
            <a:avLst/>
          </a:prstGeom>
          <a:noFill/>
          <a:ln w="25400" cap="flat" cmpd="sng" algn="ctr">
            <a:solidFill>
              <a:srgbClr val="FF0000"/>
            </a:solidFill>
            <a:prstDash val="solid"/>
            <a:round/>
            <a:headEnd type="none" w="med" len="med"/>
            <a:tailEnd type="triangle"/>
          </a:ln>
          <a:effectLst/>
        </p:spPr>
      </p:cxnSp>
      <p:cxnSp>
        <p:nvCxnSpPr>
          <p:cNvPr id="77" name="直接箭头连接符 76"/>
          <p:cNvCxnSpPr/>
          <p:nvPr/>
        </p:nvCxnSpPr>
        <p:spPr bwMode="auto">
          <a:xfrm flipV="1">
            <a:off x="2622462" y="1661618"/>
            <a:ext cx="0" cy="253678"/>
          </a:xfrm>
          <a:prstGeom prst="straightConnector1">
            <a:avLst/>
          </a:prstGeom>
          <a:noFill/>
          <a:ln w="25400" cap="flat" cmpd="sng" algn="ctr">
            <a:solidFill>
              <a:srgbClr val="FF0000"/>
            </a:solidFill>
            <a:prstDash val="solid"/>
            <a:round/>
            <a:headEnd type="none" w="med" len="med"/>
            <a:tailEnd type="triangle"/>
          </a:ln>
          <a:effectLst/>
        </p:spPr>
      </p:cxnSp>
      <p:sp>
        <p:nvSpPr>
          <p:cNvPr id="78" name="文本框 77"/>
          <p:cNvSpPr txBox="1"/>
          <p:nvPr/>
        </p:nvSpPr>
        <p:spPr>
          <a:xfrm>
            <a:off x="393232" y="5890370"/>
            <a:ext cx="4592849" cy="276999"/>
          </a:xfrm>
          <a:prstGeom prst="rect">
            <a:avLst/>
          </a:prstGeom>
          <a:noFill/>
        </p:spPr>
        <p:txBody>
          <a:bodyPr wrap="squar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Execute each query after exchange in individual threads</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2844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524000" y="1122363"/>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smtClean="0"/>
              <a:t>Thank you</a:t>
            </a:r>
            <a:endParaRPr lang="zh-CN" altLang="en-US" dirty="0"/>
          </a:p>
        </p:txBody>
      </p:sp>
    </p:spTree>
    <p:extLst>
      <p:ext uri="{BB962C8B-B14F-4D97-AF65-F5344CB8AC3E}">
        <p14:creationId xmlns:p14="http://schemas.microsoft.com/office/powerpoint/2010/main" val="3942869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3</a:t>
            </a:fld>
            <a:endParaRPr lang="en-GB" altLang="zh-CN" dirty="0">
              <a:latin typeface="微软雅黑" panose="020B0503020204020204" pitchFamily="34" charset="-122"/>
              <a:ea typeface="微软雅黑" panose="020B0503020204020204" pitchFamily="34" charset="-122"/>
            </a:endParaRPr>
          </a:p>
        </p:txBody>
      </p:sp>
      <p:sp>
        <p:nvSpPr>
          <p:cNvPr id="5"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Parser &amp; AST Builder</a:t>
            </a:r>
            <a:endParaRPr lang="zh-CN" altLang="en-US" sz="3200" dirty="0" smtClean="0">
              <a:latin typeface="微软雅黑" panose="020B0503020204020204" pitchFamily="34" charset="-122"/>
              <a:ea typeface="微软雅黑" panose="020B0503020204020204" pitchFamily="34" charset="-122"/>
            </a:endParaRPr>
          </a:p>
        </p:txBody>
      </p:sp>
      <p:sp>
        <p:nvSpPr>
          <p:cNvPr id="6" name="流程图: 过程 5"/>
          <p:cNvSpPr/>
          <p:nvPr/>
        </p:nvSpPr>
        <p:spPr bwMode="auto">
          <a:xfrm>
            <a:off x="3769104" y="2044963"/>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Antlr4</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文本框 6"/>
          <p:cNvSpPr txBox="1"/>
          <p:nvPr/>
        </p:nvSpPr>
        <p:spPr>
          <a:xfrm>
            <a:off x="2123728" y="2041512"/>
            <a:ext cx="885499"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SQLite.g4</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8" name="直接箭头连接符 7"/>
          <p:cNvCxnSpPr>
            <a:stCxn id="7" idx="3"/>
            <a:endCxn id="6" idx="1"/>
          </p:cNvCxnSpPr>
          <p:nvPr/>
        </p:nvCxnSpPr>
        <p:spPr bwMode="auto">
          <a:xfrm flipV="1">
            <a:off x="3009227" y="2177283"/>
            <a:ext cx="759877" cy="2729"/>
          </a:xfrm>
          <a:prstGeom prst="straightConnector1">
            <a:avLst/>
          </a:prstGeom>
          <a:noFill/>
          <a:ln w="9525" cap="flat" cmpd="sng" algn="ctr">
            <a:solidFill>
              <a:schemeClr val="tx1"/>
            </a:solidFill>
            <a:prstDash val="solid"/>
            <a:round/>
            <a:headEnd type="none" w="med" len="med"/>
            <a:tailEnd type="triangle"/>
          </a:ln>
          <a:effectLst/>
        </p:spPr>
      </p:cxnSp>
      <p:sp>
        <p:nvSpPr>
          <p:cNvPr id="9" name="文本框 8"/>
          <p:cNvSpPr txBox="1"/>
          <p:nvPr/>
        </p:nvSpPr>
        <p:spPr>
          <a:xfrm>
            <a:off x="5423727" y="1484784"/>
            <a:ext cx="1744004" cy="1384995"/>
          </a:xfrm>
          <a:prstGeom prst="rect">
            <a:avLst/>
          </a:prstGeom>
          <a:noFill/>
        </p:spPr>
        <p:txBody>
          <a:bodyPr wrap="none" rtlCol="0">
            <a:spAutoFit/>
          </a:bodyPr>
          <a:lstStyle/>
          <a:p>
            <a:r>
              <a:rPr lang="en-US" altLang="zh-CN" sz="1200" dirty="0" smtClean="0">
                <a:solidFill>
                  <a:srgbClr val="FF0000"/>
                </a:solidFill>
                <a:latin typeface="微软雅黑" panose="020B0503020204020204" pitchFamily="34" charset="-122"/>
                <a:ea typeface="微软雅黑" panose="020B0503020204020204" pitchFamily="34" charset="-122"/>
              </a:rPr>
              <a:t>SQLiteParser.cs</a:t>
            </a:r>
          </a:p>
          <a:p>
            <a:r>
              <a:rPr lang="en-US" altLang="zh-CN" sz="1200" dirty="0" smtClean="0">
                <a:solidFill>
                  <a:schemeClr val="tx1"/>
                </a:solidFill>
                <a:latin typeface="微软雅黑" panose="020B0503020204020204" pitchFamily="34" charset="-122"/>
                <a:ea typeface="微软雅黑" panose="020B0503020204020204" pitchFamily="34" charset="-122"/>
              </a:rPr>
              <a:t>SQLiteLexer.cs</a:t>
            </a:r>
          </a:p>
          <a:p>
            <a:r>
              <a:rPr lang="en-US" altLang="zh-CN" sz="1200" dirty="0" smtClean="0">
                <a:solidFill>
                  <a:schemeClr val="tx1"/>
                </a:solidFill>
                <a:latin typeface="微软雅黑" panose="020B0503020204020204" pitchFamily="34" charset="-122"/>
                <a:ea typeface="微软雅黑" panose="020B0503020204020204" pitchFamily="34" charset="-122"/>
              </a:rPr>
              <a:t>SQLite.tokens</a:t>
            </a:r>
          </a:p>
          <a:p>
            <a:r>
              <a:rPr lang="en-US" altLang="zh-CN" sz="1200" dirty="0" smtClean="0">
                <a:solidFill>
                  <a:schemeClr val="tx1"/>
                </a:solidFill>
                <a:latin typeface="微软雅黑" panose="020B0503020204020204" pitchFamily="34" charset="-122"/>
                <a:ea typeface="微软雅黑" panose="020B0503020204020204" pitchFamily="34" charset="-122"/>
              </a:rPr>
              <a:t>SQLiteLexer.tokens</a:t>
            </a:r>
          </a:p>
          <a:p>
            <a:r>
              <a:rPr lang="en-US" altLang="zh-CN" sz="1200" dirty="0" smtClean="0">
                <a:solidFill>
                  <a:schemeClr val="tx1"/>
                </a:solidFill>
                <a:latin typeface="微软雅黑" panose="020B0503020204020204" pitchFamily="34" charset="-122"/>
                <a:ea typeface="微软雅黑" panose="020B0503020204020204" pitchFamily="34" charset="-122"/>
              </a:rPr>
              <a:t>SQLiteListener.cs</a:t>
            </a:r>
          </a:p>
          <a:p>
            <a:r>
              <a:rPr lang="en-US" altLang="zh-CN" sz="1200" dirty="0" smtClean="0">
                <a:solidFill>
                  <a:schemeClr val="tx1"/>
                </a:solidFill>
                <a:latin typeface="微软雅黑" panose="020B0503020204020204" pitchFamily="34" charset="-122"/>
                <a:ea typeface="微软雅黑" panose="020B0503020204020204" pitchFamily="34" charset="-122"/>
              </a:rPr>
              <a:t>SQLiteBaseListener.cs</a:t>
            </a:r>
          </a:p>
          <a:p>
            <a:r>
              <a:rPr lang="en-US" altLang="zh-CN" sz="1200" dirty="0">
                <a:solidFill>
                  <a:srgbClr val="FF0000"/>
                </a:solidFill>
                <a:latin typeface="微软雅黑" panose="020B0503020204020204" pitchFamily="34" charset="-122"/>
                <a:ea typeface="微软雅黑" panose="020B0503020204020204" pitchFamily="34" charset="-122"/>
              </a:rPr>
              <a:t>SQLiteBaseVisitor.cs</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10" name="直接箭头连接符 9"/>
          <p:cNvCxnSpPr>
            <a:stCxn id="6" idx="3"/>
            <a:endCxn id="9" idx="1"/>
          </p:cNvCxnSpPr>
          <p:nvPr/>
        </p:nvCxnSpPr>
        <p:spPr bwMode="auto">
          <a:xfrm flipV="1">
            <a:off x="4705208" y="2177282"/>
            <a:ext cx="718519" cy="1"/>
          </a:xfrm>
          <a:prstGeom prst="straightConnector1">
            <a:avLst/>
          </a:prstGeom>
          <a:noFill/>
          <a:ln w="9525" cap="flat" cmpd="sng" algn="ctr">
            <a:solidFill>
              <a:schemeClr val="tx1"/>
            </a:solidFill>
            <a:prstDash val="solid"/>
            <a:round/>
            <a:headEnd type="none" w="med" len="med"/>
            <a:tailEnd type="triangle"/>
          </a:ln>
          <a:effectLst/>
        </p:spPr>
      </p:cxnSp>
      <p:sp>
        <p:nvSpPr>
          <p:cNvPr id="11" name="流程图: 过程 10"/>
          <p:cNvSpPr/>
          <p:nvPr/>
        </p:nvSpPr>
        <p:spPr bwMode="auto">
          <a:xfrm>
            <a:off x="2220669" y="3008303"/>
            <a:ext cx="1218683"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SQLiteParser</a:t>
            </a:r>
          </a:p>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rgbClr val="FF0000"/>
                </a:solidFill>
                <a:latin typeface="微软雅黑" panose="020B0503020204020204" pitchFamily="34" charset="-122"/>
                <a:ea typeface="微软雅黑" panose="020B0503020204020204" pitchFamily="34" charset="-122"/>
              </a:rPr>
              <a:t>Parser</a:t>
            </a:r>
            <a:endParaRPr kumimoji="0" lang="zh-CN" altLang="en-US" sz="1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sp>
        <p:nvSpPr>
          <p:cNvPr id="12" name="文本框 11"/>
          <p:cNvSpPr txBox="1"/>
          <p:nvPr/>
        </p:nvSpPr>
        <p:spPr>
          <a:xfrm>
            <a:off x="1337093" y="3683488"/>
            <a:ext cx="975203"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SQL Query</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277606" y="3683487"/>
            <a:ext cx="2101153" cy="276999"/>
          </a:xfrm>
          <a:prstGeom prst="rect">
            <a:avLst/>
          </a:prstGeom>
          <a:noFill/>
        </p:spPr>
        <p:txBody>
          <a:bodyPr wrap="none" rtlCol="0">
            <a:spAutoFit/>
          </a:bodyPr>
          <a:lstStyle/>
          <a:p>
            <a:r>
              <a:rPr lang="en-US" altLang="zh-CN" sz="1200" dirty="0" err="1" smtClean="0">
                <a:solidFill>
                  <a:srgbClr val="FF0000"/>
                </a:solidFill>
                <a:latin typeface="微软雅黑" panose="020B0503020204020204" pitchFamily="34" charset="-122"/>
                <a:ea typeface="微软雅黑" panose="020B0503020204020204" pitchFamily="34" charset="-122"/>
              </a:rPr>
              <a:t>SQLiteParser.ParseContext</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321763" y="3683487"/>
            <a:ext cx="1666482"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Unsolved Logic Plan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5" name="流程图: 过程 14"/>
          <p:cNvSpPr/>
          <p:nvPr/>
        </p:nvSpPr>
        <p:spPr bwMode="auto">
          <a:xfrm>
            <a:off x="5273604" y="2996952"/>
            <a:ext cx="1218683"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SQLiteVisitor</a:t>
            </a:r>
          </a:p>
          <a:p>
            <a:pPr marL="0" marR="0" indent="0" algn="ctr"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AST Build</a:t>
            </a:r>
            <a:endParaRPr kumimoji="0" lang="zh-CN" altLang="en-US" sz="1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cxnSp>
        <p:nvCxnSpPr>
          <p:cNvPr id="16" name="直接箭头连接符 15"/>
          <p:cNvCxnSpPr>
            <a:stCxn id="12" idx="3"/>
            <a:endCxn id="13" idx="1"/>
          </p:cNvCxnSpPr>
          <p:nvPr/>
        </p:nvCxnSpPr>
        <p:spPr bwMode="auto">
          <a:xfrm flipV="1">
            <a:off x="2312296" y="3821987"/>
            <a:ext cx="965310" cy="1"/>
          </a:xfrm>
          <a:prstGeom prst="straightConnector1">
            <a:avLst/>
          </a:prstGeom>
          <a:noFill/>
          <a:ln w="9525" cap="flat" cmpd="sng" algn="ctr">
            <a:solidFill>
              <a:schemeClr val="tx1"/>
            </a:solidFill>
            <a:prstDash val="solid"/>
            <a:round/>
            <a:headEnd type="none" w="med" len="med"/>
            <a:tailEnd type="triangle"/>
          </a:ln>
          <a:effectLst/>
        </p:spPr>
      </p:cxnSp>
      <p:cxnSp>
        <p:nvCxnSpPr>
          <p:cNvPr id="17" name="直接箭头连接符 16"/>
          <p:cNvCxnSpPr>
            <a:stCxn id="13" idx="3"/>
            <a:endCxn id="14" idx="1"/>
          </p:cNvCxnSpPr>
          <p:nvPr/>
        </p:nvCxnSpPr>
        <p:spPr bwMode="auto">
          <a:xfrm>
            <a:off x="5378759" y="3821987"/>
            <a:ext cx="943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8" name="直接箭头连接符 17"/>
          <p:cNvCxnSpPr>
            <a:stCxn id="11" idx="2"/>
          </p:cNvCxnSpPr>
          <p:nvPr/>
        </p:nvCxnSpPr>
        <p:spPr bwMode="auto">
          <a:xfrm>
            <a:off x="2830011" y="3457608"/>
            <a:ext cx="683" cy="358199"/>
          </a:xfrm>
          <a:prstGeom prst="straightConnector1">
            <a:avLst/>
          </a:prstGeom>
          <a:noFill/>
          <a:ln w="9525" cap="flat" cmpd="sng" algn="ctr">
            <a:solidFill>
              <a:schemeClr val="tx1"/>
            </a:solidFill>
            <a:prstDash val="solid"/>
            <a:round/>
            <a:headEnd type="none" w="med" len="med"/>
            <a:tailEnd type="triangle"/>
          </a:ln>
          <a:effectLst/>
        </p:spPr>
      </p:cxnSp>
      <p:cxnSp>
        <p:nvCxnSpPr>
          <p:cNvPr id="19" name="直接箭头连接符 18"/>
          <p:cNvCxnSpPr>
            <a:stCxn id="15" idx="2"/>
          </p:cNvCxnSpPr>
          <p:nvPr/>
        </p:nvCxnSpPr>
        <p:spPr bwMode="auto">
          <a:xfrm>
            <a:off x="5882946" y="3446257"/>
            <a:ext cx="1143" cy="369549"/>
          </a:xfrm>
          <a:prstGeom prst="straightConnector1">
            <a:avLst/>
          </a:prstGeom>
          <a:noFill/>
          <a:ln w="9525" cap="flat" cmpd="sng" algn="ctr">
            <a:solidFill>
              <a:schemeClr val="tx1"/>
            </a:solidFill>
            <a:prstDash val="solid"/>
            <a:round/>
            <a:headEnd type="none" w="med" len="med"/>
            <a:tailEnd type="triangle"/>
          </a:ln>
          <a:effectLst/>
        </p:spPr>
      </p:cxnSp>
      <p:sp>
        <p:nvSpPr>
          <p:cNvPr id="21" name="文本框 20"/>
          <p:cNvSpPr txBox="1"/>
          <p:nvPr/>
        </p:nvSpPr>
        <p:spPr>
          <a:xfrm>
            <a:off x="395288" y="1048067"/>
            <a:ext cx="4165628" cy="1015663"/>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Antlr4           </a:t>
            </a:r>
            <a:r>
              <a:rPr lang="en-US" altLang="zh-CN"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hlinkClick r:id="rId2"/>
              </a:rPr>
              <a:t>https://</a:t>
            </a:r>
            <a:r>
              <a:rPr lang="en-US" altLang="zh-CN" sz="1200" dirty="0" smtClean="0">
                <a:solidFill>
                  <a:schemeClr val="tx1"/>
                </a:solidFill>
                <a:latin typeface="微软雅黑" panose="020B0503020204020204" pitchFamily="34" charset="-122"/>
                <a:ea typeface="微软雅黑" panose="020B0503020204020204" pitchFamily="34" charset="-122"/>
                <a:hlinkClick r:id="rId2"/>
              </a:rPr>
              <a:t>github.com/antlr/antlr4</a:t>
            </a:r>
            <a:endParaRPr lang="en-US" altLang="zh-CN" sz="1200" dirty="0" smtClean="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grammars-v4 </a:t>
            </a:r>
            <a:r>
              <a:rPr lang="en-US" altLang="zh-CN"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hlinkClick r:id="rId3"/>
              </a:rPr>
              <a:t>https://</a:t>
            </a:r>
            <a:r>
              <a:rPr lang="en-US" altLang="zh-CN" sz="1200" dirty="0" smtClean="0">
                <a:solidFill>
                  <a:schemeClr val="tx1"/>
                </a:solidFill>
                <a:latin typeface="微软雅黑" panose="020B0503020204020204" pitchFamily="34" charset="-122"/>
                <a:ea typeface="微软雅黑" panose="020B0503020204020204" pitchFamily="34" charset="-122"/>
                <a:hlinkClick r:id="rId3"/>
              </a:rPr>
              <a:t>github.com/antlr/grammars-v4</a:t>
            </a:r>
            <a:endParaRPr lang="en-US" altLang="zh-CN" sz="1200" dirty="0" smtClean="0">
              <a:solidFill>
                <a:schemeClr val="tx1"/>
              </a:solidFill>
              <a:latin typeface="微软雅黑" panose="020B0503020204020204" pitchFamily="34" charset="-122"/>
              <a:ea typeface="微软雅黑" panose="020B0503020204020204" pitchFamily="34" charset="-122"/>
            </a:endParaRPr>
          </a:p>
          <a:p>
            <a:endParaRPr lang="en-US" altLang="zh-CN" sz="1200" dirty="0" smtClean="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C++ </a:t>
            </a:r>
            <a:r>
              <a:rPr lang="en-US" altLang="zh-CN" sz="1200" dirty="0">
                <a:solidFill>
                  <a:schemeClr val="tx1"/>
                </a:solidFill>
                <a:latin typeface="微软雅黑" panose="020B0503020204020204" pitchFamily="34" charset="-122"/>
                <a:ea typeface="微软雅黑" panose="020B0503020204020204" pitchFamily="34" charset="-122"/>
              </a:rPr>
              <a:t>antlr4 </a:t>
            </a:r>
            <a:r>
              <a:rPr lang="en-US" altLang="zh-CN" sz="1200" dirty="0" smtClean="0">
                <a:solidFill>
                  <a:schemeClr val="tx1"/>
                </a:solidFill>
                <a:latin typeface="微软雅黑" panose="020B0503020204020204" pitchFamily="34" charset="-122"/>
                <a:ea typeface="微软雅黑" panose="020B0503020204020204" pitchFamily="34" charset="-122"/>
              </a:rPr>
              <a:t>     - </a:t>
            </a:r>
            <a:r>
              <a:rPr lang="en-US" altLang="zh-CN" sz="1200" dirty="0">
                <a:solidFill>
                  <a:schemeClr val="tx1"/>
                </a:solidFill>
                <a:latin typeface="微软雅黑" panose="020B0503020204020204" pitchFamily="34" charset="-122"/>
                <a:ea typeface="微软雅黑" panose="020B0503020204020204" pitchFamily="34" charset="-122"/>
                <a:hlinkClick r:id="rId4"/>
              </a:rPr>
              <a:t>https://</a:t>
            </a:r>
            <a:r>
              <a:rPr lang="en-US" altLang="zh-CN" sz="1200" dirty="0" smtClean="0">
                <a:solidFill>
                  <a:schemeClr val="tx1"/>
                </a:solidFill>
                <a:latin typeface="微软雅黑" panose="020B0503020204020204" pitchFamily="34" charset="-122"/>
                <a:ea typeface="微软雅黑" panose="020B0503020204020204" pitchFamily="34" charset="-122"/>
                <a:hlinkClick r:id="rId4"/>
              </a:rPr>
              <a:t>github.com/antlr/antlr4-cpp</a:t>
            </a:r>
            <a:endParaRPr lang="en-US" altLang="zh-CN" sz="1200" dirty="0" smtClean="0">
              <a:solidFill>
                <a:schemeClr val="tx1"/>
              </a:solidFill>
              <a:latin typeface="微软雅黑" panose="020B0503020204020204" pitchFamily="34" charset="-122"/>
              <a:ea typeface="微软雅黑" panose="020B0503020204020204" pitchFamily="34" charset="-122"/>
            </a:endParaRPr>
          </a:p>
          <a:p>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0360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4</a:t>
            </a:fld>
            <a:endParaRPr lang="en-GB" altLang="zh-CN" dirty="0">
              <a:latin typeface="微软雅黑" panose="020B0503020204020204" pitchFamily="34" charset="-122"/>
              <a:ea typeface="微软雅黑" panose="020B0503020204020204" pitchFamily="34" charset="-122"/>
            </a:endParaRPr>
          </a:p>
        </p:txBody>
      </p:sp>
      <p:sp>
        <p:nvSpPr>
          <p:cNvPr id="5" name="Rectangle 104"/>
          <p:cNvSpPr>
            <a:spLocks noGrp="1" noChangeArrowheads="1"/>
          </p:cNvSpPr>
          <p:nvPr>
            <p:ph type="title"/>
          </p:nvPr>
        </p:nvSpPr>
        <p:spPr>
          <a:xfrm>
            <a:off x="395288" y="44450"/>
            <a:ext cx="7745412" cy="871538"/>
          </a:xfrm>
        </p:spPr>
        <p:txBody>
          <a:bodyPr/>
          <a:lstStyle/>
          <a:p>
            <a:pPr eaLnBrk="1" hangingPunct="1"/>
            <a:r>
              <a:rPr lang="en-US" altLang="zh-CN" sz="3200" dirty="0" smtClean="0">
                <a:latin typeface="微软雅黑" panose="020B0503020204020204" pitchFamily="34" charset="-122"/>
                <a:ea typeface="微软雅黑" panose="020B0503020204020204" pitchFamily="34" charset="-122"/>
              </a:rPr>
              <a:t>Catalog</a:t>
            </a:r>
            <a:endParaRPr lang="zh-CN" altLang="en-US" sz="3200"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467544" y="1340768"/>
            <a:ext cx="8722516"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Catalog</a:t>
            </a:r>
            <a:r>
              <a:rPr lang="zh-CN" altLang="en-US" sz="1200" dirty="0" smtClean="0">
                <a:solidFill>
                  <a:schemeClr val="tx1"/>
                </a:solidFill>
                <a:latin typeface="微软雅黑" panose="020B0503020204020204" pitchFamily="34" charset="-122"/>
                <a:ea typeface="微软雅黑" panose="020B0503020204020204" pitchFamily="34" charset="-122"/>
              </a:rPr>
              <a:t>模拟数据库</a:t>
            </a:r>
            <a:r>
              <a:rPr lang="en-US" altLang="zh-CN" sz="1200" dirty="0" smtClean="0">
                <a:solidFill>
                  <a:schemeClr val="tx1"/>
                </a:solidFill>
                <a:latin typeface="微软雅黑" panose="020B0503020204020204" pitchFamily="34" charset="-122"/>
                <a:ea typeface="微软雅黑" panose="020B0503020204020204" pitchFamily="34" charset="-122"/>
              </a:rPr>
              <a:t>Relation Schema</a:t>
            </a:r>
            <a:r>
              <a:rPr lang="zh-CN" altLang="en-US" sz="1200" dirty="0" smtClean="0">
                <a:solidFill>
                  <a:schemeClr val="tx1"/>
                </a:solidFill>
                <a:latin typeface="微软雅黑" panose="020B0503020204020204" pitchFamily="34" charset="-122"/>
                <a:ea typeface="微软雅黑" panose="020B0503020204020204" pitchFamily="34" charset="-122"/>
              </a:rPr>
              <a:t>以及</a:t>
            </a:r>
            <a:r>
              <a:rPr lang="en-US" altLang="zh-CN" sz="1200" dirty="0" smtClean="0">
                <a:solidFill>
                  <a:schemeClr val="tx1"/>
                </a:solidFill>
                <a:latin typeface="微软雅黑" panose="020B0503020204020204" pitchFamily="34" charset="-122"/>
                <a:ea typeface="微软雅黑" panose="020B0503020204020204" pitchFamily="34" charset="-122"/>
              </a:rPr>
              <a:t>Relation Instance</a:t>
            </a:r>
            <a:r>
              <a:rPr lang="zh-CN" altLang="en-US" sz="1200" dirty="0" smtClean="0">
                <a:solidFill>
                  <a:schemeClr val="tx1"/>
                </a:solidFill>
                <a:latin typeface="微软雅黑" panose="020B0503020204020204" pitchFamily="34" charset="-122"/>
                <a:ea typeface="微软雅黑" panose="020B0503020204020204" pitchFamily="34" charset="-122"/>
              </a:rPr>
              <a:t>。通过</a:t>
            </a:r>
            <a:r>
              <a:rPr lang="en-US" altLang="zh-CN" sz="1200" dirty="0" smtClean="0">
                <a:solidFill>
                  <a:schemeClr val="tx1"/>
                </a:solidFill>
                <a:latin typeface="微软雅黑" panose="020B0503020204020204" pitchFamily="34" charset="-122"/>
                <a:ea typeface="微软雅黑" panose="020B0503020204020204" pitchFamily="34" charset="-122"/>
              </a:rPr>
              <a:t>Catalog</a:t>
            </a:r>
            <a:r>
              <a:rPr lang="zh-CN" altLang="en-US" sz="1200" dirty="0" smtClean="0">
                <a:solidFill>
                  <a:schemeClr val="tx1"/>
                </a:solidFill>
                <a:latin typeface="微软雅黑" panose="020B0503020204020204" pitchFamily="34" charset="-122"/>
                <a:ea typeface="微软雅黑" panose="020B0503020204020204" pitchFamily="34" charset="-122"/>
              </a:rPr>
              <a:t>可以获取测试数据库中表元数据信息以及表数据。</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8" name="流程图: 过程 7"/>
          <p:cNvSpPr/>
          <p:nvPr/>
        </p:nvSpPr>
        <p:spPr bwMode="auto">
          <a:xfrm>
            <a:off x="611559" y="4127903"/>
            <a:ext cx="180020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b="1" dirty="0" smtClean="0">
                <a:solidFill>
                  <a:schemeClr val="tx1"/>
                </a:solidFill>
                <a:latin typeface="微软雅黑" panose="020B0503020204020204" pitchFamily="34" charset="-122"/>
                <a:ea typeface="微软雅黑" panose="020B0503020204020204" pitchFamily="34" charset="-122"/>
              </a:rPr>
              <a:t>Catalog</a:t>
            </a:r>
            <a:endPar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流程图: 过程 8"/>
          <p:cNvSpPr/>
          <p:nvPr/>
        </p:nvSpPr>
        <p:spPr bwMode="auto">
          <a:xfrm>
            <a:off x="611559" y="4392541"/>
            <a:ext cx="1800200"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 systable_ : SysTable</a:t>
            </a:r>
          </a:p>
          <a:p>
            <a:pPr marL="0" marR="0" indent="0"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 sysstat_ : SysTable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流程图: 过程 9"/>
          <p:cNvSpPr/>
          <p:nvPr/>
        </p:nvSpPr>
        <p:spPr bwMode="auto">
          <a:xfrm>
            <a:off x="3685965" y="4365104"/>
            <a:ext cx="252028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b="1" dirty="0" smtClean="0">
                <a:solidFill>
                  <a:schemeClr val="tx1"/>
                </a:solidFill>
                <a:latin typeface="微软雅黑" panose="020B0503020204020204" pitchFamily="34" charset="-122"/>
                <a:ea typeface="微软雅黑" panose="020B0503020204020204" pitchFamily="34" charset="-122"/>
              </a:rPr>
              <a:t>SysTable</a:t>
            </a:r>
            <a:endPar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流程图: 过程 10"/>
          <p:cNvSpPr/>
          <p:nvPr/>
        </p:nvSpPr>
        <p:spPr bwMode="auto">
          <a:xfrm>
            <a:off x="3685965" y="4629742"/>
            <a:ext cx="2520280"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 Tables : map&lt;string, TableDef&gt;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2" name="流程图: 过程 11"/>
          <p:cNvSpPr/>
          <p:nvPr/>
        </p:nvSpPr>
        <p:spPr bwMode="auto">
          <a:xfrm>
            <a:off x="3685965" y="5264703"/>
            <a:ext cx="2808312"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b="1" dirty="0" smtClean="0">
                <a:solidFill>
                  <a:schemeClr val="tx1"/>
                </a:solidFill>
                <a:latin typeface="微软雅黑" panose="020B0503020204020204" pitchFamily="34" charset="-122"/>
                <a:ea typeface="微软雅黑" panose="020B0503020204020204" pitchFamily="34" charset="-122"/>
              </a:rPr>
              <a:t>TableDef</a:t>
            </a:r>
            <a:endPar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3" name="流程图: 过程 12"/>
          <p:cNvSpPr/>
          <p:nvPr/>
        </p:nvSpPr>
        <p:spPr bwMode="auto">
          <a:xfrm>
            <a:off x="3685965" y="5529341"/>
            <a:ext cx="2808312" cy="633971"/>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171450" marR="0" indent="-171450" defTabSz="801688" rtl="0" eaLnBrk="1" fontAlgn="base" latinLnBrk="0" hangingPunct="1">
              <a:lnSpc>
                <a:spcPct val="100000"/>
              </a:lnSpc>
              <a:spcBef>
                <a:spcPct val="0"/>
              </a:spcBef>
              <a:spcAft>
                <a:spcPct val="0"/>
              </a:spcAft>
              <a:buClrTx/>
              <a:buSzTx/>
              <a:buFontTx/>
              <a:buChar char="-"/>
              <a:tabLst/>
            </a:pPr>
            <a:r>
              <a:rPr lang="en-US" altLang="zh-CN" sz="1200" dirty="0" smtClean="0">
                <a:solidFill>
                  <a:schemeClr val="tx1"/>
                </a:solidFill>
                <a:latin typeface="微软雅黑" panose="020B0503020204020204" pitchFamily="34" charset="-122"/>
                <a:ea typeface="微软雅黑" panose="020B0503020204020204" pitchFamily="34" charset="-122"/>
              </a:rPr>
              <a:t>columns: map&lt;string, ColumnDef&gt;</a:t>
            </a:r>
          </a:p>
          <a:p>
            <a:pPr marL="171450" marR="0" indent="-171450" defTabSz="801688" rtl="0" eaLnBrk="1" fontAlgn="base" latinLnBrk="0" hangingPunct="1">
              <a:lnSpc>
                <a:spcPct val="100000"/>
              </a:lnSpc>
              <a:spcBef>
                <a:spcPct val="0"/>
              </a:spcBef>
              <a:spcAft>
                <a:spcPct val="0"/>
              </a:spcAft>
              <a:buClrTx/>
              <a:buSzTx/>
              <a:buFontTx/>
              <a:buChar char="-"/>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Distributions_</a:t>
            </a:r>
            <a:r>
              <a:rPr kumimoji="0" lang="en-US" altLang="zh-CN" sz="1200" b="0" i="0" u="none" strike="noStrike" cap="none" normalizeH="0" dirty="0" smtClean="0">
                <a:ln>
                  <a:noFill/>
                </a:ln>
                <a:solidFill>
                  <a:schemeClr val="tx1"/>
                </a:solidFill>
                <a:effectLst/>
                <a:latin typeface="微软雅黑" panose="020B0503020204020204" pitchFamily="34" charset="-122"/>
                <a:ea typeface="微软雅黑" panose="020B0503020204020204" pitchFamily="34" charset="-122"/>
              </a:rPr>
              <a:t> : List&lt;Distribution&gt;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流程图: 过程 13"/>
          <p:cNvSpPr/>
          <p:nvPr/>
        </p:nvSpPr>
        <p:spPr bwMode="auto">
          <a:xfrm>
            <a:off x="7236248" y="5077103"/>
            <a:ext cx="1720786"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b="1" dirty="0" smtClean="0">
                <a:solidFill>
                  <a:schemeClr val="tx1"/>
                </a:solidFill>
                <a:latin typeface="微软雅黑" panose="020B0503020204020204" pitchFamily="34" charset="-122"/>
                <a:ea typeface="微软雅黑" panose="020B0503020204020204" pitchFamily="34" charset="-122"/>
              </a:rPr>
              <a:t>ColumnDef</a:t>
            </a:r>
            <a:endPar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流程图: 过程 14"/>
          <p:cNvSpPr/>
          <p:nvPr/>
        </p:nvSpPr>
        <p:spPr bwMode="auto">
          <a:xfrm>
            <a:off x="7236248" y="5341741"/>
            <a:ext cx="1720786" cy="818637"/>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171450" marR="0" indent="-171450" defTabSz="801688" rtl="0" eaLnBrk="1" fontAlgn="base" latinLnBrk="0" hangingPunct="1">
              <a:lnSpc>
                <a:spcPct val="100000"/>
              </a:lnSpc>
              <a:spcBef>
                <a:spcPct val="0"/>
              </a:spcBef>
              <a:spcAft>
                <a:spcPct val="0"/>
              </a:spcAft>
              <a:buClrTx/>
              <a:buSzTx/>
              <a:buFontTx/>
              <a:buChar char="-"/>
              <a:tabLst/>
            </a:pPr>
            <a:r>
              <a:rPr lang="en-US" altLang="zh-CN" sz="1200" dirty="0" smtClean="0">
                <a:solidFill>
                  <a:schemeClr val="tx1"/>
                </a:solidFill>
                <a:latin typeface="微软雅黑" panose="020B0503020204020204" pitchFamily="34" charset="-122"/>
                <a:ea typeface="微软雅黑" panose="020B0503020204020204" pitchFamily="34" charset="-122"/>
              </a:rPr>
              <a:t>name_ : string</a:t>
            </a:r>
          </a:p>
          <a:p>
            <a:pPr marL="171450" marR="0" indent="-171450" defTabSz="801688" rtl="0" eaLnBrk="1" fontAlgn="base" latinLnBrk="0" hangingPunct="1">
              <a:lnSpc>
                <a:spcPct val="100000"/>
              </a:lnSpc>
              <a:spcBef>
                <a:spcPct val="0"/>
              </a:spcBef>
              <a:spcAft>
                <a:spcPct val="0"/>
              </a:spcAft>
              <a:buClrTx/>
              <a:buSzTx/>
              <a:buFontTx/>
              <a:buChar char="-"/>
              <a:tabLst/>
            </a:pPr>
            <a:r>
              <a:rPr lang="en-US" altLang="zh-CN" sz="1200" dirty="0">
                <a:solidFill>
                  <a:schemeClr val="tx1"/>
                </a:solidFill>
                <a:latin typeface="微软雅黑" panose="020B0503020204020204" pitchFamily="34" charset="-122"/>
                <a:ea typeface="微软雅黑" panose="020B0503020204020204" pitchFamily="34" charset="-122"/>
              </a:rPr>
              <a:t>t</a:t>
            </a: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ype_ : ColumnType</a:t>
            </a:r>
          </a:p>
          <a:p>
            <a:pPr marL="171450" marR="0" indent="-171450" defTabSz="801688" rtl="0" eaLnBrk="1" fontAlgn="base" latinLnBrk="0" hangingPunct="1">
              <a:lnSpc>
                <a:spcPct val="100000"/>
              </a:lnSpc>
              <a:spcBef>
                <a:spcPct val="0"/>
              </a:spcBef>
              <a:spcAft>
                <a:spcPct val="0"/>
              </a:spcAft>
              <a:buClrTx/>
              <a:buSzTx/>
              <a:buFontTx/>
              <a:buChar char="-"/>
              <a:tabLst/>
            </a:pPr>
            <a:r>
              <a:rPr lang="en-US" altLang="zh-CN" sz="1200" dirty="0">
                <a:solidFill>
                  <a:schemeClr val="tx1"/>
                </a:solidFill>
                <a:latin typeface="微软雅黑" panose="020B0503020204020204" pitchFamily="34" charset="-122"/>
                <a:ea typeface="微软雅黑" panose="020B0503020204020204" pitchFamily="34" charset="-122"/>
              </a:rPr>
              <a:t>o</a:t>
            </a:r>
            <a:r>
              <a:rPr lang="en-US" altLang="zh-CN" sz="1200" dirty="0" smtClean="0">
                <a:solidFill>
                  <a:schemeClr val="tx1"/>
                </a:solidFill>
                <a:latin typeface="微软雅黑" panose="020B0503020204020204" pitchFamily="34" charset="-122"/>
                <a:ea typeface="微软雅黑" panose="020B0503020204020204" pitchFamily="34" charset="-122"/>
              </a:rPr>
              <a:t>rdinal_ : int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6" name="直接箭头连接符 2"/>
          <p:cNvCxnSpPr>
            <a:stCxn id="13" idx="3"/>
            <a:endCxn id="14" idx="1"/>
          </p:cNvCxnSpPr>
          <p:nvPr/>
        </p:nvCxnSpPr>
        <p:spPr bwMode="auto">
          <a:xfrm flipV="1">
            <a:off x="6494277" y="5209423"/>
            <a:ext cx="741971" cy="636904"/>
          </a:xfrm>
          <a:prstGeom prst="bentConnector3">
            <a:avLst>
              <a:gd name="adj1" fmla="val 50000"/>
            </a:avLst>
          </a:prstGeom>
          <a:noFill/>
          <a:ln w="9525" cap="flat" cmpd="sng" algn="ctr">
            <a:solidFill>
              <a:schemeClr val="tx1"/>
            </a:solidFill>
            <a:prstDash val="solid"/>
            <a:round/>
            <a:headEnd type="diamond" w="med" len="med"/>
            <a:tailEnd type="triangle"/>
          </a:ln>
          <a:effectLst/>
        </p:spPr>
      </p:cxnSp>
      <p:cxnSp>
        <p:nvCxnSpPr>
          <p:cNvPr id="17" name="直接箭头连接符 65"/>
          <p:cNvCxnSpPr>
            <a:stCxn id="11" idx="3"/>
            <a:endCxn id="12" idx="1"/>
          </p:cNvCxnSpPr>
          <p:nvPr/>
        </p:nvCxnSpPr>
        <p:spPr bwMode="auto">
          <a:xfrm flipH="1">
            <a:off x="3685965" y="4854395"/>
            <a:ext cx="2520280" cy="542628"/>
          </a:xfrm>
          <a:prstGeom prst="bentConnector5">
            <a:avLst>
              <a:gd name="adj1" fmla="val -9070"/>
              <a:gd name="adj2" fmla="val 58508"/>
              <a:gd name="adj3" fmla="val 109070"/>
            </a:avLst>
          </a:prstGeom>
          <a:noFill/>
          <a:ln w="9525" cap="flat" cmpd="sng" algn="ctr">
            <a:solidFill>
              <a:schemeClr val="tx1"/>
            </a:solidFill>
            <a:prstDash val="solid"/>
            <a:round/>
            <a:headEnd type="diamond" w="med" len="med"/>
            <a:tailEnd type="triangle"/>
          </a:ln>
          <a:effectLst/>
        </p:spPr>
      </p:cxnSp>
      <p:cxnSp>
        <p:nvCxnSpPr>
          <p:cNvPr id="18" name="直接箭头连接符 66"/>
          <p:cNvCxnSpPr>
            <a:stCxn id="9" idx="3"/>
            <a:endCxn id="10" idx="1"/>
          </p:cNvCxnSpPr>
          <p:nvPr/>
        </p:nvCxnSpPr>
        <p:spPr bwMode="auto">
          <a:xfrm flipV="1">
            <a:off x="2411759" y="4497424"/>
            <a:ext cx="1274206" cy="119770"/>
          </a:xfrm>
          <a:prstGeom prst="bentConnector3">
            <a:avLst>
              <a:gd name="adj1" fmla="val 50000"/>
            </a:avLst>
          </a:prstGeom>
          <a:noFill/>
          <a:ln w="9525" cap="flat" cmpd="sng" algn="ctr">
            <a:solidFill>
              <a:schemeClr val="tx1"/>
            </a:solidFill>
            <a:prstDash val="solid"/>
            <a:round/>
            <a:headEnd type="diamond" w="med" len="med"/>
            <a:tailEnd type="triangle"/>
          </a:ln>
          <a:effectLst/>
        </p:spPr>
      </p:cxnSp>
      <p:sp>
        <p:nvSpPr>
          <p:cNvPr id="19" name="流程图: 过程 18"/>
          <p:cNvSpPr/>
          <p:nvPr/>
        </p:nvSpPr>
        <p:spPr bwMode="auto">
          <a:xfrm>
            <a:off x="611560" y="5264703"/>
            <a:ext cx="2302836"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b="1" dirty="0" smtClean="0">
                <a:solidFill>
                  <a:schemeClr val="tx1"/>
                </a:solidFill>
                <a:latin typeface="微软雅黑" panose="020B0503020204020204" pitchFamily="34" charset="-122"/>
                <a:ea typeface="微软雅黑" panose="020B0503020204020204" pitchFamily="34" charset="-122"/>
              </a:rPr>
              <a:t>Distribution</a:t>
            </a:r>
            <a:endPar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0" name="流程图: 过程 19"/>
          <p:cNvSpPr/>
          <p:nvPr/>
        </p:nvSpPr>
        <p:spPr bwMode="auto">
          <a:xfrm>
            <a:off x="611559" y="5529341"/>
            <a:ext cx="2302837"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171450" marR="0" indent="-171450" defTabSz="801688" rtl="0" eaLnBrk="1" fontAlgn="base" latinLnBrk="0" hangingPunct="1">
              <a:lnSpc>
                <a:spcPct val="100000"/>
              </a:lnSpc>
              <a:spcBef>
                <a:spcPct val="0"/>
              </a:spcBef>
              <a:spcAft>
                <a:spcPct val="0"/>
              </a:spcAft>
              <a:buClrTx/>
              <a:buSzTx/>
              <a:buFontTx/>
              <a:buChar char="-"/>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Heap_ : List&lt;Row&gt;</a:t>
            </a:r>
          </a:p>
          <a:p>
            <a:pPr marL="171450" marR="0" indent="-171450" defTabSz="801688" rtl="0" eaLnBrk="1" fontAlgn="base" latinLnBrk="0" hangingPunct="1">
              <a:lnSpc>
                <a:spcPct val="100000"/>
              </a:lnSpc>
              <a:spcBef>
                <a:spcPct val="0"/>
              </a:spcBef>
              <a:spcAft>
                <a:spcPct val="0"/>
              </a:spcAft>
              <a:buClrTx/>
              <a:buSzTx/>
              <a:buFontTx/>
              <a:buChar char="-"/>
              <a:tabLst/>
            </a:pPr>
            <a:r>
              <a:rPr lang="en-US" altLang="zh-CN" sz="1200" dirty="0" smtClean="0">
                <a:solidFill>
                  <a:schemeClr val="tx1"/>
                </a:solidFill>
                <a:latin typeface="微软雅黑" panose="020B0503020204020204" pitchFamily="34" charset="-122"/>
                <a:ea typeface="微软雅黑" panose="020B0503020204020204" pitchFamily="34" charset="-122"/>
              </a:rPr>
              <a:t>Indexes_ : List&lt;IndexDef&gt;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1" name="直接箭头连接符 2"/>
          <p:cNvCxnSpPr>
            <a:stCxn id="13" idx="1"/>
            <a:endCxn id="19" idx="3"/>
          </p:cNvCxnSpPr>
          <p:nvPr/>
        </p:nvCxnSpPr>
        <p:spPr bwMode="auto">
          <a:xfrm rot="10800000">
            <a:off x="2914397" y="5397023"/>
            <a:ext cx="771569" cy="449304"/>
          </a:xfrm>
          <a:prstGeom prst="bentConnector3">
            <a:avLst>
              <a:gd name="adj1" fmla="val 50000"/>
            </a:avLst>
          </a:prstGeom>
          <a:noFill/>
          <a:ln w="9525" cap="flat" cmpd="sng" algn="ctr">
            <a:solidFill>
              <a:schemeClr val="tx1"/>
            </a:solidFill>
            <a:prstDash val="solid"/>
            <a:round/>
            <a:headEnd type="diamond" w="med" len="med"/>
            <a:tailEnd type="triangle"/>
          </a:ln>
          <a:effectLst/>
        </p:spPr>
      </p:cxnSp>
    </p:spTree>
    <p:extLst>
      <p:ext uri="{BB962C8B-B14F-4D97-AF65-F5344CB8AC3E}">
        <p14:creationId xmlns:p14="http://schemas.microsoft.com/office/powerpoint/2010/main" val="2003238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5</a:t>
            </a:fld>
            <a:endParaRPr lang="en-GB" altLang="zh-CN" dirty="0">
              <a:latin typeface="微软雅黑" panose="020B0503020204020204" pitchFamily="34" charset="-122"/>
              <a:ea typeface="微软雅黑" panose="020B0503020204020204" pitchFamily="34" charset="-122"/>
            </a:endParaRPr>
          </a:p>
        </p:txBody>
      </p:sp>
      <p:sp>
        <p:nvSpPr>
          <p:cNvPr id="5" name="Rectangle 104"/>
          <p:cNvSpPr>
            <a:spLocks noGrp="1" noChangeArrowheads="1"/>
          </p:cNvSpPr>
          <p:nvPr>
            <p:ph type="title"/>
          </p:nvPr>
        </p:nvSpPr>
        <p:spPr>
          <a:xfrm>
            <a:off x="395288" y="44450"/>
            <a:ext cx="7745412" cy="871538"/>
          </a:xfrm>
        </p:spPr>
        <p:txBody>
          <a:bodyPr/>
          <a:lstStyle/>
          <a:p>
            <a:pPr eaLnBrk="1" hangingPunct="1"/>
            <a:r>
              <a:rPr lang="en-US" altLang="zh-CN" sz="3200" dirty="0" smtClean="0">
                <a:latin typeface="微软雅黑" panose="020B0503020204020204" pitchFamily="34" charset="-122"/>
                <a:ea typeface="微软雅黑" panose="020B0503020204020204" pitchFamily="34" charset="-122"/>
              </a:rPr>
              <a:t>Binder</a:t>
            </a:r>
            <a:endParaRPr lang="zh-CN" altLang="en-US" sz="3200" dirty="0" smtClean="0">
              <a:latin typeface="微软雅黑" panose="020B0503020204020204" pitchFamily="34" charset="-122"/>
              <a:ea typeface="微软雅黑" panose="020B0503020204020204" pitchFamily="34" charset="-122"/>
            </a:endParaRPr>
          </a:p>
        </p:txBody>
      </p:sp>
      <p:sp>
        <p:nvSpPr>
          <p:cNvPr id="6" name="流程图: 过程 5"/>
          <p:cNvSpPr/>
          <p:nvPr/>
        </p:nvSpPr>
        <p:spPr bwMode="auto">
          <a:xfrm>
            <a:off x="3635896" y="3137963"/>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Binder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流程图: 过程 6"/>
          <p:cNvSpPr/>
          <p:nvPr/>
        </p:nvSpPr>
        <p:spPr bwMode="auto">
          <a:xfrm>
            <a:off x="3635896" y="2553711"/>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Catalog</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605899" y="3777189"/>
            <a:ext cx="3098925" cy="1384995"/>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SELECT sum(v)</a:t>
            </a:r>
          </a:p>
          <a:p>
            <a:r>
              <a:rPr lang="en-US" altLang="zh-CN" sz="1200" dirty="0" smtClean="0">
                <a:solidFill>
                  <a:schemeClr val="tx1"/>
                </a:solidFill>
                <a:latin typeface="微软雅黑" panose="020B0503020204020204" pitchFamily="34" charset="-122"/>
                <a:ea typeface="微软雅黑" panose="020B0503020204020204" pitchFamily="34" charset="-122"/>
              </a:rPr>
              <a:t>FROM (</a:t>
            </a:r>
          </a:p>
          <a:p>
            <a:r>
              <a:rPr lang="en-US" altLang="zh-CN" sz="1200" dirty="0" smtClean="0">
                <a:solidFill>
                  <a:schemeClr val="tx1"/>
                </a:solidFill>
                <a:latin typeface="微软雅黑" panose="020B0503020204020204" pitchFamily="34" charset="-122"/>
                <a:ea typeface="微软雅黑" panose="020B0503020204020204" pitchFamily="34" charset="-122"/>
              </a:rPr>
              <a:t>SELECT</a:t>
            </a:r>
          </a:p>
          <a:p>
            <a:r>
              <a:rPr lang="en-US" altLang="zh-CN" sz="1200" dirty="0" smtClean="0">
                <a:solidFill>
                  <a:schemeClr val="tx1"/>
                </a:solidFill>
                <a:latin typeface="微软雅黑" panose="020B0503020204020204" pitchFamily="34" charset="-122"/>
                <a:ea typeface="微软雅黑" panose="020B0503020204020204" pitchFamily="34" charset="-122"/>
              </a:rPr>
              <a:t>t1.id, 1 + 2 + t1.value as v</a:t>
            </a:r>
          </a:p>
          <a:p>
            <a:r>
              <a:rPr lang="en-US" altLang="zh-CN" sz="1200" dirty="0" smtClean="0">
                <a:solidFill>
                  <a:schemeClr val="tx1"/>
                </a:solidFill>
                <a:latin typeface="微软雅黑" panose="020B0503020204020204" pitchFamily="34" charset="-122"/>
                <a:ea typeface="微软雅黑" panose="020B0503020204020204" pitchFamily="34" charset="-122"/>
              </a:rPr>
              <a:t>FROM t1 JOIN t2</a:t>
            </a:r>
          </a:p>
          <a:p>
            <a:r>
              <a:rPr lang="en-US" altLang="zh-CN" sz="1200" dirty="0" smtClean="0">
                <a:solidFill>
                  <a:schemeClr val="tx1"/>
                </a:solidFill>
                <a:latin typeface="微软雅黑" panose="020B0503020204020204" pitchFamily="34" charset="-122"/>
                <a:ea typeface="微软雅黑" panose="020B0503020204020204" pitchFamily="34" charset="-122"/>
              </a:rPr>
              <a:t>WHERE</a:t>
            </a:r>
          </a:p>
          <a:p>
            <a:r>
              <a:rPr lang="en-US" altLang="zh-CN" sz="1200" dirty="0" smtClean="0">
                <a:solidFill>
                  <a:schemeClr val="tx1"/>
                </a:solidFill>
                <a:latin typeface="微软雅黑" panose="020B0503020204020204" pitchFamily="34" charset="-122"/>
                <a:ea typeface="微软雅黑" panose="020B0503020204020204" pitchFamily="34" charset="-122"/>
              </a:rPr>
              <a:t>t1.id = t2.id AND t2.id &gt; 50 * 1000) tmp</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9" name="流程图: 过程 8"/>
          <p:cNvSpPr/>
          <p:nvPr/>
        </p:nvSpPr>
        <p:spPr bwMode="auto">
          <a:xfrm>
            <a:off x="5790475" y="3777189"/>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Aggregate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流程图: 过程 9"/>
          <p:cNvSpPr/>
          <p:nvPr/>
        </p:nvSpPr>
        <p:spPr bwMode="auto">
          <a:xfrm>
            <a:off x="5790475" y="4218621"/>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流程图: 过程 10"/>
          <p:cNvSpPr/>
          <p:nvPr/>
        </p:nvSpPr>
        <p:spPr bwMode="auto">
          <a:xfrm>
            <a:off x="5790475" y="4669427"/>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Filter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2" name="流程图: 过程 11"/>
          <p:cNvSpPr/>
          <p:nvPr/>
        </p:nvSpPr>
        <p:spPr bwMode="auto">
          <a:xfrm>
            <a:off x="5790475" y="5120233"/>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Join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3" name="流程图: 过程 12"/>
          <p:cNvSpPr/>
          <p:nvPr/>
        </p:nvSpPr>
        <p:spPr bwMode="auto">
          <a:xfrm>
            <a:off x="5070395" y="5571039"/>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Scan(t1)</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流程图: 过程 13"/>
          <p:cNvSpPr/>
          <p:nvPr/>
        </p:nvSpPr>
        <p:spPr bwMode="auto">
          <a:xfrm>
            <a:off x="6647912" y="5571038"/>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Scan(t2)</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5" name="直接箭头连接符 14"/>
          <p:cNvCxnSpPr>
            <a:stCxn id="9" idx="2"/>
            <a:endCxn id="10" idx="0"/>
          </p:cNvCxnSpPr>
          <p:nvPr/>
        </p:nvCxnSpPr>
        <p:spPr bwMode="auto">
          <a:xfrm>
            <a:off x="6258527" y="4041828"/>
            <a:ext cx="0" cy="176793"/>
          </a:xfrm>
          <a:prstGeom prst="straightConnector1">
            <a:avLst/>
          </a:prstGeom>
          <a:noFill/>
          <a:ln w="9525" cap="flat" cmpd="sng" algn="ctr">
            <a:solidFill>
              <a:schemeClr val="tx1"/>
            </a:solidFill>
            <a:prstDash val="solid"/>
            <a:round/>
            <a:headEnd type="none" w="med" len="med"/>
            <a:tailEnd type="none"/>
          </a:ln>
          <a:effectLst/>
        </p:spPr>
      </p:cxnSp>
      <p:cxnSp>
        <p:nvCxnSpPr>
          <p:cNvPr id="16" name="直接箭头连接符 15"/>
          <p:cNvCxnSpPr>
            <a:stCxn id="10" idx="2"/>
            <a:endCxn id="11" idx="0"/>
          </p:cNvCxnSpPr>
          <p:nvPr/>
        </p:nvCxnSpPr>
        <p:spPr bwMode="auto">
          <a:xfrm>
            <a:off x="6258527" y="4483260"/>
            <a:ext cx="0" cy="186167"/>
          </a:xfrm>
          <a:prstGeom prst="straightConnector1">
            <a:avLst/>
          </a:prstGeom>
          <a:noFill/>
          <a:ln w="9525" cap="flat" cmpd="sng" algn="ctr">
            <a:solidFill>
              <a:schemeClr val="tx1"/>
            </a:solidFill>
            <a:prstDash val="solid"/>
            <a:round/>
            <a:headEnd type="none" w="med" len="med"/>
            <a:tailEnd type="none"/>
          </a:ln>
          <a:effectLst/>
        </p:spPr>
      </p:cxnSp>
      <p:cxnSp>
        <p:nvCxnSpPr>
          <p:cNvPr id="17" name="直接箭头连接符 16"/>
          <p:cNvCxnSpPr>
            <a:stCxn id="11" idx="2"/>
            <a:endCxn id="12" idx="0"/>
          </p:cNvCxnSpPr>
          <p:nvPr/>
        </p:nvCxnSpPr>
        <p:spPr bwMode="auto">
          <a:xfrm>
            <a:off x="6258527" y="4934066"/>
            <a:ext cx="0" cy="186167"/>
          </a:xfrm>
          <a:prstGeom prst="straightConnector1">
            <a:avLst/>
          </a:prstGeom>
          <a:noFill/>
          <a:ln w="9525" cap="flat" cmpd="sng" algn="ctr">
            <a:solidFill>
              <a:schemeClr val="tx1"/>
            </a:solidFill>
            <a:prstDash val="solid"/>
            <a:round/>
            <a:headEnd type="none" w="med" len="med"/>
            <a:tailEnd type="none"/>
          </a:ln>
          <a:effectLst/>
        </p:spPr>
      </p:cxnSp>
      <p:cxnSp>
        <p:nvCxnSpPr>
          <p:cNvPr id="18" name="直接箭头连接符 17"/>
          <p:cNvCxnSpPr>
            <a:stCxn id="12" idx="2"/>
            <a:endCxn id="13" idx="0"/>
          </p:cNvCxnSpPr>
          <p:nvPr/>
        </p:nvCxnSpPr>
        <p:spPr bwMode="auto">
          <a:xfrm flipH="1">
            <a:off x="5538447" y="5384872"/>
            <a:ext cx="720080" cy="186167"/>
          </a:xfrm>
          <a:prstGeom prst="straightConnector1">
            <a:avLst/>
          </a:prstGeom>
          <a:noFill/>
          <a:ln w="9525" cap="flat" cmpd="sng" algn="ctr">
            <a:solidFill>
              <a:schemeClr val="tx1"/>
            </a:solidFill>
            <a:prstDash val="solid"/>
            <a:round/>
            <a:headEnd type="none" w="med" len="med"/>
            <a:tailEnd type="none"/>
          </a:ln>
          <a:effectLst/>
        </p:spPr>
      </p:cxnSp>
      <p:cxnSp>
        <p:nvCxnSpPr>
          <p:cNvPr id="19" name="直接箭头连接符 18"/>
          <p:cNvCxnSpPr>
            <a:stCxn id="12" idx="2"/>
            <a:endCxn id="14" idx="0"/>
          </p:cNvCxnSpPr>
          <p:nvPr/>
        </p:nvCxnSpPr>
        <p:spPr bwMode="auto">
          <a:xfrm>
            <a:off x="6258527" y="5384872"/>
            <a:ext cx="857437" cy="186166"/>
          </a:xfrm>
          <a:prstGeom prst="straightConnector1">
            <a:avLst/>
          </a:prstGeom>
          <a:noFill/>
          <a:ln w="9525" cap="flat" cmpd="sng" algn="ctr">
            <a:solidFill>
              <a:schemeClr val="tx1"/>
            </a:solidFill>
            <a:prstDash val="solid"/>
            <a:round/>
            <a:headEnd type="none" w="med" len="med"/>
            <a:tailEnd type="none"/>
          </a:ln>
          <a:effectLst/>
        </p:spPr>
      </p:cxnSp>
      <p:cxnSp>
        <p:nvCxnSpPr>
          <p:cNvPr id="20" name="直接箭头连接符 19"/>
          <p:cNvCxnSpPr>
            <a:stCxn id="8" idx="0"/>
            <a:endCxn id="6" idx="1"/>
          </p:cNvCxnSpPr>
          <p:nvPr/>
        </p:nvCxnSpPr>
        <p:spPr bwMode="auto">
          <a:xfrm flipV="1">
            <a:off x="2155362" y="3270283"/>
            <a:ext cx="1480534" cy="506906"/>
          </a:xfrm>
          <a:prstGeom prst="straightConnector1">
            <a:avLst/>
          </a:prstGeom>
          <a:noFill/>
          <a:ln w="9525" cap="flat" cmpd="sng" algn="ctr">
            <a:solidFill>
              <a:schemeClr val="tx1"/>
            </a:solidFill>
            <a:prstDash val="solid"/>
            <a:round/>
            <a:headEnd type="none" w="med" len="med"/>
            <a:tailEnd type="triangle"/>
          </a:ln>
          <a:effectLst/>
        </p:spPr>
      </p:cxnSp>
      <p:cxnSp>
        <p:nvCxnSpPr>
          <p:cNvPr id="21" name="直接箭头连接符 20"/>
          <p:cNvCxnSpPr>
            <a:stCxn id="7" idx="2"/>
            <a:endCxn id="6" idx="0"/>
          </p:cNvCxnSpPr>
          <p:nvPr/>
        </p:nvCxnSpPr>
        <p:spPr bwMode="auto">
          <a:xfrm>
            <a:off x="4103948" y="2818350"/>
            <a:ext cx="0" cy="319613"/>
          </a:xfrm>
          <a:prstGeom prst="straightConnector1">
            <a:avLst/>
          </a:prstGeom>
          <a:noFill/>
          <a:ln w="9525" cap="flat" cmpd="sng" algn="ctr">
            <a:solidFill>
              <a:schemeClr val="tx1"/>
            </a:solidFill>
            <a:prstDash val="solid"/>
            <a:round/>
            <a:headEnd type="none" w="med" len="med"/>
            <a:tailEnd type="triangle"/>
          </a:ln>
          <a:effectLst/>
        </p:spPr>
      </p:cxnSp>
      <p:sp>
        <p:nvSpPr>
          <p:cNvPr id="22" name="文本框 21"/>
          <p:cNvSpPr txBox="1"/>
          <p:nvPr/>
        </p:nvSpPr>
        <p:spPr>
          <a:xfrm>
            <a:off x="7000350" y="3777189"/>
            <a:ext cx="676788"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s</a:t>
            </a:r>
            <a:r>
              <a:rPr lang="en-US" altLang="zh-CN" sz="1200" dirty="0" smtClean="0">
                <a:solidFill>
                  <a:schemeClr val="tx1"/>
                </a:solidFill>
                <a:latin typeface="微软雅黑" panose="020B0503020204020204" pitchFamily="34" charset="-122"/>
                <a:ea typeface="微软雅黑" panose="020B0503020204020204" pitchFamily="34" charset="-122"/>
              </a:rPr>
              <a:t>um(v)</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7000350" y="4235415"/>
            <a:ext cx="2071593"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t1.id, 1 + 2 + t1.value as v</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981949" y="4658258"/>
            <a:ext cx="1410964" cy="461665"/>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t1.id = t2.id</a:t>
            </a:r>
          </a:p>
          <a:p>
            <a:r>
              <a:rPr lang="en-US" altLang="zh-CN" sz="1200" dirty="0" smtClean="0">
                <a:solidFill>
                  <a:schemeClr val="tx1"/>
                </a:solidFill>
                <a:latin typeface="微软雅黑" panose="020B0503020204020204" pitchFamily="34" charset="-122"/>
                <a:ea typeface="微软雅黑" panose="020B0503020204020204" pitchFamily="34" charset="-122"/>
              </a:rPr>
              <a:t>t2.id &gt; 50 * 1000</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25" name="直接箭头连接符 24"/>
          <p:cNvCxnSpPr>
            <a:stCxn id="6" idx="3"/>
            <a:endCxn id="9" idx="0"/>
          </p:cNvCxnSpPr>
          <p:nvPr/>
        </p:nvCxnSpPr>
        <p:spPr bwMode="auto">
          <a:xfrm>
            <a:off x="4572000" y="3270283"/>
            <a:ext cx="1686527" cy="506906"/>
          </a:xfrm>
          <a:prstGeom prst="straightConnector1">
            <a:avLst/>
          </a:prstGeom>
          <a:noFill/>
          <a:ln w="9525" cap="flat" cmpd="sng" algn="ctr">
            <a:solidFill>
              <a:schemeClr val="tx1"/>
            </a:solidFill>
            <a:prstDash val="solid"/>
            <a:round/>
            <a:headEnd type="none" w="med" len="med"/>
            <a:tailEnd type="triangle"/>
          </a:ln>
          <a:effectLst/>
        </p:spPr>
      </p:cxnSp>
      <p:sp>
        <p:nvSpPr>
          <p:cNvPr id="26" name="文本框 25"/>
          <p:cNvSpPr txBox="1"/>
          <p:nvPr/>
        </p:nvSpPr>
        <p:spPr>
          <a:xfrm>
            <a:off x="467544" y="1340768"/>
            <a:ext cx="5865965" cy="461665"/>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Binder</a:t>
            </a:r>
            <a:r>
              <a:rPr lang="zh-CN" altLang="en-US" sz="1200" dirty="0" smtClean="0">
                <a:solidFill>
                  <a:schemeClr val="tx1"/>
                </a:solidFill>
                <a:latin typeface="微软雅黑" panose="020B0503020204020204" pitchFamily="34" charset="-122"/>
                <a:ea typeface="微软雅黑" panose="020B0503020204020204" pitchFamily="34" charset="-122"/>
              </a:rPr>
              <a:t>通过</a:t>
            </a:r>
            <a:r>
              <a:rPr lang="en-US" altLang="zh-CN" sz="1200" dirty="0" smtClean="0">
                <a:solidFill>
                  <a:schemeClr val="tx1"/>
                </a:solidFill>
                <a:latin typeface="微软雅黑" panose="020B0503020204020204" pitchFamily="34" charset="-122"/>
                <a:ea typeface="微软雅黑" panose="020B0503020204020204" pitchFamily="34" charset="-122"/>
              </a:rPr>
              <a:t>Catalog</a:t>
            </a:r>
            <a:r>
              <a:rPr lang="zh-CN" altLang="en-US" sz="1200" dirty="0" smtClean="0">
                <a:solidFill>
                  <a:schemeClr val="tx1"/>
                </a:solidFill>
                <a:latin typeface="微软雅黑" panose="020B0503020204020204" pitchFamily="34" charset="-122"/>
                <a:ea typeface="微软雅黑" panose="020B0503020204020204" pitchFamily="34" charset="-122"/>
              </a:rPr>
              <a:t>对</a:t>
            </a:r>
            <a:r>
              <a:rPr lang="en-US" altLang="zh-CN" sz="1200" dirty="0" smtClean="0">
                <a:solidFill>
                  <a:schemeClr val="tx1"/>
                </a:solidFill>
                <a:latin typeface="微软雅黑" panose="020B0503020204020204" pitchFamily="34" charset="-122"/>
                <a:ea typeface="微软雅黑" panose="020B0503020204020204" pitchFamily="34" charset="-122"/>
              </a:rPr>
              <a:t>SQL Query</a:t>
            </a:r>
            <a:r>
              <a:rPr lang="zh-CN" altLang="en-US" sz="1200" dirty="0" smtClean="0">
                <a:solidFill>
                  <a:schemeClr val="tx1"/>
                </a:solidFill>
                <a:latin typeface="微软雅黑" panose="020B0503020204020204" pitchFamily="34" charset="-122"/>
                <a:ea typeface="微软雅黑" panose="020B0503020204020204" pitchFamily="34" charset="-122"/>
              </a:rPr>
              <a:t>进行校验和解析，包括关系，属性，数据类型等。</a:t>
            </a:r>
            <a:endParaRPr lang="en-US" altLang="zh-CN" sz="1200" dirty="0" smtClean="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Catalog</a:t>
            </a:r>
            <a:r>
              <a:rPr lang="zh-CN" altLang="en-US" sz="1200" dirty="0" smtClean="0">
                <a:solidFill>
                  <a:schemeClr val="tx1"/>
                </a:solidFill>
                <a:latin typeface="微软雅黑" panose="020B0503020204020204" pitchFamily="34" charset="-122"/>
                <a:ea typeface="微软雅黑" panose="020B0503020204020204" pitchFamily="34" charset="-122"/>
              </a:rPr>
              <a:t>以寻找查询的关系，</a:t>
            </a:r>
            <a:r>
              <a:rPr lang="zh-CN" altLang="en-US" sz="1200" dirty="0">
                <a:solidFill>
                  <a:schemeClr val="tx1"/>
                </a:solidFill>
                <a:latin typeface="微软雅黑" panose="020B0503020204020204" pitchFamily="34" charset="-122"/>
                <a:ea typeface="微软雅黑" panose="020B0503020204020204" pitchFamily="34" charset="-122"/>
              </a:rPr>
              <a:t>从而从中解析出</a:t>
            </a:r>
            <a:r>
              <a:rPr lang="zh-CN" altLang="en-US" sz="1200" dirty="0" smtClean="0">
                <a:solidFill>
                  <a:schemeClr val="tx1"/>
                </a:solidFill>
                <a:latin typeface="微软雅黑" panose="020B0503020204020204" pitchFamily="34" charset="-122"/>
                <a:ea typeface="微软雅黑" panose="020B0503020204020204" pitchFamily="34" charset="-122"/>
              </a:rPr>
              <a:t>这个关系的属性。</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3786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6</a:t>
            </a:fld>
            <a:endParaRPr lang="en-GB" altLang="zh-CN" dirty="0">
              <a:latin typeface="微软雅黑" panose="020B0503020204020204" pitchFamily="34" charset="-122"/>
              <a:ea typeface="微软雅黑" panose="020B0503020204020204" pitchFamily="34" charset="-122"/>
            </a:endParaRPr>
          </a:p>
        </p:txBody>
      </p:sp>
      <p:sp>
        <p:nvSpPr>
          <p:cNvPr id="5" name="Rectangle 104"/>
          <p:cNvSpPr>
            <a:spLocks noGrp="1" noChangeArrowheads="1"/>
          </p:cNvSpPr>
          <p:nvPr>
            <p:ph type="title"/>
          </p:nvPr>
        </p:nvSpPr>
        <p:spPr>
          <a:xfrm>
            <a:off x="395288" y="44450"/>
            <a:ext cx="7745412" cy="871538"/>
          </a:xfrm>
        </p:spPr>
        <p:txBody>
          <a:bodyPr/>
          <a:lstStyle/>
          <a:p>
            <a:pPr eaLnBrk="1" hangingPunct="1"/>
            <a:r>
              <a:rPr lang="en-US" altLang="zh-CN" sz="3200" dirty="0" smtClean="0">
                <a:latin typeface="微软雅黑" panose="020B0503020204020204" pitchFamily="34" charset="-122"/>
                <a:ea typeface="微软雅黑" panose="020B0503020204020204" pitchFamily="34" charset="-122"/>
              </a:rPr>
              <a:t>Binder</a:t>
            </a:r>
            <a:endParaRPr lang="zh-CN" altLang="en-US" sz="3200"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1068763" y="1354912"/>
            <a:ext cx="1810176"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Unresolved Logic </a:t>
            </a:r>
            <a:r>
              <a:rPr lang="en-US" altLang="zh-CN" sz="1200" dirty="0" smtClean="0">
                <a:solidFill>
                  <a:schemeClr val="tx1"/>
                </a:solidFill>
                <a:latin typeface="微软雅黑" panose="020B0503020204020204" pitchFamily="34" charset="-122"/>
                <a:ea typeface="微软雅黑" panose="020B0503020204020204" pitchFamily="34" charset="-122"/>
              </a:rPr>
              <a:t>Plan</a:t>
            </a:r>
          </a:p>
        </p:txBody>
      </p:sp>
      <p:sp>
        <p:nvSpPr>
          <p:cNvPr id="7" name="流程图: 过程 6"/>
          <p:cNvSpPr/>
          <p:nvPr/>
        </p:nvSpPr>
        <p:spPr bwMode="auto">
          <a:xfrm>
            <a:off x="3101086" y="1268761"/>
            <a:ext cx="1152130"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Resolve “FROM”</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流程图: 过程 7"/>
          <p:cNvSpPr/>
          <p:nvPr/>
        </p:nvSpPr>
        <p:spPr bwMode="auto">
          <a:xfrm>
            <a:off x="4829278" y="1268760"/>
            <a:ext cx="1152129"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Resolve “SELECT”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流程图: 过程 8"/>
          <p:cNvSpPr/>
          <p:nvPr/>
        </p:nvSpPr>
        <p:spPr bwMode="auto">
          <a:xfrm>
            <a:off x="6557469" y="1268760"/>
            <a:ext cx="1152129"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Resolve “WHERE”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流程图: 过程 9"/>
          <p:cNvSpPr/>
          <p:nvPr/>
        </p:nvSpPr>
        <p:spPr bwMode="auto">
          <a:xfrm>
            <a:off x="6557469" y="2112036"/>
            <a:ext cx="1147793"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Resolve</a:t>
            </a:r>
            <a:r>
              <a:rPr kumimoji="0" lang="en-US" altLang="zh-CN" sz="1200" b="0" i="0" u="none" strike="noStrike" cap="none" normalizeH="0" dirty="0" smtClean="0">
                <a:ln>
                  <a:noFill/>
                </a:ln>
                <a:solidFill>
                  <a:schemeClr val="tx1"/>
                </a:solidFill>
                <a:effectLst/>
                <a:latin typeface="微软雅黑" panose="020B0503020204020204" pitchFamily="34" charset="-122"/>
                <a:ea typeface="微软雅黑" panose="020B0503020204020204" pitchFamily="34" charset="-122"/>
              </a:rPr>
              <a:t> “GROUPBY”</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流程图: 过程 10"/>
          <p:cNvSpPr/>
          <p:nvPr/>
        </p:nvSpPr>
        <p:spPr bwMode="auto">
          <a:xfrm>
            <a:off x="6556579" y="2955312"/>
            <a:ext cx="1142338"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Resolve</a:t>
            </a:r>
            <a:r>
              <a:rPr kumimoji="0" lang="en-US" altLang="zh-CN" sz="1200" b="0" i="0" u="none" strike="noStrike" cap="none" normalizeH="0" dirty="0" smtClean="0">
                <a:ln>
                  <a:noFill/>
                </a:ln>
                <a:solidFill>
                  <a:schemeClr val="tx1"/>
                </a:solidFill>
                <a:effectLst/>
                <a:latin typeface="微软雅黑" panose="020B0503020204020204" pitchFamily="34" charset="-122"/>
                <a:ea typeface="微软雅黑" panose="020B0503020204020204" pitchFamily="34" charset="-122"/>
              </a:rPr>
              <a:t> “PREDICATE”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2" name="流程图: 过程 11"/>
          <p:cNvSpPr/>
          <p:nvPr/>
        </p:nvSpPr>
        <p:spPr bwMode="auto">
          <a:xfrm>
            <a:off x="6545898" y="3798588"/>
            <a:ext cx="1153019"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Resolve</a:t>
            </a:r>
            <a:r>
              <a:rPr kumimoji="0" lang="en-US" altLang="zh-CN" sz="1200" b="0" i="0" u="none" strike="noStrike" cap="none" normalizeH="0" dirty="0" smtClean="0">
                <a:ln>
                  <a:noFill/>
                </a:ln>
                <a:solidFill>
                  <a:schemeClr val="tx1"/>
                </a:solidFill>
                <a:effectLst/>
                <a:latin typeface="微软雅黑" panose="020B0503020204020204" pitchFamily="34" charset="-122"/>
                <a:ea typeface="微软雅黑" panose="020B0503020204020204" pitchFamily="34" charset="-122"/>
              </a:rPr>
              <a:t> “ORDERBY”</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3" name="直接箭头连接符 12"/>
          <p:cNvCxnSpPr>
            <a:stCxn id="7" idx="3"/>
            <a:endCxn id="8" idx="1"/>
          </p:cNvCxnSpPr>
          <p:nvPr/>
        </p:nvCxnSpPr>
        <p:spPr bwMode="auto">
          <a:xfrm flipV="1">
            <a:off x="4253216" y="1493413"/>
            <a:ext cx="576062" cy="1"/>
          </a:xfrm>
          <a:prstGeom prst="straightConnector1">
            <a:avLst/>
          </a:prstGeom>
          <a:noFill/>
          <a:ln w="9525" cap="flat" cmpd="sng" algn="ctr">
            <a:solidFill>
              <a:schemeClr val="tx1"/>
            </a:solidFill>
            <a:prstDash val="solid"/>
            <a:round/>
            <a:headEnd type="none" w="med" len="med"/>
            <a:tailEnd type="triangle"/>
          </a:ln>
          <a:effectLst/>
        </p:spPr>
      </p:cxnSp>
      <p:cxnSp>
        <p:nvCxnSpPr>
          <p:cNvPr id="14" name="直接箭头连接符 13"/>
          <p:cNvCxnSpPr>
            <a:stCxn id="10" idx="2"/>
            <a:endCxn id="11" idx="0"/>
          </p:cNvCxnSpPr>
          <p:nvPr/>
        </p:nvCxnSpPr>
        <p:spPr bwMode="auto">
          <a:xfrm flipH="1">
            <a:off x="7127748" y="2561341"/>
            <a:ext cx="3618" cy="393971"/>
          </a:xfrm>
          <a:prstGeom prst="straightConnector1">
            <a:avLst/>
          </a:prstGeom>
          <a:noFill/>
          <a:ln w="9525" cap="flat" cmpd="sng" algn="ctr">
            <a:solidFill>
              <a:schemeClr val="tx1"/>
            </a:solidFill>
            <a:prstDash val="solid"/>
            <a:round/>
            <a:headEnd type="none" w="med" len="med"/>
            <a:tailEnd type="triangle"/>
          </a:ln>
          <a:effectLst/>
        </p:spPr>
      </p:cxnSp>
      <p:cxnSp>
        <p:nvCxnSpPr>
          <p:cNvPr id="15" name="直接箭头连接符 14"/>
          <p:cNvCxnSpPr>
            <a:stCxn id="8" idx="3"/>
            <a:endCxn id="9" idx="1"/>
          </p:cNvCxnSpPr>
          <p:nvPr/>
        </p:nvCxnSpPr>
        <p:spPr bwMode="auto">
          <a:xfrm>
            <a:off x="5981407" y="1493413"/>
            <a:ext cx="576062" cy="0"/>
          </a:xfrm>
          <a:prstGeom prst="straightConnector1">
            <a:avLst/>
          </a:prstGeom>
          <a:noFill/>
          <a:ln w="9525" cap="flat" cmpd="sng" algn="ctr">
            <a:solidFill>
              <a:schemeClr val="tx1"/>
            </a:solidFill>
            <a:prstDash val="solid"/>
            <a:round/>
            <a:headEnd type="none" w="med" len="med"/>
            <a:tailEnd type="triangle"/>
          </a:ln>
          <a:effectLst/>
        </p:spPr>
      </p:cxnSp>
      <p:cxnSp>
        <p:nvCxnSpPr>
          <p:cNvPr id="16" name="直接箭头连接符 15"/>
          <p:cNvCxnSpPr>
            <a:stCxn id="9" idx="2"/>
            <a:endCxn id="10" idx="0"/>
          </p:cNvCxnSpPr>
          <p:nvPr/>
        </p:nvCxnSpPr>
        <p:spPr bwMode="auto">
          <a:xfrm flipH="1">
            <a:off x="7131366" y="1718065"/>
            <a:ext cx="2168" cy="393971"/>
          </a:xfrm>
          <a:prstGeom prst="straightConnector1">
            <a:avLst/>
          </a:prstGeom>
          <a:noFill/>
          <a:ln w="9525" cap="flat" cmpd="sng" algn="ctr">
            <a:solidFill>
              <a:schemeClr val="tx1"/>
            </a:solidFill>
            <a:prstDash val="solid"/>
            <a:round/>
            <a:headEnd type="none" w="med" len="med"/>
            <a:tailEnd type="triangle"/>
          </a:ln>
          <a:effectLst/>
        </p:spPr>
      </p:cxnSp>
      <p:cxnSp>
        <p:nvCxnSpPr>
          <p:cNvPr id="17" name="直接箭头连接符 16"/>
          <p:cNvCxnSpPr>
            <a:stCxn id="11" idx="2"/>
            <a:endCxn id="12" idx="0"/>
          </p:cNvCxnSpPr>
          <p:nvPr/>
        </p:nvCxnSpPr>
        <p:spPr bwMode="auto">
          <a:xfrm flipH="1">
            <a:off x="7122408" y="3404617"/>
            <a:ext cx="5340" cy="393971"/>
          </a:xfrm>
          <a:prstGeom prst="straightConnector1">
            <a:avLst/>
          </a:prstGeom>
          <a:noFill/>
          <a:ln w="9525" cap="flat" cmpd="sng" algn="ctr">
            <a:solidFill>
              <a:schemeClr val="tx1"/>
            </a:solidFill>
            <a:prstDash val="solid"/>
            <a:round/>
            <a:headEnd type="none" w="med" len="med"/>
            <a:tailEnd type="triangle"/>
          </a:ln>
          <a:effectLst/>
        </p:spPr>
      </p:cxnSp>
      <p:sp>
        <p:nvSpPr>
          <p:cNvPr id="18" name="文本框 17"/>
          <p:cNvSpPr txBox="1"/>
          <p:nvPr/>
        </p:nvSpPr>
        <p:spPr>
          <a:xfrm>
            <a:off x="4141185" y="987012"/>
            <a:ext cx="934871"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Ref tables</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5796136" y="980728"/>
            <a:ext cx="1085682"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Ref columns</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7852904" y="1776550"/>
            <a:ext cx="1165832" cy="461665"/>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Ref columns</a:t>
            </a:r>
          </a:p>
          <a:p>
            <a:r>
              <a:rPr lang="en-US" altLang="zh-CN" sz="1200" dirty="0" smtClean="0">
                <a:solidFill>
                  <a:schemeClr val="tx1"/>
                </a:solidFill>
                <a:latin typeface="微软雅黑" panose="020B0503020204020204" pitchFamily="34" charset="-122"/>
                <a:ea typeface="微软雅黑" panose="020B0503020204020204" pitchFamily="34" charset="-122"/>
              </a:rPr>
              <a:t>Ref condition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7852904" y="2619826"/>
            <a:ext cx="1364028" cy="461665"/>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Ref columns</a:t>
            </a:r>
          </a:p>
          <a:p>
            <a:r>
              <a:rPr lang="en-US" altLang="zh-CN" sz="1200" dirty="0" smtClean="0">
                <a:solidFill>
                  <a:schemeClr val="tx1"/>
                </a:solidFill>
                <a:latin typeface="微软雅黑" panose="020B0503020204020204" pitchFamily="34" charset="-122"/>
                <a:ea typeface="微软雅黑" panose="020B0503020204020204" pitchFamily="34" charset="-122"/>
              </a:rPr>
              <a:t>Ref aggregation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7852904" y="3463102"/>
            <a:ext cx="1178528" cy="461665"/>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Ref columns</a:t>
            </a:r>
          </a:p>
          <a:p>
            <a:r>
              <a:rPr lang="en-US" altLang="zh-CN" sz="1200" dirty="0" smtClean="0">
                <a:solidFill>
                  <a:schemeClr val="tx1"/>
                </a:solidFill>
                <a:latin typeface="微软雅黑" panose="020B0503020204020204" pitchFamily="34" charset="-122"/>
                <a:ea typeface="微软雅黑" panose="020B0503020204020204" pitchFamily="34" charset="-122"/>
              </a:rPr>
              <a:t>Ref predicate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360939" y="4781165"/>
            <a:ext cx="1639360"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R</a:t>
            </a:r>
            <a:r>
              <a:rPr lang="en-US" altLang="zh-CN" sz="1200" dirty="0" smtClean="0">
                <a:solidFill>
                  <a:schemeClr val="tx1"/>
                </a:solidFill>
                <a:latin typeface="微软雅黑" panose="020B0503020204020204" pitchFamily="34" charset="-122"/>
                <a:ea typeface="微软雅黑" panose="020B0503020204020204" pitchFamily="34" charset="-122"/>
              </a:rPr>
              <a:t>esolved </a:t>
            </a:r>
            <a:r>
              <a:rPr lang="en-US" altLang="zh-CN" sz="1200" dirty="0">
                <a:solidFill>
                  <a:schemeClr val="tx1"/>
                </a:solidFill>
                <a:latin typeface="微软雅黑" panose="020B0503020204020204" pitchFamily="34" charset="-122"/>
                <a:ea typeface="微软雅黑" panose="020B0503020204020204" pitchFamily="34" charset="-122"/>
              </a:rPr>
              <a:t>Logic </a:t>
            </a:r>
            <a:r>
              <a:rPr lang="en-US" altLang="zh-CN" sz="1200" dirty="0" smtClean="0">
                <a:solidFill>
                  <a:schemeClr val="tx1"/>
                </a:solidFill>
                <a:latin typeface="微软雅黑" panose="020B0503020204020204" pitchFamily="34" charset="-122"/>
                <a:ea typeface="微软雅黑" panose="020B0503020204020204" pitchFamily="34" charset="-122"/>
              </a:rPr>
              <a:t>Plan</a:t>
            </a:r>
          </a:p>
        </p:txBody>
      </p:sp>
      <p:cxnSp>
        <p:nvCxnSpPr>
          <p:cNvPr id="24" name="直接箭头连接符 23"/>
          <p:cNvCxnSpPr>
            <a:stCxn id="6" idx="3"/>
            <a:endCxn id="7" idx="1"/>
          </p:cNvCxnSpPr>
          <p:nvPr/>
        </p:nvCxnSpPr>
        <p:spPr bwMode="auto">
          <a:xfrm>
            <a:off x="2878939" y="1493412"/>
            <a:ext cx="222147" cy="2"/>
          </a:xfrm>
          <a:prstGeom prst="straightConnector1">
            <a:avLst/>
          </a:prstGeom>
          <a:noFill/>
          <a:ln w="9525" cap="flat" cmpd="sng" algn="ctr">
            <a:solidFill>
              <a:schemeClr val="tx1"/>
            </a:solidFill>
            <a:prstDash val="solid"/>
            <a:round/>
            <a:headEnd type="none" w="med" len="med"/>
            <a:tailEnd type="triangle"/>
          </a:ln>
          <a:effectLst/>
        </p:spPr>
      </p:cxnSp>
      <p:cxnSp>
        <p:nvCxnSpPr>
          <p:cNvPr id="25" name="直接箭头连接符 24"/>
          <p:cNvCxnSpPr>
            <a:stCxn id="12" idx="2"/>
            <a:endCxn id="23" idx="0"/>
          </p:cNvCxnSpPr>
          <p:nvPr/>
        </p:nvCxnSpPr>
        <p:spPr bwMode="auto">
          <a:xfrm>
            <a:off x="7122408" y="4247893"/>
            <a:ext cx="58211" cy="533272"/>
          </a:xfrm>
          <a:prstGeom prst="straightConnector1">
            <a:avLst/>
          </a:prstGeom>
          <a:noFill/>
          <a:ln w="9525" cap="flat" cmpd="sng" algn="ctr">
            <a:solidFill>
              <a:schemeClr val="tx1"/>
            </a:solidFill>
            <a:prstDash val="solid"/>
            <a:round/>
            <a:headEnd type="none" w="med" len="med"/>
            <a:tailEnd type="triangle"/>
          </a:ln>
          <a:effectLst/>
        </p:spPr>
      </p:cxnSp>
      <p:sp>
        <p:nvSpPr>
          <p:cNvPr id="26" name="文本框 25"/>
          <p:cNvSpPr txBox="1"/>
          <p:nvPr/>
        </p:nvSpPr>
        <p:spPr>
          <a:xfrm>
            <a:off x="7832065" y="4257466"/>
            <a:ext cx="1159292" cy="461665"/>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Ref columns</a:t>
            </a:r>
          </a:p>
          <a:p>
            <a:r>
              <a:rPr lang="en-US" altLang="zh-CN" sz="1200" dirty="0" smtClean="0">
                <a:solidFill>
                  <a:schemeClr val="tx1"/>
                </a:solidFill>
                <a:latin typeface="微软雅黑" panose="020B0503020204020204" pitchFamily="34" charset="-122"/>
                <a:ea typeface="微软雅黑" panose="020B0503020204020204" pitchFamily="34" charset="-122"/>
              </a:rPr>
              <a:t>Ref Operator</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8" name="流程图: 过程 27"/>
          <p:cNvSpPr/>
          <p:nvPr/>
        </p:nvSpPr>
        <p:spPr bwMode="auto">
          <a:xfrm>
            <a:off x="4468124" y="2955312"/>
            <a:ext cx="180020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b="1" dirty="0" smtClean="0">
                <a:solidFill>
                  <a:schemeClr val="tx1"/>
                </a:solidFill>
                <a:latin typeface="微软雅黑" panose="020B0503020204020204" pitchFamily="34" charset="-122"/>
                <a:ea typeface="微软雅黑" panose="020B0503020204020204" pitchFamily="34" charset="-122"/>
              </a:rPr>
              <a:t>Catalog</a:t>
            </a:r>
            <a:endPar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9" name="流程图: 过程 28"/>
          <p:cNvSpPr/>
          <p:nvPr/>
        </p:nvSpPr>
        <p:spPr bwMode="auto">
          <a:xfrm>
            <a:off x="4468124" y="3219950"/>
            <a:ext cx="1800200"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 systable_ : SysTable</a:t>
            </a:r>
          </a:p>
          <a:p>
            <a:pPr marL="0" marR="0" indent="0"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 sysstat_ : SysTable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30" name="直接箭头连接符 29"/>
          <p:cNvCxnSpPr>
            <a:stCxn id="28" idx="0"/>
          </p:cNvCxnSpPr>
          <p:nvPr/>
        </p:nvCxnSpPr>
        <p:spPr bwMode="auto">
          <a:xfrm flipH="1" flipV="1">
            <a:off x="4541247" y="1488663"/>
            <a:ext cx="826977" cy="1466649"/>
          </a:xfrm>
          <a:prstGeom prst="straightConnector1">
            <a:avLst/>
          </a:prstGeom>
          <a:noFill/>
          <a:ln w="9525" cap="flat" cmpd="sng" algn="ctr">
            <a:solidFill>
              <a:schemeClr val="tx1"/>
            </a:solidFill>
            <a:prstDash val="dash"/>
            <a:round/>
            <a:headEnd type="none" w="med" len="med"/>
            <a:tailEnd type="triangle"/>
          </a:ln>
          <a:effectLst/>
        </p:spPr>
      </p:cxnSp>
      <p:cxnSp>
        <p:nvCxnSpPr>
          <p:cNvPr id="31" name="直接箭头连接符 30"/>
          <p:cNvCxnSpPr>
            <a:stCxn id="28" idx="0"/>
          </p:cNvCxnSpPr>
          <p:nvPr/>
        </p:nvCxnSpPr>
        <p:spPr bwMode="auto">
          <a:xfrm flipV="1">
            <a:off x="5368224" y="1488662"/>
            <a:ext cx="951453" cy="1466650"/>
          </a:xfrm>
          <a:prstGeom prst="straightConnector1">
            <a:avLst/>
          </a:prstGeom>
          <a:noFill/>
          <a:ln w="9525" cap="flat" cmpd="sng" algn="ctr">
            <a:solidFill>
              <a:schemeClr val="tx1"/>
            </a:solidFill>
            <a:prstDash val="dash"/>
            <a:round/>
            <a:headEnd type="none" w="med" len="med"/>
            <a:tailEnd type="triangle"/>
          </a:ln>
          <a:effectLst/>
        </p:spPr>
      </p:cxnSp>
      <p:cxnSp>
        <p:nvCxnSpPr>
          <p:cNvPr id="32" name="直接箭头连接符 31"/>
          <p:cNvCxnSpPr>
            <a:stCxn id="28" idx="0"/>
          </p:cNvCxnSpPr>
          <p:nvPr/>
        </p:nvCxnSpPr>
        <p:spPr bwMode="auto">
          <a:xfrm flipV="1">
            <a:off x="5368224" y="1887153"/>
            <a:ext cx="1770332" cy="1068159"/>
          </a:xfrm>
          <a:prstGeom prst="straightConnector1">
            <a:avLst/>
          </a:prstGeom>
          <a:noFill/>
          <a:ln w="9525" cap="flat" cmpd="sng" algn="ctr">
            <a:solidFill>
              <a:schemeClr val="tx1"/>
            </a:solidFill>
            <a:prstDash val="dash"/>
            <a:round/>
            <a:headEnd type="none" w="med" len="med"/>
            <a:tailEnd type="triangle"/>
          </a:ln>
          <a:effectLst/>
        </p:spPr>
      </p:cxnSp>
      <p:cxnSp>
        <p:nvCxnSpPr>
          <p:cNvPr id="33" name="直接箭头连接符 32"/>
          <p:cNvCxnSpPr>
            <a:stCxn id="28" idx="3"/>
          </p:cNvCxnSpPr>
          <p:nvPr/>
        </p:nvCxnSpPr>
        <p:spPr bwMode="auto">
          <a:xfrm flipV="1">
            <a:off x="6268324" y="2686561"/>
            <a:ext cx="861233" cy="401071"/>
          </a:xfrm>
          <a:prstGeom prst="straightConnector1">
            <a:avLst/>
          </a:prstGeom>
          <a:noFill/>
          <a:ln w="9525" cap="flat" cmpd="sng" algn="ctr">
            <a:solidFill>
              <a:schemeClr val="tx1"/>
            </a:solidFill>
            <a:prstDash val="dash"/>
            <a:round/>
            <a:headEnd type="none" w="med" len="med"/>
            <a:tailEnd type="triangle"/>
          </a:ln>
          <a:effectLst/>
        </p:spPr>
      </p:cxnSp>
      <p:cxnSp>
        <p:nvCxnSpPr>
          <p:cNvPr id="34" name="直接箭头连接符 33"/>
          <p:cNvCxnSpPr>
            <a:stCxn id="29" idx="3"/>
          </p:cNvCxnSpPr>
          <p:nvPr/>
        </p:nvCxnSpPr>
        <p:spPr bwMode="auto">
          <a:xfrm>
            <a:off x="6268324" y="3444603"/>
            <a:ext cx="870232" cy="156999"/>
          </a:xfrm>
          <a:prstGeom prst="straightConnector1">
            <a:avLst/>
          </a:prstGeom>
          <a:noFill/>
          <a:ln w="9525" cap="flat" cmpd="sng" algn="ctr">
            <a:solidFill>
              <a:schemeClr val="tx1"/>
            </a:solidFill>
            <a:prstDash val="dash"/>
            <a:round/>
            <a:headEnd type="none" w="med" len="med"/>
            <a:tailEnd type="triangle"/>
          </a:ln>
          <a:effectLst/>
        </p:spPr>
      </p:cxnSp>
      <p:cxnSp>
        <p:nvCxnSpPr>
          <p:cNvPr id="35" name="直接箭头连接符 34"/>
          <p:cNvCxnSpPr>
            <a:stCxn id="29" idx="2"/>
          </p:cNvCxnSpPr>
          <p:nvPr/>
        </p:nvCxnSpPr>
        <p:spPr bwMode="auto">
          <a:xfrm>
            <a:off x="5368224" y="3669255"/>
            <a:ext cx="1770332" cy="927244"/>
          </a:xfrm>
          <a:prstGeom prst="straightConnector1">
            <a:avLst/>
          </a:prstGeom>
          <a:noFill/>
          <a:ln w="9525" cap="flat" cmpd="sng" algn="ctr">
            <a:solidFill>
              <a:schemeClr val="tx1"/>
            </a:solidFill>
            <a:prstDash val="dash"/>
            <a:round/>
            <a:headEnd type="none" w="med" len="med"/>
            <a:tailEnd type="triangle"/>
          </a:ln>
          <a:effectLst/>
        </p:spPr>
      </p:cxnSp>
    </p:spTree>
    <p:extLst>
      <p:ext uri="{BB962C8B-B14F-4D97-AF65-F5344CB8AC3E}">
        <p14:creationId xmlns:p14="http://schemas.microsoft.com/office/powerpoint/2010/main" val="3306327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7</a:t>
            </a:fld>
            <a:endParaRPr lang="en-GB" altLang="zh-CN" dirty="0">
              <a:latin typeface="微软雅黑" panose="020B0503020204020204" pitchFamily="34" charset="-122"/>
              <a:ea typeface="微软雅黑" panose="020B0503020204020204" pitchFamily="34" charset="-122"/>
            </a:endParaRPr>
          </a:p>
        </p:txBody>
      </p:sp>
      <p:sp>
        <p:nvSpPr>
          <p:cNvPr id="25" name="Rectangle 104"/>
          <p:cNvSpPr>
            <a:spLocks noGrp="1" noChangeArrowheads="1"/>
          </p:cNvSpPr>
          <p:nvPr>
            <p:ph type="title"/>
          </p:nvPr>
        </p:nvSpPr>
        <p:spPr>
          <a:xfrm>
            <a:off x="395288" y="44450"/>
            <a:ext cx="7745412" cy="871538"/>
          </a:xfrm>
        </p:spPr>
        <p:txBody>
          <a:bodyPr/>
          <a:lstStyle/>
          <a:p>
            <a:pPr eaLnBrk="1" hangingPunct="1"/>
            <a:r>
              <a:rPr lang="en-US" altLang="zh-CN" sz="3200" dirty="0" smtClean="0">
                <a:latin typeface="微软雅黑" panose="020B0503020204020204" pitchFamily="34" charset="-122"/>
                <a:ea typeface="微软雅黑" panose="020B0503020204020204" pitchFamily="34" charset="-122"/>
              </a:rPr>
              <a:t>Binder</a:t>
            </a:r>
            <a:endParaRPr lang="zh-CN" altLang="en-US" sz="3200" dirty="0" smtClean="0">
              <a:latin typeface="微软雅黑" panose="020B0503020204020204" pitchFamily="34" charset="-122"/>
              <a:ea typeface="微软雅黑" panose="020B0503020204020204" pitchFamily="34" charset="-122"/>
            </a:endParaRPr>
          </a:p>
        </p:txBody>
      </p:sp>
      <p:sp>
        <p:nvSpPr>
          <p:cNvPr id="26" name="文本框 25"/>
          <p:cNvSpPr txBox="1"/>
          <p:nvPr/>
        </p:nvSpPr>
        <p:spPr>
          <a:xfrm>
            <a:off x="2399171" y="1823851"/>
            <a:ext cx="3056606"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SELECT a1,a2 FROM ad where a1 &lt; 100</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7" name="流程图: 过程 26"/>
          <p:cNvSpPr/>
          <p:nvPr/>
        </p:nvSpPr>
        <p:spPr bwMode="auto">
          <a:xfrm>
            <a:off x="2555776" y="3264059"/>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Filter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8" name="流程图: 过程 27"/>
          <p:cNvSpPr/>
          <p:nvPr/>
        </p:nvSpPr>
        <p:spPr bwMode="auto">
          <a:xfrm>
            <a:off x="2555776" y="2605050"/>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9" name="流程图: 过程 28"/>
          <p:cNvSpPr/>
          <p:nvPr/>
        </p:nvSpPr>
        <p:spPr bwMode="auto">
          <a:xfrm>
            <a:off x="2555776" y="4574157"/>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ScanTable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30" name="直接箭头连接符 29"/>
          <p:cNvCxnSpPr>
            <a:stCxn id="28" idx="2"/>
            <a:endCxn id="27" idx="0"/>
          </p:cNvCxnSpPr>
          <p:nvPr/>
        </p:nvCxnSpPr>
        <p:spPr bwMode="auto">
          <a:xfrm>
            <a:off x="3095836" y="2869689"/>
            <a:ext cx="0" cy="394370"/>
          </a:xfrm>
          <a:prstGeom prst="straightConnector1">
            <a:avLst/>
          </a:prstGeom>
          <a:noFill/>
          <a:ln w="9525" cap="flat" cmpd="sng" algn="ctr">
            <a:solidFill>
              <a:schemeClr val="tx1"/>
            </a:solidFill>
            <a:prstDash val="solid"/>
            <a:round/>
            <a:headEnd type="none" w="med" len="med"/>
            <a:tailEnd type="none"/>
          </a:ln>
          <a:effectLst/>
        </p:spPr>
      </p:cxnSp>
      <p:cxnSp>
        <p:nvCxnSpPr>
          <p:cNvPr id="31" name="直接箭头连接符 30"/>
          <p:cNvCxnSpPr>
            <a:stCxn id="27" idx="2"/>
            <a:endCxn id="29" idx="0"/>
          </p:cNvCxnSpPr>
          <p:nvPr/>
        </p:nvCxnSpPr>
        <p:spPr bwMode="auto">
          <a:xfrm>
            <a:off x="3095836" y="3528698"/>
            <a:ext cx="0" cy="1045459"/>
          </a:xfrm>
          <a:prstGeom prst="straightConnector1">
            <a:avLst/>
          </a:prstGeom>
          <a:noFill/>
          <a:ln w="9525" cap="flat" cmpd="sng" algn="ctr">
            <a:solidFill>
              <a:schemeClr val="tx1"/>
            </a:solidFill>
            <a:prstDash val="solid"/>
            <a:round/>
            <a:headEnd type="none" w="med" len="med"/>
            <a:tailEnd type="none"/>
          </a:ln>
          <a:effectLst/>
        </p:spPr>
      </p:cxnSp>
      <p:sp>
        <p:nvSpPr>
          <p:cNvPr id="32" name="流程图: 过程 31"/>
          <p:cNvSpPr/>
          <p:nvPr/>
        </p:nvSpPr>
        <p:spPr bwMode="auto">
          <a:xfrm>
            <a:off x="5359846" y="3264830"/>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Filter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3" name="流程图: 过程 32"/>
          <p:cNvSpPr/>
          <p:nvPr/>
        </p:nvSpPr>
        <p:spPr bwMode="auto">
          <a:xfrm>
            <a:off x="5359846" y="2605821"/>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4" name="流程图: 过程 33"/>
          <p:cNvSpPr/>
          <p:nvPr/>
        </p:nvSpPr>
        <p:spPr bwMode="auto">
          <a:xfrm>
            <a:off x="5359846" y="3923839"/>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Exchange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35" name="直接箭头连接符 34"/>
          <p:cNvCxnSpPr>
            <a:stCxn id="33" idx="2"/>
            <a:endCxn id="32" idx="0"/>
          </p:cNvCxnSpPr>
          <p:nvPr/>
        </p:nvCxnSpPr>
        <p:spPr bwMode="auto">
          <a:xfrm>
            <a:off x="5899906" y="2870460"/>
            <a:ext cx="0" cy="394370"/>
          </a:xfrm>
          <a:prstGeom prst="straightConnector1">
            <a:avLst/>
          </a:prstGeom>
          <a:noFill/>
          <a:ln w="9525" cap="flat" cmpd="sng" algn="ctr">
            <a:solidFill>
              <a:schemeClr val="tx1"/>
            </a:solidFill>
            <a:prstDash val="solid"/>
            <a:round/>
            <a:headEnd type="none" w="med" len="med"/>
            <a:tailEnd type="none"/>
          </a:ln>
          <a:effectLst/>
        </p:spPr>
      </p:cxnSp>
      <p:cxnSp>
        <p:nvCxnSpPr>
          <p:cNvPr id="36" name="直接箭头连接符 35"/>
          <p:cNvCxnSpPr>
            <a:stCxn id="32" idx="2"/>
            <a:endCxn id="34" idx="0"/>
          </p:cNvCxnSpPr>
          <p:nvPr/>
        </p:nvCxnSpPr>
        <p:spPr bwMode="auto">
          <a:xfrm>
            <a:off x="5899906" y="3529469"/>
            <a:ext cx="0" cy="394370"/>
          </a:xfrm>
          <a:prstGeom prst="straightConnector1">
            <a:avLst/>
          </a:prstGeom>
          <a:noFill/>
          <a:ln w="9525" cap="flat" cmpd="sng" algn="ctr">
            <a:solidFill>
              <a:schemeClr val="tx1"/>
            </a:solidFill>
            <a:prstDash val="solid"/>
            <a:round/>
            <a:headEnd type="none" w="med" len="med"/>
            <a:tailEnd type="none"/>
          </a:ln>
          <a:effectLst/>
        </p:spPr>
      </p:cxnSp>
      <p:sp>
        <p:nvSpPr>
          <p:cNvPr id="37" name="流程图: 过程 36"/>
          <p:cNvSpPr/>
          <p:nvPr/>
        </p:nvSpPr>
        <p:spPr bwMode="auto">
          <a:xfrm>
            <a:off x="5359846" y="4582848"/>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ScanTable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38" name="直接箭头连接符 37"/>
          <p:cNvCxnSpPr>
            <a:stCxn id="34" idx="2"/>
            <a:endCxn id="37" idx="0"/>
          </p:cNvCxnSpPr>
          <p:nvPr/>
        </p:nvCxnSpPr>
        <p:spPr bwMode="auto">
          <a:xfrm>
            <a:off x="5899906" y="4188478"/>
            <a:ext cx="0" cy="394370"/>
          </a:xfrm>
          <a:prstGeom prst="straightConnector1">
            <a:avLst/>
          </a:prstGeom>
          <a:noFill/>
          <a:ln w="9525" cap="flat" cmpd="sng" algn="ctr">
            <a:solidFill>
              <a:schemeClr val="tx1"/>
            </a:solidFill>
            <a:prstDash val="solid"/>
            <a:round/>
            <a:headEnd type="none" w="med" len="med"/>
            <a:tailEnd type="none"/>
          </a:ln>
          <a:effectLst/>
        </p:spPr>
      </p:cxnSp>
      <p:sp>
        <p:nvSpPr>
          <p:cNvPr id="39" name="文本框 38"/>
          <p:cNvSpPr txBox="1"/>
          <p:nvPr/>
        </p:nvSpPr>
        <p:spPr>
          <a:xfrm>
            <a:off x="2399171" y="2208277"/>
            <a:ext cx="1669368"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a</a:t>
            </a:r>
            <a:r>
              <a:rPr lang="en-US" altLang="zh-CN" sz="1200" dirty="0" smtClean="0">
                <a:solidFill>
                  <a:schemeClr val="tx1"/>
                </a:solidFill>
                <a:latin typeface="微软雅黑" panose="020B0503020204020204" pitchFamily="34" charset="-122"/>
                <a:ea typeface="微软雅黑" panose="020B0503020204020204" pitchFamily="34" charset="-122"/>
              </a:rPr>
              <a:t>1 isn’t distributed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5220072" y="2208277"/>
            <a:ext cx="1359668"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a</a:t>
            </a:r>
            <a:r>
              <a:rPr lang="en-US" altLang="zh-CN" sz="1200" dirty="0" smtClean="0">
                <a:solidFill>
                  <a:schemeClr val="tx1"/>
                </a:solidFill>
                <a:latin typeface="微软雅黑" panose="020B0503020204020204" pitchFamily="34" charset="-122"/>
                <a:ea typeface="微软雅黑" panose="020B0503020204020204" pitchFamily="34" charset="-122"/>
              </a:rPr>
              <a:t>1 is distributed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946325" y="2598869"/>
            <a:ext cx="1055097"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a</a:t>
            </a:r>
            <a:r>
              <a:rPr lang="en-US" altLang="zh-CN" sz="1200" dirty="0" smtClean="0">
                <a:solidFill>
                  <a:schemeClr val="tx1"/>
                </a:solidFill>
                <a:latin typeface="微软雅黑" panose="020B0503020204020204" pitchFamily="34" charset="-122"/>
                <a:ea typeface="微软雅黑" panose="020B0503020204020204" pitchFamily="34" charset="-122"/>
              </a:rPr>
              <a:t>d.a1, ad.a2</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3975981" y="3251699"/>
            <a:ext cx="1051891"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ad.a1 &lt; 100</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39552" y="1285133"/>
            <a:ext cx="7811241" cy="276999"/>
          </a:xfrm>
          <a:prstGeom prst="rect">
            <a:avLst/>
          </a:prstGeom>
          <a:noFill/>
        </p:spPr>
        <p:txBody>
          <a:bodyPr wrap="none" rtlCol="0">
            <a:spAutoFit/>
          </a:bodyPr>
          <a:lstStyle/>
          <a:p>
            <a:r>
              <a:rPr lang="zh-CN" altLang="en-US" sz="1200" dirty="0" smtClean="0">
                <a:solidFill>
                  <a:schemeClr val="tx1"/>
                </a:solidFill>
                <a:latin typeface="微软雅黑" panose="020B0503020204020204" pitchFamily="34" charset="-122"/>
                <a:ea typeface="微软雅黑" panose="020B0503020204020204" pitchFamily="34" charset="-122"/>
              </a:rPr>
              <a:t>当引用的关系在物理上</a:t>
            </a:r>
            <a:r>
              <a:rPr lang="en-US" altLang="zh-CN" sz="1200" dirty="0" smtClean="0">
                <a:solidFill>
                  <a:schemeClr val="tx1"/>
                </a:solidFill>
                <a:latin typeface="微软雅黑" panose="020B0503020204020204" pitchFamily="34" charset="-122"/>
                <a:ea typeface="微软雅黑" panose="020B0503020204020204" pitchFamily="34" charset="-122"/>
              </a:rPr>
              <a:t>shading</a:t>
            </a:r>
            <a:r>
              <a:rPr lang="zh-CN" altLang="en-US" sz="1200" dirty="0" smtClean="0">
                <a:solidFill>
                  <a:schemeClr val="tx1"/>
                </a:solidFill>
                <a:latin typeface="微软雅黑" panose="020B0503020204020204" pitchFamily="34" charset="-122"/>
                <a:ea typeface="微软雅黑" panose="020B0503020204020204" pitchFamily="34" charset="-122"/>
              </a:rPr>
              <a:t>，在</a:t>
            </a:r>
            <a:r>
              <a:rPr lang="en-US" altLang="zh-CN" sz="1200" dirty="0" smtClean="0">
                <a:solidFill>
                  <a:schemeClr val="tx1"/>
                </a:solidFill>
                <a:latin typeface="微软雅黑" panose="020B0503020204020204" pitchFamily="34" charset="-122"/>
                <a:ea typeface="微软雅黑" panose="020B0503020204020204" pitchFamily="34" charset="-122"/>
              </a:rPr>
              <a:t>Resolved Logic Plan</a:t>
            </a:r>
            <a:r>
              <a:rPr lang="zh-CN" altLang="en-US" sz="1200" dirty="0" smtClean="0">
                <a:solidFill>
                  <a:schemeClr val="tx1"/>
                </a:solidFill>
                <a:latin typeface="微软雅黑" panose="020B0503020204020204" pitchFamily="34" charset="-122"/>
                <a:ea typeface="微软雅黑" panose="020B0503020204020204" pitchFamily="34" charset="-122"/>
              </a:rPr>
              <a:t>中插入</a:t>
            </a:r>
            <a:r>
              <a:rPr lang="en-US" altLang="zh-CN" sz="1200" dirty="0" smtClean="0">
                <a:solidFill>
                  <a:schemeClr val="tx1"/>
                </a:solidFill>
                <a:latin typeface="微软雅黑" panose="020B0503020204020204" pitchFamily="34" charset="-122"/>
                <a:ea typeface="微软雅黑" panose="020B0503020204020204" pitchFamily="34" charset="-122"/>
              </a:rPr>
              <a:t>Exchange Plan</a:t>
            </a:r>
            <a:r>
              <a:rPr lang="zh-CN" altLang="en-US" sz="1200" dirty="0" smtClean="0">
                <a:solidFill>
                  <a:schemeClr val="tx1"/>
                </a:solidFill>
                <a:latin typeface="微软雅黑" panose="020B0503020204020204" pitchFamily="34" charset="-122"/>
                <a:ea typeface="微软雅黑" panose="020B0503020204020204" pitchFamily="34" charset="-122"/>
              </a:rPr>
              <a:t>，记录关系的</a:t>
            </a:r>
            <a:r>
              <a:rPr lang="en-US" altLang="zh-CN" sz="1200" dirty="0" smtClean="0">
                <a:solidFill>
                  <a:schemeClr val="tx1"/>
                </a:solidFill>
                <a:latin typeface="微软雅黑" panose="020B0503020204020204" pitchFamily="34" charset="-122"/>
                <a:ea typeface="微软雅黑" panose="020B0503020204020204" pitchFamily="34" charset="-122"/>
              </a:rPr>
              <a:t>shading</a:t>
            </a:r>
            <a:r>
              <a:rPr lang="zh-CN" altLang="en-US" sz="1200" dirty="0" smtClean="0">
                <a:solidFill>
                  <a:schemeClr val="tx1"/>
                </a:solidFill>
                <a:latin typeface="微软雅黑" panose="020B0503020204020204" pitchFamily="34" charset="-122"/>
                <a:ea typeface="微软雅黑" panose="020B0503020204020204" pitchFamily="34" charset="-122"/>
              </a:rPr>
              <a:t>节点信息。</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4267994" y="4592255"/>
            <a:ext cx="367408"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ad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3501490" y="3923068"/>
            <a:ext cx="1960986" cy="461665"/>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i</a:t>
            </a:r>
            <a:r>
              <a:rPr lang="en-US" altLang="zh-CN" sz="1200" dirty="0" smtClean="0">
                <a:solidFill>
                  <a:schemeClr val="tx1"/>
                </a:solidFill>
                <a:latin typeface="微软雅黑" panose="020B0503020204020204" pitchFamily="34" charset="-122"/>
                <a:ea typeface="微软雅黑" panose="020B0503020204020204" pitchFamily="34" charset="-122"/>
              </a:rPr>
              <a:t>nsert Exchange</a:t>
            </a:r>
          </a:p>
          <a:p>
            <a:r>
              <a:rPr lang="en-US" altLang="zh-CN" sz="1200" dirty="0" smtClean="0">
                <a:solidFill>
                  <a:schemeClr val="tx1"/>
                </a:solidFill>
                <a:latin typeface="微软雅黑" panose="020B0503020204020204" pitchFamily="34" charset="-122"/>
                <a:ea typeface="微软雅黑" panose="020B0503020204020204" pitchFamily="34" charset="-122"/>
              </a:rPr>
              <a:t>With node id of shading</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6444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8</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Logic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流程图: 过程 3"/>
          <p:cNvSpPr/>
          <p:nvPr/>
        </p:nvSpPr>
        <p:spPr bwMode="auto">
          <a:xfrm>
            <a:off x="3676076" y="3040613"/>
            <a:ext cx="936104"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Logic Optimizer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 name="流程图: 过程 4"/>
          <p:cNvSpPr/>
          <p:nvPr/>
        </p:nvSpPr>
        <p:spPr bwMode="auto">
          <a:xfrm>
            <a:off x="3676076" y="2550238"/>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Rules</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流程图: 过程 5"/>
          <p:cNvSpPr/>
          <p:nvPr/>
        </p:nvSpPr>
        <p:spPr bwMode="auto">
          <a:xfrm>
            <a:off x="5830655" y="3679839"/>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Aggregate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流程图: 过程 6"/>
          <p:cNvSpPr/>
          <p:nvPr/>
        </p:nvSpPr>
        <p:spPr bwMode="auto">
          <a:xfrm>
            <a:off x="5830655" y="4121271"/>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流程图: 过程 7"/>
          <p:cNvSpPr/>
          <p:nvPr/>
        </p:nvSpPr>
        <p:spPr bwMode="auto">
          <a:xfrm>
            <a:off x="6688092" y="4983491"/>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Filter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流程图: 过程 8"/>
          <p:cNvSpPr/>
          <p:nvPr/>
        </p:nvSpPr>
        <p:spPr bwMode="auto">
          <a:xfrm>
            <a:off x="5833441" y="4565991"/>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Join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流程图: 过程 9"/>
          <p:cNvSpPr/>
          <p:nvPr/>
        </p:nvSpPr>
        <p:spPr bwMode="auto">
          <a:xfrm>
            <a:off x="5044228" y="5828656"/>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Scan(t1)</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流程图: 过程 10"/>
          <p:cNvSpPr/>
          <p:nvPr/>
        </p:nvSpPr>
        <p:spPr bwMode="auto">
          <a:xfrm>
            <a:off x="6688092" y="5828657"/>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Scan(t2)</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2" name="直接箭头连接符 11"/>
          <p:cNvCxnSpPr>
            <a:stCxn id="6" idx="2"/>
            <a:endCxn id="7" idx="0"/>
          </p:cNvCxnSpPr>
          <p:nvPr/>
        </p:nvCxnSpPr>
        <p:spPr bwMode="auto">
          <a:xfrm>
            <a:off x="6298707" y="3944478"/>
            <a:ext cx="0" cy="176793"/>
          </a:xfrm>
          <a:prstGeom prst="straightConnector1">
            <a:avLst/>
          </a:prstGeom>
          <a:noFill/>
          <a:ln w="9525" cap="flat" cmpd="sng" algn="ctr">
            <a:solidFill>
              <a:schemeClr val="tx1"/>
            </a:solidFill>
            <a:prstDash val="solid"/>
            <a:round/>
            <a:headEnd type="none" w="med" len="med"/>
            <a:tailEnd type="none"/>
          </a:ln>
          <a:effectLst/>
        </p:spPr>
      </p:cxnSp>
      <p:cxnSp>
        <p:nvCxnSpPr>
          <p:cNvPr id="13" name="直接箭头连接符 12"/>
          <p:cNvCxnSpPr>
            <a:stCxn id="9" idx="2"/>
            <a:endCxn id="39" idx="0"/>
          </p:cNvCxnSpPr>
          <p:nvPr/>
        </p:nvCxnSpPr>
        <p:spPr bwMode="auto">
          <a:xfrm flipH="1">
            <a:off x="5512280" y="4830630"/>
            <a:ext cx="789213" cy="585475"/>
          </a:xfrm>
          <a:prstGeom prst="straightConnector1">
            <a:avLst/>
          </a:prstGeom>
          <a:noFill/>
          <a:ln w="9525" cap="flat" cmpd="sng" algn="ctr">
            <a:solidFill>
              <a:schemeClr val="tx1"/>
            </a:solidFill>
            <a:prstDash val="solid"/>
            <a:round/>
            <a:headEnd type="none" w="med" len="med"/>
            <a:tailEnd type="none"/>
          </a:ln>
          <a:effectLst/>
        </p:spPr>
      </p:cxnSp>
      <p:cxnSp>
        <p:nvCxnSpPr>
          <p:cNvPr id="14" name="直接箭头连接符 13"/>
          <p:cNvCxnSpPr>
            <a:stCxn id="7" idx="2"/>
            <a:endCxn id="9" idx="0"/>
          </p:cNvCxnSpPr>
          <p:nvPr/>
        </p:nvCxnSpPr>
        <p:spPr bwMode="auto">
          <a:xfrm>
            <a:off x="6298707" y="4385910"/>
            <a:ext cx="2786" cy="180081"/>
          </a:xfrm>
          <a:prstGeom prst="straightConnector1">
            <a:avLst/>
          </a:prstGeom>
          <a:noFill/>
          <a:ln w="9525" cap="flat" cmpd="sng" algn="ctr">
            <a:solidFill>
              <a:schemeClr val="tx1"/>
            </a:solidFill>
            <a:prstDash val="solid"/>
            <a:round/>
            <a:headEnd type="none" w="med" len="med"/>
            <a:tailEnd type="none"/>
          </a:ln>
          <a:effectLst/>
        </p:spPr>
      </p:cxnSp>
      <p:cxnSp>
        <p:nvCxnSpPr>
          <p:cNvPr id="15" name="直接箭头连接符 14"/>
          <p:cNvCxnSpPr>
            <a:stCxn id="22" idx="0"/>
            <a:endCxn id="4" idx="1"/>
          </p:cNvCxnSpPr>
          <p:nvPr/>
        </p:nvCxnSpPr>
        <p:spPr bwMode="auto">
          <a:xfrm flipV="1">
            <a:off x="1871700" y="3265266"/>
            <a:ext cx="1804376" cy="411503"/>
          </a:xfrm>
          <a:prstGeom prst="straightConnector1">
            <a:avLst/>
          </a:prstGeom>
          <a:noFill/>
          <a:ln w="9525" cap="flat" cmpd="sng" algn="ctr">
            <a:solidFill>
              <a:schemeClr val="tx1"/>
            </a:solidFill>
            <a:prstDash val="solid"/>
            <a:round/>
            <a:headEnd type="none" w="med" len="med"/>
            <a:tailEnd type="triangle"/>
          </a:ln>
          <a:effectLst/>
        </p:spPr>
      </p:cxnSp>
      <p:cxnSp>
        <p:nvCxnSpPr>
          <p:cNvPr id="16" name="直接箭头连接符 15"/>
          <p:cNvCxnSpPr>
            <a:stCxn id="5" idx="2"/>
            <a:endCxn id="4" idx="0"/>
          </p:cNvCxnSpPr>
          <p:nvPr/>
        </p:nvCxnSpPr>
        <p:spPr bwMode="auto">
          <a:xfrm>
            <a:off x="4144128" y="2814877"/>
            <a:ext cx="0" cy="225736"/>
          </a:xfrm>
          <a:prstGeom prst="straightConnector1">
            <a:avLst/>
          </a:prstGeom>
          <a:noFill/>
          <a:ln w="9525" cap="flat" cmpd="sng" algn="ctr">
            <a:solidFill>
              <a:schemeClr val="tx1"/>
            </a:solidFill>
            <a:prstDash val="solid"/>
            <a:round/>
            <a:headEnd type="none" w="med" len="med"/>
            <a:tailEnd type="triangle"/>
          </a:ln>
          <a:effectLst/>
        </p:spPr>
      </p:cxnSp>
      <p:sp>
        <p:nvSpPr>
          <p:cNvPr id="17" name="文本框 16"/>
          <p:cNvSpPr txBox="1"/>
          <p:nvPr/>
        </p:nvSpPr>
        <p:spPr>
          <a:xfrm>
            <a:off x="7040530" y="3679839"/>
            <a:ext cx="676788"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s</a:t>
            </a:r>
            <a:r>
              <a:rPr lang="en-US" altLang="zh-CN" sz="1200" dirty="0" smtClean="0">
                <a:solidFill>
                  <a:schemeClr val="tx1"/>
                </a:solidFill>
                <a:latin typeface="微软雅黑" panose="020B0503020204020204" pitchFamily="34" charset="-122"/>
                <a:ea typeface="微软雅黑" panose="020B0503020204020204" pitchFamily="34" charset="-122"/>
              </a:rPr>
              <a:t>um(v)</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7040530" y="4138065"/>
            <a:ext cx="2071593"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t1.id, 1 + 2 + t1.value as v</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717993" y="4983491"/>
            <a:ext cx="1160895"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t2.id &gt; 50000</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20" name="直接箭头连接符 19"/>
          <p:cNvCxnSpPr>
            <a:stCxn id="4" idx="3"/>
            <a:endCxn id="6" idx="0"/>
          </p:cNvCxnSpPr>
          <p:nvPr/>
        </p:nvCxnSpPr>
        <p:spPr bwMode="auto">
          <a:xfrm>
            <a:off x="4612180" y="3265266"/>
            <a:ext cx="1686527" cy="414573"/>
          </a:xfrm>
          <a:prstGeom prst="straightConnector1">
            <a:avLst/>
          </a:prstGeom>
          <a:noFill/>
          <a:ln w="9525" cap="flat" cmpd="sng" algn="ctr">
            <a:solidFill>
              <a:schemeClr val="tx1"/>
            </a:solidFill>
            <a:prstDash val="solid"/>
            <a:round/>
            <a:headEnd type="none" w="med" len="med"/>
            <a:tailEnd type="triangle"/>
          </a:ln>
          <a:effectLst/>
        </p:spPr>
      </p:cxnSp>
      <p:sp>
        <p:nvSpPr>
          <p:cNvPr id="21" name="文本框 20"/>
          <p:cNvSpPr txBox="1"/>
          <p:nvPr/>
        </p:nvSpPr>
        <p:spPr>
          <a:xfrm>
            <a:off x="576671" y="1226681"/>
            <a:ext cx="7990657" cy="646331"/>
          </a:xfrm>
          <a:prstGeom prst="rect">
            <a:avLst/>
          </a:prstGeom>
          <a:noFill/>
        </p:spPr>
        <p:txBody>
          <a:bodyPr wrap="square" rtlCol="0">
            <a:spAutoFit/>
          </a:bodyPr>
          <a:lstStyle/>
          <a:p>
            <a:r>
              <a:rPr lang="zh-CN" altLang="en-US" sz="1200" dirty="0" smtClean="0">
                <a:solidFill>
                  <a:schemeClr val="tx1"/>
                </a:solidFill>
                <a:latin typeface="微软雅黑" panose="020B0503020204020204" pitchFamily="34" charset="-122"/>
                <a:ea typeface="微软雅黑" panose="020B0503020204020204" pitchFamily="34" charset="-122"/>
              </a:rPr>
              <a:t>通过关系代数的局部等价变换，使得变换前后返回的结果不变但执行成本不同。通过寻找执行成本最低的关系代数表示，将查询优化为更高效的</a:t>
            </a:r>
            <a:r>
              <a:rPr lang="en-US" altLang="zh-CN" sz="1200" dirty="0" smtClean="0">
                <a:solidFill>
                  <a:schemeClr val="tx1"/>
                </a:solidFill>
                <a:latin typeface="微软雅黑" panose="020B0503020204020204" pitchFamily="34" charset="-122"/>
                <a:ea typeface="微软雅黑" panose="020B0503020204020204" pitchFamily="34" charset="-122"/>
              </a:rPr>
              <a:t>logic plan</a:t>
            </a:r>
            <a:r>
              <a:rPr lang="zh-CN" altLang="en-US" sz="1200" dirty="0" smtClean="0">
                <a:solidFill>
                  <a:schemeClr val="tx1"/>
                </a:solidFill>
                <a:latin typeface="微软雅黑" panose="020B0503020204020204" pitchFamily="34" charset="-122"/>
                <a:ea typeface="微软雅黑" panose="020B0503020204020204" pitchFamily="34" charset="-122"/>
              </a:rPr>
              <a:t>。</a:t>
            </a:r>
            <a:r>
              <a:rPr lang="zh-CN" altLang="en-US" sz="1200" dirty="0">
                <a:solidFill>
                  <a:schemeClr val="tx1"/>
                </a:solidFill>
                <a:latin typeface="微软雅黑" panose="020B0503020204020204" pitchFamily="34" charset="-122"/>
                <a:ea typeface="微软雅黑" panose="020B0503020204020204" pitchFamily="34" charset="-122"/>
              </a:rPr>
              <a:t>这些包括常量折叠，谓词下推，投影修剪，空传播，布尔表达式简化和其他规则</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22" name="流程图: 过程 21"/>
          <p:cNvSpPr/>
          <p:nvPr/>
        </p:nvSpPr>
        <p:spPr bwMode="auto">
          <a:xfrm>
            <a:off x="1403648" y="3676769"/>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Aggregate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3" name="流程图: 过程 22"/>
          <p:cNvSpPr/>
          <p:nvPr/>
        </p:nvSpPr>
        <p:spPr bwMode="auto">
          <a:xfrm>
            <a:off x="1403648" y="4118201"/>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4" name="流程图: 过程 23"/>
          <p:cNvSpPr/>
          <p:nvPr/>
        </p:nvSpPr>
        <p:spPr bwMode="auto">
          <a:xfrm>
            <a:off x="1403648" y="4569007"/>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Filter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5" name="流程图: 过程 24"/>
          <p:cNvSpPr/>
          <p:nvPr/>
        </p:nvSpPr>
        <p:spPr bwMode="auto">
          <a:xfrm>
            <a:off x="1403648" y="5019813"/>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Join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6" name="流程图: 过程 25"/>
          <p:cNvSpPr/>
          <p:nvPr/>
        </p:nvSpPr>
        <p:spPr bwMode="auto">
          <a:xfrm>
            <a:off x="683568" y="5470619"/>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Scan(t1)</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7" name="流程图: 过程 26"/>
          <p:cNvSpPr/>
          <p:nvPr/>
        </p:nvSpPr>
        <p:spPr bwMode="auto">
          <a:xfrm>
            <a:off x="2261085" y="5470618"/>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Scan(t2)</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8" name="直接箭头连接符 27"/>
          <p:cNvCxnSpPr>
            <a:stCxn id="22" idx="2"/>
            <a:endCxn id="23" idx="0"/>
          </p:cNvCxnSpPr>
          <p:nvPr/>
        </p:nvCxnSpPr>
        <p:spPr bwMode="auto">
          <a:xfrm>
            <a:off x="1871700" y="3941408"/>
            <a:ext cx="0" cy="176793"/>
          </a:xfrm>
          <a:prstGeom prst="straightConnector1">
            <a:avLst/>
          </a:prstGeom>
          <a:noFill/>
          <a:ln w="9525" cap="flat" cmpd="sng" algn="ctr">
            <a:solidFill>
              <a:schemeClr val="tx1"/>
            </a:solidFill>
            <a:prstDash val="solid"/>
            <a:round/>
            <a:headEnd type="none" w="med" len="med"/>
            <a:tailEnd type="none"/>
          </a:ln>
          <a:effectLst/>
        </p:spPr>
      </p:cxnSp>
      <p:cxnSp>
        <p:nvCxnSpPr>
          <p:cNvPr id="29" name="直接箭头连接符 28"/>
          <p:cNvCxnSpPr>
            <a:stCxn id="23" idx="2"/>
            <a:endCxn id="24" idx="0"/>
          </p:cNvCxnSpPr>
          <p:nvPr/>
        </p:nvCxnSpPr>
        <p:spPr bwMode="auto">
          <a:xfrm>
            <a:off x="1871700" y="4382840"/>
            <a:ext cx="0" cy="186167"/>
          </a:xfrm>
          <a:prstGeom prst="straightConnector1">
            <a:avLst/>
          </a:prstGeom>
          <a:noFill/>
          <a:ln w="9525" cap="flat" cmpd="sng" algn="ctr">
            <a:solidFill>
              <a:schemeClr val="tx1"/>
            </a:solidFill>
            <a:prstDash val="solid"/>
            <a:round/>
            <a:headEnd type="none" w="med" len="med"/>
            <a:tailEnd type="none"/>
          </a:ln>
          <a:effectLst/>
        </p:spPr>
      </p:cxnSp>
      <p:cxnSp>
        <p:nvCxnSpPr>
          <p:cNvPr id="30" name="直接箭头连接符 29"/>
          <p:cNvCxnSpPr>
            <a:stCxn id="24" idx="2"/>
            <a:endCxn id="25" idx="0"/>
          </p:cNvCxnSpPr>
          <p:nvPr/>
        </p:nvCxnSpPr>
        <p:spPr bwMode="auto">
          <a:xfrm>
            <a:off x="1871700" y="4833646"/>
            <a:ext cx="0" cy="186167"/>
          </a:xfrm>
          <a:prstGeom prst="straightConnector1">
            <a:avLst/>
          </a:prstGeom>
          <a:noFill/>
          <a:ln w="9525" cap="flat" cmpd="sng" algn="ctr">
            <a:solidFill>
              <a:schemeClr val="tx1"/>
            </a:solidFill>
            <a:prstDash val="solid"/>
            <a:round/>
            <a:headEnd type="none" w="med" len="med"/>
            <a:tailEnd type="none"/>
          </a:ln>
          <a:effectLst/>
        </p:spPr>
      </p:cxnSp>
      <p:cxnSp>
        <p:nvCxnSpPr>
          <p:cNvPr id="31" name="直接箭头连接符 30"/>
          <p:cNvCxnSpPr>
            <a:stCxn id="25" idx="2"/>
            <a:endCxn id="26" idx="0"/>
          </p:cNvCxnSpPr>
          <p:nvPr/>
        </p:nvCxnSpPr>
        <p:spPr bwMode="auto">
          <a:xfrm flipH="1">
            <a:off x="1151620" y="5284452"/>
            <a:ext cx="720080" cy="186167"/>
          </a:xfrm>
          <a:prstGeom prst="straightConnector1">
            <a:avLst/>
          </a:prstGeom>
          <a:noFill/>
          <a:ln w="9525" cap="flat" cmpd="sng" algn="ctr">
            <a:solidFill>
              <a:schemeClr val="tx1"/>
            </a:solidFill>
            <a:prstDash val="solid"/>
            <a:round/>
            <a:headEnd type="none" w="med" len="med"/>
            <a:tailEnd type="none"/>
          </a:ln>
          <a:effectLst/>
        </p:spPr>
      </p:cxnSp>
      <p:cxnSp>
        <p:nvCxnSpPr>
          <p:cNvPr id="32" name="直接箭头连接符 31"/>
          <p:cNvCxnSpPr>
            <a:stCxn id="25" idx="2"/>
            <a:endCxn id="27" idx="0"/>
          </p:cNvCxnSpPr>
          <p:nvPr/>
        </p:nvCxnSpPr>
        <p:spPr bwMode="auto">
          <a:xfrm>
            <a:off x="1871700" y="5284452"/>
            <a:ext cx="857437" cy="186166"/>
          </a:xfrm>
          <a:prstGeom prst="straightConnector1">
            <a:avLst/>
          </a:prstGeom>
          <a:noFill/>
          <a:ln w="9525" cap="flat" cmpd="sng" algn="ctr">
            <a:solidFill>
              <a:schemeClr val="tx1"/>
            </a:solidFill>
            <a:prstDash val="solid"/>
            <a:round/>
            <a:headEnd type="none" w="med" len="med"/>
            <a:tailEnd type="none"/>
          </a:ln>
          <a:effectLst/>
        </p:spPr>
      </p:cxnSp>
      <p:sp>
        <p:nvSpPr>
          <p:cNvPr id="33" name="文本框 32"/>
          <p:cNvSpPr txBox="1"/>
          <p:nvPr/>
        </p:nvSpPr>
        <p:spPr>
          <a:xfrm>
            <a:off x="2613523" y="3676769"/>
            <a:ext cx="676788"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s</a:t>
            </a:r>
            <a:r>
              <a:rPr lang="en-US" altLang="zh-CN" sz="1200" dirty="0" smtClean="0">
                <a:solidFill>
                  <a:schemeClr val="tx1"/>
                </a:solidFill>
                <a:latin typeface="微软雅黑" panose="020B0503020204020204" pitchFamily="34" charset="-122"/>
                <a:ea typeface="微软雅黑" panose="020B0503020204020204" pitchFamily="34" charset="-122"/>
              </a:rPr>
              <a:t>um(v)</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2613523" y="4134995"/>
            <a:ext cx="2071593"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t1.id, 1 + 2 + t1.value as v</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2595122" y="4557838"/>
            <a:ext cx="1410964" cy="461665"/>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t1.id = t2.id</a:t>
            </a:r>
          </a:p>
          <a:p>
            <a:r>
              <a:rPr lang="en-US" altLang="zh-CN" sz="1200" dirty="0" smtClean="0">
                <a:solidFill>
                  <a:schemeClr val="tx1"/>
                </a:solidFill>
                <a:latin typeface="微软雅黑" panose="020B0503020204020204" pitchFamily="34" charset="-122"/>
                <a:ea typeface="微软雅黑" panose="020B0503020204020204" pitchFamily="34" charset="-122"/>
              </a:rPr>
              <a:t>t2.id &gt; 50 * 1000</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6" name="流程图: 过程 35"/>
          <p:cNvSpPr/>
          <p:nvPr/>
        </p:nvSpPr>
        <p:spPr bwMode="auto">
          <a:xfrm>
            <a:off x="6688092" y="5406074"/>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7" name="文本框 36"/>
          <p:cNvSpPr txBox="1"/>
          <p:nvPr/>
        </p:nvSpPr>
        <p:spPr>
          <a:xfrm>
            <a:off x="7717993" y="5409926"/>
            <a:ext cx="522900"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t2.id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7032809" y="4575622"/>
            <a:ext cx="1035861"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t1.id = t2.id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9" name="流程图: 过程 38"/>
          <p:cNvSpPr/>
          <p:nvPr/>
        </p:nvSpPr>
        <p:spPr bwMode="auto">
          <a:xfrm>
            <a:off x="5044228" y="5416105"/>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0" name="文本框 39"/>
          <p:cNvSpPr txBox="1"/>
          <p:nvPr/>
        </p:nvSpPr>
        <p:spPr>
          <a:xfrm>
            <a:off x="3890703" y="5416105"/>
            <a:ext cx="1159485"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t1.id, t1.value</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41" name="直接箭头连接符 40"/>
          <p:cNvCxnSpPr>
            <a:stCxn id="39" idx="2"/>
            <a:endCxn id="10" idx="0"/>
          </p:cNvCxnSpPr>
          <p:nvPr/>
        </p:nvCxnSpPr>
        <p:spPr bwMode="auto">
          <a:xfrm>
            <a:off x="5512280" y="5680744"/>
            <a:ext cx="0" cy="147912"/>
          </a:xfrm>
          <a:prstGeom prst="straightConnector1">
            <a:avLst/>
          </a:prstGeom>
          <a:noFill/>
          <a:ln w="9525" cap="flat" cmpd="sng" algn="ctr">
            <a:solidFill>
              <a:schemeClr val="tx1"/>
            </a:solidFill>
            <a:prstDash val="solid"/>
            <a:round/>
            <a:headEnd type="none" w="med" len="med"/>
            <a:tailEnd type="none"/>
          </a:ln>
          <a:effectLst/>
        </p:spPr>
      </p:cxnSp>
      <p:cxnSp>
        <p:nvCxnSpPr>
          <p:cNvPr id="42" name="直接箭头连接符 41"/>
          <p:cNvCxnSpPr>
            <a:stCxn id="9" idx="2"/>
            <a:endCxn id="8" idx="0"/>
          </p:cNvCxnSpPr>
          <p:nvPr/>
        </p:nvCxnSpPr>
        <p:spPr bwMode="auto">
          <a:xfrm>
            <a:off x="6301493" y="4830630"/>
            <a:ext cx="854651" cy="152861"/>
          </a:xfrm>
          <a:prstGeom prst="straightConnector1">
            <a:avLst/>
          </a:prstGeom>
          <a:noFill/>
          <a:ln w="9525" cap="flat" cmpd="sng" algn="ctr">
            <a:solidFill>
              <a:schemeClr val="tx1"/>
            </a:solidFill>
            <a:prstDash val="solid"/>
            <a:round/>
            <a:headEnd type="none" w="med" len="med"/>
            <a:tailEnd type="none"/>
          </a:ln>
          <a:effectLst/>
        </p:spPr>
      </p:cxnSp>
      <p:cxnSp>
        <p:nvCxnSpPr>
          <p:cNvPr id="43" name="直接箭头连接符 42"/>
          <p:cNvCxnSpPr>
            <a:stCxn id="8" idx="2"/>
            <a:endCxn id="36" idx="0"/>
          </p:cNvCxnSpPr>
          <p:nvPr/>
        </p:nvCxnSpPr>
        <p:spPr bwMode="auto">
          <a:xfrm>
            <a:off x="7156144" y="5248130"/>
            <a:ext cx="0" cy="157944"/>
          </a:xfrm>
          <a:prstGeom prst="straightConnector1">
            <a:avLst/>
          </a:prstGeom>
          <a:noFill/>
          <a:ln w="9525" cap="flat" cmpd="sng" algn="ctr">
            <a:solidFill>
              <a:schemeClr val="tx1"/>
            </a:solidFill>
            <a:prstDash val="solid"/>
            <a:round/>
            <a:headEnd type="none" w="med" len="med"/>
            <a:tailEnd type="none"/>
          </a:ln>
          <a:effectLst/>
        </p:spPr>
      </p:cxnSp>
      <p:cxnSp>
        <p:nvCxnSpPr>
          <p:cNvPr id="44" name="直接箭头连接符 43"/>
          <p:cNvCxnSpPr>
            <a:stCxn id="36" idx="2"/>
            <a:endCxn id="11" idx="0"/>
          </p:cNvCxnSpPr>
          <p:nvPr/>
        </p:nvCxnSpPr>
        <p:spPr bwMode="auto">
          <a:xfrm>
            <a:off x="7156144" y="5670713"/>
            <a:ext cx="0" cy="157944"/>
          </a:xfrm>
          <a:prstGeom prst="straightConnector1">
            <a:avLst/>
          </a:prstGeom>
          <a:noFill/>
          <a:ln w="9525" cap="flat" cmpd="sng" algn="ctr">
            <a:solidFill>
              <a:schemeClr val="tx1"/>
            </a:solidFill>
            <a:prstDash val="solid"/>
            <a:round/>
            <a:headEnd type="none" w="med" len="med"/>
            <a:tailEnd type="none"/>
          </a:ln>
          <a:effectLst/>
        </p:spPr>
      </p:cxnSp>
    </p:spTree>
    <p:extLst>
      <p:ext uri="{BB962C8B-B14F-4D97-AF65-F5344CB8AC3E}">
        <p14:creationId xmlns:p14="http://schemas.microsoft.com/office/powerpoint/2010/main" val="2101805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9</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Logic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395288" y="1192087"/>
            <a:ext cx="3600400" cy="830997"/>
          </a:xfrm>
          <a:prstGeom prst="rect">
            <a:avLst/>
          </a:prstGeom>
          <a:noFill/>
        </p:spPr>
        <p:txBody>
          <a:bodyPr wrap="squar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Logic Optimizer</a:t>
            </a:r>
            <a:r>
              <a:rPr lang="zh-CN" altLang="en-US" sz="1200" dirty="0">
                <a:solidFill>
                  <a:schemeClr val="tx1"/>
                </a:solidFill>
                <a:latin typeface="微软雅黑" panose="020B0503020204020204" pitchFamily="34" charset="-122"/>
                <a:ea typeface="微软雅黑" panose="020B0503020204020204" pitchFamily="34" charset="-122"/>
              </a:rPr>
              <a:t>基于规则的优化算法实现，在关系代数结构上匹配一部分局部结构，再根据结果的特点进行变换或替换操作。</a:t>
            </a:r>
            <a:endParaRPr lang="en-US" altLang="zh-CN" sz="1200" dirty="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qpmodel</a:t>
            </a:r>
            <a:r>
              <a:rPr lang="zh-CN" altLang="en-US" sz="1200" dirty="0" smtClean="0">
                <a:solidFill>
                  <a:schemeClr val="tx1"/>
                </a:solidFill>
                <a:latin typeface="微软雅黑" panose="020B0503020204020204" pitchFamily="34" charset="-122"/>
                <a:ea typeface="微软雅黑" panose="020B0503020204020204" pitchFamily="34" charset="-122"/>
              </a:rPr>
              <a:t>中的规则如下：</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5" name="流程图: 过程 4"/>
          <p:cNvSpPr/>
          <p:nvPr/>
        </p:nvSpPr>
        <p:spPr bwMode="auto">
          <a:xfrm>
            <a:off x="1569197" y="2842847"/>
            <a:ext cx="1368152"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FilterPushDown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流程图: 过程 5"/>
          <p:cNvSpPr/>
          <p:nvPr/>
        </p:nvSpPr>
        <p:spPr bwMode="auto">
          <a:xfrm>
            <a:off x="1569197" y="3410607"/>
            <a:ext cx="1368152"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OuterJoinSimplication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流程图: 过程 6"/>
          <p:cNvSpPr/>
          <p:nvPr/>
        </p:nvSpPr>
        <p:spPr bwMode="auto">
          <a:xfrm>
            <a:off x="1569197" y="4163033"/>
            <a:ext cx="1368152"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Subquery</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流程图: 过程 7"/>
          <p:cNvSpPr/>
          <p:nvPr/>
        </p:nvSpPr>
        <p:spPr bwMode="auto">
          <a:xfrm>
            <a:off x="1569197" y="4730793"/>
            <a:ext cx="1368152"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SwapJoinSide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文本框 8"/>
          <p:cNvSpPr txBox="1"/>
          <p:nvPr/>
        </p:nvSpPr>
        <p:spPr>
          <a:xfrm>
            <a:off x="1475656" y="2348880"/>
            <a:ext cx="1639360"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Resolved Logic Plan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418749" y="5298553"/>
            <a:ext cx="1750800"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Optimized Logic Plan</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11" name="直接箭头连接符 10"/>
          <p:cNvCxnSpPr>
            <a:stCxn id="9" idx="2"/>
            <a:endCxn id="5" idx="0"/>
          </p:cNvCxnSpPr>
          <p:nvPr/>
        </p:nvCxnSpPr>
        <p:spPr bwMode="auto">
          <a:xfrm flipH="1">
            <a:off x="2253273" y="2625879"/>
            <a:ext cx="42063" cy="216968"/>
          </a:xfrm>
          <a:prstGeom prst="straightConnector1">
            <a:avLst/>
          </a:prstGeom>
          <a:noFill/>
          <a:ln w="9525" cap="flat" cmpd="sng" algn="ctr">
            <a:solidFill>
              <a:schemeClr val="tx1"/>
            </a:solidFill>
            <a:prstDash val="solid"/>
            <a:round/>
            <a:headEnd type="none" w="med" len="med"/>
            <a:tailEnd type="triangle"/>
          </a:ln>
          <a:effectLst/>
        </p:spPr>
      </p:cxnSp>
      <p:cxnSp>
        <p:nvCxnSpPr>
          <p:cNvPr id="12" name="直接箭头连接符 11"/>
          <p:cNvCxnSpPr>
            <a:stCxn id="5" idx="2"/>
            <a:endCxn id="6" idx="0"/>
          </p:cNvCxnSpPr>
          <p:nvPr/>
        </p:nvCxnSpPr>
        <p:spPr bwMode="auto">
          <a:xfrm>
            <a:off x="2253273" y="3107486"/>
            <a:ext cx="0" cy="303121"/>
          </a:xfrm>
          <a:prstGeom prst="straightConnector1">
            <a:avLst/>
          </a:prstGeom>
          <a:noFill/>
          <a:ln w="9525" cap="flat" cmpd="sng" algn="ctr">
            <a:solidFill>
              <a:schemeClr val="tx1"/>
            </a:solidFill>
            <a:prstDash val="solid"/>
            <a:round/>
            <a:headEnd type="none" w="med" len="med"/>
            <a:tailEnd type="triangle"/>
          </a:ln>
          <a:effectLst/>
        </p:spPr>
      </p:cxnSp>
      <p:cxnSp>
        <p:nvCxnSpPr>
          <p:cNvPr id="13" name="直接箭头连接符 12"/>
          <p:cNvCxnSpPr>
            <a:stCxn id="6" idx="2"/>
            <a:endCxn id="7" idx="0"/>
          </p:cNvCxnSpPr>
          <p:nvPr/>
        </p:nvCxnSpPr>
        <p:spPr bwMode="auto">
          <a:xfrm>
            <a:off x="2253273" y="3859912"/>
            <a:ext cx="0" cy="303121"/>
          </a:xfrm>
          <a:prstGeom prst="straightConnector1">
            <a:avLst/>
          </a:prstGeom>
          <a:noFill/>
          <a:ln w="9525" cap="flat" cmpd="sng" algn="ctr">
            <a:solidFill>
              <a:schemeClr val="tx1"/>
            </a:solidFill>
            <a:prstDash val="solid"/>
            <a:round/>
            <a:headEnd type="none" w="med" len="med"/>
            <a:tailEnd type="triangle"/>
          </a:ln>
          <a:effectLst/>
        </p:spPr>
      </p:cxnSp>
      <p:cxnSp>
        <p:nvCxnSpPr>
          <p:cNvPr id="14" name="直接箭头连接符 13"/>
          <p:cNvCxnSpPr>
            <a:stCxn id="7" idx="2"/>
            <a:endCxn id="8" idx="0"/>
          </p:cNvCxnSpPr>
          <p:nvPr/>
        </p:nvCxnSpPr>
        <p:spPr bwMode="auto">
          <a:xfrm>
            <a:off x="2253273" y="4427672"/>
            <a:ext cx="0" cy="303121"/>
          </a:xfrm>
          <a:prstGeom prst="straightConnector1">
            <a:avLst/>
          </a:prstGeom>
          <a:noFill/>
          <a:ln w="9525" cap="flat" cmpd="sng" algn="ctr">
            <a:solidFill>
              <a:schemeClr val="tx1"/>
            </a:solidFill>
            <a:prstDash val="solid"/>
            <a:round/>
            <a:headEnd type="none" w="med" len="med"/>
            <a:tailEnd type="triangle"/>
          </a:ln>
          <a:effectLst/>
        </p:spPr>
      </p:cxnSp>
      <p:cxnSp>
        <p:nvCxnSpPr>
          <p:cNvPr id="15" name="直接箭头连接符 14"/>
          <p:cNvCxnSpPr>
            <a:stCxn id="8" idx="2"/>
            <a:endCxn id="10" idx="0"/>
          </p:cNvCxnSpPr>
          <p:nvPr/>
        </p:nvCxnSpPr>
        <p:spPr bwMode="auto">
          <a:xfrm>
            <a:off x="2253273" y="4995432"/>
            <a:ext cx="40876" cy="303121"/>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9229391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1851</Words>
  <Application>Microsoft Office PowerPoint</Application>
  <PresentationFormat>宽屏</PresentationFormat>
  <Paragraphs>470</Paragraphs>
  <Slides>21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宋体</vt:lpstr>
      <vt:lpstr>微软雅黑</vt:lpstr>
      <vt:lpstr>Arial</vt:lpstr>
      <vt:lpstr>Calibri</vt:lpstr>
      <vt:lpstr>Calibri Light</vt:lpstr>
      <vt:lpstr>Office 主题</vt:lpstr>
      <vt:lpstr>qpmodel</vt:lpstr>
      <vt:lpstr>Hybrid SQL Compiler and Optimizer</vt:lpstr>
      <vt:lpstr>Parser &amp; AST Builder</vt:lpstr>
      <vt:lpstr>Catalog</vt:lpstr>
      <vt:lpstr>Binder</vt:lpstr>
      <vt:lpstr>Binder</vt:lpstr>
      <vt:lpstr>Binder</vt:lpstr>
      <vt:lpstr>Logic Optimizer</vt:lpstr>
      <vt:lpstr>Logic Optimizer</vt:lpstr>
      <vt:lpstr>Logic Optimizer</vt:lpstr>
      <vt:lpstr>Cost Estimates Base Optimizer</vt:lpstr>
      <vt:lpstr>Cost Estimates Base Optimizer</vt:lpstr>
      <vt:lpstr>Cost Estimates Base Optimizer</vt:lpstr>
      <vt:lpstr>Cost Estimates Base Optimizer</vt:lpstr>
      <vt:lpstr>Cost Estimates Base Optimizer</vt:lpstr>
      <vt:lpstr>Cost Estimates Base Optimizer</vt:lpstr>
      <vt:lpstr>Cost Estimates Base Optimizer</vt:lpstr>
      <vt:lpstr>Code Generator &amp; Compilation</vt:lpstr>
      <vt:lpstr>Executor</vt:lpstr>
      <vt:lpstr>Executor</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qpmodel</dc:title>
  <dc:creator>zhourui (Q)</dc:creator>
  <cp:lastModifiedBy>zhourui (Q)</cp:lastModifiedBy>
  <cp:revision>35</cp:revision>
  <dcterms:created xsi:type="dcterms:W3CDTF">2020-10-27T08:16:33Z</dcterms:created>
  <dcterms:modified xsi:type="dcterms:W3CDTF">2020-10-27T12:38:27Z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(3)jrJWIiM41tbvt74ItOsvHzGQK+hKfrnAJ/oB4xvnRX1RxBjcws0dInFJJEFKnFB1KKwUCxEt
7Q7SjRxIrTYHUUXraDwdRYkpK9s7oZLxVgNKNJKqrbw9s2BvCHOnukO9+IrmRIySz8dK/gum
fD0bc8LI8PcTuPinML3bWfCOmXiMhe+3+qOQET6lhQuqUwxBtYAuUBgGTXFCs3RtVkeRwtXR
56UWkG4yD7KMuv6IgG</vt:lpwstr>
  </property>
  <property fmtid="{D5CDD505-2E9C-101B-9397-08002B2CF9AE}" pid="3" name="_2015_ms_pID_7253431">
    <vt:lpwstr>7baXV2r+GMmj3+exRIcqXccYAUUg2A62IpU9p921+1DZ9VASRfYWYq
IhUByOESpsmAb/dPVBZL8jO9gCXzD/fTK+dTumPus45zfn9sotJ+J1ax+dKVx/ZxtLkb2FkT
fMwfSc46tEu1mJTYSzZ/iZF35spgAQD2/xPJB67oL801jGlITm4kaXFlXl0J+0XEnm3s798p
FdbUPBMiROpZiSajIAwBijbw3nO+kE/KFo4K</vt:lpwstr>
  </property>
  <property fmtid="{D5CDD505-2E9C-101B-9397-08002B2CF9AE}" pid="4" name="_2015_ms_pID_7253432">
    <vt:lpwstr>/ZLH7Isftems6odxDu8CHn4=</vt:lpwstr>
  </property>
</Properties>
</file>