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362" r:id="rId3"/>
    <p:sldId id="259" r:id="rId4"/>
    <p:sldId id="364" r:id="rId5"/>
    <p:sldId id="261" r:id="rId6"/>
    <p:sldId id="3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609" autoAdjust="0"/>
  </p:normalViewPr>
  <p:slideViewPr>
    <p:cSldViewPr snapToGrid="0">
      <p:cViewPr varScale="1">
        <p:scale>
          <a:sx n="80" d="100"/>
          <a:sy n="80" d="100"/>
        </p:scale>
        <p:origin x="12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93930C-EC20-4EEC-B71D-290A9C03595F}" type="datetimeFigureOut">
              <a:rPr lang="en-US" smtClean="0"/>
              <a:t>10/1/2020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A62A8A-7242-489B-96D4-569B2BC232E8}" type="slidenum">
              <a:rPr lang="en-US" smtClean="0"/>
              <a:t>‹#›</a:t>
            </a:fld>
            <a:endParaRPr lang="en-US"/>
          </a:p>
        </p:txBody>
      </p:sp>
    </p:spTree>
    <p:extLst>
      <p:ext uri="{BB962C8B-B14F-4D97-AF65-F5344CB8AC3E}">
        <p14:creationId xmlns:p14="http://schemas.microsoft.com/office/powerpoint/2010/main" val="2428423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DFB267-80CC-4BA1-B5C4-CE3AEF5D139A}" type="slidenum">
              <a:rPr lang="zh-CN" altLang="en-US" smtClean="0"/>
              <a:pPr/>
              <a:t>2</a:t>
            </a:fld>
            <a:endParaRPr lang="en-US" altLang="zh-CN"/>
          </a:p>
        </p:txBody>
      </p:sp>
    </p:spTree>
    <p:extLst>
      <p:ext uri="{BB962C8B-B14F-4D97-AF65-F5344CB8AC3E}">
        <p14:creationId xmlns:p14="http://schemas.microsoft.com/office/powerpoint/2010/main" val="2497995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b="1" dirty="0"/>
              <a:t>Bold </a:t>
            </a:r>
            <a:r>
              <a:rPr lang="en-US" dirty="0"/>
              <a:t>are OLTP highlights </a:t>
            </a:r>
          </a:p>
        </p:txBody>
      </p:sp>
      <p:sp>
        <p:nvSpPr>
          <p:cNvPr id="4" name="Slide Number Placeholder 3"/>
          <p:cNvSpPr>
            <a:spLocks noGrp="1"/>
          </p:cNvSpPr>
          <p:nvPr>
            <p:ph type="sldNum" sz="quarter" idx="5"/>
          </p:nvPr>
        </p:nvSpPr>
        <p:spPr/>
        <p:txBody>
          <a:bodyPr/>
          <a:lstStyle/>
          <a:p>
            <a:fld id="{51A62A8A-7242-489B-96D4-569B2BC232E8}" type="slidenum">
              <a:rPr lang="en-US" smtClean="0"/>
              <a:t>3</a:t>
            </a:fld>
            <a:endParaRPr lang="en-US"/>
          </a:p>
        </p:txBody>
      </p:sp>
    </p:spTree>
    <p:extLst>
      <p:ext uri="{BB962C8B-B14F-4D97-AF65-F5344CB8AC3E}">
        <p14:creationId xmlns:p14="http://schemas.microsoft.com/office/powerpoint/2010/main" val="2111563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BB9E-553D-4AD0-B4AC-49807A7D36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54AB40-A1FB-4C8F-AAAF-82782D21F4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F96426-6527-44B8-8ACD-DEDD713233F0}"/>
              </a:ext>
            </a:extLst>
          </p:cNvPr>
          <p:cNvSpPr>
            <a:spLocks noGrp="1"/>
          </p:cNvSpPr>
          <p:nvPr>
            <p:ph type="dt" sz="half" idx="10"/>
          </p:nvPr>
        </p:nvSpPr>
        <p:spPr/>
        <p:txBody>
          <a:bodyPr/>
          <a:lstStyle/>
          <a:p>
            <a:fld id="{B3C5F01C-F76C-473F-8BB3-1809EAF5A9DC}" type="datetimeFigureOut">
              <a:rPr lang="en-US" smtClean="0"/>
              <a:t>10/1/2020</a:t>
            </a:fld>
            <a:endParaRPr lang="en-US"/>
          </a:p>
        </p:txBody>
      </p:sp>
      <p:sp>
        <p:nvSpPr>
          <p:cNvPr id="5" name="Footer Placeholder 4">
            <a:extLst>
              <a:ext uri="{FF2B5EF4-FFF2-40B4-BE49-F238E27FC236}">
                <a16:creationId xmlns:a16="http://schemas.microsoft.com/office/drawing/2014/main" id="{0A1A6B68-AEE4-492E-80C7-BB57C41D2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A3D1B-F976-4F1E-8CDE-BAE28F6203DC}"/>
              </a:ext>
            </a:extLst>
          </p:cNvPr>
          <p:cNvSpPr>
            <a:spLocks noGrp="1"/>
          </p:cNvSpPr>
          <p:nvPr>
            <p:ph type="sldNum" sz="quarter" idx="12"/>
          </p:nvPr>
        </p:nvSpPr>
        <p:spPr/>
        <p:txBody>
          <a:bodyPr/>
          <a:lstStyle/>
          <a:p>
            <a:fld id="{E767F44D-63A8-4F99-966C-505F91D8E4F7}" type="slidenum">
              <a:rPr lang="en-US" smtClean="0"/>
              <a:t>‹#›</a:t>
            </a:fld>
            <a:endParaRPr lang="en-US"/>
          </a:p>
        </p:txBody>
      </p:sp>
    </p:spTree>
    <p:extLst>
      <p:ext uri="{BB962C8B-B14F-4D97-AF65-F5344CB8AC3E}">
        <p14:creationId xmlns:p14="http://schemas.microsoft.com/office/powerpoint/2010/main" val="3705795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9C3E7-AA7C-4A42-97F6-CC2D4970A9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07A71D-DF37-4524-BC5C-4B4AF26ADE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C320E2-59A4-45CD-BDF1-E716C432AE2E}"/>
              </a:ext>
            </a:extLst>
          </p:cNvPr>
          <p:cNvSpPr>
            <a:spLocks noGrp="1"/>
          </p:cNvSpPr>
          <p:nvPr>
            <p:ph type="dt" sz="half" idx="10"/>
          </p:nvPr>
        </p:nvSpPr>
        <p:spPr/>
        <p:txBody>
          <a:bodyPr/>
          <a:lstStyle/>
          <a:p>
            <a:fld id="{B3C5F01C-F76C-473F-8BB3-1809EAF5A9DC}" type="datetimeFigureOut">
              <a:rPr lang="en-US" smtClean="0"/>
              <a:t>10/1/2020</a:t>
            </a:fld>
            <a:endParaRPr lang="en-US"/>
          </a:p>
        </p:txBody>
      </p:sp>
      <p:sp>
        <p:nvSpPr>
          <p:cNvPr id="5" name="Footer Placeholder 4">
            <a:extLst>
              <a:ext uri="{FF2B5EF4-FFF2-40B4-BE49-F238E27FC236}">
                <a16:creationId xmlns:a16="http://schemas.microsoft.com/office/drawing/2014/main" id="{84E53C26-527F-4523-8C9C-7024C1EF7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DDFA2-A7DD-45D0-B890-27E6B2B1BC43}"/>
              </a:ext>
            </a:extLst>
          </p:cNvPr>
          <p:cNvSpPr>
            <a:spLocks noGrp="1"/>
          </p:cNvSpPr>
          <p:nvPr>
            <p:ph type="sldNum" sz="quarter" idx="12"/>
          </p:nvPr>
        </p:nvSpPr>
        <p:spPr/>
        <p:txBody>
          <a:bodyPr/>
          <a:lstStyle/>
          <a:p>
            <a:fld id="{E767F44D-63A8-4F99-966C-505F91D8E4F7}" type="slidenum">
              <a:rPr lang="en-US" smtClean="0"/>
              <a:t>‹#›</a:t>
            </a:fld>
            <a:endParaRPr lang="en-US"/>
          </a:p>
        </p:txBody>
      </p:sp>
    </p:spTree>
    <p:extLst>
      <p:ext uri="{BB962C8B-B14F-4D97-AF65-F5344CB8AC3E}">
        <p14:creationId xmlns:p14="http://schemas.microsoft.com/office/powerpoint/2010/main" val="2309880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FADE2E-92B9-482A-A4A0-3D23A99649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3B479E-2D2D-4BFD-A78D-D2D2EE0052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831D6D-DE10-4534-9464-31E6D9D586A0}"/>
              </a:ext>
            </a:extLst>
          </p:cNvPr>
          <p:cNvSpPr>
            <a:spLocks noGrp="1"/>
          </p:cNvSpPr>
          <p:nvPr>
            <p:ph type="dt" sz="half" idx="10"/>
          </p:nvPr>
        </p:nvSpPr>
        <p:spPr/>
        <p:txBody>
          <a:bodyPr/>
          <a:lstStyle/>
          <a:p>
            <a:fld id="{B3C5F01C-F76C-473F-8BB3-1809EAF5A9DC}" type="datetimeFigureOut">
              <a:rPr lang="en-US" smtClean="0"/>
              <a:t>10/1/2020</a:t>
            </a:fld>
            <a:endParaRPr lang="en-US"/>
          </a:p>
        </p:txBody>
      </p:sp>
      <p:sp>
        <p:nvSpPr>
          <p:cNvPr id="5" name="Footer Placeholder 4">
            <a:extLst>
              <a:ext uri="{FF2B5EF4-FFF2-40B4-BE49-F238E27FC236}">
                <a16:creationId xmlns:a16="http://schemas.microsoft.com/office/drawing/2014/main" id="{8933398A-0BD2-434E-A020-5B6AD7884E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646713-A0CA-432A-8BF0-E85163994702}"/>
              </a:ext>
            </a:extLst>
          </p:cNvPr>
          <p:cNvSpPr>
            <a:spLocks noGrp="1"/>
          </p:cNvSpPr>
          <p:nvPr>
            <p:ph type="sldNum" sz="quarter" idx="12"/>
          </p:nvPr>
        </p:nvSpPr>
        <p:spPr/>
        <p:txBody>
          <a:bodyPr/>
          <a:lstStyle/>
          <a:p>
            <a:fld id="{E767F44D-63A8-4F99-966C-505F91D8E4F7}" type="slidenum">
              <a:rPr lang="en-US" smtClean="0"/>
              <a:t>‹#›</a:t>
            </a:fld>
            <a:endParaRPr lang="en-US"/>
          </a:p>
        </p:txBody>
      </p:sp>
    </p:spTree>
    <p:extLst>
      <p:ext uri="{BB962C8B-B14F-4D97-AF65-F5344CB8AC3E}">
        <p14:creationId xmlns:p14="http://schemas.microsoft.com/office/powerpoint/2010/main" val="1333964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F3F8-107B-4115-9082-132087A369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458DF9-1C04-4FCF-9F9B-3E02C05D5A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EB8CB6-38DD-4F45-90B7-C5D2CAF93864}"/>
              </a:ext>
            </a:extLst>
          </p:cNvPr>
          <p:cNvSpPr>
            <a:spLocks noGrp="1"/>
          </p:cNvSpPr>
          <p:nvPr>
            <p:ph type="dt" sz="half" idx="10"/>
          </p:nvPr>
        </p:nvSpPr>
        <p:spPr/>
        <p:txBody>
          <a:bodyPr/>
          <a:lstStyle/>
          <a:p>
            <a:fld id="{B3C5F01C-F76C-473F-8BB3-1809EAF5A9DC}" type="datetimeFigureOut">
              <a:rPr lang="en-US" smtClean="0"/>
              <a:t>10/1/2020</a:t>
            </a:fld>
            <a:endParaRPr lang="en-US"/>
          </a:p>
        </p:txBody>
      </p:sp>
      <p:sp>
        <p:nvSpPr>
          <p:cNvPr id="5" name="Footer Placeholder 4">
            <a:extLst>
              <a:ext uri="{FF2B5EF4-FFF2-40B4-BE49-F238E27FC236}">
                <a16:creationId xmlns:a16="http://schemas.microsoft.com/office/drawing/2014/main" id="{C5DCE638-7F53-4D95-BA90-C44C909EB4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3AE95-4855-41FF-876A-B364AEC07A50}"/>
              </a:ext>
            </a:extLst>
          </p:cNvPr>
          <p:cNvSpPr>
            <a:spLocks noGrp="1"/>
          </p:cNvSpPr>
          <p:nvPr>
            <p:ph type="sldNum" sz="quarter" idx="12"/>
          </p:nvPr>
        </p:nvSpPr>
        <p:spPr/>
        <p:txBody>
          <a:bodyPr/>
          <a:lstStyle/>
          <a:p>
            <a:fld id="{E767F44D-63A8-4F99-966C-505F91D8E4F7}" type="slidenum">
              <a:rPr lang="en-US" smtClean="0"/>
              <a:t>‹#›</a:t>
            </a:fld>
            <a:endParaRPr lang="en-US"/>
          </a:p>
        </p:txBody>
      </p:sp>
    </p:spTree>
    <p:extLst>
      <p:ext uri="{BB962C8B-B14F-4D97-AF65-F5344CB8AC3E}">
        <p14:creationId xmlns:p14="http://schemas.microsoft.com/office/powerpoint/2010/main" val="131634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2F8D1-3087-47F9-9D4F-65D2202843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238D08-BE83-4646-A7B0-EA75889965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92C0F5-A5D1-439A-BB42-AD463E26F314}"/>
              </a:ext>
            </a:extLst>
          </p:cNvPr>
          <p:cNvSpPr>
            <a:spLocks noGrp="1"/>
          </p:cNvSpPr>
          <p:nvPr>
            <p:ph type="dt" sz="half" idx="10"/>
          </p:nvPr>
        </p:nvSpPr>
        <p:spPr/>
        <p:txBody>
          <a:bodyPr/>
          <a:lstStyle/>
          <a:p>
            <a:fld id="{B3C5F01C-F76C-473F-8BB3-1809EAF5A9DC}" type="datetimeFigureOut">
              <a:rPr lang="en-US" smtClean="0"/>
              <a:t>10/1/2020</a:t>
            </a:fld>
            <a:endParaRPr lang="en-US"/>
          </a:p>
        </p:txBody>
      </p:sp>
      <p:sp>
        <p:nvSpPr>
          <p:cNvPr id="5" name="Footer Placeholder 4">
            <a:extLst>
              <a:ext uri="{FF2B5EF4-FFF2-40B4-BE49-F238E27FC236}">
                <a16:creationId xmlns:a16="http://schemas.microsoft.com/office/drawing/2014/main" id="{A7F1ACC1-F794-4B93-88BD-7B55DA1094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BE243F-DC33-4EF8-9E8D-80786C531906}"/>
              </a:ext>
            </a:extLst>
          </p:cNvPr>
          <p:cNvSpPr>
            <a:spLocks noGrp="1"/>
          </p:cNvSpPr>
          <p:nvPr>
            <p:ph type="sldNum" sz="quarter" idx="12"/>
          </p:nvPr>
        </p:nvSpPr>
        <p:spPr/>
        <p:txBody>
          <a:bodyPr/>
          <a:lstStyle/>
          <a:p>
            <a:fld id="{E767F44D-63A8-4F99-966C-505F91D8E4F7}" type="slidenum">
              <a:rPr lang="en-US" smtClean="0"/>
              <a:t>‹#›</a:t>
            </a:fld>
            <a:endParaRPr lang="en-US"/>
          </a:p>
        </p:txBody>
      </p:sp>
    </p:spTree>
    <p:extLst>
      <p:ext uri="{BB962C8B-B14F-4D97-AF65-F5344CB8AC3E}">
        <p14:creationId xmlns:p14="http://schemas.microsoft.com/office/powerpoint/2010/main" val="517539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24AF9-3582-42BB-BD0E-B505C27744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A5C131-FCE0-4B21-A528-7DF8FDD6F3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B7AE8D-F7C8-4927-9C72-1B5AD171FE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40C262-667A-48F4-A6CF-AB7CF09C04EA}"/>
              </a:ext>
            </a:extLst>
          </p:cNvPr>
          <p:cNvSpPr>
            <a:spLocks noGrp="1"/>
          </p:cNvSpPr>
          <p:nvPr>
            <p:ph type="dt" sz="half" idx="10"/>
          </p:nvPr>
        </p:nvSpPr>
        <p:spPr/>
        <p:txBody>
          <a:bodyPr/>
          <a:lstStyle/>
          <a:p>
            <a:fld id="{B3C5F01C-F76C-473F-8BB3-1809EAF5A9DC}" type="datetimeFigureOut">
              <a:rPr lang="en-US" smtClean="0"/>
              <a:t>10/1/2020</a:t>
            </a:fld>
            <a:endParaRPr lang="en-US"/>
          </a:p>
        </p:txBody>
      </p:sp>
      <p:sp>
        <p:nvSpPr>
          <p:cNvPr id="6" name="Footer Placeholder 5">
            <a:extLst>
              <a:ext uri="{FF2B5EF4-FFF2-40B4-BE49-F238E27FC236}">
                <a16:creationId xmlns:a16="http://schemas.microsoft.com/office/drawing/2014/main" id="{A59470FD-8140-4838-96A8-4C20603EB6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BF7A37-1F2E-4D7D-A68A-5DF415BAAFC2}"/>
              </a:ext>
            </a:extLst>
          </p:cNvPr>
          <p:cNvSpPr>
            <a:spLocks noGrp="1"/>
          </p:cNvSpPr>
          <p:nvPr>
            <p:ph type="sldNum" sz="quarter" idx="12"/>
          </p:nvPr>
        </p:nvSpPr>
        <p:spPr/>
        <p:txBody>
          <a:bodyPr/>
          <a:lstStyle/>
          <a:p>
            <a:fld id="{E767F44D-63A8-4F99-966C-505F91D8E4F7}" type="slidenum">
              <a:rPr lang="en-US" smtClean="0"/>
              <a:t>‹#›</a:t>
            </a:fld>
            <a:endParaRPr lang="en-US"/>
          </a:p>
        </p:txBody>
      </p:sp>
    </p:spTree>
    <p:extLst>
      <p:ext uri="{BB962C8B-B14F-4D97-AF65-F5344CB8AC3E}">
        <p14:creationId xmlns:p14="http://schemas.microsoft.com/office/powerpoint/2010/main" val="3446370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B3A5A-44B4-4D73-80E3-C9CB6D7A21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531CDB-3BCD-4CF9-B3C7-28922C6799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737D1B-B031-4A80-9295-6150582898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BBFAA4-7017-4BB3-9E1B-D7ADEAF9E0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EDBC04-B688-4741-A6E1-4C1FA4A610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80EC4E-FF4F-48CD-9440-603D8E964B11}"/>
              </a:ext>
            </a:extLst>
          </p:cNvPr>
          <p:cNvSpPr>
            <a:spLocks noGrp="1"/>
          </p:cNvSpPr>
          <p:nvPr>
            <p:ph type="dt" sz="half" idx="10"/>
          </p:nvPr>
        </p:nvSpPr>
        <p:spPr/>
        <p:txBody>
          <a:bodyPr/>
          <a:lstStyle/>
          <a:p>
            <a:fld id="{B3C5F01C-F76C-473F-8BB3-1809EAF5A9DC}" type="datetimeFigureOut">
              <a:rPr lang="en-US" smtClean="0"/>
              <a:t>10/1/2020</a:t>
            </a:fld>
            <a:endParaRPr lang="en-US"/>
          </a:p>
        </p:txBody>
      </p:sp>
      <p:sp>
        <p:nvSpPr>
          <p:cNvPr id="8" name="Footer Placeholder 7">
            <a:extLst>
              <a:ext uri="{FF2B5EF4-FFF2-40B4-BE49-F238E27FC236}">
                <a16:creationId xmlns:a16="http://schemas.microsoft.com/office/drawing/2014/main" id="{E66B85D1-ED35-45B7-8488-979D536920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BA310A-1D0E-4A7E-AB46-94DFFF05FCA6}"/>
              </a:ext>
            </a:extLst>
          </p:cNvPr>
          <p:cNvSpPr>
            <a:spLocks noGrp="1"/>
          </p:cNvSpPr>
          <p:nvPr>
            <p:ph type="sldNum" sz="quarter" idx="12"/>
          </p:nvPr>
        </p:nvSpPr>
        <p:spPr/>
        <p:txBody>
          <a:bodyPr/>
          <a:lstStyle/>
          <a:p>
            <a:fld id="{E767F44D-63A8-4F99-966C-505F91D8E4F7}" type="slidenum">
              <a:rPr lang="en-US" smtClean="0"/>
              <a:t>‹#›</a:t>
            </a:fld>
            <a:endParaRPr lang="en-US"/>
          </a:p>
        </p:txBody>
      </p:sp>
    </p:spTree>
    <p:extLst>
      <p:ext uri="{BB962C8B-B14F-4D97-AF65-F5344CB8AC3E}">
        <p14:creationId xmlns:p14="http://schemas.microsoft.com/office/powerpoint/2010/main" val="296925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D1E2-7B65-4F6A-AFDA-B3ECB19BF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D547D1-EE22-411B-9001-AE2B3A48E9DB}"/>
              </a:ext>
            </a:extLst>
          </p:cNvPr>
          <p:cNvSpPr>
            <a:spLocks noGrp="1"/>
          </p:cNvSpPr>
          <p:nvPr>
            <p:ph type="dt" sz="half" idx="10"/>
          </p:nvPr>
        </p:nvSpPr>
        <p:spPr/>
        <p:txBody>
          <a:bodyPr/>
          <a:lstStyle/>
          <a:p>
            <a:fld id="{B3C5F01C-F76C-473F-8BB3-1809EAF5A9DC}" type="datetimeFigureOut">
              <a:rPr lang="en-US" smtClean="0"/>
              <a:t>10/1/2020</a:t>
            </a:fld>
            <a:endParaRPr lang="en-US"/>
          </a:p>
        </p:txBody>
      </p:sp>
      <p:sp>
        <p:nvSpPr>
          <p:cNvPr id="4" name="Footer Placeholder 3">
            <a:extLst>
              <a:ext uri="{FF2B5EF4-FFF2-40B4-BE49-F238E27FC236}">
                <a16:creationId xmlns:a16="http://schemas.microsoft.com/office/drawing/2014/main" id="{43880900-1A7E-487D-B101-D60CE19C73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C27433-81FA-4F0B-96BD-2C9B880E2AC7}"/>
              </a:ext>
            </a:extLst>
          </p:cNvPr>
          <p:cNvSpPr>
            <a:spLocks noGrp="1"/>
          </p:cNvSpPr>
          <p:nvPr>
            <p:ph type="sldNum" sz="quarter" idx="12"/>
          </p:nvPr>
        </p:nvSpPr>
        <p:spPr/>
        <p:txBody>
          <a:bodyPr/>
          <a:lstStyle/>
          <a:p>
            <a:fld id="{E767F44D-63A8-4F99-966C-505F91D8E4F7}" type="slidenum">
              <a:rPr lang="en-US" smtClean="0"/>
              <a:t>‹#›</a:t>
            </a:fld>
            <a:endParaRPr lang="en-US"/>
          </a:p>
        </p:txBody>
      </p:sp>
    </p:spTree>
    <p:extLst>
      <p:ext uri="{BB962C8B-B14F-4D97-AF65-F5344CB8AC3E}">
        <p14:creationId xmlns:p14="http://schemas.microsoft.com/office/powerpoint/2010/main" val="2505786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7C04B9-A21F-42C4-87D4-426180829F7B}"/>
              </a:ext>
            </a:extLst>
          </p:cNvPr>
          <p:cNvSpPr>
            <a:spLocks noGrp="1"/>
          </p:cNvSpPr>
          <p:nvPr>
            <p:ph type="dt" sz="half" idx="10"/>
          </p:nvPr>
        </p:nvSpPr>
        <p:spPr/>
        <p:txBody>
          <a:bodyPr/>
          <a:lstStyle/>
          <a:p>
            <a:fld id="{B3C5F01C-F76C-473F-8BB3-1809EAF5A9DC}" type="datetimeFigureOut">
              <a:rPr lang="en-US" smtClean="0"/>
              <a:t>10/1/2020</a:t>
            </a:fld>
            <a:endParaRPr lang="en-US"/>
          </a:p>
        </p:txBody>
      </p:sp>
      <p:sp>
        <p:nvSpPr>
          <p:cNvPr id="3" name="Footer Placeholder 2">
            <a:extLst>
              <a:ext uri="{FF2B5EF4-FFF2-40B4-BE49-F238E27FC236}">
                <a16:creationId xmlns:a16="http://schemas.microsoft.com/office/drawing/2014/main" id="{40B1B698-6857-4580-B4F1-6C1DE3F489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FCEEB1-82E1-4AF5-A0A9-67B866D961C5}"/>
              </a:ext>
            </a:extLst>
          </p:cNvPr>
          <p:cNvSpPr>
            <a:spLocks noGrp="1"/>
          </p:cNvSpPr>
          <p:nvPr>
            <p:ph type="sldNum" sz="quarter" idx="12"/>
          </p:nvPr>
        </p:nvSpPr>
        <p:spPr/>
        <p:txBody>
          <a:bodyPr/>
          <a:lstStyle/>
          <a:p>
            <a:fld id="{E767F44D-63A8-4F99-966C-505F91D8E4F7}" type="slidenum">
              <a:rPr lang="en-US" smtClean="0"/>
              <a:t>‹#›</a:t>
            </a:fld>
            <a:endParaRPr lang="en-US"/>
          </a:p>
        </p:txBody>
      </p:sp>
    </p:spTree>
    <p:extLst>
      <p:ext uri="{BB962C8B-B14F-4D97-AF65-F5344CB8AC3E}">
        <p14:creationId xmlns:p14="http://schemas.microsoft.com/office/powerpoint/2010/main" val="1825745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E3E3-40EC-4C5B-9C5C-FFAEE430C2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67BADF-98A9-49F8-BD0E-299D48BBF8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0E2912-2370-4376-8DDA-8538EFED6C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BFE801-827A-4505-BC07-90E8106A25CF}"/>
              </a:ext>
            </a:extLst>
          </p:cNvPr>
          <p:cNvSpPr>
            <a:spLocks noGrp="1"/>
          </p:cNvSpPr>
          <p:nvPr>
            <p:ph type="dt" sz="half" idx="10"/>
          </p:nvPr>
        </p:nvSpPr>
        <p:spPr/>
        <p:txBody>
          <a:bodyPr/>
          <a:lstStyle/>
          <a:p>
            <a:fld id="{B3C5F01C-F76C-473F-8BB3-1809EAF5A9DC}" type="datetimeFigureOut">
              <a:rPr lang="en-US" smtClean="0"/>
              <a:t>10/1/2020</a:t>
            </a:fld>
            <a:endParaRPr lang="en-US"/>
          </a:p>
        </p:txBody>
      </p:sp>
      <p:sp>
        <p:nvSpPr>
          <p:cNvPr id="6" name="Footer Placeholder 5">
            <a:extLst>
              <a:ext uri="{FF2B5EF4-FFF2-40B4-BE49-F238E27FC236}">
                <a16:creationId xmlns:a16="http://schemas.microsoft.com/office/drawing/2014/main" id="{D84B1267-4008-400F-AD0F-D88C12580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34F31-A504-43EF-B1C7-BFDF73D6C9C3}"/>
              </a:ext>
            </a:extLst>
          </p:cNvPr>
          <p:cNvSpPr>
            <a:spLocks noGrp="1"/>
          </p:cNvSpPr>
          <p:nvPr>
            <p:ph type="sldNum" sz="quarter" idx="12"/>
          </p:nvPr>
        </p:nvSpPr>
        <p:spPr/>
        <p:txBody>
          <a:bodyPr/>
          <a:lstStyle/>
          <a:p>
            <a:fld id="{E767F44D-63A8-4F99-966C-505F91D8E4F7}" type="slidenum">
              <a:rPr lang="en-US" smtClean="0"/>
              <a:t>‹#›</a:t>
            </a:fld>
            <a:endParaRPr lang="en-US"/>
          </a:p>
        </p:txBody>
      </p:sp>
    </p:spTree>
    <p:extLst>
      <p:ext uri="{BB962C8B-B14F-4D97-AF65-F5344CB8AC3E}">
        <p14:creationId xmlns:p14="http://schemas.microsoft.com/office/powerpoint/2010/main" val="1768186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AA72A-718F-433C-BD11-3C84A922E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09DF36-383A-4D23-8185-4492817788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93445C-04B1-447A-AB58-8231A48DE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0CFBC6-AC06-4AF2-9D5B-4110BD36F123}"/>
              </a:ext>
            </a:extLst>
          </p:cNvPr>
          <p:cNvSpPr>
            <a:spLocks noGrp="1"/>
          </p:cNvSpPr>
          <p:nvPr>
            <p:ph type="dt" sz="half" idx="10"/>
          </p:nvPr>
        </p:nvSpPr>
        <p:spPr/>
        <p:txBody>
          <a:bodyPr/>
          <a:lstStyle/>
          <a:p>
            <a:fld id="{B3C5F01C-F76C-473F-8BB3-1809EAF5A9DC}" type="datetimeFigureOut">
              <a:rPr lang="en-US" smtClean="0"/>
              <a:t>10/1/2020</a:t>
            </a:fld>
            <a:endParaRPr lang="en-US"/>
          </a:p>
        </p:txBody>
      </p:sp>
      <p:sp>
        <p:nvSpPr>
          <p:cNvPr id="6" name="Footer Placeholder 5">
            <a:extLst>
              <a:ext uri="{FF2B5EF4-FFF2-40B4-BE49-F238E27FC236}">
                <a16:creationId xmlns:a16="http://schemas.microsoft.com/office/drawing/2014/main" id="{40FD965B-E9EC-4608-ACFF-0DF260DE31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6C9B0D-7325-4C07-813E-D919710E8149}"/>
              </a:ext>
            </a:extLst>
          </p:cNvPr>
          <p:cNvSpPr>
            <a:spLocks noGrp="1"/>
          </p:cNvSpPr>
          <p:nvPr>
            <p:ph type="sldNum" sz="quarter" idx="12"/>
          </p:nvPr>
        </p:nvSpPr>
        <p:spPr/>
        <p:txBody>
          <a:bodyPr/>
          <a:lstStyle/>
          <a:p>
            <a:fld id="{E767F44D-63A8-4F99-966C-505F91D8E4F7}" type="slidenum">
              <a:rPr lang="en-US" smtClean="0"/>
              <a:t>‹#›</a:t>
            </a:fld>
            <a:endParaRPr lang="en-US"/>
          </a:p>
        </p:txBody>
      </p:sp>
    </p:spTree>
    <p:extLst>
      <p:ext uri="{BB962C8B-B14F-4D97-AF65-F5344CB8AC3E}">
        <p14:creationId xmlns:p14="http://schemas.microsoft.com/office/powerpoint/2010/main" val="3737496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432ACC-BE0A-414D-B7B1-F4AF74FFE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B6B7B6-002C-4E7B-B2F8-05D18AE600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3B8E93-2EB1-4473-B6A2-1822574FA5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C5F01C-F76C-473F-8BB3-1809EAF5A9DC}" type="datetimeFigureOut">
              <a:rPr lang="en-US" smtClean="0"/>
              <a:t>10/1/2020</a:t>
            </a:fld>
            <a:endParaRPr lang="en-US"/>
          </a:p>
        </p:txBody>
      </p:sp>
      <p:sp>
        <p:nvSpPr>
          <p:cNvPr id="5" name="Footer Placeholder 4">
            <a:extLst>
              <a:ext uri="{FF2B5EF4-FFF2-40B4-BE49-F238E27FC236}">
                <a16:creationId xmlns:a16="http://schemas.microsoft.com/office/drawing/2014/main" id="{D33076CD-D471-4CD1-93E0-AF9E13B55A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BF6229-538C-4CA4-A13C-8D0FB1F9B1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67F44D-63A8-4F99-966C-505F91D8E4F7}" type="slidenum">
              <a:rPr lang="en-US" smtClean="0"/>
              <a:t>‹#›</a:t>
            </a:fld>
            <a:endParaRPr lang="en-US"/>
          </a:p>
        </p:txBody>
      </p:sp>
    </p:spTree>
    <p:extLst>
      <p:ext uri="{BB962C8B-B14F-4D97-AF65-F5344CB8AC3E}">
        <p14:creationId xmlns:p14="http://schemas.microsoft.com/office/powerpoint/2010/main" val="3736546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5E5AC-79A4-45DE-BAC4-2F603689F2CB}"/>
              </a:ext>
            </a:extLst>
          </p:cNvPr>
          <p:cNvSpPr>
            <a:spLocks noGrp="1"/>
          </p:cNvSpPr>
          <p:nvPr>
            <p:ph type="ctrTitle"/>
          </p:nvPr>
        </p:nvSpPr>
        <p:spPr/>
        <p:txBody>
          <a:bodyPr/>
          <a:lstStyle/>
          <a:p>
            <a:r>
              <a:rPr lang="en-US" altLang="zh-CN" dirty="0" err="1"/>
              <a:t>QPModel</a:t>
            </a:r>
            <a:r>
              <a:rPr lang="en-US" altLang="zh-CN" baseline="30000" dirty="0"/>
              <a:t>+</a:t>
            </a:r>
            <a:r>
              <a:rPr lang="en-US" altLang="zh-CN" dirty="0"/>
              <a:t> Meeting #2</a:t>
            </a:r>
            <a:endParaRPr lang="en-US" dirty="0"/>
          </a:p>
        </p:txBody>
      </p:sp>
      <p:sp>
        <p:nvSpPr>
          <p:cNvPr id="3" name="Subtitle 2">
            <a:extLst>
              <a:ext uri="{FF2B5EF4-FFF2-40B4-BE49-F238E27FC236}">
                <a16:creationId xmlns:a16="http://schemas.microsoft.com/office/drawing/2014/main" id="{3F88DE37-3E3A-4490-B692-1C24074A8299}"/>
              </a:ext>
            </a:extLst>
          </p:cNvPr>
          <p:cNvSpPr>
            <a:spLocks noGrp="1"/>
          </p:cNvSpPr>
          <p:nvPr>
            <p:ph type="subTitle" idx="1"/>
          </p:nvPr>
        </p:nvSpPr>
        <p:spPr/>
        <p:txBody>
          <a:bodyPr/>
          <a:lstStyle/>
          <a:p>
            <a:r>
              <a:rPr lang="en-US" dirty="0"/>
              <a:t>Qingqing Zhou</a:t>
            </a:r>
          </a:p>
          <a:p>
            <a:r>
              <a:rPr lang="en-US" dirty="0"/>
              <a:t>09/2020</a:t>
            </a:r>
          </a:p>
        </p:txBody>
      </p:sp>
    </p:spTree>
    <p:extLst>
      <p:ext uri="{BB962C8B-B14F-4D97-AF65-F5344CB8AC3E}">
        <p14:creationId xmlns:p14="http://schemas.microsoft.com/office/powerpoint/2010/main" val="4274766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Content Placeholder 2"/>
          <p:cNvSpPr>
            <a:spLocks noGrp="1"/>
          </p:cNvSpPr>
          <p:nvPr>
            <p:ph idx="1"/>
          </p:nvPr>
        </p:nvSpPr>
        <p:spPr>
          <a:xfrm>
            <a:off x="53947" y="1142805"/>
            <a:ext cx="12040948" cy="5460296"/>
          </a:xfrm>
        </p:spPr>
        <p:txBody>
          <a:bodyPr/>
          <a:lstStyle/>
          <a:p>
            <a:pPr marL="452955" indent="-452955">
              <a:spcAft>
                <a:spcPts val="1600"/>
              </a:spcAft>
              <a:buFont typeface="Wingdings" panose="05000000000000000000" pitchFamily="2" charset="2"/>
              <a:buChar char="q"/>
            </a:pPr>
            <a:r>
              <a:rPr lang="en-US" altLang="en-US" sz="2667" dirty="0"/>
              <a:t>Should preferably conduct meetings </a:t>
            </a:r>
            <a:r>
              <a:rPr lang="en-US" sz="2667" b="1" dirty="0">
                <a:solidFill>
                  <a:srgbClr val="990000"/>
                </a:solidFill>
                <a:effectLst>
                  <a:outerShdw blurRad="38100" dist="38100" dir="2700000" algn="tl">
                    <a:srgbClr val="000000">
                      <a:alpha val="43137"/>
                    </a:srgbClr>
                  </a:outerShdw>
                </a:effectLst>
              </a:rPr>
              <a:t>in English </a:t>
            </a:r>
            <a:r>
              <a:rPr lang="en-US" sz="2667" dirty="0"/>
              <a:t>language.</a:t>
            </a:r>
          </a:p>
          <a:p>
            <a:pPr marL="452955" indent="-452955">
              <a:spcAft>
                <a:spcPts val="1600"/>
              </a:spcAft>
              <a:buFont typeface="Wingdings" panose="05000000000000000000" pitchFamily="2" charset="2"/>
              <a:buChar char="q"/>
            </a:pPr>
            <a:r>
              <a:rPr lang="en-US" sz="2667" b="1" dirty="0"/>
              <a:t>Prior</a:t>
            </a:r>
            <a:r>
              <a:rPr lang="en-US" sz="2667" dirty="0"/>
              <a:t> to the meeting, </a:t>
            </a:r>
            <a:r>
              <a:rPr lang="en-US" sz="2667" b="1" dirty="0"/>
              <a:t>publicly</a:t>
            </a:r>
            <a:r>
              <a:rPr lang="en-US" sz="2667" dirty="0"/>
              <a:t> publish the meeting </a:t>
            </a:r>
            <a:r>
              <a:rPr lang="en-US" sz="2667" b="1" u="sng" dirty="0"/>
              <a:t>Calendar</a:t>
            </a:r>
            <a:r>
              <a:rPr lang="en-US" sz="2667" dirty="0"/>
              <a:t> &amp; </a:t>
            </a:r>
            <a:r>
              <a:rPr lang="en-US" sz="2667" b="1" u="sng" dirty="0"/>
              <a:t>Agenda</a:t>
            </a:r>
            <a:r>
              <a:rPr lang="en-US" sz="2667" dirty="0"/>
              <a:t> (</a:t>
            </a:r>
            <a:r>
              <a:rPr lang="en-US" sz="2667" b="1" dirty="0">
                <a:solidFill>
                  <a:srgbClr val="990000"/>
                </a:solidFill>
                <a:effectLst>
                  <a:outerShdw blurRad="38100" dist="38100" dir="2700000" algn="tl">
                    <a:srgbClr val="000000">
                      <a:alpha val="43137"/>
                    </a:srgbClr>
                  </a:outerShdw>
                </a:effectLst>
              </a:rPr>
              <a:t>in English </a:t>
            </a:r>
            <a:r>
              <a:rPr lang="en-US" sz="2667" dirty="0"/>
              <a:t>using </a:t>
            </a:r>
            <a:r>
              <a:rPr lang="en-US" sz="2667" dirty="0" err="1"/>
              <a:t>GoogleDocs</a:t>
            </a:r>
            <a:r>
              <a:rPr lang="en-US" sz="2667" dirty="0"/>
              <a:t>) with link on the main page of </a:t>
            </a:r>
            <a:r>
              <a:rPr lang="en-US" sz="2667" dirty="0" err="1"/>
              <a:t>github</a:t>
            </a:r>
            <a:r>
              <a:rPr lang="en-US" sz="2667" dirty="0"/>
              <a:t> repo</a:t>
            </a:r>
            <a:r>
              <a:rPr lang="en-US" altLang="en-US" sz="2667" dirty="0"/>
              <a:t>.</a:t>
            </a:r>
          </a:p>
          <a:p>
            <a:pPr marL="452955" indent="-452955">
              <a:spcAft>
                <a:spcPts val="1600"/>
              </a:spcAft>
              <a:buFont typeface="Wingdings" panose="05000000000000000000" pitchFamily="2" charset="2"/>
              <a:buChar char="q"/>
            </a:pPr>
            <a:r>
              <a:rPr lang="en-US" sz="2667" b="1" dirty="0"/>
              <a:t>After</a:t>
            </a:r>
            <a:r>
              <a:rPr lang="en-US" sz="2667" dirty="0"/>
              <a:t> the meeting, </a:t>
            </a:r>
            <a:r>
              <a:rPr lang="en-US" sz="2667" b="1" dirty="0"/>
              <a:t>publicly</a:t>
            </a:r>
            <a:r>
              <a:rPr lang="en-US" sz="2667" dirty="0"/>
              <a:t> publish the meeting </a:t>
            </a:r>
            <a:r>
              <a:rPr lang="en-US" sz="2667" b="1" dirty="0"/>
              <a:t>Minutes </a:t>
            </a:r>
            <a:r>
              <a:rPr lang="en-US" sz="2667" dirty="0"/>
              <a:t>(</a:t>
            </a:r>
            <a:r>
              <a:rPr lang="en-US" sz="2667" b="1" dirty="0">
                <a:solidFill>
                  <a:srgbClr val="990000"/>
                </a:solidFill>
                <a:effectLst>
                  <a:outerShdw blurRad="38100" dist="38100" dir="2700000" algn="tl">
                    <a:srgbClr val="000000">
                      <a:alpha val="43137"/>
                    </a:srgbClr>
                  </a:outerShdw>
                </a:effectLst>
              </a:rPr>
              <a:t>in English </a:t>
            </a:r>
            <a:r>
              <a:rPr lang="en-US" sz="2667" dirty="0"/>
              <a:t>using </a:t>
            </a:r>
            <a:r>
              <a:rPr lang="en-US" sz="2667" dirty="0" err="1"/>
              <a:t>GoogleDocs</a:t>
            </a:r>
            <a:r>
              <a:rPr lang="en-US" sz="2667" dirty="0"/>
              <a:t>) &amp; </a:t>
            </a:r>
            <a:r>
              <a:rPr lang="en-US" sz="2667" b="1" dirty="0"/>
              <a:t>Recordings</a:t>
            </a:r>
            <a:r>
              <a:rPr lang="en-US" sz="2667" dirty="0"/>
              <a:t> with link on the main page of </a:t>
            </a:r>
            <a:r>
              <a:rPr lang="en-US" sz="2667" dirty="0" err="1"/>
              <a:t>github</a:t>
            </a:r>
            <a:r>
              <a:rPr lang="en-US" sz="2667" dirty="0"/>
              <a:t> repo</a:t>
            </a:r>
            <a:r>
              <a:rPr lang="en-US" altLang="en-US" sz="2667" dirty="0"/>
              <a:t>.</a:t>
            </a:r>
          </a:p>
          <a:p>
            <a:pPr marL="452955" indent="-452955">
              <a:spcAft>
                <a:spcPts val="1600"/>
              </a:spcAft>
              <a:buFont typeface="Wingdings" panose="05000000000000000000" pitchFamily="2" charset="2"/>
              <a:buChar char="q"/>
            </a:pPr>
            <a:r>
              <a:rPr lang="en-US" sz="2667" dirty="0"/>
              <a:t>Discussion during the meeting shall primarily focus towards project related technical considerations and </a:t>
            </a:r>
            <a:r>
              <a:rPr lang="en-US" sz="2667" b="1" dirty="0">
                <a:solidFill>
                  <a:srgbClr val="990000"/>
                </a:solidFill>
                <a:effectLst>
                  <a:outerShdw blurRad="38100" dist="38100" dir="2700000" algn="tl">
                    <a:srgbClr val="000000">
                      <a:alpha val="43137"/>
                    </a:srgbClr>
                  </a:outerShdw>
                </a:effectLst>
              </a:rPr>
              <a:t>information shared during the meeting should be non-proprietary</a:t>
            </a:r>
            <a:r>
              <a:rPr lang="en-US" sz="2667" dirty="0">
                <a:solidFill>
                  <a:srgbClr val="990000"/>
                </a:solidFill>
              </a:rPr>
              <a:t>.</a:t>
            </a:r>
            <a:endParaRPr lang="en-US" sz="2667" dirty="0"/>
          </a:p>
          <a:p>
            <a:pPr marL="452955" indent="-452955">
              <a:spcAft>
                <a:spcPts val="1600"/>
              </a:spcAft>
              <a:buFont typeface="Wingdings" panose="05000000000000000000" pitchFamily="2" charset="2"/>
              <a:buChar char="q"/>
            </a:pPr>
            <a:r>
              <a:rPr lang="en-US" sz="2667" b="1" dirty="0">
                <a:solidFill>
                  <a:srgbClr val="990000"/>
                </a:solidFill>
                <a:effectLst>
                  <a:outerShdw blurRad="38100" dist="38100" dir="2700000" algn="tl">
                    <a:srgbClr val="000000">
                      <a:alpha val="43137"/>
                    </a:srgbClr>
                  </a:outerShdw>
                </a:effectLst>
              </a:rPr>
              <a:t>Meeting shall be conducted in compliance with the applicable Export Control laws.</a:t>
            </a:r>
            <a:endParaRPr lang="en-US" altLang="en-US" sz="2667" dirty="0"/>
          </a:p>
        </p:txBody>
      </p:sp>
      <p:sp>
        <p:nvSpPr>
          <p:cNvPr id="9" name="Rounded Rectangle 8"/>
          <p:cNvSpPr/>
          <p:nvPr/>
        </p:nvSpPr>
        <p:spPr>
          <a:xfrm>
            <a:off x="882600" y="123853"/>
            <a:ext cx="10439400" cy="871537"/>
          </a:xfrm>
          <a:prstGeom prst="roundRect">
            <a:avLst/>
          </a:prstGeom>
          <a:gradFill>
            <a:gsLst>
              <a:gs pos="0">
                <a:srgbClr val="FFEFD1"/>
              </a:gs>
              <a:gs pos="64999">
                <a:srgbClr val="F0EBD5"/>
              </a:gs>
              <a:gs pos="100000">
                <a:srgbClr val="D1C39F"/>
              </a:gs>
            </a:gsLst>
            <a:lin ang="5400000" scaled="0"/>
          </a:gradFill>
          <a:ln>
            <a:solidFill>
              <a:srgbClr val="4D0000"/>
            </a:solidFill>
          </a:ln>
        </p:spPr>
        <p:txBody>
          <a:bodyPr vert="horz" wrap="square" lIns="91440" tIns="45720" rIns="91440" bIns="45720" numCol="1" rtlCol="0" anchor="t" anchorCtr="0" compatLnSpc="1">
            <a:prstTxWarp prst="textNoShape">
              <a:avLst/>
            </a:prstTxWarp>
          </a:bodyPr>
          <a:lstStyle/>
          <a:p>
            <a:pPr defTabSz="914377" fontAlgn="base">
              <a:spcBef>
                <a:spcPct val="0"/>
              </a:spcBef>
              <a:spcAft>
                <a:spcPct val="0"/>
              </a:spcAft>
            </a:pPr>
            <a:endParaRPr lang="en-US" dirty="0">
              <a:latin typeface="Arial" charset="0"/>
            </a:endParaRPr>
          </a:p>
        </p:txBody>
      </p:sp>
      <p:sp>
        <p:nvSpPr>
          <p:cNvPr id="10" name="Title 1"/>
          <p:cNvSpPr txBox="1">
            <a:spLocks/>
          </p:cNvSpPr>
          <p:nvPr/>
        </p:nvSpPr>
        <p:spPr>
          <a:xfrm>
            <a:off x="990493" y="119358"/>
            <a:ext cx="10208024" cy="871537"/>
          </a:xfrm>
          <a:prstGeom prst="rect">
            <a:avLst/>
          </a:prstGeom>
        </p:spPr>
        <p:txBody>
          <a:bodyPr vert="horz" lIns="91323" tIns="45661" rIns="91323" bIns="45661" rtlCol="0" anchor="ctr">
            <a:normAutofit/>
          </a:bodyPr>
          <a:lstStyle>
            <a:lvl1pPr algn="l" rtl="0" eaLnBrk="0" fontAlgn="base" hangingPunct="0">
              <a:spcBef>
                <a:spcPct val="0"/>
              </a:spcBef>
              <a:spcAft>
                <a:spcPct val="0"/>
              </a:spcAft>
              <a:defRPr sz="2400" b="0">
                <a:solidFill>
                  <a:srgbClr val="990000"/>
                </a:solidFill>
                <a:latin typeface="Arial" pitchFamily="34" charset="0"/>
                <a:ea typeface="+mj-ea"/>
                <a:cs typeface="Arial" pitchFamily="34" charset="0"/>
              </a:defRPr>
            </a:lvl1pPr>
            <a:lvl2pPr algn="l" rtl="0" eaLnBrk="0" fontAlgn="base" hangingPunct="0">
              <a:spcBef>
                <a:spcPct val="0"/>
              </a:spcBef>
              <a:spcAft>
                <a:spcPct val="0"/>
              </a:spcAft>
              <a:defRPr sz="2400" b="1">
                <a:solidFill>
                  <a:srgbClr val="990000"/>
                </a:solidFill>
                <a:latin typeface="FrutigerNext LT Medium" pitchFamily="34" charset="0"/>
                <a:ea typeface="宋体" pitchFamily="2" charset="-122"/>
              </a:defRPr>
            </a:lvl2pPr>
            <a:lvl3pPr algn="l" rtl="0" eaLnBrk="0" fontAlgn="base" hangingPunct="0">
              <a:spcBef>
                <a:spcPct val="0"/>
              </a:spcBef>
              <a:spcAft>
                <a:spcPct val="0"/>
              </a:spcAft>
              <a:defRPr sz="2400" b="1">
                <a:solidFill>
                  <a:srgbClr val="990000"/>
                </a:solidFill>
                <a:latin typeface="FrutigerNext LT Medium" pitchFamily="34" charset="0"/>
                <a:ea typeface="宋体" pitchFamily="2" charset="-122"/>
              </a:defRPr>
            </a:lvl3pPr>
            <a:lvl4pPr algn="l" rtl="0" eaLnBrk="0" fontAlgn="base" hangingPunct="0">
              <a:spcBef>
                <a:spcPct val="0"/>
              </a:spcBef>
              <a:spcAft>
                <a:spcPct val="0"/>
              </a:spcAft>
              <a:defRPr sz="2400" b="1">
                <a:solidFill>
                  <a:srgbClr val="990000"/>
                </a:solidFill>
                <a:latin typeface="FrutigerNext LT Medium" pitchFamily="34" charset="0"/>
                <a:ea typeface="宋体" pitchFamily="2" charset="-122"/>
              </a:defRPr>
            </a:lvl4pPr>
            <a:lvl5pPr algn="l" rtl="0" eaLnBrk="0" fontAlgn="base" hangingPunct="0">
              <a:spcBef>
                <a:spcPct val="0"/>
              </a:spcBef>
              <a:spcAft>
                <a:spcPct val="0"/>
              </a:spcAft>
              <a:defRPr sz="2400" b="1">
                <a:solidFill>
                  <a:srgbClr val="990000"/>
                </a:solidFill>
                <a:latin typeface="FrutigerNext LT Medium" pitchFamily="34" charset="0"/>
                <a:ea typeface="宋体" pitchFamily="2" charset="-122"/>
              </a:defRPr>
            </a:lvl5pPr>
            <a:lvl6pPr marL="342473" algn="l" rtl="0" fontAlgn="base">
              <a:spcBef>
                <a:spcPct val="0"/>
              </a:spcBef>
              <a:spcAft>
                <a:spcPct val="0"/>
              </a:spcAft>
              <a:defRPr sz="2400" b="1">
                <a:solidFill>
                  <a:srgbClr val="990000"/>
                </a:solidFill>
                <a:latin typeface="FrutigerNext LT Medium" pitchFamily="34" charset="0"/>
                <a:ea typeface="宋体" pitchFamily="2" charset="-122"/>
              </a:defRPr>
            </a:lvl6pPr>
            <a:lvl7pPr marL="684938" algn="l" rtl="0" fontAlgn="base">
              <a:spcBef>
                <a:spcPct val="0"/>
              </a:spcBef>
              <a:spcAft>
                <a:spcPct val="0"/>
              </a:spcAft>
              <a:defRPr sz="2400" b="1">
                <a:solidFill>
                  <a:srgbClr val="990000"/>
                </a:solidFill>
                <a:latin typeface="FrutigerNext LT Medium" pitchFamily="34" charset="0"/>
                <a:ea typeface="宋体" pitchFamily="2" charset="-122"/>
              </a:defRPr>
            </a:lvl7pPr>
            <a:lvl8pPr marL="1027407" algn="l" rtl="0" fontAlgn="base">
              <a:spcBef>
                <a:spcPct val="0"/>
              </a:spcBef>
              <a:spcAft>
                <a:spcPct val="0"/>
              </a:spcAft>
              <a:defRPr sz="2400" b="1">
                <a:solidFill>
                  <a:srgbClr val="990000"/>
                </a:solidFill>
                <a:latin typeface="FrutigerNext LT Medium" pitchFamily="34" charset="0"/>
                <a:ea typeface="宋体" pitchFamily="2" charset="-122"/>
              </a:defRPr>
            </a:lvl8pPr>
            <a:lvl9pPr marL="1369874" algn="l" rtl="0" fontAlgn="base">
              <a:spcBef>
                <a:spcPct val="0"/>
              </a:spcBef>
              <a:spcAft>
                <a:spcPct val="0"/>
              </a:spcAft>
              <a:defRPr sz="2400" b="1">
                <a:solidFill>
                  <a:srgbClr val="990000"/>
                </a:solidFill>
                <a:latin typeface="FrutigerNext LT Medium" pitchFamily="34" charset="0"/>
                <a:ea typeface="宋体" pitchFamily="2" charset="-122"/>
              </a:defRPr>
            </a:lvl9pPr>
          </a:lstStyle>
          <a:p>
            <a:pPr algn="ctr"/>
            <a:r>
              <a:rPr lang="en-US" sz="3200" b="1" kern="0" dirty="0"/>
              <a:t>Code of Conduct for Open Source Meetings</a:t>
            </a:r>
          </a:p>
        </p:txBody>
      </p:sp>
    </p:spTree>
    <p:extLst>
      <p:ext uri="{BB962C8B-B14F-4D97-AF65-F5344CB8AC3E}">
        <p14:creationId xmlns:p14="http://schemas.microsoft.com/office/powerpoint/2010/main" val="1413735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EF66-F89A-4183-8BAC-B024C02524C6}"/>
              </a:ext>
            </a:extLst>
          </p:cNvPr>
          <p:cNvSpPr>
            <a:spLocks noGrp="1"/>
          </p:cNvSpPr>
          <p:nvPr>
            <p:ph type="title"/>
          </p:nvPr>
        </p:nvSpPr>
        <p:spPr>
          <a:xfrm>
            <a:off x="838200" y="178688"/>
            <a:ext cx="10515600" cy="811132"/>
          </a:xfrm>
        </p:spPr>
        <p:txBody>
          <a:bodyPr>
            <a:normAutofit fontScale="90000"/>
          </a:bodyPr>
          <a:lstStyle/>
          <a:p>
            <a:r>
              <a:rPr lang="en-US" dirty="0"/>
              <a:t>Review of Technologies (see meeting#1 notes)</a:t>
            </a:r>
          </a:p>
        </p:txBody>
      </p:sp>
      <p:cxnSp>
        <p:nvCxnSpPr>
          <p:cNvPr id="4" name="Straight Connector 3">
            <a:extLst>
              <a:ext uri="{FF2B5EF4-FFF2-40B4-BE49-F238E27FC236}">
                <a16:creationId xmlns:a16="http://schemas.microsoft.com/office/drawing/2014/main" id="{4FE1DAE0-6BB1-4498-A681-A1C11551CAAC}"/>
              </a:ext>
            </a:extLst>
          </p:cNvPr>
          <p:cNvCxnSpPr>
            <a:cxnSpLocks/>
          </p:cNvCxnSpPr>
          <p:nvPr/>
        </p:nvCxnSpPr>
        <p:spPr>
          <a:xfrm>
            <a:off x="1016000" y="956054"/>
            <a:ext cx="9605108" cy="0"/>
          </a:xfrm>
          <a:prstGeom prst="line">
            <a:avLst/>
          </a:prstGeom>
          <a:ln w="158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7" name="table">
            <a:extLst>
              <a:ext uri="{FF2B5EF4-FFF2-40B4-BE49-F238E27FC236}">
                <a16:creationId xmlns:a16="http://schemas.microsoft.com/office/drawing/2014/main" id="{BB3E6C99-487F-4107-A877-3CEADD393175}"/>
              </a:ext>
            </a:extLst>
          </p:cNvPr>
          <p:cNvPicPr>
            <a:picLocks noChangeAspect="1"/>
          </p:cNvPicPr>
          <p:nvPr/>
        </p:nvPicPr>
        <p:blipFill>
          <a:blip r:embed="rId3"/>
          <a:stretch>
            <a:fillRect/>
          </a:stretch>
        </p:blipFill>
        <p:spPr>
          <a:xfrm>
            <a:off x="545910" y="1127724"/>
            <a:ext cx="11341290" cy="5635455"/>
          </a:xfrm>
          <a:prstGeom prst="rect">
            <a:avLst/>
          </a:prstGeom>
        </p:spPr>
      </p:pic>
    </p:spTree>
    <p:extLst>
      <p:ext uri="{BB962C8B-B14F-4D97-AF65-F5344CB8AC3E}">
        <p14:creationId xmlns:p14="http://schemas.microsoft.com/office/powerpoint/2010/main" val="2283920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E99FC-7A18-4A40-B0B3-98E7C7987733}"/>
              </a:ext>
            </a:extLst>
          </p:cNvPr>
          <p:cNvSpPr>
            <a:spLocks noGrp="1"/>
          </p:cNvSpPr>
          <p:nvPr>
            <p:ph type="title"/>
          </p:nvPr>
        </p:nvSpPr>
        <p:spPr>
          <a:xfrm>
            <a:off x="838200" y="173037"/>
            <a:ext cx="10515600" cy="1325563"/>
          </a:xfrm>
        </p:spPr>
        <p:txBody>
          <a:bodyPr/>
          <a:lstStyle/>
          <a:p>
            <a:r>
              <a:rPr lang="en-US" dirty="0" err="1"/>
              <a:t>QPModel</a:t>
            </a:r>
            <a:r>
              <a:rPr lang="en-US" dirty="0"/>
              <a:t> Status</a:t>
            </a:r>
          </a:p>
        </p:txBody>
      </p:sp>
      <p:sp>
        <p:nvSpPr>
          <p:cNvPr id="3" name="Content Placeholder 2">
            <a:extLst>
              <a:ext uri="{FF2B5EF4-FFF2-40B4-BE49-F238E27FC236}">
                <a16:creationId xmlns:a16="http://schemas.microsoft.com/office/drawing/2014/main" id="{6491D0EB-45A7-4EFF-B811-E11C05FBC9C3}"/>
              </a:ext>
            </a:extLst>
          </p:cNvPr>
          <p:cNvSpPr>
            <a:spLocks noGrp="1"/>
          </p:cNvSpPr>
          <p:nvPr>
            <p:ph idx="1"/>
          </p:nvPr>
        </p:nvSpPr>
        <p:spPr>
          <a:xfrm>
            <a:off x="838200" y="1498600"/>
            <a:ext cx="11010900" cy="5257800"/>
          </a:xfrm>
        </p:spPr>
        <p:txBody>
          <a:bodyPr>
            <a:normAutofit/>
          </a:bodyPr>
          <a:lstStyle/>
          <a:p>
            <a:r>
              <a:rPr lang="en-US" dirty="0"/>
              <a:t>Academic Collaborations</a:t>
            </a:r>
          </a:p>
          <a:p>
            <a:pPr lvl="1"/>
            <a:r>
              <a:rPr lang="en-US" dirty="0"/>
              <a:t>Query Optimizer research based on </a:t>
            </a:r>
            <a:r>
              <a:rPr lang="en-US" dirty="0" err="1"/>
              <a:t>QPModel</a:t>
            </a:r>
            <a:endParaRPr lang="en-US" dirty="0"/>
          </a:p>
          <a:p>
            <a:pPr lvl="2"/>
            <a:r>
              <a:rPr lang="en-US" b="1" dirty="0"/>
              <a:t>[PAPER] </a:t>
            </a:r>
            <a:r>
              <a:rPr lang="en-US" dirty="0"/>
              <a:t>Working on optimizer benchmark paper (target EOY): cardinality estimation (CE) is one of the core problems of optimizers. There are many proposed statistical or machine learning based methods try to improve the CE precision. However, there is no clear standard or benchmarks to measure their efficiency and correctness. This paper is try to introduce such standard, implements a benchmark based on real or synthetic dataset and evaluates multiple popular CE algorithms. </a:t>
            </a:r>
          </a:p>
          <a:p>
            <a:pPr lvl="2"/>
            <a:r>
              <a:rPr lang="en-US" b="1" dirty="0"/>
              <a:t>[PAPER] </a:t>
            </a:r>
            <a:r>
              <a:rPr lang="en-US" dirty="0"/>
              <a:t>Working on a DL based optimizer improvement (target EOY): This innovative CE estimation improvement introduces graph model capture the query structure, merging with data based deep learning CE model and improve join, group by and predicate precision and inference performance. </a:t>
            </a:r>
          </a:p>
          <a:p>
            <a:pPr lvl="1"/>
            <a:r>
              <a:rPr lang="en-US" dirty="0"/>
              <a:t>Storage Engine research based on </a:t>
            </a:r>
            <a:r>
              <a:rPr lang="en-US" dirty="0" err="1"/>
              <a:t>Ermia</a:t>
            </a:r>
            <a:endParaRPr lang="en-US" dirty="0"/>
          </a:p>
          <a:p>
            <a:pPr lvl="2"/>
            <a:r>
              <a:rPr lang="en-US" dirty="0"/>
              <a:t>Working on query execution re-architecture (target MOY-2021)</a:t>
            </a:r>
          </a:p>
        </p:txBody>
      </p:sp>
      <p:cxnSp>
        <p:nvCxnSpPr>
          <p:cNvPr id="4" name="Straight Connector 3">
            <a:extLst>
              <a:ext uri="{FF2B5EF4-FFF2-40B4-BE49-F238E27FC236}">
                <a16:creationId xmlns:a16="http://schemas.microsoft.com/office/drawing/2014/main" id="{D194F9D0-978C-493E-BF9B-4DB84D2B9046}"/>
              </a:ext>
            </a:extLst>
          </p:cNvPr>
          <p:cNvCxnSpPr>
            <a:cxnSpLocks/>
          </p:cNvCxnSpPr>
          <p:nvPr/>
        </p:nvCxnSpPr>
        <p:spPr>
          <a:xfrm>
            <a:off x="1016000" y="1106182"/>
            <a:ext cx="9605108" cy="0"/>
          </a:xfrm>
          <a:prstGeom prst="line">
            <a:avLst/>
          </a:prstGeom>
          <a:ln w="158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813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E99FC-7A18-4A40-B0B3-98E7C7987733}"/>
              </a:ext>
            </a:extLst>
          </p:cNvPr>
          <p:cNvSpPr>
            <a:spLocks noGrp="1"/>
          </p:cNvSpPr>
          <p:nvPr>
            <p:ph type="title"/>
          </p:nvPr>
        </p:nvSpPr>
        <p:spPr>
          <a:xfrm>
            <a:off x="838200" y="173037"/>
            <a:ext cx="10515600" cy="1325563"/>
          </a:xfrm>
        </p:spPr>
        <p:txBody>
          <a:bodyPr/>
          <a:lstStyle/>
          <a:p>
            <a:r>
              <a:rPr lang="en-US" dirty="0" err="1"/>
              <a:t>QPModel</a:t>
            </a:r>
            <a:r>
              <a:rPr lang="en-US" dirty="0"/>
              <a:t> Status (cont.)</a:t>
            </a:r>
          </a:p>
        </p:txBody>
      </p:sp>
      <p:sp>
        <p:nvSpPr>
          <p:cNvPr id="3" name="Content Placeholder 2">
            <a:extLst>
              <a:ext uri="{FF2B5EF4-FFF2-40B4-BE49-F238E27FC236}">
                <a16:creationId xmlns:a16="http://schemas.microsoft.com/office/drawing/2014/main" id="{6491D0EB-45A7-4EFF-B811-E11C05FBC9C3}"/>
              </a:ext>
            </a:extLst>
          </p:cNvPr>
          <p:cNvSpPr>
            <a:spLocks noGrp="1"/>
          </p:cNvSpPr>
          <p:nvPr>
            <p:ph idx="1"/>
          </p:nvPr>
        </p:nvSpPr>
        <p:spPr>
          <a:xfrm>
            <a:off x="838200" y="1498600"/>
            <a:ext cx="8609012" cy="5257800"/>
          </a:xfrm>
        </p:spPr>
        <p:txBody>
          <a:bodyPr>
            <a:normAutofit fontScale="92500" lnSpcReduction="10000"/>
          </a:bodyPr>
          <a:lstStyle/>
          <a:p>
            <a:r>
              <a:rPr lang="en-US" dirty="0" err="1"/>
              <a:t>QPModel</a:t>
            </a:r>
            <a:r>
              <a:rPr lang="en-US" dirty="0"/>
              <a:t> Native Implementation (target EOY)</a:t>
            </a:r>
          </a:p>
          <a:p>
            <a:pPr lvl="1"/>
            <a:r>
              <a:rPr lang="en-US" dirty="0"/>
              <a:t>Working on native framework</a:t>
            </a:r>
          </a:p>
          <a:p>
            <a:pPr lvl="2"/>
            <a:r>
              <a:rPr lang="en-US" dirty="0"/>
              <a:t>C0 System: Architecture, C++ style error handling, memory management </a:t>
            </a:r>
            <a:r>
              <a:rPr lang="en-US" dirty="0" err="1"/>
              <a:t>etc</a:t>
            </a:r>
            <a:endParaRPr lang="en-US" dirty="0"/>
          </a:p>
          <a:p>
            <a:pPr lvl="3"/>
            <a:r>
              <a:rPr lang="en-US" dirty="0"/>
              <a:t>Shared memory single machine, shared nothing cluster</a:t>
            </a:r>
          </a:p>
          <a:p>
            <a:pPr lvl="3"/>
            <a:r>
              <a:rPr lang="en-US" dirty="0"/>
              <a:t>Transaction level exception handling / C++ </a:t>
            </a:r>
            <a:r>
              <a:rPr lang="en-US" dirty="0" err="1"/>
              <a:t>pmr</a:t>
            </a:r>
            <a:r>
              <a:rPr lang="en-US" dirty="0"/>
              <a:t> based memory management</a:t>
            </a:r>
          </a:p>
          <a:p>
            <a:pPr lvl="2"/>
            <a:r>
              <a:rPr lang="en-US" dirty="0"/>
              <a:t>C1 Interface:  Enhance SQL, DataFrame, Extension API/Python bindings</a:t>
            </a:r>
          </a:p>
          <a:p>
            <a:pPr lvl="3"/>
            <a:r>
              <a:rPr lang="en-US" dirty="0"/>
              <a:t>Algorithm borrow from </a:t>
            </a:r>
            <a:r>
              <a:rPr lang="en-US" dirty="0" err="1"/>
              <a:t>QPModel</a:t>
            </a:r>
            <a:endParaRPr lang="en-US" dirty="0"/>
          </a:p>
          <a:p>
            <a:pPr lvl="2"/>
            <a:r>
              <a:rPr lang="en-US" dirty="0"/>
              <a:t>C2 Optimizer: Porting </a:t>
            </a:r>
            <a:r>
              <a:rPr lang="en-US" dirty="0" err="1"/>
              <a:t>QPModel</a:t>
            </a:r>
            <a:endParaRPr lang="en-US" dirty="0"/>
          </a:p>
          <a:p>
            <a:pPr lvl="3"/>
            <a:r>
              <a:rPr lang="en-US" dirty="0"/>
              <a:t>Algorithm borrow from </a:t>
            </a:r>
            <a:r>
              <a:rPr lang="en-US" dirty="0" err="1"/>
              <a:t>QPModel</a:t>
            </a:r>
            <a:r>
              <a:rPr lang="en-US" dirty="0"/>
              <a:t> but pay more attention to coding efficiency</a:t>
            </a:r>
          </a:p>
          <a:p>
            <a:pPr lvl="2"/>
            <a:r>
              <a:rPr lang="en-US" dirty="0"/>
              <a:t>C3 Executor: HTAP engine, streaming, parallel/distributed</a:t>
            </a:r>
          </a:p>
          <a:p>
            <a:pPr lvl="3"/>
            <a:r>
              <a:rPr lang="en-US" dirty="0"/>
              <a:t>Coroutine based, Combine Open source OpenGauss work and </a:t>
            </a:r>
            <a:r>
              <a:rPr lang="en-US" dirty="0" err="1"/>
              <a:t>QPModel’s</a:t>
            </a:r>
            <a:r>
              <a:rPr lang="en-US" dirty="0"/>
              <a:t> codeGen model</a:t>
            </a:r>
          </a:p>
          <a:p>
            <a:pPr lvl="3"/>
            <a:r>
              <a:rPr lang="en-US" dirty="0"/>
              <a:t>Support multi-modal execution model</a:t>
            </a:r>
          </a:p>
          <a:p>
            <a:pPr lvl="2"/>
            <a:r>
              <a:rPr lang="en-US" dirty="0"/>
              <a:t>C4 Storage Engine: integration only</a:t>
            </a:r>
          </a:p>
          <a:p>
            <a:pPr lvl="3"/>
            <a:r>
              <a:rPr lang="en-US" dirty="0"/>
              <a:t>Integrate with </a:t>
            </a:r>
            <a:r>
              <a:rPr lang="en-US" dirty="0" err="1"/>
              <a:t>Ermia</a:t>
            </a:r>
            <a:r>
              <a:rPr lang="en-US" dirty="0"/>
              <a:t> open source</a:t>
            </a:r>
          </a:p>
          <a:p>
            <a:pPr lvl="1"/>
            <a:r>
              <a:rPr lang="en-US" dirty="0"/>
              <a:t>Used as a basis for query execution re-architecture collaboration</a:t>
            </a:r>
          </a:p>
          <a:p>
            <a:pPr lvl="2"/>
            <a:r>
              <a:rPr lang="en-US" dirty="0" err="1"/>
              <a:t>QPModel</a:t>
            </a:r>
            <a:r>
              <a:rPr lang="en-US" dirty="0"/>
              <a:t> generate and serialize plan</a:t>
            </a:r>
          </a:p>
        </p:txBody>
      </p:sp>
      <p:cxnSp>
        <p:nvCxnSpPr>
          <p:cNvPr id="4" name="Straight Connector 3">
            <a:extLst>
              <a:ext uri="{FF2B5EF4-FFF2-40B4-BE49-F238E27FC236}">
                <a16:creationId xmlns:a16="http://schemas.microsoft.com/office/drawing/2014/main" id="{D194F9D0-978C-493E-BF9B-4DB84D2B9046}"/>
              </a:ext>
            </a:extLst>
          </p:cNvPr>
          <p:cNvCxnSpPr>
            <a:cxnSpLocks/>
          </p:cNvCxnSpPr>
          <p:nvPr/>
        </p:nvCxnSpPr>
        <p:spPr>
          <a:xfrm>
            <a:off x="1016000" y="1106182"/>
            <a:ext cx="9605108" cy="0"/>
          </a:xfrm>
          <a:prstGeom prst="line">
            <a:avLst/>
          </a:prstGeom>
          <a:ln w="158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FBE0D18-C4F7-43C9-8F64-EC524CC9CE2A}"/>
              </a:ext>
            </a:extLst>
          </p:cNvPr>
          <p:cNvPicPr>
            <a:picLocks noChangeAspect="1"/>
          </p:cNvPicPr>
          <p:nvPr/>
        </p:nvPicPr>
        <p:blipFill>
          <a:blip r:embed="rId2"/>
          <a:stretch>
            <a:fillRect/>
          </a:stretch>
        </p:blipFill>
        <p:spPr>
          <a:xfrm>
            <a:off x="9747555" y="1410839"/>
            <a:ext cx="1747105" cy="5274124"/>
          </a:xfrm>
          <a:prstGeom prst="rect">
            <a:avLst/>
          </a:prstGeom>
        </p:spPr>
      </p:pic>
    </p:spTree>
    <p:extLst>
      <p:ext uri="{BB962C8B-B14F-4D97-AF65-F5344CB8AC3E}">
        <p14:creationId xmlns:p14="http://schemas.microsoft.com/office/powerpoint/2010/main" val="1729406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E99FC-7A18-4A40-B0B3-98E7C7987733}"/>
              </a:ext>
            </a:extLst>
          </p:cNvPr>
          <p:cNvSpPr>
            <a:spLocks noGrp="1"/>
          </p:cNvSpPr>
          <p:nvPr>
            <p:ph type="title"/>
          </p:nvPr>
        </p:nvSpPr>
        <p:spPr>
          <a:xfrm>
            <a:off x="838200" y="173037"/>
            <a:ext cx="10515600" cy="1325563"/>
          </a:xfrm>
        </p:spPr>
        <p:txBody>
          <a:bodyPr/>
          <a:lstStyle/>
          <a:p>
            <a:r>
              <a:rPr lang="en-US" dirty="0"/>
              <a:t>Mile Stones (before 12/21)</a:t>
            </a:r>
          </a:p>
        </p:txBody>
      </p:sp>
      <p:cxnSp>
        <p:nvCxnSpPr>
          <p:cNvPr id="4" name="Straight Connector 3">
            <a:extLst>
              <a:ext uri="{FF2B5EF4-FFF2-40B4-BE49-F238E27FC236}">
                <a16:creationId xmlns:a16="http://schemas.microsoft.com/office/drawing/2014/main" id="{D194F9D0-978C-493E-BF9B-4DB84D2B9046}"/>
              </a:ext>
            </a:extLst>
          </p:cNvPr>
          <p:cNvCxnSpPr>
            <a:cxnSpLocks/>
          </p:cNvCxnSpPr>
          <p:nvPr/>
        </p:nvCxnSpPr>
        <p:spPr>
          <a:xfrm>
            <a:off x="1016000" y="1106182"/>
            <a:ext cx="9605108" cy="0"/>
          </a:xfrm>
          <a:prstGeom prst="line">
            <a:avLst/>
          </a:prstGeom>
          <a:ln w="158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Table 7">
            <a:extLst>
              <a:ext uri="{FF2B5EF4-FFF2-40B4-BE49-F238E27FC236}">
                <a16:creationId xmlns:a16="http://schemas.microsoft.com/office/drawing/2014/main" id="{905B3C25-A5A2-4D0D-A1AA-E049CDCD7E0F}"/>
              </a:ext>
            </a:extLst>
          </p:cNvPr>
          <p:cNvGraphicFramePr>
            <a:graphicFrameLocks noGrp="1"/>
          </p:cNvGraphicFramePr>
          <p:nvPr>
            <p:extLst>
              <p:ext uri="{D42A27DB-BD31-4B8C-83A1-F6EECF244321}">
                <p14:modId xmlns:p14="http://schemas.microsoft.com/office/powerpoint/2010/main" val="2707198298"/>
              </p:ext>
            </p:extLst>
          </p:nvPr>
        </p:nvGraphicFramePr>
        <p:xfrm>
          <a:off x="1015999" y="1319225"/>
          <a:ext cx="9605108" cy="2473960"/>
        </p:xfrm>
        <a:graphic>
          <a:graphicData uri="http://schemas.openxmlformats.org/drawingml/2006/table">
            <a:tbl>
              <a:tblPr firstRow="1" bandRow="1">
                <a:tableStyleId>{5C22544A-7EE6-4342-B048-85BDC9FD1C3A}</a:tableStyleId>
              </a:tblPr>
              <a:tblGrid>
                <a:gridCol w="2368646">
                  <a:extLst>
                    <a:ext uri="{9D8B030D-6E8A-4147-A177-3AD203B41FA5}">
                      <a16:colId xmlns:a16="http://schemas.microsoft.com/office/drawing/2014/main" val="1480722534"/>
                    </a:ext>
                  </a:extLst>
                </a:gridCol>
                <a:gridCol w="7236462">
                  <a:extLst>
                    <a:ext uri="{9D8B030D-6E8A-4147-A177-3AD203B41FA5}">
                      <a16:colId xmlns:a16="http://schemas.microsoft.com/office/drawing/2014/main" val="1660134451"/>
                    </a:ext>
                  </a:extLst>
                </a:gridCol>
              </a:tblGrid>
              <a:tr h="370840">
                <a:tc>
                  <a:txBody>
                    <a:bodyPr/>
                    <a:lstStyle/>
                    <a:p>
                      <a:r>
                        <a:rPr lang="en-US" dirty="0"/>
                        <a:t>Milestone</a:t>
                      </a:r>
                    </a:p>
                  </a:txBody>
                  <a:tcPr/>
                </a:tc>
                <a:tc>
                  <a:txBody>
                    <a:bodyPr/>
                    <a:lstStyle/>
                    <a:p>
                      <a:r>
                        <a:rPr lang="en-US" dirty="0"/>
                        <a:t>Deliverables</a:t>
                      </a:r>
                    </a:p>
                  </a:txBody>
                  <a:tcPr/>
                </a:tc>
                <a:extLst>
                  <a:ext uri="{0D108BD9-81ED-4DB2-BD59-A6C34878D82A}">
                    <a16:rowId xmlns:a16="http://schemas.microsoft.com/office/drawing/2014/main" val="4251564822"/>
                  </a:ext>
                </a:extLst>
              </a:tr>
              <a:tr h="370840">
                <a:tc>
                  <a:txBody>
                    <a:bodyPr/>
                    <a:lstStyle/>
                    <a:p>
                      <a:r>
                        <a:rPr lang="en-US" dirty="0"/>
                        <a:t>10/21</a:t>
                      </a:r>
                    </a:p>
                  </a:txBody>
                  <a:tcPr/>
                </a:tc>
                <a:tc>
                  <a:txBody>
                    <a:bodyPr/>
                    <a:lstStyle/>
                    <a:p>
                      <a:pPr marL="342900" indent="-342900">
                        <a:buAutoNum type="arabicPeriod"/>
                      </a:pPr>
                      <a:r>
                        <a:rPr lang="en-US" dirty="0"/>
                        <a:t>Experimental code exercising different design options, including all major components</a:t>
                      </a:r>
                    </a:p>
                    <a:p>
                      <a:pPr marL="342900" indent="-342900">
                        <a:buAutoNum type="arabicPeriod"/>
                      </a:pPr>
                      <a:r>
                        <a:rPr lang="en-US" dirty="0"/>
                        <a:t>Overall System Design doc </a:t>
                      </a:r>
                    </a:p>
                  </a:txBody>
                  <a:tcPr/>
                </a:tc>
                <a:extLst>
                  <a:ext uri="{0D108BD9-81ED-4DB2-BD59-A6C34878D82A}">
                    <a16:rowId xmlns:a16="http://schemas.microsoft.com/office/drawing/2014/main" val="708357826"/>
                  </a:ext>
                </a:extLst>
              </a:tr>
              <a:tr h="370840">
                <a:tc>
                  <a:txBody>
                    <a:bodyPr/>
                    <a:lstStyle/>
                    <a:p>
                      <a:r>
                        <a:rPr lang="en-US" dirty="0"/>
                        <a:t>12/21</a:t>
                      </a:r>
                    </a:p>
                  </a:txBody>
                  <a:tcPr/>
                </a:tc>
                <a:tc>
                  <a:txBody>
                    <a:bodyPr/>
                    <a:lstStyle/>
                    <a:p>
                      <a:pPr marL="342900" indent="-342900">
                        <a:buAutoNum type="arabicPeriod"/>
                      </a:pPr>
                      <a:r>
                        <a:rPr lang="en-US" dirty="0"/>
                        <a:t>Native database engine framework with focus on query optimizer + execution layer, runnable with some representative queries from TPCH and short stroke TPCC </a:t>
                      </a:r>
                      <a:r>
                        <a:rPr lang="en-US"/>
                        <a:t>like queries</a:t>
                      </a:r>
                      <a:endParaRPr lang="en-US" dirty="0"/>
                    </a:p>
                    <a:p>
                      <a:pPr marL="342900" indent="-342900">
                        <a:buAutoNum type="arabicPeriod"/>
                      </a:pPr>
                      <a:r>
                        <a:rPr lang="en-US" dirty="0"/>
                        <a:t>Two papers submitted on optimizers</a:t>
                      </a:r>
                    </a:p>
                  </a:txBody>
                  <a:tcPr/>
                </a:tc>
                <a:extLst>
                  <a:ext uri="{0D108BD9-81ED-4DB2-BD59-A6C34878D82A}">
                    <a16:rowId xmlns:a16="http://schemas.microsoft.com/office/drawing/2014/main" val="4255129695"/>
                  </a:ext>
                </a:extLst>
              </a:tr>
            </a:tbl>
          </a:graphicData>
        </a:graphic>
      </p:graphicFrame>
    </p:spTree>
    <p:extLst>
      <p:ext uri="{BB962C8B-B14F-4D97-AF65-F5344CB8AC3E}">
        <p14:creationId xmlns:p14="http://schemas.microsoft.com/office/powerpoint/2010/main" val="3202805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572</TotalTime>
  <Words>477</Words>
  <Application>Microsoft Office PowerPoint</Application>
  <PresentationFormat>Widescreen</PresentationFormat>
  <Paragraphs>46</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QPModel+ Meeting #2</vt:lpstr>
      <vt:lpstr>PowerPoint Presentation</vt:lpstr>
      <vt:lpstr>Review of Technologies (see meeting#1 notes)</vt:lpstr>
      <vt:lpstr>QPModel Status</vt:lpstr>
      <vt:lpstr>QPModel Status (cont.)</vt:lpstr>
      <vt:lpstr>Mile Stones (before 12/21)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QPModel+ Meeting #2</dc:title>
  <dc:creator>Qingqing Zhou</dc:creator>
  <cp:lastModifiedBy>Qingqing Zhou</cp:lastModifiedBy>
  <cp:revision>105</cp:revision>
  <dcterms:created xsi:type="dcterms:W3CDTF">2020-09-29T17:11:25Z</dcterms:created>
  <dcterms:modified xsi:type="dcterms:W3CDTF">2020-10-01T18:23:39Z</dcterms:modified>
</cp:coreProperties>
</file>