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7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FDB6-FFCD-44CB-B325-F1981B7BB500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E755-9FF3-4D73-81D3-49CCCC205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70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FDB6-FFCD-44CB-B325-F1981B7BB500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E755-9FF3-4D73-81D3-49CCCC205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7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FDB6-FFCD-44CB-B325-F1981B7BB500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E755-9FF3-4D73-81D3-49CCCC205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21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FDB6-FFCD-44CB-B325-F1981B7BB500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E755-9FF3-4D73-81D3-49CCCC205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35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FDB6-FFCD-44CB-B325-F1981B7BB500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E755-9FF3-4D73-81D3-49CCCC205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6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FDB6-FFCD-44CB-B325-F1981B7BB500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E755-9FF3-4D73-81D3-49CCCC205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00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FDB6-FFCD-44CB-B325-F1981B7BB500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E755-9FF3-4D73-81D3-49CCCC205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82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FDB6-FFCD-44CB-B325-F1981B7BB500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E755-9FF3-4D73-81D3-49CCCC205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40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FDB6-FFCD-44CB-B325-F1981B7BB500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E755-9FF3-4D73-81D3-49CCCC205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70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FDB6-FFCD-44CB-B325-F1981B7BB500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E755-9FF3-4D73-81D3-49CCCC205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5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FDB6-FFCD-44CB-B325-F1981B7BB500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E755-9FF3-4D73-81D3-49CCCC205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53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6FDB6-FFCD-44CB-B325-F1981B7BB500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0E755-9FF3-4D73-81D3-49CCCC205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88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qpmodel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Design 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58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7819211" y="6712126"/>
            <a:ext cx="2097087" cy="455613"/>
          </a:xfrm>
          <a:noFill/>
        </p:spPr>
        <p:txBody>
          <a:bodyPr/>
          <a:lstStyle/>
          <a:p>
            <a:pPr defTabSz="801688"/>
            <a:r>
              <a:rPr lang="de-DE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fld id="{6974148E-7A5B-4860-8A05-9A028A816760}" type="slidenum">
              <a:rPr lang="de-DE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defTabSz="801688"/>
              <a:t>2</a:t>
            </a:fld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04"/>
          <p:cNvSpPr>
            <a:spLocks noGrp="1" noChangeArrowheads="1"/>
          </p:cNvSpPr>
          <p:nvPr>
            <p:ph type="title"/>
          </p:nvPr>
        </p:nvSpPr>
        <p:spPr>
          <a:xfrm>
            <a:off x="1853384" y="266872"/>
            <a:ext cx="9037037" cy="8715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Hybrid SQL Compiler and Optimizer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流程图: 过程 5"/>
          <p:cNvSpPr/>
          <p:nvPr/>
        </p:nvSpPr>
        <p:spPr bwMode="auto">
          <a:xfrm>
            <a:off x="2957960" y="2575197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Parser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流程图: 过程 6"/>
          <p:cNvSpPr/>
          <p:nvPr/>
        </p:nvSpPr>
        <p:spPr bwMode="auto">
          <a:xfrm>
            <a:off x="2957960" y="4581534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Binder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流程图: 过程 7"/>
          <p:cNvSpPr/>
          <p:nvPr/>
        </p:nvSpPr>
        <p:spPr bwMode="auto">
          <a:xfrm>
            <a:off x="5886081" y="5552214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Optimizer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过程 8"/>
          <p:cNvSpPr/>
          <p:nvPr/>
        </p:nvSpPr>
        <p:spPr bwMode="auto">
          <a:xfrm>
            <a:off x="7972876" y="4580271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Compiler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过程 9"/>
          <p:cNvSpPr/>
          <p:nvPr/>
        </p:nvSpPr>
        <p:spPr bwMode="auto">
          <a:xfrm>
            <a:off x="4583506" y="4580272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Catalog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过程 10"/>
          <p:cNvSpPr/>
          <p:nvPr/>
        </p:nvSpPr>
        <p:spPr bwMode="auto">
          <a:xfrm>
            <a:off x="5886081" y="4514438"/>
            <a:ext cx="936104" cy="449305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Cost Estimates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流程图: 过程 11"/>
          <p:cNvSpPr/>
          <p:nvPr/>
        </p:nvSpPr>
        <p:spPr bwMode="auto">
          <a:xfrm>
            <a:off x="2957960" y="1834616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stCxn id="12" idx="2"/>
            <a:endCxn id="6" idx="0"/>
          </p:cNvCxnSpPr>
          <p:nvPr/>
        </p:nvCxnSpPr>
        <p:spPr bwMode="auto">
          <a:xfrm>
            <a:off x="3426012" y="2099255"/>
            <a:ext cx="0" cy="47594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文本框 13"/>
          <p:cNvSpPr txBox="1"/>
          <p:nvPr/>
        </p:nvSpPr>
        <p:spPr>
          <a:xfrm>
            <a:off x="2414197" y="2165878"/>
            <a:ext cx="975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Query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51984" y="3047650"/>
            <a:ext cx="1674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 Syntax Tree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43542" y="5051598"/>
            <a:ext cx="163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Resolved Logic Plan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598091" y="4117894"/>
            <a:ext cx="10894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 Code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流程图: 过程 17"/>
          <p:cNvSpPr/>
          <p:nvPr/>
        </p:nvSpPr>
        <p:spPr bwMode="auto">
          <a:xfrm>
            <a:off x="7972876" y="3590995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endParaRPr kumimoji="0" lang="zh-CN" altLang="en-US" sz="12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流程图: 过程 18"/>
          <p:cNvSpPr/>
          <p:nvPr/>
        </p:nvSpPr>
        <p:spPr bwMode="auto">
          <a:xfrm>
            <a:off x="2957960" y="3481949"/>
            <a:ext cx="936104" cy="449305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</a:p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Builder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83242" y="4118874"/>
            <a:ext cx="1810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Unresolved Logic Plan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流程图: 过程 20"/>
          <p:cNvSpPr/>
          <p:nvPr/>
        </p:nvSpPr>
        <p:spPr bwMode="auto">
          <a:xfrm>
            <a:off x="2957960" y="5459882"/>
            <a:ext cx="936104" cy="449305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Logic Optimizer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17034" y="6038718"/>
            <a:ext cx="1750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Optimized Logic Plan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41672" y="6038719"/>
            <a:ext cx="1132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Physical Plan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流程图: 过程 23"/>
          <p:cNvSpPr/>
          <p:nvPr/>
        </p:nvSpPr>
        <p:spPr bwMode="auto">
          <a:xfrm>
            <a:off x="7972876" y="5459880"/>
            <a:ext cx="936104" cy="449305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Generator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598091" y="5051597"/>
            <a:ext cx="1115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 Code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>
            <a:stCxn id="6" idx="2"/>
            <a:endCxn id="19" idx="0"/>
          </p:cNvCxnSpPr>
          <p:nvPr/>
        </p:nvCxnSpPr>
        <p:spPr bwMode="auto">
          <a:xfrm>
            <a:off x="3426012" y="2839836"/>
            <a:ext cx="0" cy="64211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直接箭头连接符 26"/>
          <p:cNvCxnSpPr>
            <a:stCxn id="19" idx="2"/>
            <a:endCxn id="7" idx="0"/>
          </p:cNvCxnSpPr>
          <p:nvPr/>
        </p:nvCxnSpPr>
        <p:spPr bwMode="auto">
          <a:xfrm>
            <a:off x="3426012" y="3931254"/>
            <a:ext cx="0" cy="6502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直接箭头连接符 27"/>
          <p:cNvCxnSpPr>
            <a:stCxn id="7" idx="3"/>
            <a:endCxn id="10" idx="1"/>
          </p:cNvCxnSpPr>
          <p:nvPr/>
        </p:nvCxnSpPr>
        <p:spPr bwMode="auto">
          <a:xfrm flipV="1">
            <a:off x="3894064" y="4712592"/>
            <a:ext cx="689442" cy="126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9" name="直接箭头连接符 28"/>
          <p:cNvCxnSpPr>
            <a:stCxn id="7" idx="2"/>
            <a:endCxn id="21" idx="0"/>
          </p:cNvCxnSpPr>
          <p:nvPr/>
        </p:nvCxnSpPr>
        <p:spPr bwMode="auto">
          <a:xfrm>
            <a:off x="3426012" y="4846173"/>
            <a:ext cx="0" cy="61370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直接箭头连接符 29"/>
          <p:cNvCxnSpPr>
            <a:stCxn id="21" idx="3"/>
            <a:endCxn id="8" idx="1"/>
          </p:cNvCxnSpPr>
          <p:nvPr/>
        </p:nvCxnSpPr>
        <p:spPr bwMode="auto">
          <a:xfrm flipV="1">
            <a:off x="3894064" y="5684534"/>
            <a:ext cx="1992017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接箭头连接符 30"/>
          <p:cNvCxnSpPr>
            <a:stCxn id="8" idx="3"/>
            <a:endCxn id="24" idx="1"/>
          </p:cNvCxnSpPr>
          <p:nvPr/>
        </p:nvCxnSpPr>
        <p:spPr bwMode="auto">
          <a:xfrm flipV="1">
            <a:off x="6822185" y="5684533"/>
            <a:ext cx="1150691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直接箭头连接符 31"/>
          <p:cNvCxnSpPr>
            <a:stCxn id="24" idx="0"/>
            <a:endCxn id="9" idx="2"/>
          </p:cNvCxnSpPr>
          <p:nvPr/>
        </p:nvCxnSpPr>
        <p:spPr bwMode="auto">
          <a:xfrm flipV="1">
            <a:off x="8440928" y="4844910"/>
            <a:ext cx="0" cy="6149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接箭头连接符 32"/>
          <p:cNvCxnSpPr>
            <a:stCxn id="9" idx="0"/>
            <a:endCxn id="18" idx="2"/>
          </p:cNvCxnSpPr>
          <p:nvPr/>
        </p:nvCxnSpPr>
        <p:spPr bwMode="auto">
          <a:xfrm flipV="1">
            <a:off x="8440928" y="3855634"/>
            <a:ext cx="0" cy="72463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接箭头连接符 33"/>
          <p:cNvCxnSpPr>
            <a:stCxn id="8" idx="0"/>
            <a:endCxn id="11" idx="2"/>
          </p:cNvCxnSpPr>
          <p:nvPr/>
        </p:nvCxnSpPr>
        <p:spPr bwMode="auto">
          <a:xfrm flipV="1">
            <a:off x="6354133" y="4963743"/>
            <a:ext cx="0" cy="58847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5" name="文本框 34"/>
          <p:cNvSpPr txBox="1"/>
          <p:nvPr/>
        </p:nvSpPr>
        <p:spPr>
          <a:xfrm>
            <a:off x="1859566" y="1255680"/>
            <a:ext cx="1617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qpmodel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架构如下：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77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6361114" y="6489704"/>
            <a:ext cx="2097087" cy="455613"/>
          </a:xfrm>
          <a:noFill/>
        </p:spPr>
        <p:txBody>
          <a:bodyPr/>
          <a:lstStyle/>
          <a:p>
            <a:pPr defTabSz="801688"/>
            <a:r>
              <a:rPr lang="de-DE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fld id="{6974148E-7A5B-4860-8A05-9A028A816760}" type="slidenum">
              <a:rPr lang="de-DE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defTabSz="801688"/>
              <a:t>3</a:t>
            </a:fld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04"/>
          <p:cNvSpPr>
            <a:spLocks noGrp="1" noChangeArrowheads="1"/>
          </p:cNvSpPr>
          <p:nvPr>
            <p:ph type="title"/>
          </p:nvPr>
        </p:nvSpPr>
        <p:spPr>
          <a:xfrm>
            <a:off x="395288" y="44450"/>
            <a:ext cx="7745412" cy="871538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Binder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流程图: 过程 5"/>
          <p:cNvSpPr/>
          <p:nvPr/>
        </p:nvSpPr>
        <p:spPr bwMode="auto">
          <a:xfrm>
            <a:off x="3635896" y="3137963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Binder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流程图: 过程 6"/>
          <p:cNvSpPr/>
          <p:nvPr/>
        </p:nvSpPr>
        <p:spPr bwMode="auto">
          <a:xfrm>
            <a:off x="3635896" y="2553711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Catalog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5899" y="3777189"/>
            <a:ext cx="30989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sum(v)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(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t1.id, 1 + 2 + t1.value as v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t1 JOIN t2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t1.id = t2.id AND t2.id &gt; 50 * 1000) tmp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过程 8"/>
          <p:cNvSpPr/>
          <p:nvPr/>
        </p:nvSpPr>
        <p:spPr bwMode="auto">
          <a:xfrm>
            <a:off x="5790475" y="3777189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Aggregate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过程 9"/>
          <p:cNvSpPr/>
          <p:nvPr/>
        </p:nvSpPr>
        <p:spPr bwMode="auto">
          <a:xfrm>
            <a:off x="5790475" y="4218621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过程 10"/>
          <p:cNvSpPr/>
          <p:nvPr/>
        </p:nvSpPr>
        <p:spPr bwMode="auto">
          <a:xfrm>
            <a:off x="5790475" y="4669427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流程图: 过程 11"/>
          <p:cNvSpPr/>
          <p:nvPr/>
        </p:nvSpPr>
        <p:spPr bwMode="auto">
          <a:xfrm>
            <a:off x="5790475" y="5120233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流程图: 过程 12"/>
          <p:cNvSpPr/>
          <p:nvPr/>
        </p:nvSpPr>
        <p:spPr bwMode="auto">
          <a:xfrm>
            <a:off x="5070395" y="5571039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Scan(t1)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流程图: 过程 13"/>
          <p:cNvSpPr/>
          <p:nvPr/>
        </p:nvSpPr>
        <p:spPr bwMode="auto">
          <a:xfrm>
            <a:off x="6647912" y="5571038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Scan(t2)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>
            <a:stCxn id="9" idx="2"/>
            <a:endCxn id="10" idx="0"/>
          </p:cNvCxnSpPr>
          <p:nvPr/>
        </p:nvCxnSpPr>
        <p:spPr bwMode="auto">
          <a:xfrm>
            <a:off x="6258527" y="4041828"/>
            <a:ext cx="0" cy="17679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6" name="直接箭头连接符 15"/>
          <p:cNvCxnSpPr>
            <a:stCxn id="10" idx="2"/>
            <a:endCxn id="11" idx="0"/>
          </p:cNvCxnSpPr>
          <p:nvPr/>
        </p:nvCxnSpPr>
        <p:spPr bwMode="auto">
          <a:xfrm>
            <a:off x="6258527" y="4483260"/>
            <a:ext cx="0" cy="18616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7" name="直接箭头连接符 16"/>
          <p:cNvCxnSpPr>
            <a:stCxn id="11" idx="2"/>
            <a:endCxn id="12" idx="0"/>
          </p:cNvCxnSpPr>
          <p:nvPr/>
        </p:nvCxnSpPr>
        <p:spPr bwMode="auto">
          <a:xfrm>
            <a:off x="6258527" y="4934066"/>
            <a:ext cx="0" cy="18616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8" name="直接箭头连接符 17"/>
          <p:cNvCxnSpPr>
            <a:stCxn id="12" idx="2"/>
            <a:endCxn id="13" idx="0"/>
          </p:cNvCxnSpPr>
          <p:nvPr/>
        </p:nvCxnSpPr>
        <p:spPr bwMode="auto">
          <a:xfrm flipH="1">
            <a:off x="5538447" y="5384872"/>
            <a:ext cx="720080" cy="18616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9" name="直接箭头连接符 18"/>
          <p:cNvCxnSpPr>
            <a:stCxn id="12" idx="2"/>
            <a:endCxn id="14" idx="0"/>
          </p:cNvCxnSpPr>
          <p:nvPr/>
        </p:nvCxnSpPr>
        <p:spPr bwMode="auto">
          <a:xfrm>
            <a:off x="6258527" y="5384872"/>
            <a:ext cx="857437" cy="18616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0" name="直接箭头连接符 19"/>
          <p:cNvCxnSpPr>
            <a:stCxn id="8" idx="0"/>
            <a:endCxn id="6" idx="1"/>
          </p:cNvCxnSpPr>
          <p:nvPr/>
        </p:nvCxnSpPr>
        <p:spPr bwMode="auto">
          <a:xfrm flipV="1">
            <a:off x="2155362" y="3270283"/>
            <a:ext cx="1480534" cy="5069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接箭头连接符 20"/>
          <p:cNvCxnSpPr>
            <a:stCxn id="7" idx="2"/>
            <a:endCxn id="6" idx="0"/>
          </p:cNvCxnSpPr>
          <p:nvPr/>
        </p:nvCxnSpPr>
        <p:spPr bwMode="auto">
          <a:xfrm>
            <a:off x="4103948" y="2818350"/>
            <a:ext cx="0" cy="31961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文本框 21"/>
          <p:cNvSpPr txBox="1"/>
          <p:nvPr/>
        </p:nvSpPr>
        <p:spPr>
          <a:xfrm>
            <a:off x="7000350" y="3777189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um(v)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000350" y="4235415"/>
            <a:ext cx="2071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t1.id, 1 + 2 + t1.value as v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981949" y="4658258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t1.id = t2.id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t2.id &gt; 50 * 1000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/>
          <p:cNvCxnSpPr>
            <a:stCxn id="6" idx="3"/>
            <a:endCxn id="9" idx="0"/>
          </p:cNvCxnSpPr>
          <p:nvPr/>
        </p:nvCxnSpPr>
        <p:spPr bwMode="auto">
          <a:xfrm>
            <a:off x="4572000" y="3270283"/>
            <a:ext cx="1686527" cy="5069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文本框 25"/>
          <p:cNvSpPr txBox="1"/>
          <p:nvPr/>
        </p:nvSpPr>
        <p:spPr>
          <a:xfrm>
            <a:off x="467544" y="1340768"/>
            <a:ext cx="5865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Binder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Catalog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Query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进行校验和解析，包括关系，属性，数据类型等。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Catalog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以寻找查询的关系，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从而从中解析出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这个关系的属性。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378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日期占位符 3"/>
          <p:cNvSpPr>
            <a:spLocks noGrp="1"/>
          </p:cNvSpPr>
          <p:nvPr>
            <p:ph type="dt" sz="quarter" idx="10"/>
          </p:nvPr>
        </p:nvSpPr>
        <p:spPr>
          <a:xfrm>
            <a:off x="6361114" y="6489704"/>
            <a:ext cx="2097087" cy="455613"/>
          </a:xfrm>
          <a:noFill/>
        </p:spPr>
        <p:txBody>
          <a:bodyPr/>
          <a:lstStyle/>
          <a:p>
            <a:pPr defTabSz="801688"/>
            <a:r>
              <a:rPr lang="de-DE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fld id="{6974148E-7A5B-4860-8A05-9A028A816760}" type="slidenum">
              <a:rPr lang="de-DE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defTabSz="801688"/>
              <a:t>4</a:t>
            </a:fld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104"/>
          <p:cNvSpPr>
            <a:spLocks noGrp="1" noChangeArrowheads="1"/>
          </p:cNvSpPr>
          <p:nvPr>
            <p:ph type="title"/>
          </p:nvPr>
        </p:nvSpPr>
        <p:spPr>
          <a:xfrm>
            <a:off x="395288" y="44450"/>
            <a:ext cx="7745412" cy="871538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Binder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399171" y="1823851"/>
            <a:ext cx="3056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a1,a2 FROM ad where a1 &lt; 100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流程图: 过程 26"/>
          <p:cNvSpPr/>
          <p:nvPr/>
        </p:nvSpPr>
        <p:spPr bwMode="auto">
          <a:xfrm>
            <a:off x="2555776" y="3264059"/>
            <a:ext cx="1080120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流程图: 过程 27"/>
          <p:cNvSpPr/>
          <p:nvPr/>
        </p:nvSpPr>
        <p:spPr bwMode="auto">
          <a:xfrm>
            <a:off x="2555776" y="2605050"/>
            <a:ext cx="1080120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流程图: 过程 28"/>
          <p:cNvSpPr/>
          <p:nvPr/>
        </p:nvSpPr>
        <p:spPr bwMode="auto">
          <a:xfrm>
            <a:off x="2555776" y="4574157"/>
            <a:ext cx="1080120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ScanTable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>
            <a:stCxn id="28" idx="2"/>
            <a:endCxn id="27" idx="0"/>
          </p:cNvCxnSpPr>
          <p:nvPr/>
        </p:nvCxnSpPr>
        <p:spPr bwMode="auto">
          <a:xfrm>
            <a:off x="3095836" y="2869689"/>
            <a:ext cx="0" cy="3943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1" name="直接箭头连接符 30"/>
          <p:cNvCxnSpPr>
            <a:stCxn id="27" idx="2"/>
            <a:endCxn id="29" idx="0"/>
          </p:cNvCxnSpPr>
          <p:nvPr/>
        </p:nvCxnSpPr>
        <p:spPr bwMode="auto">
          <a:xfrm>
            <a:off x="3095836" y="3528698"/>
            <a:ext cx="0" cy="104545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2" name="流程图: 过程 31"/>
          <p:cNvSpPr/>
          <p:nvPr/>
        </p:nvSpPr>
        <p:spPr bwMode="auto">
          <a:xfrm>
            <a:off x="5359846" y="3264830"/>
            <a:ext cx="1080120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流程图: 过程 32"/>
          <p:cNvSpPr/>
          <p:nvPr/>
        </p:nvSpPr>
        <p:spPr bwMode="auto">
          <a:xfrm>
            <a:off x="5359846" y="2605821"/>
            <a:ext cx="1080120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流程图: 过程 33"/>
          <p:cNvSpPr/>
          <p:nvPr/>
        </p:nvSpPr>
        <p:spPr bwMode="auto">
          <a:xfrm>
            <a:off x="5359846" y="3923839"/>
            <a:ext cx="1080120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Exchange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/>
          <p:cNvCxnSpPr>
            <a:stCxn id="33" idx="2"/>
            <a:endCxn id="32" idx="0"/>
          </p:cNvCxnSpPr>
          <p:nvPr/>
        </p:nvCxnSpPr>
        <p:spPr bwMode="auto">
          <a:xfrm>
            <a:off x="5899906" y="2870460"/>
            <a:ext cx="0" cy="3943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6" name="直接箭头连接符 35"/>
          <p:cNvCxnSpPr>
            <a:stCxn id="32" idx="2"/>
            <a:endCxn id="34" idx="0"/>
          </p:cNvCxnSpPr>
          <p:nvPr/>
        </p:nvCxnSpPr>
        <p:spPr bwMode="auto">
          <a:xfrm>
            <a:off x="5899906" y="3529469"/>
            <a:ext cx="0" cy="3943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7" name="流程图: 过程 36"/>
          <p:cNvSpPr/>
          <p:nvPr/>
        </p:nvSpPr>
        <p:spPr bwMode="auto">
          <a:xfrm>
            <a:off x="5359846" y="4582848"/>
            <a:ext cx="1080120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ScanTable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37"/>
          <p:cNvCxnSpPr>
            <a:stCxn id="34" idx="2"/>
            <a:endCxn id="37" idx="0"/>
          </p:cNvCxnSpPr>
          <p:nvPr/>
        </p:nvCxnSpPr>
        <p:spPr bwMode="auto">
          <a:xfrm>
            <a:off x="5899906" y="4188478"/>
            <a:ext cx="0" cy="3943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9" name="文本框 38"/>
          <p:cNvSpPr txBox="1"/>
          <p:nvPr/>
        </p:nvSpPr>
        <p:spPr>
          <a:xfrm>
            <a:off x="2399171" y="2208277"/>
            <a:ext cx="1669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isn’t distributed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220072" y="2208277"/>
            <a:ext cx="1359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is distributed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46325" y="2598869"/>
            <a:ext cx="105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d.a1, ad.a2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975981" y="3251699"/>
            <a:ext cx="1051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ad.a1 &lt; 100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39552" y="1285133"/>
            <a:ext cx="7811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当引用的关系在物理上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shading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Resolved Logic Plan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中插入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Exchange Plan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，记录关系的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shading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节点信息。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267994" y="459225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501490" y="3923068"/>
            <a:ext cx="1960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nsert Exchange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 node id of shading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644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quarter" idx="10"/>
          </p:nvPr>
        </p:nvSpPr>
        <p:spPr>
          <a:xfrm>
            <a:off x="6361114" y="6489704"/>
            <a:ext cx="2097087" cy="455613"/>
          </a:xfrm>
          <a:noFill/>
        </p:spPr>
        <p:txBody>
          <a:bodyPr/>
          <a:lstStyle/>
          <a:p>
            <a:pPr defTabSz="801688"/>
            <a:r>
              <a:rPr lang="de-DE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fld id="{6974148E-7A5B-4860-8A05-9A028A816760}" type="slidenum">
              <a:rPr lang="de-DE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defTabSz="801688"/>
              <a:t>5</a:t>
            </a:fld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04"/>
          <p:cNvSpPr>
            <a:spLocks noGrp="1" noChangeArrowheads="1"/>
          </p:cNvSpPr>
          <p:nvPr>
            <p:ph type="title"/>
          </p:nvPr>
        </p:nvSpPr>
        <p:spPr>
          <a:xfrm>
            <a:off x="395288" y="44450"/>
            <a:ext cx="7745412" cy="8715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Logic Optimizer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过程 3"/>
          <p:cNvSpPr/>
          <p:nvPr/>
        </p:nvSpPr>
        <p:spPr bwMode="auto">
          <a:xfrm>
            <a:off x="3676076" y="3040613"/>
            <a:ext cx="936104" cy="449305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Logic Optimizer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流程图: 过程 4"/>
          <p:cNvSpPr/>
          <p:nvPr/>
        </p:nvSpPr>
        <p:spPr bwMode="auto">
          <a:xfrm>
            <a:off x="3676076" y="2550238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Rules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流程图: 过程 5"/>
          <p:cNvSpPr/>
          <p:nvPr/>
        </p:nvSpPr>
        <p:spPr bwMode="auto">
          <a:xfrm>
            <a:off x="5830655" y="3679839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Aggregate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流程图: 过程 6"/>
          <p:cNvSpPr/>
          <p:nvPr/>
        </p:nvSpPr>
        <p:spPr bwMode="auto">
          <a:xfrm>
            <a:off x="5830655" y="4121271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流程图: 过程 7"/>
          <p:cNvSpPr/>
          <p:nvPr/>
        </p:nvSpPr>
        <p:spPr bwMode="auto">
          <a:xfrm>
            <a:off x="6688092" y="4983491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过程 8"/>
          <p:cNvSpPr/>
          <p:nvPr/>
        </p:nvSpPr>
        <p:spPr bwMode="auto">
          <a:xfrm>
            <a:off x="5833441" y="4565991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过程 9"/>
          <p:cNvSpPr/>
          <p:nvPr/>
        </p:nvSpPr>
        <p:spPr bwMode="auto">
          <a:xfrm>
            <a:off x="5044228" y="5828656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Scan(t1)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过程 10"/>
          <p:cNvSpPr/>
          <p:nvPr/>
        </p:nvSpPr>
        <p:spPr bwMode="auto">
          <a:xfrm>
            <a:off x="6688092" y="5828657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Scan(t2)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stCxn id="6" idx="2"/>
            <a:endCxn id="7" idx="0"/>
          </p:cNvCxnSpPr>
          <p:nvPr/>
        </p:nvCxnSpPr>
        <p:spPr bwMode="auto">
          <a:xfrm>
            <a:off x="6298707" y="3944478"/>
            <a:ext cx="0" cy="17679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3" name="直接箭头连接符 12"/>
          <p:cNvCxnSpPr>
            <a:stCxn id="9" idx="2"/>
            <a:endCxn id="39" idx="0"/>
          </p:cNvCxnSpPr>
          <p:nvPr/>
        </p:nvCxnSpPr>
        <p:spPr bwMode="auto">
          <a:xfrm flipH="1">
            <a:off x="5512280" y="4830630"/>
            <a:ext cx="789213" cy="5854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4" name="直接箭头连接符 13"/>
          <p:cNvCxnSpPr>
            <a:stCxn id="7" idx="2"/>
            <a:endCxn id="9" idx="0"/>
          </p:cNvCxnSpPr>
          <p:nvPr/>
        </p:nvCxnSpPr>
        <p:spPr bwMode="auto">
          <a:xfrm>
            <a:off x="6298707" y="4385910"/>
            <a:ext cx="2786" cy="18008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" name="直接箭头连接符 14"/>
          <p:cNvCxnSpPr>
            <a:stCxn id="22" idx="0"/>
            <a:endCxn id="4" idx="1"/>
          </p:cNvCxnSpPr>
          <p:nvPr/>
        </p:nvCxnSpPr>
        <p:spPr bwMode="auto">
          <a:xfrm flipV="1">
            <a:off x="1871700" y="3265266"/>
            <a:ext cx="1804376" cy="4115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接箭头连接符 15"/>
          <p:cNvCxnSpPr>
            <a:stCxn id="5" idx="2"/>
            <a:endCxn id="4" idx="0"/>
          </p:cNvCxnSpPr>
          <p:nvPr/>
        </p:nvCxnSpPr>
        <p:spPr bwMode="auto">
          <a:xfrm>
            <a:off x="4144128" y="2814877"/>
            <a:ext cx="0" cy="2257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文本框 16"/>
          <p:cNvSpPr txBox="1"/>
          <p:nvPr/>
        </p:nvSpPr>
        <p:spPr>
          <a:xfrm>
            <a:off x="7040530" y="3679839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um(v)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040530" y="4138065"/>
            <a:ext cx="2071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t1.id, 1 + 2 + t1.value as v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717993" y="4983491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t2.id &gt; 50000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>
            <a:stCxn id="4" idx="3"/>
            <a:endCxn id="6" idx="0"/>
          </p:cNvCxnSpPr>
          <p:nvPr/>
        </p:nvCxnSpPr>
        <p:spPr bwMode="auto">
          <a:xfrm>
            <a:off x="4612180" y="3265266"/>
            <a:ext cx="1686527" cy="41457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文本框 20"/>
          <p:cNvSpPr txBox="1"/>
          <p:nvPr/>
        </p:nvSpPr>
        <p:spPr>
          <a:xfrm>
            <a:off x="576671" y="1226681"/>
            <a:ext cx="7990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通过关系代数的局部等价变换，使得变换前后返回的结果不变但执行成本不同。通过寻找执行成本最低的关系代数表示，将查询优化为更高效的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logic plan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这些包括常量折叠，谓词下推，投影修剪，空传播，布尔表达式简化和其他规则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流程图: 过程 21"/>
          <p:cNvSpPr/>
          <p:nvPr/>
        </p:nvSpPr>
        <p:spPr bwMode="auto">
          <a:xfrm>
            <a:off x="1403648" y="3676769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Aggregate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流程图: 过程 22"/>
          <p:cNvSpPr/>
          <p:nvPr/>
        </p:nvSpPr>
        <p:spPr bwMode="auto">
          <a:xfrm>
            <a:off x="1403648" y="4118201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流程图: 过程 23"/>
          <p:cNvSpPr/>
          <p:nvPr/>
        </p:nvSpPr>
        <p:spPr bwMode="auto">
          <a:xfrm>
            <a:off x="1403648" y="4569007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流程图: 过程 24"/>
          <p:cNvSpPr/>
          <p:nvPr/>
        </p:nvSpPr>
        <p:spPr bwMode="auto">
          <a:xfrm>
            <a:off x="1403648" y="5019813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流程图: 过程 25"/>
          <p:cNvSpPr/>
          <p:nvPr/>
        </p:nvSpPr>
        <p:spPr bwMode="auto">
          <a:xfrm>
            <a:off x="683568" y="5470619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Scan(t1)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流程图: 过程 26"/>
          <p:cNvSpPr/>
          <p:nvPr/>
        </p:nvSpPr>
        <p:spPr bwMode="auto">
          <a:xfrm>
            <a:off x="2261085" y="5470618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Scan(t2)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>
            <a:stCxn id="22" idx="2"/>
            <a:endCxn id="23" idx="0"/>
          </p:cNvCxnSpPr>
          <p:nvPr/>
        </p:nvCxnSpPr>
        <p:spPr bwMode="auto">
          <a:xfrm>
            <a:off x="1871700" y="3941408"/>
            <a:ext cx="0" cy="17679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9" name="直接箭头连接符 28"/>
          <p:cNvCxnSpPr>
            <a:stCxn id="23" idx="2"/>
            <a:endCxn id="24" idx="0"/>
          </p:cNvCxnSpPr>
          <p:nvPr/>
        </p:nvCxnSpPr>
        <p:spPr bwMode="auto">
          <a:xfrm>
            <a:off x="1871700" y="4382840"/>
            <a:ext cx="0" cy="18616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0" name="直接箭头连接符 29"/>
          <p:cNvCxnSpPr>
            <a:stCxn id="24" idx="2"/>
            <a:endCxn id="25" idx="0"/>
          </p:cNvCxnSpPr>
          <p:nvPr/>
        </p:nvCxnSpPr>
        <p:spPr bwMode="auto">
          <a:xfrm>
            <a:off x="1871700" y="4833646"/>
            <a:ext cx="0" cy="18616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1" name="直接箭头连接符 30"/>
          <p:cNvCxnSpPr>
            <a:stCxn id="25" idx="2"/>
            <a:endCxn id="26" idx="0"/>
          </p:cNvCxnSpPr>
          <p:nvPr/>
        </p:nvCxnSpPr>
        <p:spPr bwMode="auto">
          <a:xfrm flipH="1">
            <a:off x="1151620" y="5284452"/>
            <a:ext cx="720080" cy="18616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2" name="直接箭头连接符 31"/>
          <p:cNvCxnSpPr>
            <a:stCxn id="25" idx="2"/>
            <a:endCxn id="27" idx="0"/>
          </p:cNvCxnSpPr>
          <p:nvPr/>
        </p:nvCxnSpPr>
        <p:spPr bwMode="auto">
          <a:xfrm>
            <a:off x="1871700" y="5284452"/>
            <a:ext cx="857437" cy="18616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3" name="文本框 32"/>
          <p:cNvSpPr txBox="1"/>
          <p:nvPr/>
        </p:nvSpPr>
        <p:spPr>
          <a:xfrm>
            <a:off x="2613523" y="3676769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um(v)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613523" y="4134995"/>
            <a:ext cx="2071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t1.id, 1 + 2 + t1.value as v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595122" y="4557838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t1.id = t2.id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t2.id &gt; 50 * 1000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流程图: 过程 35"/>
          <p:cNvSpPr/>
          <p:nvPr/>
        </p:nvSpPr>
        <p:spPr bwMode="auto">
          <a:xfrm>
            <a:off x="6688092" y="5406074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717993" y="5409926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t2.id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32809" y="4575622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t1.id = t2.id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过程 38"/>
          <p:cNvSpPr/>
          <p:nvPr/>
        </p:nvSpPr>
        <p:spPr bwMode="auto">
          <a:xfrm>
            <a:off x="5044228" y="5416105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890703" y="5416105"/>
            <a:ext cx="1159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t1.id, t1.value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/>
          <p:cNvCxnSpPr>
            <a:stCxn id="39" idx="2"/>
            <a:endCxn id="10" idx="0"/>
          </p:cNvCxnSpPr>
          <p:nvPr/>
        </p:nvCxnSpPr>
        <p:spPr bwMode="auto">
          <a:xfrm>
            <a:off x="5512280" y="5680744"/>
            <a:ext cx="0" cy="1479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2" name="直接箭头连接符 41"/>
          <p:cNvCxnSpPr>
            <a:stCxn id="9" idx="2"/>
            <a:endCxn id="8" idx="0"/>
          </p:cNvCxnSpPr>
          <p:nvPr/>
        </p:nvCxnSpPr>
        <p:spPr bwMode="auto">
          <a:xfrm>
            <a:off x="6301493" y="4830630"/>
            <a:ext cx="854651" cy="15286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3" name="直接箭头连接符 42"/>
          <p:cNvCxnSpPr>
            <a:stCxn id="8" idx="2"/>
            <a:endCxn id="36" idx="0"/>
          </p:cNvCxnSpPr>
          <p:nvPr/>
        </p:nvCxnSpPr>
        <p:spPr bwMode="auto">
          <a:xfrm>
            <a:off x="7156144" y="5248130"/>
            <a:ext cx="0" cy="15794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4" name="直接箭头连接符 43"/>
          <p:cNvCxnSpPr>
            <a:stCxn id="36" idx="2"/>
            <a:endCxn id="11" idx="0"/>
          </p:cNvCxnSpPr>
          <p:nvPr/>
        </p:nvCxnSpPr>
        <p:spPr bwMode="auto">
          <a:xfrm>
            <a:off x="7156144" y="5670713"/>
            <a:ext cx="0" cy="15794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10180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quarter" idx="10"/>
          </p:nvPr>
        </p:nvSpPr>
        <p:spPr>
          <a:xfrm>
            <a:off x="6361114" y="6489704"/>
            <a:ext cx="2097087" cy="455613"/>
          </a:xfrm>
          <a:noFill/>
        </p:spPr>
        <p:txBody>
          <a:bodyPr/>
          <a:lstStyle/>
          <a:p>
            <a:pPr defTabSz="801688"/>
            <a:r>
              <a:rPr lang="de-DE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fld id="{6974148E-7A5B-4860-8A05-9A028A816760}" type="slidenum">
              <a:rPr lang="de-DE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defTabSz="801688"/>
              <a:t>6</a:t>
            </a:fld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04"/>
          <p:cNvSpPr>
            <a:spLocks noGrp="1" noChangeArrowheads="1"/>
          </p:cNvSpPr>
          <p:nvPr>
            <p:ph type="title"/>
          </p:nvPr>
        </p:nvSpPr>
        <p:spPr>
          <a:xfrm>
            <a:off x="395288" y="44450"/>
            <a:ext cx="7745412" cy="8715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Logic Optimizer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288" y="1192087"/>
            <a:ext cx="36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Logic Optimizer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基于规则的优化算法实现，在关系代数结构上匹配一部分局部结构，再根据结果的特点进行变换或替换操作。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qpmodel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中的规则如下：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流程图: 过程 4"/>
          <p:cNvSpPr/>
          <p:nvPr/>
        </p:nvSpPr>
        <p:spPr bwMode="auto">
          <a:xfrm>
            <a:off x="1569197" y="2842847"/>
            <a:ext cx="1368152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FilterPushDown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流程图: 过程 5"/>
          <p:cNvSpPr/>
          <p:nvPr/>
        </p:nvSpPr>
        <p:spPr bwMode="auto">
          <a:xfrm>
            <a:off x="1569197" y="3410607"/>
            <a:ext cx="1368152" cy="449305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OuterJoinSimplication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流程图: 过程 6"/>
          <p:cNvSpPr/>
          <p:nvPr/>
        </p:nvSpPr>
        <p:spPr bwMode="auto">
          <a:xfrm>
            <a:off x="1569197" y="4163033"/>
            <a:ext cx="1368152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Subquery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流程图: 过程 7"/>
          <p:cNvSpPr/>
          <p:nvPr/>
        </p:nvSpPr>
        <p:spPr bwMode="auto">
          <a:xfrm>
            <a:off x="1569197" y="4730793"/>
            <a:ext cx="1368152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SwapJoinSide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75656" y="2348880"/>
            <a:ext cx="163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Resolved Logic Plan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18749" y="5298553"/>
            <a:ext cx="1750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Optimized Logic Plan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>
            <a:stCxn id="9" idx="2"/>
            <a:endCxn id="5" idx="0"/>
          </p:cNvCxnSpPr>
          <p:nvPr/>
        </p:nvCxnSpPr>
        <p:spPr bwMode="auto">
          <a:xfrm flipH="1">
            <a:off x="2253273" y="2625879"/>
            <a:ext cx="42063" cy="21696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接箭头连接符 11"/>
          <p:cNvCxnSpPr>
            <a:stCxn id="5" idx="2"/>
            <a:endCxn id="6" idx="0"/>
          </p:cNvCxnSpPr>
          <p:nvPr/>
        </p:nvCxnSpPr>
        <p:spPr bwMode="auto">
          <a:xfrm>
            <a:off x="2253273" y="3107486"/>
            <a:ext cx="0" cy="30312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接箭头连接符 12"/>
          <p:cNvCxnSpPr>
            <a:stCxn id="6" idx="2"/>
            <a:endCxn id="7" idx="0"/>
          </p:cNvCxnSpPr>
          <p:nvPr/>
        </p:nvCxnSpPr>
        <p:spPr bwMode="auto">
          <a:xfrm>
            <a:off x="2253273" y="3859912"/>
            <a:ext cx="0" cy="30312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直接箭头连接符 13"/>
          <p:cNvCxnSpPr>
            <a:stCxn id="7" idx="2"/>
            <a:endCxn id="8" idx="0"/>
          </p:cNvCxnSpPr>
          <p:nvPr/>
        </p:nvCxnSpPr>
        <p:spPr bwMode="auto">
          <a:xfrm>
            <a:off x="2253273" y="4427672"/>
            <a:ext cx="0" cy="30312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接箭头连接符 14"/>
          <p:cNvCxnSpPr>
            <a:stCxn id="8" idx="2"/>
            <a:endCxn id="10" idx="0"/>
          </p:cNvCxnSpPr>
          <p:nvPr/>
        </p:nvCxnSpPr>
        <p:spPr bwMode="auto">
          <a:xfrm>
            <a:off x="2253273" y="4995432"/>
            <a:ext cx="40876" cy="30312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6" name="Picture 2" descr="C:\Users\z00400921\AppData\Roaming\eSpace_Desktop\UserData\z00400921\imagefiles\originalImgfiles\0FAB79DF-7F62-4AC2-B8D1-6601581AD9D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940" y="1174070"/>
            <a:ext cx="4416425" cy="488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939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quarter" idx="10"/>
          </p:nvPr>
        </p:nvSpPr>
        <p:spPr>
          <a:xfrm>
            <a:off x="6361114" y="6489704"/>
            <a:ext cx="2097087" cy="455613"/>
          </a:xfrm>
          <a:noFill/>
        </p:spPr>
        <p:txBody>
          <a:bodyPr/>
          <a:lstStyle/>
          <a:p>
            <a:pPr defTabSz="801688"/>
            <a:r>
              <a:rPr lang="de-DE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fld id="{6974148E-7A5B-4860-8A05-9A028A816760}" type="slidenum">
              <a:rPr lang="de-DE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defTabSz="801688"/>
              <a:t>7</a:t>
            </a:fld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04"/>
          <p:cNvSpPr>
            <a:spLocks noGrp="1" noChangeArrowheads="1"/>
          </p:cNvSpPr>
          <p:nvPr>
            <p:ph type="title"/>
          </p:nvPr>
        </p:nvSpPr>
        <p:spPr>
          <a:xfrm>
            <a:off x="395288" y="44450"/>
            <a:ext cx="7745412" cy="8715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Logic Optimizer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7798" y="1069324"/>
            <a:ext cx="83826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A.name FROM A, B, C WHERE A.id = 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B.aid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B.cid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C.id AND A.value &gt; 100 AND C.value &gt; 100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流程图: 过程 4"/>
          <p:cNvSpPr/>
          <p:nvPr/>
        </p:nvSpPr>
        <p:spPr bwMode="auto">
          <a:xfrm>
            <a:off x="1452602" y="1838449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流程图: 过程 5"/>
          <p:cNvSpPr/>
          <p:nvPr/>
        </p:nvSpPr>
        <p:spPr bwMode="auto">
          <a:xfrm>
            <a:off x="1452602" y="2390906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流程图: 过程 6"/>
          <p:cNvSpPr/>
          <p:nvPr/>
        </p:nvSpPr>
        <p:spPr bwMode="auto">
          <a:xfrm>
            <a:off x="1452602" y="2973936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流程图: 过程 7"/>
          <p:cNvSpPr/>
          <p:nvPr/>
        </p:nvSpPr>
        <p:spPr bwMode="auto">
          <a:xfrm>
            <a:off x="804530" y="3556966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过程 8"/>
          <p:cNvSpPr/>
          <p:nvPr/>
        </p:nvSpPr>
        <p:spPr bwMode="auto">
          <a:xfrm>
            <a:off x="156458" y="4139996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过程 9"/>
          <p:cNvSpPr/>
          <p:nvPr/>
        </p:nvSpPr>
        <p:spPr bwMode="auto">
          <a:xfrm>
            <a:off x="1380594" y="4139996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过程 10"/>
          <p:cNvSpPr/>
          <p:nvPr/>
        </p:nvSpPr>
        <p:spPr bwMode="auto">
          <a:xfrm>
            <a:off x="2604730" y="4139995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stCxn id="5" idx="2"/>
            <a:endCxn id="6" idx="0"/>
          </p:cNvCxnSpPr>
          <p:nvPr/>
        </p:nvCxnSpPr>
        <p:spPr bwMode="auto">
          <a:xfrm>
            <a:off x="1920654" y="2103088"/>
            <a:ext cx="0" cy="28781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3" name="直接箭头连接符 12"/>
          <p:cNvCxnSpPr>
            <a:stCxn id="6" idx="2"/>
            <a:endCxn id="7" idx="0"/>
          </p:cNvCxnSpPr>
          <p:nvPr/>
        </p:nvCxnSpPr>
        <p:spPr bwMode="auto">
          <a:xfrm>
            <a:off x="1920654" y="2655545"/>
            <a:ext cx="0" cy="31839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4" name="直接箭头连接符 13"/>
          <p:cNvCxnSpPr>
            <a:stCxn id="7" idx="2"/>
            <a:endCxn id="8" idx="0"/>
          </p:cNvCxnSpPr>
          <p:nvPr/>
        </p:nvCxnSpPr>
        <p:spPr bwMode="auto">
          <a:xfrm flipH="1">
            <a:off x="1272582" y="3238575"/>
            <a:ext cx="648072" cy="31839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" name="直接箭头连接符 14"/>
          <p:cNvCxnSpPr>
            <a:stCxn id="8" idx="2"/>
            <a:endCxn id="9" idx="0"/>
          </p:cNvCxnSpPr>
          <p:nvPr/>
        </p:nvCxnSpPr>
        <p:spPr bwMode="auto">
          <a:xfrm flipH="1">
            <a:off x="624510" y="3821605"/>
            <a:ext cx="648072" cy="31839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6" name="直接箭头连接符 15"/>
          <p:cNvCxnSpPr>
            <a:stCxn id="8" idx="2"/>
            <a:endCxn id="10" idx="0"/>
          </p:cNvCxnSpPr>
          <p:nvPr/>
        </p:nvCxnSpPr>
        <p:spPr bwMode="auto">
          <a:xfrm>
            <a:off x="1272582" y="3821605"/>
            <a:ext cx="576064" cy="31839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7" name="直接箭头连接符 16"/>
          <p:cNvCxnSpPr>
            <a:stCxn id="7" idx="2"/>
            <a:endCxn id="11" idx="0"/>
          </p:cNvCxnSpPr>
          <p:nvPr/>
        </p:nvCxnSpPr>
        <p:spPr bwMode="auto">
          <a:xfrm>
            <a:off x="1920654" y="3238575"/>
            <a:ext cx="1152128" cy="9014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8" name="文本框 17"/>
          <p:cNvSpPr txBox="1"/>
          <p:nvPr/>
        </p:nvSpPr>
        <p:spPr>
          <a:xfrm>
            <a:off x="2556243" y="1823047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A.name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5166" y="2230384"/>
            <a:ext cx="1181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A.id=B.id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B.id=C.id</a:t>
            </a:r>
          </a:p>
          <a:p>
            <a:r>
              <a:rPr lang="en-US" altLang="zh-CN" sz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.value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 100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6338" y="5738425"/>
            <a:ext cx="8382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通过拆分连接谓词，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谓词下推，投影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修剪完成逻辑优化。由关系代数和逻辑代数的转换规则转换后的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Logic Plan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的性能必然高于优化之前。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流程图: 过程 20"/>
          <p:cNvSpPr/>
          <p:nvPr/>
        </p:nvSpPr>
        <p:spPr bwMode="auto">
          <a:xfrm>
            <a:off x="3851920" y="5236594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流程图: 过程 21"/>
          <p:cNvSpPr/>
          <p:nvPr/>
        </p:nvSpPr>
        <p:spPr bwMode="auto">
          <a:xfrm>
            <a:off x="5436096" y="5232580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流程图: 过程 22"/>
          <p:cNvSpPr/>
          <p:nvPr/>
        </p:nvSpPr>
        <p:spPr bwMode="auto">
          <a:xfrm>
            <a:off x="7017152" y="5233072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流程图: 过程 23"/>
          <p:cNvSpPr/>
          <p:nvPr/>
        </p:nvSpPr>
        <p:spPr bwMode="auto">
          <a:xfrm>
            <a:off x="3851920" y="4664455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801688"/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流程图: 过程 24"/>
          <p:cNvSpPr/>
          <p:nvPr/>
        </p:nvSpPr>
        <p:spPr bwMode="auto">
          <a:xfrm>
            <a:off x="5436096" y="4660441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801688"/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流程图: 过程 25"/>
          <p:cNvSpPr/>
          <p:nvPr/>
        </p:nvSpPr>
        <p:spPr bwMode="auto">
          <a:xfrm>
            <a:off x="7017152" y="4053467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801688"/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流程图: 过程 26"/>
          <p:cNvSpPr/>
          <p:nvPr/>
        </p:nvSpPr>
        <p:spPr bwMode="auto">
          <a:xfrm>
            <a:off x="4499992" y="4053468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801688"/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流程图: 过程 27"/>
          <p:cNvSpPr/>
          <p:nvPr/>
        </p:nvSpPr>
        <p:spPr bwMode="auto">
          <a:xfrm>
            <a:off x="4499992" y="3446495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801688"/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流程图: 过程 28"/>
          <p:cNvSpPr/>
          <p:nvPr/>
        </p:nvSpPr>
        <p:spPr bwMode="auto">
          <a:xfrm>
            <a:off x="7017152" y="3447143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801688"/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流程图: 过程 29"/>
          <p:cNvSpPr/>
          <p:nvPr/>
        </p:nvSpPr>
        <p:spPr bwMode="auto">
          <a:xfrm>
            <a:off x="5724128" y="2885852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801688"/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流程图: 过程 30"/>
          <p:cNvSpPr/>
          <p:nvPr/>
        </p:nvSpPr>
        <p:spPr bwMode="auto">
          <a:xfrm>
            <a:off x="5724128" y="2269652"/>
            <a:ext cx="936104" cy="26463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801688"/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>
            <a:stCxn id="31" idx="2"/>
            <a:endCxn id="30" idx="0"/>
          </p:cNvCxnSpPr>
          <p:nvPr/>
        </p:nvCxnSpPr>
        <p:spPr bwMode="auto">
          <a:xfrm>
            <a:off x="6192180" y="2534291"/>
            <a:ext cx="0" cy="35156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3" name="直接箭头连接符 32"/>
          <p:cNvCxnSpPr>
            <a:stCxn id="30" idx="2"/>
            <a:endCxn id="28" idx="0"/>
          </p:cNvCxnSpPr>
          <p:nvPr/>
        </p:nvCxnSpPr>
        <p:spPr bwMode="auto">
          <a:xfrm flipH="1">
            <a:off x="4968044" y="3150491"/>
            <a:ext cx="1224136" cy="296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4" name="直接箭头连接符 33"/>
          <p:cNvCxnSpPr>
            <a:stCxn id="28" idx="2"/>
            <a:endCxn id="27" idx="0"/>
          </p:cNvCxnSpPr>
          <p:nvPr/>
        </p:nvCxnSpPr>
        <p:spPr bwMode="auto">
          <a:xfrm>
            <a:off x="4968044" y="3711134"/>
            <a:ext cx="0" cy="34233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5" name="直接箭头连接符 34"/>
          <p:cNvCxnSpPr>
            <a:stCxn id="27" idx="2"/>
            <a:endCxn id="24" idx="0"/>
          </p:cNvCxnSpPr>
          <p:nvPr/>
        </p:nvCxnSpPr>
        <p:spPr bwMode="auto">
          <a:xfrm flipH="1">
            <a:off x="4319972" y="4318107"/>
            <a:ext cx="648072" cy="3463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6" name="直接箭头连接符 35"/>
          <p:cNvCxnSpPr>
            <a:stCxn id="24" idx="2"/>
            <a:endCxn id="21" idx="0"/>
          </p:cNvCxnSpPr>
          <p:nvPr/>
        </p:nvCxnSpPr>
        <p:spPr bwMode="auto">
          <a:xfrm>
            <a:off x="4319972" y="4929094"/>
            <a:ext cx="0" cy="3075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7" name="直接箭头连接符 36"/>
          <p:cNvCxnSpPr>
            <a:stCxn id="27" idx="2"/>
            <a:endCxn id="25" idx="0"/>
          </p:cNvCxnSpPr>
          <p:nvPr/>
        </p:nvCxnSpPr>
        <p:spPr bwMode="auto">
          <a:xfrm>
            <a:off x="4968044" y="4318107"/>
            <a:ext cx="936104" cy="34233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8" name="直接箭头连接符 37"/>
          <p:cNvCxnSpPr>
            <a:stCxn id="25" idx="2"/>
            <a:endCxn id="22" idx="0"/>
          </p:cNvCxnSpPr>
          <p:nvPr/>
        </p:nvCxnSpPr>
        <p:spPr bwMode="auto">
          <a:xfrm>
            <a:off x="5904148" y="4925080"/>
            <a:ext cx="0" cy="3075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9" name="直接箭头连接符 38"/>
          <p:cNvCxnSpPr>
            <a:stCxn id="29" idx="2"/>
            <a:endCxn id="26" idx="0"/>
          </p:cNvCxnSpPr>
          <p:nvPr/>
        </p:nvCxnSpPr>
        <p:spPr bwMode="auto">
          <a:xfrm>
            <a:off x="7485204" y="3711782"/>
            <a:ext cx="0" cy="34168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0" name="直接箭头连接符 39"/>
          <p:cNvCxnSpPr>
            <a:stCxn id="26" idx="2"/>
            <a:endCxn id="23" idx="0"/>
          </p:cNvCxnSpPr>
          <p:nvPr/>
        </p:nvCxnSpPr>
        <p:spPr bwMode="auto">
          <a:xfrm>
            <a:off x="7485204" y="4318106"/>
            <a:ext cx="0" cy="91496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1" name="直接箭头连接符 40"/>
          <p:cNvCxnSpPr>
            <a:stCxn id="30" idx="2"/>
            <a:endCxn id="29" idx="0"/>
          </p:cNvCxnSpPr>
          <p:nvPr/>
        </p:nvCxnSpPr>
        <p:spPr bwMode="auto">
          <a:xfrm>
            <a:off x="6192180" y="3150491"/>
            <a:ext cx="1293024" cy="29665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2" name="文本框 41"/>
          <p:cNvSpPr txBox="1"/>
          <p:nvPr/>
        </p:nvSpPr>
        <p:spPr>
          <a:xfrm>
            <a:off x="7287029" y="2266513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A.name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286141" y="2860802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C.id=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B.cid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594092" y="4041786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A.id=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B.aid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139723" y="3435259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139723" y="4039963"/>
            <a:ext cx="1181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C.value &gt; 100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966291" y="4660441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d, name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476253" y="4647252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id, cid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610406" y="3437375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A.name,</a:t>
            </a:r>
          </a:p>
          <a:p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B.cid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右箭头 49"/>
          <p:cNvSpPr/>
          <p:nvPr/>
        </p:nvSpPr>
        <p:spPr bwMode="auto">
          <a:xfrm>
            <a:off x="3496877" y="2820154"/>
            <a:ext cx="978408" cy="525696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734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86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484</Words>
  <Application>Microsoft Office PowerPoint</Application>
  <PresentationFormat>宽屏</PresentationFormat>
  <Paragraphs>141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Calibri Light</vt:lpstr>
      <vt:lpstr>Office 主题</vt:lpstr>
      <vt:lpstr>qpmodel</vt:lpstr>
      <vt:lpstr>Hybrid SQL Compiler and Optimizer</vt:lpstr>
      <vt:lpstr>Binder</vt:lpstr>
      <vt:lpstr>Binder</vt:lpstr>
      <vt:lpstr>Logic Optimizer</vt:lpstr>
      <vt:lpstr>Logic Optimizer</vt:lpstr>
      <vt:lpstr>Logic Optimizer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qpmodel</dc:title>
  <dc:creator>zhourui (Q)</dc:creator>
  <cp:lastModifiedBy>zhourui (Q)</cp:lastModifiedBy>
  <cp:revision>35</cp:revision>
  <dcterms:created xsi:type="dcterms:W3CDTF">2020-10-27T08:16:33Z</dcterms:created>
  <dcterms:modified xsi:type="dcterms:W3CDTF">2020-10-27T11:36:43Z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(3)Nb3umo5U8WdZdZOH+kVHeo5RPRoONbyni7fQ5XjdWc+6+oTpMjMi3O2XFgCUemg/qty5JWll
Qe+t0WeHm3dOA666Dy4Pgm9GR+TZu7VGxsLoqWnCKgE3tg/vRxxg+sgt4V1YPhj+utimNYMu
QQ2o70Dg30XOAXJUksMQVaRMeRTgPXgBYPoruwdn1tueCJ0Mq/asj/YvG1yr/8md0IgxZuMa
9B6f0qCP9CkcciWzop</vt:lpwstr>
  </property>
  <property fmtid="{D5CDD505-2E9C-101B-9397-08002B2CF9AE}" pid="3" name="_2015_ms_pID_7253431">
    <vt:lpwstr>vY0Vzwqk4p5XF2e3QlC7VhKls4votvgQYEo/SLk3GaVhtfkHS7/zjX
JI8DKhVE7trdDTewr3THRuw3J4fGzy/G1BzitMp9PZZTAMglhZ2f0xsQiCWg0hZczh+s1KEe
hgd+TyE9XjD/fXEbBd8lrJSpY0l8F0AnDvtXqvbsgIbfeD6th5b6PEGgPqN7cS38eQlEw7Lw
UK9eA5YK7P1XeCVHUFzD6NamesnROBxCnzFj</vt:lpwstr>
  </property>
  <property fmtid="{D5CDD505-2E9C-101B-9397-08002B2CF9AE}" pid="4" name="_2015_ms_pID_7253432">
    <vt:lpwstr>4A==</vt:lpwstr>
  </property>
</Properties>
</file>