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34370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7077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34921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18235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55766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13230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60082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79840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6437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2505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86653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61388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qpmodel</a:t>
            </a:r>
            <a:endParaRPr lang="zh-CN" altLang="en-US" dirty="0"/>
          </a:p>
        </p:txBody>
      </p:sp>
      <p:sp>
        <p:nvSpPr>
          <p:cNvPr id="3" name="副标题 2"/>
          <p:cNvSpPr>
            <a:spLocks noGrp="1"/>
          </p:cNvSpPr>
          <p:nvPr>
            <p:ph type="subTitle" idx="1"/>
          </p:nvPr>
        </p:nvSpPr>
        <p:spPr/>
        <p:txBody>
          <a:bodyPr/>
          <a:lstStyle/>
          <a:p>
            <a:r>
              <a:rPr lang="en-US" altLang="zh-CN" dirty="0" smtClean="0"/>
              <a:t>Design Introduction</a:t>
            </a:r>
            <a:endParaRPr lang="zh-CN" altLang="en-US" dirty="0"/>
          </a:p>
        </p:txBody>
      </p:sp>
    </p:spTree>
    <p:extLst>
      <p:ext uri="{BB962C8B-B14F-4D97-AF65-F5344CB8AC3E}">
        <p14:creationId xmlns:p14="http://schemas.microsoft.com/office/powerpoint/2010/main" val="200058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2</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流程图: 过程 3"/>
          <p:cNvSpPr/>
          <p:nvPr/>
        </p:nvSpPr>
        <p:spPr bwMode="auto">
          <a:xfrm>
            <a:off x="683568" y="2382398"/>
            <a:ext cx="18362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Optimizer</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CASCADES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5353002" y="2382279"/>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Cost Estimates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箭头连接符 5"/>
          <p:cNvCxnSpPr>
            <a:stCxn id="10" idx="2"/>
            <a:endCxn id="4" idx="0"/>
          </p:cNvCxnSpPr>
          <p:nvPr/>
        </p:nvCxnSpPr>
        <p:spPr bwMode="auto">
          <a:xfrm flipH="1">
            <a:off x="1601670" y="1833791"/>
            <a:ext cx="40876" cy="548607"/>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接箭头连接符 6"/>
          <p:cNvCxnSpPr>
            <a:stCxn id="11" idx="3"/>
            <a:endCxn id="5" idx="1"/>
          </p:cNvCxnSpPr>
          <p:nvPr/>
        </p:nvCxnSpPr>
        <p:spPr bwMode="auto">
          <a:xfrm flipV="1">
            <a:off x="4644961" y="2606932"/>
            <a:ext cx="708041" cy="11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a:stCxn id="4" idx="3"/>
            <a:endCxn id="11" idx="1"/>
          </p:cNvCxnSpPr>
          <p:nvPr/>
        </p:nvCxnSpPr>
        <p:spPr bwMode="auto">
          <a:xfrm flipV="1">
            <a:off x="2519772" y="2607050"/>
            <a:ext cx="823230" cy="1"/>
          </a:xfrm>
          <a:prstGeom prst="straightConnector1">
            <a:avLst/>
          </a:prstGeom>
          <a:noFill/>
          <a:ln w="9525" cap="flat" cmpd="sng" algn="ctr">
            <a:solidFill>
              <a:schemeClr val="tx1"/>
            </a:solidFill>
            <a:prstDash val="solid"/>
            <a:round/>
            <a:headEnd type="none" w="med" len="med"/>
            <a:tailEnd type="triangle"/>
          </a:ln>
          <a:effectLst/>
        </p:spPr>
      </p:cxnSp>
      <p:sp>
        <p:nvSpPr>
          <p:cNvPr id="9" name="文本框 8"/>
          <p:cNvSpPr txBox="1"/>
          <p:nvPr/>
        </p:nvSpPr>
        <p:spPr>
          <a:xfrm>
            <a:off x="576671" y="1226681"/>
            <a:ext cx="7990657" cy="276999"/>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基于代价的优化器通过代价模型选择出最优的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7146" y="1556792"/>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343002" y="2191551"/>
            <a:ext cx="1301959"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Physical Plan 1</a:t>
            </a:r>
          </a:p>
          <a:p>
            <a:r>
              <a:rPr lang="en-US" altLang="zh-CN" sz="1200" dirty="0">
                <a:solidFill>
                  <a:schemeClr val="tx1"/>
                </a:solidFill>
                <a:latin typeface="微软雅黑" panose="020B0503020204020204" pitchFamily="34" charset="-122"/>
                <a:ea typeface="微软雅黑" panose="020B0503020204020204" pitchFamily="34" charset="-122"/>
              </a:rPr>
              <a:t>Physical Plan 2</a:t>
            </a:r>
          </a:p>
          <a:p>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Physical Plan N</a:t>
            </a:r>
          </a:p>
        </p:txBody>
      </p:sp>
      <p:sp>
        <p:nvSpPr>
          <p:cNvPr id="12" name="流程图: 过程 11"/>
          <p:cNvSpPr/>
          <p:nvPr/>
        </p:nvSpPr>
        <p:spPr bwMode="auto">
          <a:xfrm>
            <a:off x="6971888" y="2382279"/>
            <a:ext cx="10968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Selected Physical Plan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5" idx="3"/>
            <a:endCxn id="12" idx="1"/>
          </p:cNvCxnSpPr>
          <p:nvPr/>
        </p:nvCxnSpPr>
        <p:spPr bwMode="auto">
          <a:xfrm>
            <a:off x="6289106" y="2606932"/>
            <a:ext cx="682782" cy="0"/>
          </a:xfrm>
          <a:prstGeom prst="straightConnector1">
            <a:avLst/>
          </a:prstGeom>
          <a:noFill/>
          <a:ln w="9525" cap="flat" cmpd="sng" algn="ctr">
            <a:solidFill>
              <a:schemeClr val="tx1"/>
            </a:solidFill>
            <a:prstDash val="solid"/>
            <a:round/>
            <a:headEnd type="none" w="med" len="med"/>
            <a:tailEnd type="triangle"/>
          </a:ln>
          <a:effectLst/>
        </p:spPr>
      </p:cxnSp>
      <p:sp>
        <p:nvSpPr>
          <p:cNvPr id="14" name="流程图: 过程 13"/>
          <p:cNvSpPr/>
          <p:nvPr/>
        </p:nvSpPr>
        <p:spPr bwMode="auto">
          <a:xfrm>
            <a:off x="3473647" y="3639189"/>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3704842" y="409272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流程图: 过程 15"/>
          <p:cNvSpPr/>
          <p:nvPr/>
        </p:nvSpPr>
        <p:spPr bwMode="auto">
          <a:xfrm>
            <a:off x="4649459" y="494284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流程图: 过程 16"/>
          <p:cNvSpPr/>
          <p:nvPr/>
        </p:nvSpPr>
        <p:spPr bwMode="auto">
          <a:xfrm>
            <a:off x="3473647" y="4525341"/>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Sort-Merge 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3005595" y="5788006"/>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4649459" y="5788007"/>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stCxn id="14" idx="2"/>
            <a:endCxn id="15" idx="0"/>
          </p:cNvCxnSpPr>
          <p:nvPr/>
        </p:nvCxnSpPr>
        <p:spPr bwMode="auto">
          <a:xfrm flipH="1">
            <a:off x="4172894" y="3903828"/>
            <a:ext cx="1" cy="188899"/>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stCxn id="17" idx="2"/>
            <a:endCxn id="29" idx="0"/>
          </p:cNvCxnSpPr>
          <p:nvPr/>
        </p:nvCxnSpPr>
        <p:spPr bwMode="auto">
          <a:xfrm flipH="1">
            <a:off x="3473647" y="4789980"/>
            <a:ext cx="699248" cy="585475"/>
          </a:xfrm>
          <a:prstGeom prst="straightConnector1">
            <a:avLst/>
          </a:prstGeom>
          <a:noFill/>
          <a:ln w="9525" cap="flat" cmpd="sng" algn="ctr">
            <a:solidFill>
              <a:schemeClr val="tx1"/>
            </a:solidFill>
            <a:prstDash val="solid"/>
            <a:round/>
            <a:headEnd type="none" w="med" len="med"/>
            <a:tailEnd type="none"/>
          </a:ln>
          <a:effectLst/>
        </p:spPr>
      </p:cxnSp>
      <p:cxnSp>
        <p:nvCxnSpPr>
          <p:cNvPr id="22" name="直接箭头连接符 21"/>
          <p:cNvCxnSpPr>
            <a:stCxn id="15" idx="2"/>
            <a:endCxn id="17" idx="0"/>
          </p:cNvCxnSpPr>
          <p:nvPr/>
        </p:nvCxnSpPr>
        <p:spPr bwMode="auto">
          <a:xfrm>
            <a:off x="4172894" y="4357366"/>
            <a:ext cx="1" cy="167975"/>
          </a:xfrm>
          <a:prstGeom prst="straightConnector1">
            <a:avLst/>
          </a:prstGeom>
          <a:noFill/>
          <a:ln w="9525" cap="flat" cmpd="sng" algn="ctr">
            <a:solidFill>
              <a:schemeClr val="tx1"/>
            </a:solidFill>
            <a:prstDash val="solid"/>
            <a:round/>
            <a:headEnd type="none" w="med" len="med"/>
            <a:tailEnd type="none"/>
          </a:ln>
          <a:effectLst/>
        </p:spPr>
      </p:cxnSp>
      <p:sp>
        <p:nvSpPr>
          <p:cNvPr id="23" name="文本框 22"/>
          <p:cNvSpPr txBox="1"/>
          <p:nvPr/>
        </p:nvSpPr>
        <p:spPr>
          <a:xfrm>
            <a:off x="5001897" y="363918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001897" y="409741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679360" y="4942841"/>
            <a:ext cx="116089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 &gt; 50000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4649459" y="536542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5679360" y="5369276"/>
            <a:ext cx="5229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94176" y="4534972"/>
            <a:ext cx="103586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3005595" y="537545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文本框 29"/>
          <p:cNvSpPr txBox="1"/>
          <p:nvPr/>
        </p:nvSpPr>
        <p:spPr>
          <a:xfrm>
            <a:off x="1852070" y="5375455"/>
            <a:ext cx="115948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t1.value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stCxn id="29" idx="2"/>
            <a:endCxn id="18" idx="0"/>
          </p:cNvCxnSpPr>
          <p:nvPr/>
        </p:nvCxnSpPr>
        <p:spPr bwMode="auto">
          <a:xfrm>
            <a:off x="3473647" y="5640094"/>
            <a:ext cx="0" cy="147912"/>
          </a:xfrm>
          <a:prstGeom prst="straightConnector1">
            <a:avLst/>
          </a:prstGeom>
          <a:noFill/>
          <a:ln w="9525" cap="flat" cmpd="sng" algn="ctr">
            <a:solidFill>
              <a:schemeClr val="tx1"/>
            </a:solidFill>
            <a:prstDash val="solid"/>
            <a:round/>
            <a:headEnd type="none" w="med" len="med"/>
            <a:tailEnd type="none"/>
          </a:ln>
          <a:effectLst/>
        </p:spPr>
      </p:cxnSp>
      <p:cxnSp>
        <p:nvCxnSpPr>
          <p:cNvPr id="32" name="直接箭头连接符 31"/>
          <p:cNvCxnSpPr>
            <a:stCxn id="17" idx="2"/>
            <a:endCxn id="16" idx="0"/>
          </p:cNvCxnSpPr>
          <p:nvPr/>
        </p:nvCxnSpPr>
        <p:spPr bwMode="auto">
          <a:xfrm>
            <a:off x="4172895" y="4789980"/>
            <a:ext cx="944616" cy="152861"/>
          </a:xfrm>
          <a:prstGeom prst="straightConnector1">
            <a:avLst/>
          </a:prstGeom>
          <a:noFill/>
          <a:ln w="9525" cap="flat" cmpd="sng" algn="ctr">
            <a:solidFill>
              <a:schemeClr val="tx1"/>
            </a:solidFill>
            <a:prstDash val="solid"/>
            <a:round/>
            <a:headEnd type="none" w="med" len="med"/>
            <a:tailEnd type="none"/>
          </a:ln>
          <a:effectLst/>
        </p:spPr>
      </p:cxnSp>
      <p:cxnSp>
        <p:nvCxnSpPr>
          <p:cNvPr id="33" name="直接箭头连接符 32"/>
          <p:cNvCxnSpPr>
            <a:stCxn id="16" idx="2"/>
            <a:endCxn id="26" idx="0"/>
          </p:cNvCxnSpPr>
          <p:nvPr/>
        </p:nvCxnSpPr>
        <p:spPr bwMode="auto">
          <a:xfrm>
            <a:off x="5117511" y="5207480"/>
            <a:ext cx="0" cy="157944"/>
          </a:xfrm>
          <a:prstGeom prst="straightConnector1">
            <a:avLst/>
          </a:prstGeom>
          <a:noFill/>
          <a:ln w="9525" cap="flat" cmpd="sng" algn="ctr">
            <a:solidFill>
              <a:schemeClr val="tx1"/>
            </a:solidFill>
            <a:prstDash val="solid"/>
            <a:round/>
            <a:headEnd type="none" w="med" len="med"/>
            <a:tailEnd type="none"/>
          </a:ln>
          <a:effectLst/>
        </p:spPr>
      </p:cxnSp>
      <p:cxnSp>
        <p:nvCxnSpPr>
          <p:cNvPr id="34" name="直接箭头连接符 33"/>
          <p:cNvCxnSpPr>
            <a:stCxn id="26" idx="2"/>
            <a:endCxn id="19" idx="0"/>
          </p:cNvCxnSpPr>
          <p:nvPr/>
        </p:nvCxnSpPr>
        <p:spPr bwMode="auto">
          <a:xfrm>
            <a:off x="5117511" y="5630063"/>
            <a:ext cx="0" cy="157944"/>
          </a:xfrm>
          <a:prstGeom prst="straightConnector1">
            <a:avLst/>
          </a:prstGeom>
          <a:noFill/>
          <a:ln w="9525" cap="flat" cmpd="sng" algn="ctr">
            <a:solidFill>
              <a:schemeClr val="tx1"/>
            </a:solidFill>
            <a:prstDash val="solid"/>
            <a:round/>
            <a:headEnd type="none" w="med" len="med"/>
            <a:tailEnd type="none"/>
          </a:ln>
          <a:effectLst/>
        </p:spPr>
      </p:cxnSp>
      <p:sp>
        <p:nvSpPr>
          <p:cNvPr id="35" name="文本框 34"/>
          <p:cNvSpPr txBox="1"/>
          <p:nvPr/>
        </p:nvSpPr>
        <p:spPr>
          <a:xfrm>
            <a:off x="3433470" y="3294399"/>
            <a:ext cx="194476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Physical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5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3</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1938992"/>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分为</a:t>
            </a:r>
            <a:r>
              <a:rPr lang="en-US" altLang="zh-CN" sz="1200" dirty="0" smtClean="0">
                <a:solidFill>
                  <a:schemeClr val="tx1"/>
                </a:solidFill>
                <a:latin typeface="微软雅黑" panose="020B0503020204020204" pitchFamily="34" charset="-122"/>
                <a:ea typeface="微软雅黑" panose="020B0503020204020204" pitchFamily="34" charset="-122"/>
              </a:rPr>
              <a:t>3</a:t>
            </a:r>
            <a:r>
              <a:rPr lang="zh-CN" altLang="en-US" sz="1200" dirty="0" smtClean="0">
                <a:solidFill>
                  <a:schemeClr val="tx1"/>
                </a:solidFill>
                <a:latin typeface="微软雅黑" panose="020B0503020204020204" pitchFamily="34" charset="-122"/>
                <a:ea typeface="微软雅黑" panose="020B0503020204020204" pitchFamily="34" charset="-122"/>
              </a:rPr>
              <a:t>大类：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Physical Costs – </a:t>
            </a:r>
            <a:r>
              <a:rPr lang="zh-CN" altLang="en-US" sz="1200" dirty="0" smtClean="0">
                <a:solidFill>
                  <a:schemeClr val="tx1"/>
                </a:solidFill>
                <a:latin typeface="微软雅黑" panose="020B0503020204020204" pitchFamily="34" charset="-122"/>
                <a:ea typeface="微软雅黑" panose="020B0503020204020204" pitchFamily="34" charset="-122"/>
              </a:rPr>
              <a:t>预测</a:t>
            </a:r>
            <a:r>
              <a:rPr lang="en-US" altLang="zh-CN" sz="1200" dirty="0" smtClean="0">
                <a:solidFill>
                  <a:schemeClr val="tx1"/>
                </a:solidFill>
                <a:latin typeface="微软雅黑" panose="020B0503020204020204" pitchFamily="34" charset="-122"/>
                <a:ea typeface="微软雅黑" panose="020B0503020204020204" pitchFamily="34" charset="-122"/>
              </a:rPr>
              <a:t>CPU cycles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cache misses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consumption</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pre-fetching</a:t>
            </a:r>
            <a:r>
              <a:rPr lang="zh-CN" altLang="en-US" sz="1200" dirty="0" smtClean="0">
                <a:solidFill>
                  <a:schemeClr val="tx1"/>
                </a:solidFill>
                <a:latin typeface="微软雅黑" panose="020B0503020204020204" pitchFamily="34" charset="-122"/>
                <a:ea typeface="微软雅黑" panose="020B0503020204020204" pitchFamily="34" charset="-122"/>
              </a:rPr>
              <a:t>等，依赖于硬件负载。</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Logic Cost – </a:t>
            </a:r>
            <a:r>
              <a:rPr lang="zh-CN" altLang="en-US" sz="1200" dirty="0" smtClean="0">
                <a:solidFill>
                  <a:schemeClr val="tx1"/>
                </a:solidFill>
                <a:latin typeface="微软雅黑" panose="020B0503020204020204" pitchFamily="34" charset="-122"/>
                <a:ea typeface="微软雅黑" panose="020B0503020204020204" pitchFamily="34" charset="-122"/>
              </a:rPr>
              <a:t>估计执行算子的结果集。</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Algorithmic Costs – </a:t>
            </a:r>
            <a:r>
              <a:rPr lang="zh-CN" altLang="en-US" sz="1200" dirty="0" smtClean="0">
                <a:solidFill>
                  <a:schemeClr val="tx1"/>
                </a:solidFill>
                <a:latin typeface="微软雅黑" panose="020B0503020204020204" pitchFamily="34" charset="-122"/>
                <a:ea typeface="微软雅黑" panose="020B0503020204020204" pitchFamily="34" charset="-122"/>
              </a:rPr>
              <a:t>执行算子算法复杂度。</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DISK-BASED</a:t>
            </a:r>
            <a:r>
              <a:rPr lang="zh-CN" altLang="en-US" sz="1200" dirty="0" smtClean="0">
                <a:solidFill>
                  <a:schemeClr val="tx1"/>
                </a:solidFill>
                <a:latin typeface="微软雅黑" panose="020B0503020204020204" pitchFamily="34" charset="-122"/>
                <a:ea typeface="微软雅黑" panose="020B0503020204020204" pitchFamily="34" charset="-122"/>
              </a:rPr>
              <a:t>的数据库的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sequential and random</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IN-MEMORY</a:t>
            </a:r>
            <a:r>
              <a:rPr lang="zh-CN" altLang="en-US" sz="1200" dirty="0" smtClean="0">
                <a:solidFill>
                  <a:schemeClr val="tx1"/>
                </a:solidFill>
                <a:latin typeface="微软雅黑" panose="020B0503020204020204" pitchFamily="34" charset="-122"/>
                <a:ea typeface="微软雅黑" panose="020B0503020204020204" pitchFamily="34" charset="-122"/>
              </a:rPr>
              <a:t>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Memory</a:t>
            </a:r>
            <a:r>
              <a:rPr lang="zh-CN" altLang="en-US" sz="1200" dirty="0" smtClean="0">
                <a:solidFill>
                  <a:schemeClr val="tx1"/>
                </a:solidFill>
                <a:latin typeface="微软雅黑" panose="020B0503020204020204" pitchFamily="34" charset="-122"/>
                <a:ea typeface="微软雅黑" panose="020B0503020204020204" pitchFamily="34" charset="-122"/>
              </a:rPr>
              <a:t>，而这两项通常采用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Algorithmic Cost</a:t>
            </a:r>
            <a:r>
              <a:rPr lang="zh-CN" altLang="en-US" sz="1200" dirty="0" smtClean="0">
                <a:solidFill>
                  <a:schemeClr val="tx1"/>
                </a:solidFill>
                <a:latin typeface="微软雅黑" panose="020B0503020204020204" pitchFamily="34" charset="-122"/>
                <a:ea typeface="微软雅黑" panose="020B0503020204020204" pitchFamily="34" charset="-122"/>
              </a:rPr>
              <a:t>来估计。</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这里采用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来估计算子的代价。</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Cost = Cardinality * Selectivity, </a:t>
            </a:r>
            <a:r>
              <a:rPr lang="zh-CN" altLang="en-US" sz="1200" dirty="0" smtClean="0">
                <a:solidFill>
                  <a:schemeClr val="tx1"/>
                </a:solidFill>
                <a:latin typeface="微软雅黑" panose="020B0503020204020204" pitchFamily="34" charset="-122"/>
                <a:ea typeface="微软雅黑" panose="020B0503020204020204" pitchFamily="34" charset="-122"/>
              </a:rPr>
              <a:t>通过值域约束，统计，直方图，近似计算和采样来估计</a:t>
            </a:r>
            <a:r>
              <a:rPr lang="en-US" altLang="zh-CN" sz="1200" dirty="0" smtClean="0">
                <a:solidFill>
                  <a:schemeClr val="tx1"/>
                </a:solidFill>
                <a:latin typeface="微软雅黑" panose="020B0503020204020204" pitchFamily="34" charset="-122"/>
                <a:ea typeface="微软雅黑" panose="020B0503020204020204" pitchFamily="34" charset="-122"/>
              </a:rPr>
              <a:t>Cardinality</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Selectivity</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3563888" y="3501008"/>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563888" y="3765646"/>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3165281"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Number rows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4716016"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Data Distribution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9" name="直接箭头连接符 8"/>
          <p:cNvCxnSpPr>
            <a:stCxn id="6" idx="2"/>
            <a:endCxn id="7" idx="0"/>
          </p:cNvCxnSpPr>
          <p:nvPr/>
        </p:nvCxnSpPr>
        <p:spPr bwMode="auto">
          <a:xfrm flipH="1">
            <a:off x="3705341" y="4214951"/>
            <a:ext cx="758647" cy="410809"/>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接箭头连接符 9"/>
          <p:cNvCxnSpPr>
            <a:stCxn id="6" idx="2"/>
            <a:endCxn id="8" idx="0"/>
          </p:cNvCxnSpPr>
          <p:nvPr/>
        </p:nvCxnSpPr>
        <p:spPr bwMode="auto">
          <a:xfrm>
            <a:off x="4463988" y="4214951"/>
            <a:ext cx="792088" cy="410809"/>
          </a:xfrm>
          <a:prstGeom prst="straightConnector1">
            <a:avLst/>
          </a:prstGeom>
          <a:noFill/>
          <a:ln w="9525" cap="flat" cmpd="sng" algn="ctr">
            <a:solidFill>
              <a:schemeClr val="tx1"/>
            </a:solidFill>
            <a:prstDash val="solid"/>
            <a:round/>
            <a:headEnd type="none" w="med" len="med"/>
            <a:tailEnd type="triangle"/>
          </a:ln>
          <a:effectLst/>
        </p:spPr>
      </p:cxnSp>
      <p:sp>
        <p:nvSpPr>
          <p:cNvPr id="11" name="矩形 10"/>
          <p:cNvSpPr/>
          <p:nvPr/>
        </p:nvSpPr>
        <p:spPr>
          <a:xfrm>
            <a:off x="3343703" y="5442838"/>
            <a:ext cx="97116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Cardinality</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2492152" y="5453608"/>
            <a:ext cx="761747"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  </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776617" y="5453608"/>
            <a:ext cx="92525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Selectivity</a:t>
            </a: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4417629" y="5453608"/>
            <a:ext cx="255198" cy="276999"/>
          </a:xfrm>
          <a:prstGeom prst="rect">
            <a:avLst/>
          </a:prstGeom>
        </p:spPr>
        <p:txBody>
          <a:bodyPr wrap="none">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266751" y="4711912"/>
            <a:ext cx="1385316"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SCAN Estimates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02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4</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646331"/>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通过对磁盘</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，行存列存，</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，索引，物化视图，并行计算，分布式计算，特殊硬件加速等方面对</a:t>
            </a:r>
            <a:r>
              <a:rPr lang="en-US" altLang="zh-CN" sz="1200" dirty="0" smtClean="0">
                <a:solidFill>
                  <a:schemeClr val="tx1"/>
                </a:solidFill>
                <a:latin typeface="微软雅黑" panose="020B0503020204020204" pitchFamily="34" charset="-122"/>
                <a:ea typeface="微软雅黑" panose="020B0503020204020204" pitchFamily="34" charset="-122"/>
              </a:rPr>
              <a:t>Optimized </a:t>
            </a:r>
            <a:r>
              <a:rPr lang="en-US" altLang="zh-CN" sz="1200" dirty="0">
                <a:solidFill>
                  <a:schemeClr val="tx1"/>
                </a:solidFill>
                <a:latin typeface="微软雅黑" panose="020B0503020204020204" pitchFamily="34" charset="-122"/>
                <a:ea typeface="微软雅黑" panose="020B0503020204020204" pitchFamily="34" charset="-122"/>
              </a:rPr>
              <a:t>Logic Plan</a:t>
            </a:r>
            <a:r>
              <a:rPr lang="zh-CN" altLang="en-US" sz="1200" dirty="0">
                <a:solidFill>
                  <a:schemeClr val="tx1"/>
                </a:solidFill>
                <a:latin typeface="微软雅黑" panose="020B0503020204020204" pitchFamily="34" charset="-122"/>
                <a:ea typeface="微软雅黑" panose="020B0503020204020204" pitchFamily="34" charset="-122"/>
              </a:rPr>
              <a:t>进行</a:t>
            </a:r>
            <a:r>
              <a:rPr lang="zh-CN" altLang="en-US" sz="1200" dirty="0" smtClean="0">
                <a:solidFill>
                  <a:schemeClr val="tx1"/>
                </a:solidFill>
                <a:latin typeface="微软雅黑" panose="020B0503020204020204" pitchFamily="34" charset="-122"/>
                <a:ea typeface="微软雅黑" panose="020B0503020204020204" pitchFamily="34" charset="-122"/>
              </a:rPr>
              <a:t>优化。</a:t>
            </a:r>
            <a:r>
              <a:rPr lang="zh-CN" altLang="en-US" sz="1200" dirty="0">
                <a:solidFill>
                  <a:schemeClr val="tx1"/>
                </a:solidFill>
                <a:latin typeface="微软雅黑" panose="020B0503020204020204" pitchFamily="34" charset="-122"/>
                <a:ea typeface="微软雅黑" panose="020B0503020204020204" pitchFamily="34" charset="-122"/>
              </a:rPr>
              <a:t>基于规则的优化算法</a:t>
            </a:r>
            <a:r>
              <a:rPr lang="zh-CN" altLang="en-US" sz="1200" dirty="0" smtClean="0">
                <a:solidFill>
                  <a:schemeClr val="tx1"/>
                </a:solidFill>
                <a:latin typeface="微软雅黑" panose="020B0503020204020204" pitchFamily="34" charset="-122"/>
                <a:ea typeface="微软雅黑" panose="020B0503020204020204" pitchFamily="34" charset="-122"/>
              </a:rPr>
              <a:t>实现，通过对抽象的规则进行遍历，将匹配规则的局部转换成可以物理执行的算子。结合规则进行</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探索，然后通过</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的成本进行选择。</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922885" y="228731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130797" y="336743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2718811" y="33674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8" name="直接箭头连接符 7"/>
          <p:cNvCxnSpPr>
            <a:stCxn id="5" idx="2"/>
            <a:endCxn id="6" idx="0"/>
          </p:cNvCxnSpPr>
          <p:nvPr/>
        </p:nvCxnSpPr>
        <p:spPr bwMode="auto">
          <a:xfrm flipH="1">
            <a:off x="1670857" y="2551954"/>
            <a:ext cx="792088" cy="815481"/>
          </a:xfrm>
          <a:prstGeom prst="straightConnector1">
            <a:avLst/>
          </a:prstGeom>
          <a:noFill/>
          <a:ln w="9525" cap="flat" cmpd="sng" algn="ctr">
            <a:solidFill>
              <a:schemeClr val="tx1"/>
            </a:solidFill>
            <a:prstDash val="solid"/>
            <a:round/>
            <a:headEnd type="none" w="med" len="med"/>
            <a:tailEnd type="none"/>
          </a:ln>
          <a:effectLst/>
        </p:spPr>
      </p:cxnSp>
      <p:cxnSp>
        <p:nvCxnSpPr>
          <p:cNvPr id="9" name="直接箭头连接符 8"/>
          <p:cNvCxnSpPr>
            <a:stCxn id="5" idx="2"/>
            <a:endCxn id="7" idx="0"/>
          </p:cNvCxnSpPr>
          <p:nvPr/>
        </p:nvCxnSpPr>
        <p:spPr bwMode="auto">
          <a:xfrm>
            <a:off x="2462945" y="2551954"/>
            <a:ext cx="795926" cy="815480"/>
          </a:xfrm>
          <a:prstGeom prst="straightConnector1">
            <a:avLst/>
          </a:prstGeom>
          <a:noFill/>
          <a:ln w="9525" cap="flat" cmpd="sng" algn="ctr">
            <a:solidFill>
              <a:schemeClr val="tx1"/>
            </a:solidFill>
            <a:prstDash val="solid"/>
            <a:round/>
            <a:headEnd type="none" w="med" len="med"/>
            <a:tailEnd type="none"/>
          </a:ln>
          <a:effectLst/>
        </p:spPr>
      </p:cxnSp>
      <p:sp>
        <p:nvSpPr>
          <p:cNvPr id="10" name="流程图: 过程 9"/>
          <p:cNvSpPr/>
          <p:nvPr/>
        </p:nvSpPr>
        <p:spPr bwMode="auto">
          <a:xfrm>
            <a:off x="4788024" y="2814898"/>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sp>
        <p:nvSpPr>
          <p:cNvPr id="11" name="流程图: 过程 10"/>
          <p:cNvSpPr/>
          <p:nvPr/>
        </p:nvSpPr>
        <p:spPr bwMode="auto">
          <a:xfrm>
            <a:off x="7326978" y="2814897"/>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cxnSp>
        <p:nvCxnSpPr>
          <p:cNvPr id="12" name="直接箭头连接符 47"/>
          <p:cNvCxnSpPr>
            <a:stCxn id="5" idx="3"/>
            <a:endCxn id="10" idx="0"/>
          </p:cNvCxnSpPr>
          <p:nvPr/>
        </p:nvCxnSpPr>
        <p:spPr bwMode="auto">
          <a:xfrm>
            <a:off x="3003005" y="2419635"/>
            <a:ext cx="2325079" cy="395263"/>
          </a:xfrm>
          <a:prstGeom prst="bentConnector2">
            <a:avLst/>
          </a:prstGeom>
          <a:noFill/>
          <a:ln w="9525" cap="flat" cmpd="sng" algn="ctr">
            <a:solidFill>
              <a:schemeClr val="tx1"/>
            </a:solidFill>
            <a:prstDash val="dash"/>
            <a:round/>
            <a:headEnd type="none" w="med" len="med"/>
            <a:tailEnd type="triangle"/>
          </a:ln>
          <a:effectLst/>
        </p:spPr>
      </p:cxnSp>
      <p:cxnSp>
        <p:nvCxnSpPr>
          <p:cNvPr id="13" name="直接箭头连接符 50"/>
          <p:cNvCxnSpPr>
            <a:stCxn id="5" idx="3"/>
            <a:endCxn id="11" idx="0"/>
          </p:cNvCxnSpPr>
          <p:nvPr/>
        </p:nvCxnSpPr>
        <p:spPr bwMode="auto">
          <a:xfrm>
            <a:off x="3003005" y="2419635"/>
            <a:ext cx="4864033" cy="395262"/>
          </a:xfrm>
          <a:prstGeom prst="bentConnector2">
            <a:avLst/>
          </a:prstGeom>
          <a:noFill/>
          <a:ln w="9525" cap="flat" cmpd="sng" algn="ctr">
            <a:solidFill>
              <a:schemeClr val="tx1"/>
            </a:solidFill>
            <a:prstDash val="dash"/>
            <a:round/>
            <a:headEnd type="none" w="med" len="med"/>
            <a:tailEnd type="triangle"/>
          </a:ln>
          <a:effectLst/>
        </p:spPr>
      </p:cxnSp>
      <p:sp>
        <p:nvSpPr>
          <p:cNvPr id="14" name="流程图: 过程 13"/>
          <p:cNvSpPr/>
          <p:nvPr/>
        </p:nvSpPr>
        <p:spPr bwMode="auto">
          <a:xfrm>
            <a:off x="4127349"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5436096"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10" idx="2"/>
            <a:endCxn id="14" idx="0"/>
          </p:cNvCxnSpPr>
          <p:nvPr/>
        </p:nvCxnSpPr>
        <p:spPr bwMode="auto">
          <a:xfrm flipH="1">
            <a:off x="4667409"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0" idx="2"/>
            <a:endCxn id="15" idx="0"/>
          </p:cNvCxnSpPr>
          <p:nvPr/>
        </p:nvCxnSpPr>
        <p:spPr bwMode="auto">
          <a:xfrm>
            <a:off x="5328084"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18" name="流程图: 过程 17"/>
          <p:cNvSpPr/>
          <p:nvPr/>
        </p:nvSpPr>
        <p:spPr bwMode="auto">
          <a:xfrm>
            <a:off x="6666303"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7975050"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endCxn id="18" idx="0"/>
          </p:cNvCxnSpPr>
          <p:nvPr/>
        </p:nvCxnSpPr>
        <p:spPr bwMode="auto">
          <a:xfrm flipH="1">
            <a:off x="7206363"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endCxn id="19" idx="0"/>
          </p:cNvCxnSpPr>
          <p:nvPr/>
        </p:nvCxnSpPr>
        <p:spPr bwMode="auto">
          <a:xfrm>
            <a:off x="7867038"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22" name="文本框 21"/>
          <p:cNvSpPr txBox="1"/>
          <p:nvPr/>
        </p:nvSpPr>
        <p:spPr>
          <a:xfrm>
            <a:off x="574666" y="4286073"/>
            <a:ext cx="7990657" cy="1754326"/>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通过规则遍历所有不同的关系代数树会在其巨大的搜索空间消耗巨大的算力，如果</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算法本身堪忧，则</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就失去了其存在的意义。</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Cascades </a:t>
            </a:r>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是一种基于成本的优化算法，基于全局最优其局部也最优的假设（实际可能不是），在获得成本较优的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的同时，通过剪枝和缓存中间结果（动态规划）的方法降低算力消耗。</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zh-CN" altLang="en-US" sz="1200" dirty="0">
                <a:solidFill>
                  <a:schemeClr val="tx1"/>
                </a:solidFill>
                <a:latin typeface="微软雅黑" panose="020B0503020204020204" pitchFamily="34" charset="-122"/>
                <a:ea typeface="微软雅黑" panose="020B0503020204020204" pitchFamily="34" charset="-122"/>
              </a:rPr>
              <a:t>最优假设通过贪心算法，将一个关系代数算子树划分为由多个局部组成，在计算全局最优成本时，只需要遍历每个局部并计算其局部最优即可。同时将局部最优进行缓存，若后继计算中需要该局部，可以直接使用之前缓存的结果（动态规划）。</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实现上并不是遍历生成所有可能的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之后再通过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进行选择，局部通过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进行最优选择，有效的减少了遍历空间</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13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5</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40968" y="1071319"/>
            <a:ext cx="7990657"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初始化</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的</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691680" y="225620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007604" y="2934591"/>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691680" y="358731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341530" y="360054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2447764" y="290632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0" name="直接箭头连接符 9"/>
          <p:cNvCxnSpPr>
            <a:stCxn id="5" idx="2"/>
            <a:endCxn id="6" idx="0"/>
          </p:cNvCxnSpPr>
          <p:nvPr/>
        </p:nvCxnSpPr>
        <p:spPr bwMode="auto">
          <a:xfrm flipH="1">
            <a:off x="1547664" y="2520844"/>
            <a:ext cx="684076" cy="413747"/>
          </a:xfrm>
          <a:prstGeom prst="straightConnector1">
            <a:avLst/>
          </a:prstGeom>
          <a:noFill/>
          <a:ln w="9525" cap="flat" cmpd="sng" algn="ctr">
            <a:solidFill>
              <a:schemeClr val="tx1"/>
            </a:solidFill>
            <a:prstDash val="solid"/>
            <a:round/>
            <a:headEnd type="none" w="med" len="med"/>
            <a:tailEnd type="none"/>
          </a:ln>
          <a:effectLst/>
        </p:spPr>
      </p:cxnSp>
      <p:cxnSp>
        <p:nvCxnSpPr>
          <p:cNvPr id="11" name="直接箭头连接符 10"/>
          <p:cNvCxnSpPr>
            <a:stCxn id="5" idx="2"/>
            <a:endCxn id="9" idx="0"/>
          </p:cNvCxnSpPr>
          <p:nvPr/>
        </p:nvCxnSpPr>
        <p:spPr bwMode="auto">
          <a:xfrm>
            <a:off x="2231740" y="2520844"/>
            <a:ext cx="756084" cy="385483"/>
          </a:xfrm>
          <a:prstGeom prst="straightConnector1">
            <a:avLst/>
          </a:prstGeom>
          <a:noFill/>
          <a:ln w="9525" cap="flat" cmpd="sng" algn="ctr">
            <a:solidFill>
              <a:schemeClr val="tx1"/>
            </a:solidFill>
            <a:prstDash val="solid"/>
            <a:round/>
            <a:headEnd type="none" w="med" len="med"/>
            <a:tailEnd type="none"/>
          </a:ln>
          <a:effectLst/>
        </p:spPr>
      </p:cxnSp>
      <p:cxnSp>
        <p:nvCxnSpPr>
          <p:cNvPr id="12" name="直接箭头连接符 11"/>
          <p:cNvCxnSpPr>
            <a:stCxn id="6" idx="2"/>
            <a:endCxn id="8" idx="0"/>
          </p:cNvCxnSpPr>
          <p:nvPr/>
        </p:nvCxnSpPr>
        <p:spPr bwMode="auto">
          <a:xfrm flipH="1">
            <a:off x="881590" y="3199230"/>
            <a:ext cx="666074" cy="401315"/>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7" idx="0"/>
          </p:cNvCxnSpPr>
          <p:nvPr/>
        </p:nvCxnSpPr>
        <p:spPr bwMode="auto">
          <a:xfrm>
            <a:off x="1547664" y="3199230"/>
            <a:ext cx="684076" cy="388087"/>
          </a:xfrm>
          <a:prstGeom prst="straightConnector1">
            <a:avLst/>
          </a:prstGeom>
          <a:noFill/>
          <a:ln w="9525" cap="flat" cmpd="sng" algn="ctr">
            <a:solidFill>
              <a:schemeClr val="tx1"/>
            </a:solidFill>
            <a:prstDash val="solid"/>
            <a:round/>
            <a:headEnd type="none" w="med" len="med"/>
            <a:tailEnd type="none"/>
          </a:ln>
          <a:effectLst/>
        </p:spPr>
      </p:cxnSp>
      <p:graphicFrame>
        <p:nvGraphicFramePr>
          <p:cNvPr id="14" name="表格 13"/>
          <p:cNvGraphicFramePr>
            <a:graphicFrameLocks noGrp="1"/>
          </p:cNvGraphicFramePr>
          <p:nvPr>
            <p:extLst>
              <p:ext uri="{D42A27DB-BD31-4B8C-83A1-F6EECF244321}">
                <p14:modId xmlns:p14="http://schemas.microsoft.com/office/powerpoint/2010/main" val="2171929582"/>
              </p:ext>
            </p:extLst>
          </p:nvPr>
        </p:nvGraphicFramePr>
        <p:xfrm>
          <a:off x="4275788" y="2256205"/>
          <a:ext cx="3912096" cy="2494280"/>
        </p:xfrm>
        <a:graphic>
          <a:graphicData uri="http://schemas.openxmlformats.org/drawingml/2006/table">
            <a:tbl>
              <a:tblPr firstRow="1" bandRow="1">
                <a:tableStyleId>{5C22544A-7EE6-4342-B048-85BDC9FD1C3A}</a:tableStyleId>
              </a:tblPr>
              <a:tblGrid>
                <a:gridCol w="1956048"/>
                <a:gridCol w="1956048"/>
              </a:tblGrid>
              <a:tr h="370840">
                <a:tc>
                  <a:txBody>
                    <a:bodyPr/>
                    <a:lstStyle/>
                    <a:p>
                      <a:r>
                        <a:rPr lang="en-US" altLang="zh-CN" dirty="0" smtClean="0"/>
                        <a:t>GROUP ID</a:t>
                      </a:r>
                      <a:endParaRPr lang="zh-CN" altLang="en-US" dirty="0"/>
                    </a:p>
                  </a:txBody>
                  <a:tcPr/>
                </a:tc>
                <a:tc>
                  <a:txBody>
                    <a:bodyPr/>
                    <a:lstStyle/>
                    <a:p>
                      <a:r>
                        <a:rPr lang="en-US" altLang="zh-CN" dirty="0" smtClean="0"/>
                        <a:t>EQUIVALENT EXPRESSION</a:t>
                      </a:r>
                      <a:endParaRPr lang="zh-CN" altLang="en-US" dirty="0"/>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r>
              <a:tr h="370840">
                <a:tc>
                  <a:txBody>
                    <a:bodyPr/>
                    <a:lstStyle/>
                    <a:p>
                      <a:r>
                        <a:rPr lang="en-US" altLang="zh-CN" sz="1000" dirty="0" smtClean="0"/>
                        <a:t>4</a:t>
                      </a:r>
                      <a:endParaRPr lang="zh-CN" altLang="en-US" sz="1000" dirty="0"/>
                    </a:p>
                  </a:txBody>
                  <a:tcPr/>
                </a:tc>
                <a:tc>
                  <a:txBody>
                    <a:bodyPr/>
                    <a:lstStyle/>
                    <a:p>
                      <a:r>
                        <a:rPr lang="en-US" altLang="zh-CN" sz="1000" dirty="0" smtClean="0"/>
                        <a:t>SCAN C</a:t>
                      </a:r>
                      <a:endParaRPr lang="zh-CN" altLang="en-US" sz="1000" dirty="0"/>
                    </a:p>
                  </a:txBody>
                  <a:tcPr/>
                </a:tc>
              </a:tr>
              <a:tr h="370840">
                <a:tc>
                  <a:txBody>
                    <a:bodyPr/>
                    <a:lstStyle/>
                    <a:p>
                      <a:r>
                        <a:rPr lang="en-US" altLang="zh-CN" sz="1000" dirty="0" smtClean="0"/>
                        <a:t>3</a:t>
                      </a:r>
                      <a:endParaRPr lang="zh-CN" altLang="en-US" sz="1000" dirty="0"/>
                    </a:p>
                  </a:txBody>
                  <a:tcPr/>
                </a:tc>
                <a:tc>
                  <a:txBody>
                    <a:bodyPr/>
                    <a:lstStyle/>
                    <a:p>
                      <a:r>
                        <a:rPr lang="en-US" altLang="zh-CN" sz="1000" dirty="0" smtClean="0"/>
                        <a:t>JOIN(1,2)</a:t>
                      </a:r>
                      <a:endParaRPr lang="zh-CN" altLang="en-US" sz="1000" dirty="0"/>
                    </a:p>
                  </a:txBody>
                  <a:tcPr/>
                </a:tc>
              </a:tr>
              <a:tr h="370840">
                <a:tc>
                  <a:txBody>
                    <a:bodyPr/>
                    <a:lstStyle/>
                    <a:p>
                      <a:r>
                        <a:rPr lang="en-US" altLang="zh-CN" sz="1000" dirty="0" smtClean="0"/>
                        <a:t>2</a:t>
                      </a:r>
                      <a:endParaRPr lang="zh-CN" altLang="en-US" sz="1000" dirty="0"/>
                    </a:p>
                  </a:txBody>
                  <a:tcPr/>
                </a:tc>
                <a:tc>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r>
              <a:tr h="370840">
                <a:tc>
                  <a:txBody>
                    <a:bodyPr/>
                    <a:lstStyle/>
                    <a:p>
                      <a:r>
                        <a:rPr lang="en-US" altLang="zh-CN" sz="1000" dirty="0" smtClean="0"/>
                        <a:t>1</a:t>
                      </a:r>
                      <a:endParaRPr lang="zh-CN"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r>
            </a:tbl>
          </a:graphicData>
        </a:graphic>
      </p:graphicFrame>
    </p:spTree>
    <p:extLst>
      <p:ext uri="{BB962C8B-B14F-4D97-AF65-F5344CB8AC3E}">
        <p14:creationId xmlns:p14="http://schemas.microsoft.com/office/powerpoint/2010/main" val="312619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6</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遍历</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26</a:t>
            </a:r>
            <a:r>
              <a:rPr lang="zh-CN" altLang="en-US" sz="1200" dirty="0" smtClean="0">
                <a:solidFill>
                  <a:schemeClr val="tx1"/>
                </a:solidFill>
                <a:latin typeface="微软雅黑" panose="020B0503020204020204" pitchFamily="34" charset="-122"/>
                <a:ea typeface="微软雅黑" panose="020B0503020204020204" pitchFamily="34" charset="-122"/>
              </a:rPr>
              <a:t>个转换规则为每个</a:t>
            </a:r>
            <a:r>
              <a:rPr lang="en-US" altLang="zh-CN" sz="1200" dirty="0" smtClean="0">
                <a:solidFill>
                  <a:schemeClr val="tx1"/>
                </a:solidFill>
                <a:latin typeface="微软雅黑" panose="020B0503020204020204" pitchFamily="34" charset="-122"/>
                <a:ea typeface="微软雅黑" panose="020B0503020204020204" pitchFamily="34" charset="-122"/>
              </a:rPr>
              <a:t>Group</a:t>
            </a:r>
            <a:r>
              <a:rPr lang="zh-CN" altLang="en-US" sz="1200" dirty="0" smtClean="0">
                <a:solidFill>
                  <a:schemeClr val="tx1"/>
                </a:solidFill>
                <a:latin typeface="微软雅黑" panose="020B0503020204020204" pitchFamily="34" charset="-122"/>
                <a:ea typeface="微软雅黑" panose="020B0503020204020204" pitchFamily="34" charset="-122"/>
              </a:rPr>
              <a:t>转换为等价</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或实现为执行</a:t>
            </a:r>
            <a:r>
              <a:rPr lang="en-US" altLang="zh-CN" sz="1200" dirty="0" smtClean="0">
                <a:solidFill>
                  <a:schemeClr val="tx1"/>
                </a:solidFill>
                <a:latin typeface="微软雅黑" panose="020B0503020204020204" pitchFamily="34" charset="-122"/>
                <a:ea typeface="微软雅黑" panose="020B0503020204020204" pitchFamily="34" charset="-122"/>
              </a:rPr>
              <a:t>Physic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pic>
        <p:nvPicPr>
          <p:cNvPr id="5" name="Picture 2" descr="C:\Users\z00400921\AppData\Roaming\eSpace_Desktop\UserData\z00400921\imagefiles\836FA4D9-4135-4DD4-99F7-37897032B8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49" y="1787087"/>
            <a:ext cx="4202711" cy="388175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644008" y="1787867"/>
            <a:ext cx="4176464" cy="830997"/>
          </a:xfrm>
          <a:prstGeom prst="rect">
            <a:avLst/>
          </a:prstGeom>
        </p:spPr>
        <p:txBody>
          <a:bodyPr wrap="square">
            <a:spAutoFit/>
          </a:bodyPr>
          <a:lstStyle/>
          <a:p>
            <a:pPr marL="0" indent="0">
              <a:buNone/>
            </a:pPr>
            <a:r>
              <a:rPr lang="zh-CN" altLang="en-US" sz="1200" kern="0" dirty="0">
                <a:solidFill>
                  <a:schemeClr val="tx1"/>
                </a:solidFill>
                <a:latin typeface="微软雅黑" panose="020B0503020204020204" pitchFamily="34" charset="-122"/>
                <a:ea typeface="微软雅黑" panose="020B0503020204020204" pitchFamily="34" charset="-122"/>
              </a:rPr>
              <a:t>查询优化中最大的挑战是</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优化，即找到最优的</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顺序。商业数据库通常采用</a:t>
            </a:r>
            <a:r>
              <a:rPr lang="en-US" altLang="zh-CN" sz="1200" kern="0" dirty="0">
                <a:solidFill>
                  <a:schemeClr val="tx1"/>
                </a:solidFill>
                <a:latin typeface="微软雅黑" panose="020B0503020204020204" pitchFamily="34" charset="-122"/>
                <a:ea typeface="微软雅黑" panose="020B0503020204020204" pitchFamily="34" charset="-122"/>
              </a:rPr>
              <a:t>Cascades</a:t>
            </a:r>
            <a:r>
              <a:rPr lang="zh-CN" altLang="en-US" sz="1200" kern="0" dirty="0">
                <a:solidFill>
                  <a:schemeClr val="tx1"/>
                </a:solidFill>
                <a:latin typeface="微软雅黑" panose="020B0503020204020204" pitchFamily="34" charset="-122"/>
                <a:ea typeface="微软雅黑" panose="020B0503020204020204" pitchFamily="34" charset="-122"/>
              </a:rPr>
              <a:t>使用动态规划算法和一组规则，规则用于修剪搜索空间，减少计算开销</a:t>
            </a:r>
            <a:r>
              <a:rPr lang="zh-CN" altLang="en-US" sz="1200" kern="0" dirty="0" smtClean="0">
                <a:solidFill>
                  <a:schemeClr val="tx1"/>
                </a:solidFill>
                <a:latin typeface="微软雅黑" panose="020B0503020204020204" pitchFamily="34" charset="-122"/>
                <a:ea typeface="微软雅黑" panose="020B0503020204020204" pitchFamily="34" charset="-122"/>
              </a:rPr>
              <a:t>，</a:t>
            </a:r>
            <a:r>
              <a:rPr lang="zh-CN" altLang="en-US" sz="1200" kern="0" dirty="0">
                <a:solidFill>
                  <a:schemeClr val="tx1"/>
                </a:solidFill>
                <a:latin typeface="微软雅黑" panose="020B0503020204020204" pitchFamily="34" charset="-122"/>
                <a:ea typeface="微软雅黑" panose="020B0503020204020204" pitchFamily="34" charset="-122"/>
              </a:rPr>
              <a:t>但是</a:t>
            </a:r>
            <a:r>
              <a:rPr lang="zh-CN" altLang="en-US" sz="1200" kern="0" dirty="0" smtClean="0">
                <a:solidFill>
                  <a:schemeClr val="tx1"/>
                </a:solidFill>
                <a:latin typeface="微软雅黑" panose="020B0503020204020204" pitchFamily="34" charset="-122"/>
                <a:ea typeface="微软雅黑" panose="020B0503020204020204" pitchFamily="34" charset="-122"/>
              </a:rPr>
              <a:t>也</a:t>
            </a:r>
            <a:r>
              <a:rPr lang="zh-CN" altLang="en-US" sz="1200" kern="0" dirty="0">
                <a:solidFill>
                  <a:schemeClr val="tx1"/>
                </a:solidFill>
                <a:latin typeface="微软雅黑" panose="020B0503020204020204" pitchFamily="34" charset="-122"/>
                <a:ea typeface="微软雅黑" panose="020B0503020204020204" pitchFamily="34" charset="-122"/>
              </a:rPr>
              <a:t>降低了在搜索空间中找到最佳查询计划的机会</a:t>
            </a:r>
            <a:r>
              <a:rPr lang="zh-CN" altLang="en-US" sz="1200" kern="0" dirty="0" smtClean="0">
                <a:solidFill>
                  <a:schemeClr val="tx1"/>
                </a:solidFill>
                <a:latin typeface="微软雅黑" panose="020B0503020204020204" pitchFamily="34" charset="-122"/>
                <a:ea typeface="微软雅黑" panose="020B0503020204020204" pitchFamily="34" charset="-122"/>
              </a:rPr>
              <a:t>。</a:t>
            </a:r>
            <a:endParaRPr lang="zh-CN" altLang="en-US" sz="1200"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11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7</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973766"/>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a:solidFill>
                  <a:schemeClr val="tx1"/>
                </a:solidFill>
                <a:latin typeface="微软雅黑" panose="020B0503020204020204" pitchFamily="34" charset="-122"/>
                <a:ea typeface="微软雅黑" panose="020B0503020204020204" pitchFamily="34" charset="-122"/>
              </a:rPr>
              <a:t>ROOT GROUP(5)</a:t>
            </a:r>
            <a:r>
              <a:rPr lang="zh-CN" altLang="en-US" sz="1200" dirty="0">
                <a:solidFill>
                  <a:schemeClr val="tx1"/>
                </a:solidFill>
                <a:latin typeface="微软雅黑" panose="020B0503020204020204" pitchFamily="34" charset="-122"/>
                <a:ea typeface="微软雅黑" panose="020B0503020204020204" pitchFamily="34" charset="-122"/>
              </a:rPr>
              <a:t>开始遍历</a:t>
            </a:r>
            <a:r>
              <a:rPr lang="en-US" altLang="zh-CN" sz="1200" dirty="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，对每个子树应用等价转换规则和实现规则。</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2218574"/>
              </p:ext>
            </p:extLst>
          </p:nvPr>
        </p:nvGraphicFramePr>
        <p:xfrm>
          <a:off x="-194999" y="2708920"/>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pic>
        <p:nvPicPr>
          <p:cNvPr id="6" name="Picture 2" descr="C:\Users\z00400921\AppData\Roaming\eSpace_Desktop\UserData\z00400921\imagefiles\30C201AE-9DCF-43DB-B9CB-2D01916874A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231" y="1493210"/>
            <a:ext cx="5424537" cy="110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7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8</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1754326"/>
          </a:xfrm>
          <a:prstGeom prst="rect">
            <a:avLst/>
          </a:prstGeom>
          <a:noFill/>
        </p:spPr>
        <p:txBody>
          <a:bodyPr wrap="squar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Columbia </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smtClean="0">
                <a:solidFill>
                  <a:schemeClr val="tx1"/>
                </a:solidFill>
                <a:latin typeface="微软雅黑" panose="020B0503020204020204" pitchFamily="34" charset="-122"/>
                <a:ea typeface="微软雅黑" panose="020B0503020204020204" pitchFamily="34" charset="-122"/>
              </a:rPr>
              <a:t>ROOT GROUP(5)</a:t>
            </a:r>
            <a:r>
              <a:rPr lang="zh-CN" altLang="en-US" sz="1200" dirty="0" smtClean="0">
                <a:solidFill>
                  <a:schemeClr val="tx1"/>
                </a:solidFill>
                <a:latin typeface="微软雅黑" panose="020B0503020204020204" pitchFamily="34" charset="-122"/>
                <a:ea typeface="微软雅黑" panose="020B0503020204020204" pitchFamily="34" charset="-122"/>
              </a:rPr>
              <a:t>开始遍历</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，从而得到代价最小的的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Plan(5) = min(PNLJ(3,4), PNLJ(2,6), PNLJ(4,3), PNLJ(6,2), PNLJ(7,1), PNLJ(1,7))</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Plan(3) = min(PNLJ(1,2), PNLJ(2,1))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Plan(6) = min(PNLJ(1,4), PNLJ(4,1))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Plan(7) = min(PNLJ(2,4), PNLJ(4,2))</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Plan(1) = min(PSCAN A)</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Plan(2) = min(PSCAN B)</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Plan(4) = min(PSCAN C)</a:t>
            </a:r>
          </a:p>
        </p:txBody>
      </p:sp>
      <p:graphicFrame>
        <p:nvGraphicFramePr>
          <p:cNvPr id="5" name="表格 4"/>
          <p:cNvGraphicFramePr>
            <a:graphicFrameLocks noGrp="1"/>
          </p:cNvGraphicFramePr>
          <p:nvPr>
            <p:extLst>
              <p:ext uri="{D42A27DB-BD31-4B8C-83A1-F6EECF244321}">
                <p14:modId xmlns:p14="http://schemas.microsoft.com/office/powerpoint/2010/main" val="2207191681"/>
              </p:ext>
            </p:extLst>
          </p:nvPr>
        </p:nvGraphicFramePr>
        <p:xfrm>
          <a:off x="-200125" y="3233691"/>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6772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smtClean="0"/>
              <a:t>Thank you</a:t>
            </a:r>
            <a:endParaRPr lang="zh-CN" altLang="en-US" dirty="0"/>
          </a:p>
        </p:txBody>
      </p:sp>
    </p:spTree>
    <p:extLst>
      <p:ext uri="{BB962C8B-B14F-4D97-AF65-F5344CB8AC3E}">
        <p14:creationId xmlns:p14="http://schemas.microsoft.com/office/powerpoint/2010/main" val="39428690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904</Words>
  <Application>Microsoft Office PowerPoint</Application>
  <PresentationFormat>宽屏</PresentationFormat>
  <Paragraphs>184</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Calibri Light</vt:lpstr>
      <vt:lpstr>Office 主题</vt:lpstr>
      <vt:lpstr>qpmodel</vt:lpstr>
      <vt:lpstr>Cost Estimates Base Optimizer</vt:lpstr>
      <vt:lpstr>Cost Estimates Base Optimizer</vt:lpstr>
      <vt:lpstr>Cost Estimates Base Optimizer</vt:lpstr>
      <vt:lpstr>Cost Estimates Base Optimizer</vt:lpstr>
      <vt:lpstr>Cost Estimates Base Optimizer</vt:lpstr>
      <vt:lpstr>Cost Estimates Base Optimizer</vt:lpstr>
      <vt:lpstr>Cost Estimates Base Optimizer</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qpmodel</dc:title>
  <dc:creator>zhourui (Q)</dc:creator>
  <cp:lastModifiedBy>zhourui (Q)</cp:lastModifiedBy>
  <cp:revision>35</cp:revision>
  <dcterms:created xsi:type="dcterms:W3CDTF">2020-10-27T08:16:33Z</dcterms:created>
  <dcterms:modified xsi:type="dcterms:W3CDTF">2020-10-27T11:29:33Z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(3)duaXVffUNczVBw0Ygzp68L/DtNaoGkBQMl5x+LQ+n6Y5VBrh4rQHZCNeuf3ytTdBnZx53lLJ
/yOEbtoCiyLp+qrVHXQHXztheaW/mixpg7k8g0AyfOGKIov0HVkyVgMSryX5AcqRyFov2O3x
20YXcYQDJNqqotU3PSEGqW9QR6twcT0gMk4bFO0XAQ5ebqlXDayEZoIJPIqdHVIzqjiGWVY2
ZYZUigh7mdT2pnHxX0</vt:lpwstr>
  </property>
  <property fmtid="{D5CDD505-2E9C-101B-9397-08002B2CF9AE}" pid="3" name="_2015_ms_pID_7253431">
    <vt:lpwstr>O9CVIBP8ejE1L0F4H9Xey47mOtrQCXUTwK0CKG3OJ6ZGGP9Aq5YDAh
8VO65K0pKKeyrufMuudZl0UUjyBuyTzu3kNq1e4BwdkPO7e5cE2HCN1W5JONGQnnvlyrIZ3j
ZEKMGsawWS7l5XSnI70KLasYiWDeX3IgXaUqdt2oPPTRQvMDGf1IA12K96Ls8fdwhZZ7e7lk
n9vTUUHr0wdfvloIZ50PMDNyZPAwHGks/JAD</vt:lpwstr>
  </property>
  <property fmtid="{D5CDD505-2E9C-101B-9397-08002B2CF9AE}" pid="4" name="_2015_ms_pID_7253432">
    <vt:lpwstr>Xw==</vt:lpwstr>
  </property>
</Properties>
</file>