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1557000" cy="650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hyperlink" Target="https%3A%2F%2Fblog.csdn.net%2Fjiang425776024%2Farticle%2Fdetails%2F84532018" TargetMode="Externa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68"/>
            <a:ext cx="3786277" cy="5561663"/>
            <a:chOff x="0" y="68"/>
            <a:chExt cx="3786277" cy="5561663"/>
          </a:xfrm>
        </p:grpSpPr>
        <p:sp>
          <p:nvSpPr>
            <p:cNvPr id="3" name="Freeform 2"/>
            <p:cNvSpPr/>
            <p:nvPr/>
          </p:nvSpPr>
          <p:spPr>
            <a:xfrm rot="10800000">
              <a:off x="12700" y="68"/>
              <a:ext cx="2081133" cy="2210704"/>
            </a:xfrm>
            <a:custGeom>
              <a:avLst/>
              <a:gdLst/>
              <a:ahLst/>
              <a:cxnLst/>
              <a:rect l="l" t="t" r="r" b="b"/>
              <a:pathLst>
                <a:path w="2081133" h="2210704">
                  <a:moveTo>
                    <a:pt x="1040566" y="0"/>
                  </a:moveTo>
                  <a:lnTo>
                    <a:pt x="0" y="2210704"/>
                  </a:lnTo>
                  <a:lnTo>
                    <a:pt x="2081133" y="2210704"/>
                  </a:lnTo>
                  <a:lnTo>
                    <a:pt x="1040566" y="0"/>
                  </a:lnTo>
                  <a:close/>
                </a:path>
              </a:pathLst>
            </a:custGeom>
            <a:solidFill>
              <a:srgbClr val="81BEDF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4" name="Freeform 3"/>
            <p:cNvSpPr/>
            <p:nvPr/>
          </p:nvSpPr>
          <p:spPr>
            <a:xfrm rot="10800000">
              <a:off x="1574800" y="1117635"/>
              <a:ext cx="1063492" cy="1129701"/>
            </a:xfrm>
            <a:custGeom>
              <a:avLst/>
              <a:gdLst/>
              <a:ahLst/>
              <a:cxnLst/>
              <a:rect l="l" t="t" r="r" b="b"/>
              <a:pathLst>
                <a:path w="1063492" h="1129701">
                  <a:moveTo>
                    <a:pt x="531746" y="0"/>
                  </a:moveTo>
                  <a:lnTo>
                    <a:pt x="0" y="1129701"/>
                  </a:lnTo>
                  <a:lnTo>
                    <a:pt x="1063492" y="1129701"/>
                  </a:lnTo>
                  <a:lnTo>
                    <a:pt x="531746" y="0"/>
                  </a:lnTo>
                  <a:close/>
                </a:path>
              </a:pathLst>
            </a:custGeom>
            <a:solidFill>
              <a:srgbClr val="6DA9BE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5" name="Freeform 4"/>
            <p:cNvSpPr/>
            <p:nvPr/>
          </p:nvSpPr>
          <p:spPr>
            <a:xfrm>
              <a:off x="2971800" y="749311"/>
              <a:ext cx="344577" cy="366030"/>
            </a:xfrm>
            <a:custGeom>
              <a:avLst/>
              <a:gdLst/>
              <a:ahLst/>
              <a:cxnLst/>
              <a:rect l="l" t="t" r="r" b="b"/>
              <a:pathLst>
                <a:path w="344577" h="366030">
                  <a:moveTo>
                    <a:pt x="172288" y="0"/>
                  </a:moveTo>
                  <a:lnTo>
                    <a:pt x="0" y="366030"/>
                  </a:lnTo>
                  <a:lnTo>
                    <a:pt x="344577" y="366030"/>
                  </a:lnTo>
                  <a:lnTo>
                    <a:pt x="172288" y="0"/>
                  </a:lnTo>
                  <a:close/>
                </a:path>
              </a:pathLst>
            </a:custGeom>
            <a:solidFill>
              <a:srgbClr val="81BEDF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6" name="Freeform 5"/>
            <p:cNvSpPr/>
            <p:nvPr/>
          </p:nvSpPr>
          <p:spPr>
            <a:xfrm rot="10800000">
              <a:off x="0" y="2197135"/>
              <a:ext cx="1063492" cy="1129701"/>
            </a:xfrm>
            <a:custGeom>
              <a:avLst/>
              <a:gdLst/>
              <a:ahLst/>
              <a:cxnLst/>
              <a:rect l="l" t="t" r="r" b="b"/>
              <a:pathLst>
                <a:path w="1063492" h="1129701">
                  <a:moveTo>
                    <a:pt x="531746" y="0"/>
                  </a:moveTo>
                  <a:lnTo>
                    <a:pt x="0" y="1129701"/>
                  </a:lnTo>
                  <a:lnTo>
                    <a:pt x="1063492" y="1129701"/>
                  </a:lnTo>
                  <a:lnTo>
                    <a:pt x="531746" y="0"/>
                  </a:lnTo>
                  <a:close/>
                </a:path>
              </a:pathLst>
            </a:custGeom>
            <a:solidFill>
              <a:srgbClr val="6DA9BE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7" name="Freeform 6"/>
            <p:cNvSpPr/>
            <p:nvPr/>
          </p:nvSpPr>
          <p:spPr>
            <a:xfrm rot="10800000">
              <a:off x="520700" y="3340168"/>
              <a:ext cx="2091359" cy="2221563"/>
            </a:xfrm>
            <a:custGeom>
              <a:avLst/>
              <a:gdLst/>
              <a:ahLst/>
              <a:cxnLst/>
              <a:rect l="l" t="t" r="r" b="b"/>
              <a:pathLst>
                <a:path w="2091359" h="2221563">
                  <a:moveTo>
                    <a:pt x="1045679" y="0"/>
                  </a:moveTo>
                  <a:lnTo>
                    <a:pt x="0" y="2221563"/>
                  </a:lnTo>
                  <a:lnTo>
                    <a:pt x="2091359" y="2221563"/>
                  </a:lnTo>
                  <a:lnTo>
                    <a:pt x="1045679" y="0"/>
                  </a:lnTo>
                  <a:close/>
                </a:path>
              </a:pathLst>
            </a:custGeom>
            <a:solidFill>
              <a:srgbClr val="81BEDF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8" name="Freeform 7"/>
            <p:cNvSpPr/>
            <p:nvPr/>
          </p:nvSpPr>
          <p:spPr>
            <a:xfrm>
              <a:off x="1016000" y="2184436"/>
              <a:ext cx="1093688" cy="1161782"/>
            </a:xfrm>
            <a:custGeom>
              <a:avLst/>
              <a:gdLst/>
              <a:ahLst/>
              <a:cxnLst/>
              <a:rect l="l" t="t" r="r" b="b"/>
              <a:pathLst>
                <a:path w="1093688" h="1161782">
                  <a:moveTo>
                    <a:pt x="546844" y="0"/>
                  </a:moveTo>
                  <a:lnTo>
                    <a:pt x="0" y="1161782"/>
                  </a:lnTo>
                  <a:lnTo>
                    <a:pt x="1093688" y="1161782"/>
                  </a:lnTo>
                  <a:lnTo>
                    <a:pt x="546844" y="0"/>
                  </a:lnTo>
                  <a:close/>
                </a:path>
              </a:pathLst>
            </a:custGeom>
            <a:solidFill>
              <a:srgbClr val="90D3F0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9" name="Freeform 8"/>
            <p:cNvSpPr/>
            <p:nvPr/>
          </p:nvSpPr>
          <p:spPr>
            <a:xfrm rot="10800000">
              <a:off x="2095500" y="2235241"/>
              <a:ext cx="1266190" cy="1345023"/>
            </a:xfrm>
            <a:custGeom>
              <a:avLst/>
              <a:gdLst/>
              <a:ahLst/>
              <a:cxnLst/>
              <a:rect l="l" t="t" r="r" b="b"/>
              <a:pathLst>
                <a:path w="1266190" h="1345023">
                  <a:moveTo>
                    <a:pt x="633095" y="0"/>
                  </a:moveTo>
                  <a:lnTo>
                    <a:pt x="0" y="1345023"/>
                  </a:lnTo>
                  <a:lnTo>
                    <a:pt x="1266190" y="1345023"/>
                  </a:lnTo>
                  <a:lnTo>
                    <a:pt x="633095" y="0"/>
                  </a:lnTo>
                  <a:close/>
                </a:path>
              </a:pathLst>
            </a:custGeom>
            <a:solidFill>
              <a:srgbClr val="81BEDF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3441700" y="2768611"/>
              <a:ext cx="344577" cy="366030"/>
            </a:xfrm>
            <a:custGeom>
              <a:avLst/>
              <a:gdLst/>
              <a:ahLst/>
              <a:cxnLst/>
              <a:rect l="l" t="t" r="r" b="b"/>
              <a:pathLst>
                <a:path w="344577" h="366030">
                  <a:moveTo>
                    <a:pt x="172288" y="0"/>
                  </a:moveTo>
                  <a:lnTo>
                    <a:pt x="0" y="366030"/>
                  </a:lnTo>
                  <a:lnTo>
                    <a:pt x="344577" y="366030"/>
                  </a:lnTo>
                  <a:lnTo>
                    <a:pt x="172288" y="0"/>
                  </a:lnTo>
                  <a:close/>
                </a:path>
              </a:pathLst>
            </a:custGeom>
            <a:solidFill>
              <a:srgbClr val="81BEDF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11" name="Freeform 10"/>
            <p:cNvSpPr/>
            <p:nvPr/>
          </p:nvSpPr>
          <p:spPr>
            <a:xfrm rot="10800000">
              <a:off x="2400300" y="4000512"/>
              <a:ext cx="361867" cy="384396"/>
            </a:xfrm>
            <a:custGeom>
              <a:avLst/>
              <a:gdLst/>
              <a:ahLst/>
              <a:cxnLst/>
              <a:rect l="l" t="t" r="r" b="b"/>
              <a:pathLst>
                <a:path w="361867" h="384396">
                  <a:moveTo>
                    <a:pt x="180933" y="0"/>
                  </a:moveTo>
                  <a:lnTo>
                    <a:pt x="0" y="384396"/>
                  </a:lnTo>
                  <a:lnTo>
                    <a:pt x="361867" y="384396"/>
                  </a:lnTo>
                  <a:lnTo>
                    <a:pt x="180933" y="0"/>
                  </a:lnTo>
                  <a:close/>
                </a:path>
              </a:pathLst>
            </a:custGeom>
            <a:solidFill>
              <a:srgbClr val="6DA9BE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</p:grpSp>
      <p:sp>
        <p:nvSpPr>
          <p:cNvPr id="12" name="TextBox 2"/>
          <p:cNvSpPr txBox="1"/>
          <p:nvPr/>
        </p:nvSpPr>
        <p:spPr>
          <a:xfrm>
            <a:off x="5795785" y="805231"/>
            <a:ext cx="3294380" cy="12446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lIns="0" tIns="0" rIns="0" bIns="0" rtlCol="0" anchor="ctr">
            <a:spAutoFit/>
          </a:bodyPr>
          <a:lstStyle/>
          <a:p>
            <a:pPr algn="ctr" latinLnBrk="1"/>
            <a:r>
              <a:rPr lang="en-US" sz="7000" b="1">
                <a:solidFill>
                  <a:srgbClr val="6DA9BE"/>
                </a:solidFill>
                <a:latin typeface="微软雅黑" panose="020B0503020204020204" charset="-122"/>
                <a:ea typeface="微软雅黑" panose="020B0503020204020204" charset="-122"/>
              </a:rPr>
              <a:t>2020</a:t>
            </a:r>
            <a:endParaRPr lang="en-US" sz="1100"/>
          </a:p>
        </p:txBody>
      </p:sp>
      <p:sp>
        <p:nvSpPr>
          <p:cNvPr id="13" name="TextBox 3"/>
          <p:cNvSpPr txBox="1"/>
          <p:nvPr/>
        </p:nvSpPr>
        <p:spPr>
          <a:xfrm>
            <a:off x="4143997" y="1979778"/>
            <a:ext cx="6597650" cy="14097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lIns="0" tIns="0" rIns="0" bIns="0" rtlCol="0" anchor="ctr">
            <a:spAutoFit/>
          </a:bodyPr>
          <a:lstStyle/>
          <a:p>
            <a:pPr algn="ctr" latinLnBrk="1"/>
            <a:r>
              <a:rPr lang="en-US" sz="4000" b="1">
                <a:solidFill>
                  <a:srgbClr val="6DA9BE"/>
                </a:solidFill>
                <a:latin typeface="微软雅黑" panose="020B0503020204020204" charset="-122"/>
                <a:ea typeface="微软雅黑" panose="020B0503020204020204" charset="-122"/>
              </a:rPr>
              <a:t>M-Geeker技术竞赛决赛</a:t>
            </a:r>
            <a:endParaRPr lang="en-US" sz="1100"/>
          </a:p>
          <a:p>
            <a:pPr algn="ctr" latinLnBrk="1"/>
            <a:r>
              <a:rPr lang="en-US" sz="4000" b="1">
                <a:solidFill>
                  <a:srgbClr val="6DA9BE"/>
                </a:solidFill>
                <a:latin typeface="微软雅黑" panose="020B0503020204020204" charset="-122"/>
                <a:ea typeface="微软雅黑" panose="020B0503020204020204" charset="-122"/>
              </a:rPr>
              <a:t>业务员（编程算法）</a:t>
            </a:r>
            <a:endParaRPr lang="en-US" sz="4000" b="1">
              <a:solidFill>
                <a:srgbClr val="6DA9B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TextBox 4"/>
          <p:cNvSpPr txBox="1"/>
          <p:nvPr/>
        </p:nvSpPr>
        <p:spPr>
          <a:xfrm>
            <a:off x="4064152" y="3873411"/>
            <a:ext cx="6597650" cy="2667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lIns="0" tIns="0" rIns="0" bIns="0" rtlCol="0" anchor="ctr">
            <a:spAutoFit/>
          </a:bodyPr>
          <a:lstStyle/>
          <a:p>
            <a:pPr algn="ctr" latinLnBrk="1"/>
            <a:r>
              <a:rPr lang="en-US" sz="15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报告人：周荣图</a:t>
            </a:r>
            <a:endParaRPr lang="en-US" sz="1100"/>
          </a:p>
        </p:txBody>
      </p:sp>
      <p:cxnSp>
        <p:nvCxnSpPr>
          <p:cNvPr id="15" name="Connector 5"/>
          <p:cNvCxnSpPr/>
          <p:nvPr/>
        </p:nvCxnSpPr>
        <p:spPr>
          <a:xfrm>
            <a:off x="4498949" y="4035603"/>
            <a:ext cx="1548322" cy="0"/>
          </a:xfrm>
          <a:prstGeom prst="straightConnector1">
            <a:avLst/>
          </a:prstGeom>
          <a:solidFill>
            <a:srgbClr val="000000"/>
          </a:solidFill>
          <a:ln w="6350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6" name="Connector 6"/>
          <p:cNvCxnSpPr/>
          <p:nvPr/>
        </p:nvCxnSpPr>
        <p:spPr>
          <a:xfrm>
            <a:off x="8691359" y="4035527"/>
            <a:ext cx="1548322" cy="0"/>
          </a:xfrm>
          <a:prstGeom prst="straightConnector1">
            <a:avLst/>
          </a:prstGeom>
          <a:solidFill>
            <a:srgbClr val="000000"/>
          </a:solidFill>
          <a:ln w="6350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cxn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0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"/>
          <p:cNvSpPr txBox="1"/>
          <p:nvPr/>
        </p:nvSpPr>
        <p:spPr>
          <a:xfrm>
            <a:off x="500710" y="158750"/>
            <a:ext cx="3567519" cy="4953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lIns="0" tIns="0" rIns="0" bIns="0" rtlCol="0" anchor="ctr">
            <a:spAutoFit/>
          </a:bodyPr>
          <a:lstStyle/>
          <a:p>
            <a:pPr algn="ctr" latinLnBrk="1"/>
            <a:r>
              <a:rPr lang="en-US" sz="2800" b="1">
                <a:solidFill>
                  <a:srgbClr val="6DA9BE"/>
                </a:solidFill>
                <a:latin typeface="微软雅黑" panose="020B0503020204020204" charset="-122"/>
                <a:ea typeface="微软雅黑" panose="020B0503020204020204" charset="-122"/>
              </a:rPr>
              <a:t>对全局最优做出的努力</a:t>
            </a:r>
            <a:endParaRPr lang="en-US" sz="1100"/>
          </a:p>
        </p:txBody>
      </p:sp>
      <p:sp>
        <p:nvSpPr>
          <p:cNvPr id="122" name="TextBox 2"/>
          <p:cNvSpPr txBox="1"/>
          <p:nvPr/>
        </p:nvSpPr>
        <p:spPr>
          <a:xfrm>
            <a:off x="619683" y="1034872"/>
            <a:ext cx="2273300" cy="23495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000"/>
              </a:lnSpc>
            </a:pPr>
            <a:r>
              <a:rPr lang="en-US" sz="12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蚁群算法：单业务员情况</a:t>
            </a:r>
            <a:endParaRPr lang="en-US" sz="1100"/>
          </a:p>
        </p:txBody>
      </p:sp>
      <p:sp>
        <p:nvSpPr>
          <p:cNvPr id="123" name="TextBox 3"/>
          <p:cNvSpPr txBox="1"/>
          <p:nvPr/>
        </p:nvSpPr>
        <p:spPr>
          <a:xfrm>
            <a:off x="330200" y="1638300"/>
            <a:ext cx="2387600" cy="86995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000"/>
              </a:lnSpc>
            </a:pPr>
            <a:r>
              <a:rPr lang="en-US" sz="1200" b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考虑这样一种情况：</a:t>
            </a:r>
            <a:r>
              <a:rPr lang="en-US" sz="1200" b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       只有一个业务员，需要服务所有的用户，最后回到自己原来的位置，需要怎样的路线。</a:t>
            </a:r>
            <a:endParaRPr lang="en-US" sz="1100"/>
          </a:p>
        </p:txBody>
      </p:sp>
      <p:sp>
        <p:nvSpPr>
          <p:cNvPr id="124" name="TextBox 4"/>
          <p:cNvSpPr txBox="1"/>
          <p:nvPr/>
        </p:nvSpPr>
        <p:spPr>
          <a:xfrm>
            <a:off x="444500" y="2806700"/>
            <a:ext cx="2755900" cy="9398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000"/>
              </a:lnSpc>
            </a:pPr>
            <a:r>
              <a:rPr lang="en-US" sz="1200" b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demo来源</a:t>
            </a:r>
            <a:endParaRPr lang="en-US" sz="1100"/>
          </a:p>
          <a:p>
            <a:pPr latinLnBrk="1">
              <a:lnSpc>
                <a:spcPct val="116000"/>
              </a:lnSpc>
            </a:pPr>
            <a:r>
              <a:rPr lang="en-US" sz="1400" b="0" u="sng">
                <a:solidFill>
                  <a:srgbClr val="003884"/>
                </a:solidFill>
                <a:latin typeface="微软雅黑" panose="020B0503020204020204" charset="-122"/>
                <a:ea typeface="微软雅黑" panose="020B0503020204020204" charset="-122"/>
                <a:hlinkClick r:id="rId1" tooltip="https%3A%2F%2Fblog.csdn.net%2Fjiang425776024%2Farticle%2Fdetails%2F84532018"/>
              </a:rPr>
              <a:t>https://blog.csdn.net/jiang425776024/article/details/84532018</a:t>
            </a:r>
            <a:endParaRPr lang="en-US" sz="1400" b="0" u="sng">
              <a:solidFill>
                <a:srgbClr val="003884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atinLnBrk="1">
              <a:lnSpc>
                <a:spcPct val="116000"/>
              </a:lnSpc>
            </a:pPr>
            <a:endParaRPr lang="en-US" sz="1200" b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5" name="TextBox 5"/>
          <p:cNvSpPr txBox="1"/>
          <p:nvPr/>
        </p:nvSpPr>
        <p:spPr>
          <a:xfrm>
            <a:off x="4241800" y="800100"/>
            <a:ext cx="1270000" cy="23495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000"/>
              </a:lnSpc>
            </a:pPr>
            <a:r>
              <a:rPr lang="en-US" sz="1200" b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修改后得到</a:t>
            </a:r>
            <a:endParaRPr lang="en-US" sz="1100"/>
          </a:p>
        </p:txBody>
      </p:sp>
      <p:pic>
        <p:nvPicPr>
          <p:cNvPr id="126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5196" y="320015"/>
            <a:ext cx="2580200" cy="3201165"/>
          </a:xfrm>
          <a:prstGeom prst="rect">
            <a:avLst/>
          </a:prstGeom>
        </p:spPr>
      </p:pic>
      <p:pic>
        <p:nvPicPr>
          <p:cNvPr id="127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873" y="3521011"/>
            <a:ext cx="4080019" cy="2600003"/>
          </a:xfrm>
          <a:prstGeom prst="rect">
            <a:avLst/>
          </a:prstGeom>
        </p:spPr>
      </p:pic>
      <p:sp>
        <p:nvSpPr>
          <p:cNvPr id="128" name="TextBox 8"/>
          <p:cNvSpPr txBox="1"/>
          <p:nvPr/>
        </p:nvSpPr>
        <p:spPr>
          <a:xfrm>
            <a:off x="527050" y="4587316"/>
            <a:ext cx="3390900" cy="6604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000"/>
              </a:lnSpc>
            </a:pPr>
            <a:r>
              <a:rPr lang="en-US" sz="1200" b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此时：一个业务员，能够通过蚁群算法，迭代去获取一个路线，能够服务所有的用户，并取得最短的路线。</a:t>
            </a:r>
            <a:endParaRPr lang="en-US" sz="110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0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Box 1"/>
          <p:cNvSpPr txBox="1"/>
          <p:nvPr/>
        </p:nvSpPr>
        <p:spPr>
          <a:xfrm>
            <a:off x="500710" y="158750"/>
            <a:ext cx="3567519" cy="4953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lIns="0" tIns="0" rIns="0" bIns="0" rtlCol="0" anchor="ctr">
            <a:spAutoFit/>
          </a:bodyPr>
          <a:lstStyle/>
          <a:p>
            <a:pPr algn="ctr" latinLnBrk="1"/>
            <a:r>
              <a:rPr lang="en-US" sz="2800" b="1">
                <a:solidFill>
                  <a:srgbClr val="6DA9BE"/>
                </a:solidFill>
                <a:latin typeface="微软雅黑" panose="020B0503020204020204" charset="-122"/>
                <a:ea typeface="微软雅黑" panose="020B0503020204020204" charset="-122"/>
              </a:rPr>
              <a:t>对全局最优做出的努力</a:t>
            </a:r>
            <a:endParaRPr lang="en-US" sz="1100"/>
          </a:p>
        </p:txBody>
      </p:sp>
      <p:sp>
        <p:nvSpPr>
          <p:cNvPr id="130" name="TextBox 2"/>
          <p:cNvSpPr txBox="1"/>
          <p:nvPr/>
        </p:nvSpPr>
        <p:spPr>
          <a:xfrm>
            <a:off x="684797" y="882650"/>
            <a:ext cx="2019300" cy="23495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000"/>
              </a:lnSpc>
            </a:pPr>
            <a:r>
              <a:rPr lang="en-US" sz="1200" b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多旅行商问题</a:t>
            </a:r>
            <a:endParaRPr lang="en-US" sz="1100"/>
          </a:p>
        </p:txBody>
      </p:sp>
      <p:sp>
        <p:nvSpPr>
          <p:cNvPr id="131" name="TextBox 3"/>
          <p:cNvSpPr txBox="1"/>
          <p:nvPr/>
        </p:nvSpPr>
        <p:spPr>
          <a:xfrm>
            <a:off x="774700" y="1892300"/>
            <a:ext cx="3937000" cy="108585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000"/>
              </a:lnSpc>
            </a:pPr>
            <a:r>
              <a:rPr lang="en-US" sz="1200" b="0">
                <a:solidFill>
                  <a:srgbClr val="0000EE"/>
                </a:solidFill>
                <a:latin typeface="微软雅黑" panose="020B0503020204020204" charset="-122"/>
                <a:ea typeface="微软雅黑" panose="020B0503020204020204" charset="-122"/>
              </a:rPr>
              <a:t>https://blog.csdn.net/weixin_42201701/article/details/103746595</a:t>
            </a:r>
            <a:endParaRPr lang="en-US" sz="1100"/>
          </a:p>
          <a:p>
            <a:pPr latinLnBrk="1">
              <a:lnSpc>
                <a:spcPct val="116000"/>
              </a:lnSpc>
            </a:pPr>
          </a:p>
          <a:p>
            <a:pPr latinLnBrk="1">
              <a:lnSpc>
                <a:spcPct val="116000"/>
              </a:lnSpc>
            </a:pPr>
            <a:r>
              <a:rPr lang="en-US" sz="1200" b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给出了一个例子，通过遗传算法解决M-TSP的问题。</a:t>
            </a:r>
            <a:endParaRPr lang="en-US" sz="1200" b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2" name="TextBox 4"/>
          <p:cNvSpPr txBox="1"/>
          <p:nvPr/>
        </p:nvSpPr>
        <p:spPr>
          <a:xfrm>
            <a:off x="5131041" y="394170"/>
            <a:ext cx="1547533" cy="53975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000"/>
              </a:lnSpc>
            </a:pPr>
            <a:r>
              <a:rPr lang="en-US" sz="1460" b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进行修改，应用到业务员算法中</a:t>
            </a:r>
            <a:endParaRPr lang="en-US" sz="1100"/>
          </a:p>
        </p:txBody>
      </p:sp>
      <p:pic>
        <p:nvPicPr>
          <p:cNvPr id="133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88430" y="3701604"/>
            <a:ext cx="3393306" cy="2133643"/>
          </a:xfrm>
          <a:prstGeom prst="rect">
            <a:avLst/>
          </a:prstGeom>
        </p:spPr>
      </p:pic>
      <p:pic>
        <p:nvPicPr>
          <p:cNvPr id="134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9172" y="1050811"/>
            <a:ext cx="4342697" cy="2581525"/>
          </a:xfrm>
          <a:prstGeom prst="rect">
            <a:avLst/>
          </a:prstGeom>
        </p:spPr>
      </p:pic>
      <p:sp>
        <p:nvSpPr>
          <p:cNvPr id="135" name="TextBox 7"/>
          <p:cNvSpPr txBox="1"/>
          <p:nvPr/>
        </p:nvSpPr>
        <p:spPr>
          <a:xfrm>
            <a:off x="4646790" y="4083050"/>
            <a:ext cx="1422400" cy="23495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000"/>
              </a:lnSpc>
            </a:pPr>
            <a:r>
              <a:rPr lang="en-US" sz="1200" b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迭代结果如图</a:t>
            </a:r>
            <a:endParaRPr lang="en-US" sz="1100"/>
          </a:p>
        </p:txBody>
      </p:sp>
      <p:pic>
        <p:nvPicPr>
          <p:cNvPr id="136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2409" y="5062461"/>
            <a:ext cx="1608478" cy="263539"/>
          </a:xfrm>
          <a:prstGeom prst="rect">
            <a:avLst/>
          </a:prstGeom>
        </p:spPr>
      </p:pic>
      <p:sp>
        <p:nvSpPr>
          <p:cNvPr id="137" name="TextBox 9"/>
          <p:cNvSpPr txBox="1"/>
          <p:nvPr/>
        </p:nvSpPr>
        <p:spPr>
          <a:xfrm>
            <a:off x="534911" y="5029200"/>
            <a:ext cx="2942692" cy="38735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000"/>
              </a:lnSpc>
            </a:pPr>
            <a:r>
              <a:rPr lang="en-US" sz="2050" b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全局最优结果：大约为</a:t>
            </a:r>
            <a:endParaRPr lang="en-US" sz="110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0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animBg="1"/>
      <p:bldP spid="130" grpId="0" animBg="1"/>
      <p:bldP spid="131" grpId="0" animBg="1"/>
      <p:bldP spid="132" grpId="0" bldLvl="0" animBg="1"/>
      <p:bldP spid="133" grpId="0" animBg="1"/>
      <p:bldP spid="134" grpId="0" animBg="1"/>
      <p:bldP spid="135" grpId="0" animBg="1"/>
      <p:bldP spid="136" grpId="0" animBg="1"/>
      <p:bldP spid="13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Box 1"/>
          <p:cNvSpPr txBox="1"/>
          <p:nvPr/>
        </p:nvSpPr>
        <p:spPr>
          <a:xfrm>
            <a:off x="500710" y="158750"/>
            <a:ext cx="3567519" cy="4953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lIns="0" tIns="0" rIns="0" bIns="0" rtlCol="0" anchor="ctr">
            <a:spAutoFit/>
          </a:bodyPr>
          <a:lstStyle/>
          <a:p>
            <a:pPr algn="ctr" latinLnBrk="1"/>
            <a:r>
              <a:rPr lang="en-US" sz="2800" b="1">
                <a:solidFill>
                  <a:srgbClr val="6DA9BE"/>
                </a:solidFill>
                <a:latin typeface="微软雅黑" panose="020B0503020204020204" charset="-122"/>
                <a:ea typeface="微软雅黑" panose="020B0503020204020204" charset="-122"/>
              </a:rPr>
              <a:t>其他值得说道的东西</a:t>
            </a:r>
            <a:endParaRPr lang="en-US" sz="1100"/>
          </a:p>
        </p:txBody>
      </p:sp>
      <p:sp>
        <p:nvSpPr>
          <p:cNvPr id="139" name="TextBox 2"/>
          <p:cNvSpPr txBox="1"/>
          <p:nvPr/>
        </p:nvSpPr>
        <p:spPr>
          <a:xfrm>
            <a:off x="635000" y="1016000"/>
            <a:ext cx="3066745" cy="12954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000"/>
              </a:lnSpc>
            </a:pPr>
            <a:r>
              <a:rPr lang="en-US" sz="1200" b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1.代码优化</a:t>
            </a:r>
            <a:r>
              <a:rPr lang="en-US" sz="1200" b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       在单线程计算中，使用的两个不同的expand，其实后者的sqrt(2)倍可以由前者实现。</a:t>
            </a:r>
            <a:endParaRPr lang="en-US" sz="1100"/>
          </a:p>
          <a:p>
            <a:pPr latinLnBrk="1">
              <a:lnSpc>
                <a:spcPct val="116000"/>
              </a:lnSpc>
            </a:pPr>
            <a:r>
              <a:rPr lang="en-US" sz="1200" b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2.</a:t>
            </a:r>
            <a:endParaRPr lang="en-US" sz="1200" b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0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  <p:bldP spid="13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roup 1"/>
          <p:cNvGrpSpPr/>
          <p:nvPr/>
        </p:nvGrpSpPr>
        <p:grpSpPr>
          <a:xfrm>
            <a:off x="1093" y="1324"/>
            <a:ext cx="3793249" cy="5562173"/>
            <a:chOff x="1093" y="1324"/>
            <a:chExt cx="3793249" cy="5562173"/>
          </a:xfrm>
        </p:grpSpPr>
        <p:sp>
          <p:nvSpPr>
            <p:cNvPr id="141" name="Freeform 140"/>
            <p:cNvSpPr/>
            <p:nvPr/>
          </p:nvSpPr>
          <p:spPr>
            <a:xfrm rot="10800000">
              <a:off x="23814" y="1324"/>
              <a:ext cx="2081133" cy="2210704"/>
            </a:xfrm>
            <a:custGeom>
              <a:avLst/>
              <a:gdLst/>
              <a:ahLst/>
              <a:cxnLst/>
              <a:rect l="l" t="t" r="r" b="b"/>
              <a:pathLst>
                <a:path w="2081133" h="2210704">
                  <a:moveTo>
                    <a:pt x="1040566" y="0"/>
                  </a:moveTo>
                  <a:lnTo>
                    <a:pt x="0" y="2210705"/>
                  </a:lnTo>
                  <a:lnTo>
                    <a:pt x="2081132" y="2210705"/>
                  </a:lnTo>
                  <a:lnTo>
                    <a:pt x="1040566" y="0"/>
                  </a:lnTo>
                  <a:close/>
                </a:path>
              </a:pathLst>
            </a:custGeom>
            <a:solidFill>
              <a:srgbClr val="81BEDF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142" name="Freeform 141"/>
            <p:cNvSpPr/>
            <p:nvPr/>
          </p:nvSpPr>
          <p:spPr>
            <a:xfrm rot="10800000">
              <a:off x="1577708" y="1118131"/>
              <a:ext cx="1063492" cy="1129701"/>
            </a:xfrm>
            <a:custGeom>
              <a:avLst/>
              <a:gdLst/>
              <a:ahLst/>
              <a:cxnLst/>
              <a:rect l="l" t="t" r="r" b="b"/>
              <a:pathLst>
                <a:path w="1063492" h="1129701">
                  <a:moveTo>
                    <a:pt x="531746" y="0"/>
                  </a:moveTo>
                  <a:lnTo>
                    <a:pt x="0" y="1129702"/>
                  </a:lnTo>
                  <a:lnTo>
                    <a:pt x="1063492" y="1129702"/>
                  </a:lnTo>
                  <a:lnTo>
                    <a:pt x="531746" y="0"/>
                  </a:lnTo>
                  <a:close/>
                </a:path>
              </a:pathLst>
            </a:custGeom>
            <a:solidFill>
              <a:srgbClr val="6DA9BE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143" name="Freeform 142"/>
            <p:cNvSpPr/>
            <p:nvPr/>
          </p:nvSpPr>
          <p:spPr>
            <a:xfrm>
              <a:off x="2980245" y="753007"/>
              <a:ext cx="344577" cy="366030"/>
            </a:xfrm>
            <a:custGeom>
              <a:avLst/>
              <a:gdLst/>
              <a:ahLst/>
              <a:cxnLst/>
              <a:rect l="l" t="t" r="r" b="b"/>
              <a:pathLst>
                <a:path w="344577" h="366030">
                  <a:moveTo>
                    <a:pt x="172289" y="0"/>
                  </a:moveTo>
                  <a:lnTo>
                    <a:pt x="0" y="366030"/>
                  </a:lnTo>
                  <a:lnTo>
                    <a:pt x="344577" y="366030"/>
                  </a:lnTo>
                  <a:lnTo>
                    <a:pt x="172289" y="0"/>
                  </a:lnTo>
                  <a:close/>
                </a:path>
              </a:pathLst>
            </a:custGeom>
            <a:solidFill>
              <a:srgbClr val="81BEDF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144" name="Freeform 143"/>
            <p:cNvSpPr/>
            <p:nvPr/>
          </p:nvSpPr>
          <p:spPr>
            <a:xfrm rot="10800000">
              <a:off x="1093" y="2200843"/>
              <a:ext cx="1063492" cy="1129701"/>
            </a:xfrm>
            <a:custGeom>
              <a:avLst/>
              <a:gdLst/>
              <a:ahLst/>
              <a:cxnLst/>
              <a:rect l="l" t="t" r="r" b="b"/>
              <a:pathLst>
                <a:path w="1063492" h="1129701">
                  <a:moveTo>
                    <a:pt x="531746" y="0"/>
                  </a:moveTo>
                  <a:lnTo>
                    <a:pt x="0" y="1129702"/>
                  </a:lnTo>
                  <a:lnTo>
                    <a:pt x="1063492" y="1129702"/>
                  </a:lnTo>
                  <a:lnTo>
                    <a:pt x="531746" y="0"/>
                  </a:lnTo>
                  <a:close/>
                </a:path>
              </a:pathLst>
            </a:custGeom>
            <a:solidFill>
              <a:srgbClr val="6DA9BE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145" name="Freeform 144"/>
            <p:cNvSpPr/>
            <p:nvPr/>
          </p:nvSpPr>
          <p:spPr>
            <a:xfrm rot="10800000">
              <a:off x="526212" y="3341934"/>
              <a:ext cx="2091359" cy="2221563"/>
            </a:xfrm>
            <a:custGeom>
              <a:avLst/>
              <a:gdLst/>
              <a:ahLst/>
              <a:cxnLst/>
              <a:rect l="l" t="t" r="r" b="b"/>
              <a:pathLst>
                <a:path w="2091359" h="2221563">
                  <a:moveTo>
                    <a:pt x="1045679" y="0"/>
                  </a:moveTo>
                  <a:lnTo>
                    <a:pt x="0" y="2221562"/>
                  </a:lnTo>
                  <a:lnTo>
                    <a:pt x="2091358" y="2221562"/>
                  </a:lnTo>
                  <a:lnTo>
                    <a:pt x="1045679" y="0"/>
                  </a:lnTo>
                  <a:close/>
                </a:path>
              </a:pathLst>
            </a:custGeom>
            <a:solidFill>
              <a:srgbClr val="81BEDF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146" name="Freeform 145"/>
            <p:cNvSpPr/>
            <p:nvPr/>
          </p:nvSpPr>
          <p:spPr>
            <a:xfrm>
              <a:off x="1023634" y="2193135"/>
              <a:ext cx="1093688" cy="1161782"/>
            </a:xfrm>
            <a:custGeom>
              <a:avLst/>
              <a:gdLst/>
              <a:ahLst/>
              <a:cxnLst/>
              <a:rect l="l" t="t" r="r" b="b"/>
              <a:pathLst>
                <a:path w="1093688" h="1161782">
                  <a:moveTo>
                    <a:pt x="546844" y="0"/>
                  </a:moveTo>
                  <a:lnTo>
                    <a:pt x="0" y="1161782"/>
                  </a:lnTo>
                  <a:lnTo>
                    <a:pt x="1093688" y="1161782"/>
                  </a:lnTo>
                  <a:lnTo>
                    <a:pt x="546844" y="0"/>
                  </a:lnTo>
                  <a:close/>
                </a:path>
              </a:pathLst>
            </a:custGeom>
            <a:solidFill>
              <a:srgbClr val="90D3F0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147" name="Freeform 146"/>
            <p:cNvSpPr/>
            <p:nvPr/>
          </p:nvSpPr>
          <p:spPr>
            <a:xfrm rot="10800000">
              <a:off x="2102206" y="2237083"/>
              <a:ext cx="1266190" cy="1345023"/>
            </a:xfrm>
            <a:custGeom>
              <a:avLst/>
              <a:gdLst/>
              <a:ahLst/>
              <a:cxnLst/>
              <a:rect l="l" t="t" r="r" b="b"/>
              <a:pathLst>
                <a:path w="1266190" h="1345023">
                  <a:moveTo>
                    <a:pt x="633095" y="0"/>
                  </a:moveTo>
                  <a:lnTo>
                    <a:pt x="0" y="1345023"/>
                  </a:lnTo>
                  <a:lnTo>
                    <a:pt x="1266189" y="1345023"/>
                  </a:lnTo>
                  <a:lnTo>
                    <a:pt x="633095" y="0"/>
                  </a:lnTo>
                  <a:close/>
                </a:path>
              </a:pathLst>
            </a:custGeom>
            <a:solidFill>
              <a:srgbClr val="81BEDF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148" name="Freeform 147"/>
            <p:cNvSpPr/>
            <p:nvPr/>
          </p:nvSpPr>
          <p:spPr>
            <a:xfrm>
              <a:off x="3449765" y="2774758"/>
              <a:ext cx="344577" cy="366030"/>
            </a:xfrm>
            <a:custGeom>
              <a:avLst/>
              <a:gdLst/>
              <a:ahLst/>
              <a:cxnLst/>
              <a:rect l="l" t="t" r="r" b="b"/>
              <a:pathLst>
                <a:path w="344577" h="366030">
                  <a:moveTo>
                    <a:pt x="172288" y="0"/>
                  </a:moveTo>
                  <a:lnTo>
                    <a:pt x="0" y="366030"/>
                  </a:lnTo>
                  <a:lnTo>
                    <a:pt x="344576" y="366030"/>
                  </a:lnTo>
                  <a:lnTo>
                    <a:pt x="172288" y="0"/>
                  </a:lnTo>
                  <a:close/>
                </a:path>
              </a:pathLst>
            </a:custGeom>
            <a:solidFill>
              <a:srgbClr val="81BEDF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149" name="Freeform 148"/>
            <p:cNvSpPr/>
            <p:nvPr/>
          </p:nvSpPr>
          <p:spPr>
            <a:xfrm rot="10800000">
              <a:off x="2407144" y="4005693"/>
              <a:ext cx="361867" cy="384396"/>
            </a:xfrm>
            <a:custGeom>
              <a:avLst/>
              <a:gdLst/>
              <a:ahLst/>
              <a:cxnLst/>
              <a:rect l="l" t="t" r="r" b="b"/>
              <a:pathLst>
                <a:path w="361867" h="384396">
                  <a:moveTo>
                    <a:pt x="180933" y="0"/>
                  </a:moveTo>
                  <a:lnTo>
                    <a:pt x="0" y="384397"/>
                  </a:lnTo>
                  <a:lnTo>
                    <a:pt x="361867" y="384397"/>
                  </a:lnTo>
                  <a:lnTo>
                    <a:pt x="180933" y="0"/>
                  </a:lnTo>
                  <a:close/>
                </a:path>
              </a:pathLst>
            </a:custGeom>
            <a:solidFill>
              <a:srgbClr val="6DA9BE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</p:grpSp>
      <p:sp>
        <p:nvSpPr>
          <p:cNvPr id="150" name="TextBox 2"/>
          <p:cNvSpPr txBox="1"/>
          <p:nvPr/>
        </p:nvSpPr>
        <p:spPr>
          <a:xfrm>
            <a:off x="5841848" y="1521003"/>
            <a:ext cx="3294442" cy="12446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lIns="0" tIns="0" rIns="0" bIns="0" rtlCol="0" anchor="ctr">
            <a:spAutoFit/>
          </a:bodyPr>
          <a:lstStyle/>
          <a:p>
            <a:pPr algn="ctr" latinLnBrk="1"/>
            <a:r>
              <a:rPr lang="en-US" sz="7000" b="1">
                <a:solidFill>
                  <a:srgbClr val="6DA9BE"/>
                </a:solidFill>
                <a:latin typeface="微软雅黑" panose="020B0503020204020204" charset="-122"/>
                <a:ea typeface="微软雅黑" panose="020B0503020204020204" charset="-122"/>
              </a:rPr>
              <a:t>END</a:t>
            </a:r>
            <a:endParaRPr lang="en-US" sz="1100"/>
          </a:p>
        </p:txBody>
      </p:sp>
      <p:sp>
        <p:nvSpPr>
          <p:cNvPr id="151" name="TextBox 3"/>
          <p:cNvSpPr txBox="1"/>
          <p:nvPr/>
        </p:nvSpPr>
        <p:spPr>
          <a:xfrm>
            <a:off x="4311167" y="2863012"/>
            <a:ext cx="6597714" cy="7239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lIns="0" tIns="0" rIns="0" bIns="0" rtlCol="0" anchor="ctr">
            <a:spAutoFit/>
          </a:bodyPr>
          <a:lstStyle/>
          <a:p>
            <a:pPr algn="ctr" latinLnBrk="1"/>
            <a:r>
              <a:rPr lang="en-US" sz="4000" b="1">
                <a:solidFill>
                  <a:srgbClr val="6DA9BE"/>
                </a:solidFill>
                <a:latin typeface="微软雅黑" panose="020B0503020204020204" charset="-122"/>
                <a:ea typeface="微软雅黑" panose="020B0503020204020204" charset="-122"/>
              </a:rPr>
              <a:t>感谢各位的批评指正</a:t>
            </a:r>
            <a:endParaRPr lang="en-US" sz="1100"/>
          </a:p>
        </p:txBody>
      </p:sp>
      <p:sp>
        <p:nvSpPr>
          <p:cNvPr id="152" name="TextBox 4"/>
          <p:cNvSpPr txBox="1"/>
          <p:nvPr/>
        </p:nvSpPr>
        <p:spPr>
          <a:xfrm>
            <a:off x="4314698" y="3847402"/>
            <a:ext cx="6597714" cy="230505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lIns="0" tIns="0" rIns="0" bIns="0" rtlCol="0" anchor="ctr">
            <a:spAutoFit/>
          </a:bodyPr>
          <a:lstStyle/>
          <a:p>
            <a:pPr algn="ctr" latinLnBrk="1"/>
            <a:r>
              <a:rPr lang="en-US" sz="15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2020/8/10</a:t>
            </a:r>
            <a:endParaRPr lang="zh-CN" altLang="en-US" sz="15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53" name="Connector 5"/>
          <p:cNvCxnSpPr/>
          <p:nvPr/>
        </p:nvCxnSpPr>
        <p:spPr>
          <a:xfrm>
            <a:off x="4834865" y="3963289"/>
            <a:ext cx="1548322" cy="0"/>
          </a:xfrm>
          <a:prstGeom prst="straightConnector1">
            <a:avLst/>
          </a:prstGeom>
          <a:solidFill>
            <a:srgbClr val="000000"/>
          </a:solidFill>
          <a:ln w="6350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54" name="Connector 6"/>
          <p:cNvCxnSpPr/>
          <p:nvPr/>
        </p:nvCxnSpPr>
        <p:spPr>
          <a:xfrm>
            <a:off x="8821115" y="3964470"/>
            <a:ext cx="1548322" cy="0"/>
          </a:xfrm>
          <a:prstGeom prst="straightConnector1">
            <a:avLst/>
          </a:prstGeom>
          <a:solidFill>
            <a:srgbClr val="000000"/>
          </a:solidFill>
          <a:ln w="6350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55" name="TextBox 7"/>
          <p:cNvSpPr txBox="1"/>
          <p:nvPr/>
        </p:nvSpPr>
        <p:spPr>
          <a:xfrm>
            <a:off x="5577091" y="4971364"/>
            <a:ext cx="6597714" cy="16891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lIns="0" tIns="0" rIns="0" bIns="0" rtlCol="0" anchor="ctr">
            <a:spAutoFit/>
          </a:bodyPr>
          <a:lstStyle/>
          <a:p>
            <a:pPr algn="ctr" latinLnBrk="1"/>
            <a:r>
              <a:rPr lang="zh-CN" altLang="en-US" sz="1100"/>
              <a:t>周荣图</a:t>
            </a:r>
            <a:endParaRPr lang="zh-CN" altLang="en-US" sz="110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0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animBg="1"/>
      <p:bldP spid="150" grpId="0" animBg="1"/>
      <p:bldP spid="151" grpId="0" animBg="1"/>
      <p:bldP spid="152" grpId="0" bldLvl="0" animBg="1"/>
      <p:bldP spid="153" grpId="0" animBg="1"/>
      <p:bldP spid="154" grpId="0" animBg="1"/>
      <p:bldP spid="155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"/>
          <p:cNvGrpSpPr/>
          <p:nvPr/>
        </p:nvGrpSpPr>
        <p:grpSpPr>
          <a:xfrm>
            <a:off x="3404" y="-254"/>
            <a:ext cx="3178126" cy="4660191"/>
            <a:chOff x="3404" y="-254"/>
            <a:chExt cx="3178126" cy="4660191"/>
          </a:xfrm>
        </p:grpSpPr>
        <p:sp>
          <p:nvSpPr>
            <p:cNvPr id="18" name="Freeform 17"/>
            <p:cNvSpPr/>
            <p:nvPr/>
          </p:nvSpPr>
          <p:spPr>
            <a:xfrm rot="10800000">
              <a:off x="22438" y="-254"/>
              <a:ext cx="1743651" cy="1852211"/>
            </a:xfrm>
            <a:custGeom>
              <a:avLst/>
              <a:gdLst/>
              <a:ahLst/>
              <a:cxnLst/>
              <a:rect l="l" t="t" r="r" b="b"/>
              <a:pathLst>
                <a:path w="1743651" h="1852211">
                  <a:moveTo>
                    <a:pt x="871826" y="0"/>
                  </a:moveTo>
                  <a:lnTo>
                    <a:pt x="0" y="1852211"/>
                  </a:lnTo>
                  <a:lnTo>
                    <a:pt x="1743651" y="1852211"/>
                  </a:lnTo>
                  <a:lnTo>
                    <a:pt x="871826" y="0"/>
                  </a:lnTo>
                  <a:close/>
                </a:path>
              </a:pathLst>
            </a:custGeom>
            <a:solidFill>
              <a:srgbClr val="81BEDF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19" name="Freeform 18"/>
            <p:cNvSpPr/>
            <p:nvPr/>
          </p:nvSpPr>
          <p:spPr>
            <a:xfrm rot="10800000">
              <a:off x="1324343" y="935449"/>
              <a:ext cx="891033" cy="946506"/>
            </a:xfrm>
            <a:custGeom>
              <a:avLst/>
              <a:gdLst/>
              <a:ahLst/>
              <a:cxnLst/>
              <a:rect l="l" t="t" r="r" b="b"/>
              <a:pathLst>
                <a:path w="891033" h="946506">
                  <a:moveTo>
                    <a:pt x="445517" y="0"/>
                  </a:moveTo>
                  <a:lnTo>
                    <a:pt x="0" y="946506"/>
                  </a:lnTo>
                  <a:lnTo>
                    <a:pt x="891033" y="946506"/>
                  </a:lnTo>
                  <a:lnTo>
                    <a:pt x="445517" y="0"/>
                  </a:lnTo>
                  <a:close/>
                </a:path>
              </a:pathLst>
            </a:custGeom>
            <a:solidFill>
              <a:srgbClr val="6DA9BE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2499448" y="629534"/>
              <a:ext cx="288699" cy="306674"/>
            </a:xfrm>
            <a:custGeom>
              <a:avLst/>
              <a:gdLst/>
              <a:ahLst/>
              <a:cxnLst/>
              <a:rect l="l" t="t" r="r" b="b"/>
              <a:pathLst>
                <a:path w="288699" h="306674">
                  <a:moveTo>
                    <a:pt x="144349" y="0"/>
                  </a:moveTo>
                  <a:lnTo>
                    <a:pt x="0" y="306674"/>
                  </a:lnTo>
                  <a:lnTo>
                    <a:pt x="288699" y="306674"/>
                  </a:lnTo>
                  <a:lnTo>
                    <a:pt x="144349" y="0"/>
                  </a:lnTo>
                  <a:close/>
                </a:path>
              </a:pathLst>
            </a:custGeom>
            <a:solidFill>
              <a:srgbClr val="81BEDF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21" name="Freeform 20"/>
            <p:cNvSpPr/>
            <p:nvPr/>
          </p:nvSpPr>
          <p:spPr>
            <a:xfrm rot="10800000">
              <a:off x="3404" y="1842583"/>
              <a:ext cx="891033" cy="946506"/>
            </a:xfrm>
            <a:custGeom>
              <a:avLst/>
              <a:gdLst/>
              <a:ahLst/>
              <a:cxnLst/>
              <a:rect l="l" t="t" r="r" b="b"/>
              <a:pathLst>
                <a:path w="891033" h="946506">
                  <a:moveTo>
                    <a:pt x="445516" y="0"/>
                  </a:moveTo>
                  <a:lnTo>
                    <a:pt x="0" y="946506"/>
                  </a:lnTo>
                  <a:lnTo>
                    <a:pt x="891033" y="946506"/>
                  </a:lnTo>
                  <a:lnTo>
                    <a:pt x="445516" y="0"/>
                  </a:lnTo>
                  <a:close/>
                </a:path>
              </a:pathLst>
            </a:custGeom>
            <a:solidFill>
              <a:srgbClr val="6DA9BE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22" name="Freeform 21"/>
            <p:cNvSpPr/>
            <p:nvPr/>
          </p:nvSpPr>
          <p:spPr>
            <a:xfrm rot="10800000">
              <a:off x="443367" y="2798629"/>
              <a:ext cx="1752219" cy="1861308"/>
            </a:xfrm>
            <a:custGeom>
              <a:avLst/>
              <a:gdLst/>
              <a:ahLst/>
              <a:cxnLst/>
              <a:rect l="l" t="t" r="r" b="b"/>
              <a:pathLst>
                <a:path w="1752219" h="1861308">
                  <a:moveTo>
                    <a:pt x="876110" y="0"/>
                  </a:moveTo>
                  <a:lnTo>
                    <a:pt x="0" y="1861309"/>
                  </a:lnTo>
                  <a:lnTo>
                    <a:pt x="1752219" y="1861309"/>
                  </a:lnTo>
                  <a:lnTo>
                    <a:pt x="876110" y="0"/>
                  </a:lnTo>
                  <a:close/>
                </a:path>
              </a:pathLst>
            </a:custGeom>
            <a:solidFill>
              <a:srgbClr val="81BEDF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860125" y="1836120"/>
              <a:ext cx="916333" cy="973384"/>
            </a:xfrm>
            <a:custGeom>
              <a:avLst/>
              <a:gdLst/>
              <a:ahLst/>
              <a:cxnLst/>
              <a:rect l="l" t="t" r="r" b="b"/>
              <a:pathLst>
                <a:path w="916333" h="973384">
                  <a:moveTo>
                    <a:pt x="458167" y="0"/>
                  </a:moveTo>
                  <a:lnTo>
                    <a:pt x="0" y="973384"/>
                  </a:lnTo>
                  <a:lnTo>
                    <a:pt x="916333" y="973384"/>
                  </a:lnTo>
                  <a:lnTo>
                    <a:pt x="458167" y="0"/>
                  </a:lnTo>
                  <a:close/>
                </a:path>
              </a:pathLst>
            </a:custGeom>
            <a:solidFill>
              <a:srgbClr val="90D3F0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24" name="Freeform 23"/>
            <p:cNvSpPr/>
            <p:nvPr/>
          </p:nvSpPr>
          <p:spPr>
            <a:xfrm rot="10800000">
              <a:off x="1763801" y="1872942"/>
              <a:ext cx="1060861" cy="1126910"/>
            </a:xfrm>
            <a:custGeom>
              <a:avLst/>
              <a:gdLst/>
              <a:ahLst/>
              <a:cxnLst/>
              <a:rect l="l" t="t" r="r" b="b"/>
              <a:pathLst>
                <a:path w="1060861" h="1126910">
                  <a:moveTo>
                    <a:pt x="530431" y="0"/>
                  </a:moveTo>
                  <a:lnTo>
                    <a:pt x="0" y="1126910"/>
                  </a:lnTo>
                  <a:lnTo>
                    <a:pt x="1060862" y="1126910"/>
                  </a:lnTo>
                  <a:lnTo>
                    <a:pt x="530431" y="0"/>
                  </a:lnTo>
                  <a:close/>
                </a:path>
              </a:pathLst>
            </a:custGeom>
            <a:solidFill>
              <a:srgbClr val="81BEDF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2892831" y="2323436"/>
              <a:ext cx="288699" cy="306674"/>
            </a:xfrm>
            <a:custGeom>
              <a:avLst/>
              <a:gdLst/>
              <a:ahLst/>
              <a:cxnLst/>
              <a:rect l="l" t="t" r="r" b="b"/>
              <a:pathLst>
                <a:path w="288699" h="306674">
                  <a:moveTo>
                    <a:pt x="144350" y="0"/>
                  </a:moveTo>
                  <a:lnTo>
                    <a:pt x="0" y="306674"/>
                  </a:lnTo>
                  <a:lnTo>
                    <a:pt x="288700" y="306674"/>
                  </a:lnTo>
                  <a:lnTo>
                    <a:pt x="144350" y="0"/>
                  </a:lnTo>
                  <a:close/>
                </a:path>
              </a:pathLst>
            </a:custGeom>
            <a:solidFill>
              <a:srgbClr val="81BEDF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26" name="Freeform 25"/>
            <p:cNvSpPr/>
            <p:nvPr/>
          </p:nvSpPr>
          <p:spPr>
            <a:xfrm rot="10800000">
              <a:off x="2019275" y="3354753"/>
              <a:ext cx="303186" cy="322062"/>
            </a:xfrm>
            <a:custGeom>
              <a:avLst/>
              <a:gdLst/>
              <a:ahLst/>
              <a:cxnLst/>
              <a:rect l="l" t="t" r="r" b="b"/>
              <a:pathLst>
                <a:path w="303186" h="322062">
                  <a:moveTo>
                    <a:pt x="151592" y="0"/>
                  </a:moveTo>
                  <a:lnTo>
                    <a:pt x="0" y="322062"/>
                  </a:lnTo>
                  <a:lnTo>
                    <a:pt x="303185" y="322062"/>
                  </a:lnTo>
                  <a:lnTo>
                    <a:pt x="151592" y="0"/>
                  </a:lnTo>
                  <a:close/>
                </a:path>
              </a:pathLst>
            </a:custGeom>
            <a:solidFill>
              <a:srgbClr val="6DA9BE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</p:grpSp>
      <p:grpSp>
        <p:nvGrpSpPr>
          <p:cNvPr id="27" name="Group 2"/>
          <p:cNvGrpSpPr/>
          <p:nvPr/>
        </p:nvGrpSpPr>
        <p:grpSpPr>
          <a:xfrm>
            <a:off x="10209047" y="4790969"/>
            <a:ext cx="1165569" cy="1709112"/>
            <a:chOff x="10209047" y="4790969"/>
            <a:chExt cx="1165569" cy="1709112"/>
          </a:xfrm>
        </p:grpSpPr>
        <p:sp>
          <p:nvSpPr>
            <p:cNvPr id="28" name="Freeform 27"/>
            <p:cNvSpPr/>
            <p:nvPr/>
          </p:nvSpPr>
          <p:spPr>
            <a:xfrm rot="21600000">
              <a:off x="10728160" y="5820787"/>
              <a:ext cx="639480" cy="679294"/>
            </a:xfrm>
            <a:custGeom>
              <a:avLst/>
              <a:gdLst/>
              <a:ahLst/>
              <a:cxnLst/>
              <a:rect l="l" t="t" r="r" b="b"/>
              <a:pathLst>
                <a:path w="639480" h="679294">
                  <a:moveTo>
                    <a:pt x="319740" y="0"/>
                  </a:moveTo>
                  <a:lnTo>
                    <a:pt x="0" y="679293"/>
                  </a:lnTo>
                  <a:lnTo>
                    <a:pt x="639479" y="679293"/>
                  </a:lnTo>
                  <a:lnTo>
                    <a:pt x="319740" y="0"/>
                  </a:lnTo>
                  <a:close/>
                </a:path>
              </a:pathLst>
            </a:custGeom>
            <a:solidFill>
              <a:srgbClr val="81BEDF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29" name="Freeform 28"/>
            <p:cNvSpPr/>
            <p:nvPr/>
          </p:nvSpPr>
          <p:spPr>
            <a:xfrm rot="21600000">
              <a:off x="10563390" y="5809765"/>
              <a:ext cx="326784" cy="347129"/>
            </a:xfrm>
            <a:custGeom>
              <a:avLst/>
              <a:gdLst/>
              <a:ahLst/>
              <a:cxnLst/>
              <a:rect l="l" t="t" r="r" b="b"/>
              <a:pathLst>
                <a:path w="326784" h="347129">
                  <a:moveTo>
                    <a:pt x="163392" y="0"/>
                  </a:moveTo>
                  <a:lnTo>
                    <a:pt x="0" y="347129"/>
                  </a:lnTo>
                  <a:lnTo>
                    <a:pt x="326784" y="347129"/>
                  </a:lnTo>
                  <a:lnTo>
                    <a:pt x="163392" y="0"/>
                  </a:lnTo>
                  <a:close/>
                </a:path>
              </a:pathLst>
            </a:custGeom>
            <a:solidFill>
              <a:srgbClr val="6DA9BE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30" name="Freeform 29"/>
            <p:cNvSpPr/>
            <p:nvPr/>
          </p:nvSpPr>
          <p:spPr>
            <a:xfrm rot="10800000">
              <a:off x="10353319" y="6156608"/>
              <a:ext cx="105880" cy="112472"/>
            </a:xfrm>
            <a:custGeom>
              <a:avLst/>
              <a:gdLst/>
              <a:ahLst/>
              <a:cxnLst/>
              <a:rect l="l" t="t" r="r" b="b"/>
              <a:pathLst>
                <a:path w="105880" h="112472">
                  <a:moveTo>
                    <a:pt x="52940" y="0"/>
                  </a:moveTo>
                  <a:lnTo>
                    <a:pt x="0" y="112472"/>
                  </a:lnTo>
                  <a:lnTo>
                    <a:pt x="105880" y="112472"/>
                  </a:lnTo>
                  <a:lnTo>
                    <a:pt x="52940" y="0"/>
                  </a:lnTo>
                  <a:close/>
                </a:path>
              </a:pathLst>
            </a:custGeom>
            <a:solidFill>
              <a:srgbClr val="81BEDF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31" name="Freeform 30"/>
            <p:cNvSpPr/>
            <p:nvPr/>
          </p:nvSpPr>
          <p:spPr>
            <a:xfrm rot="21600000">
              <a:off x="11047832" y="5477076"/>
              <a:ext cx="326784" cy="347129"/>
            </a:xfrm>
            <a:custGeom>
              <a:avLst/>
              <a:gdLst/>
              <a:ahLst/>
              <a:cxnLst/>
              <a:rect l="l" t="t" r="r" b="b"/>
              <a:pathLst>
                <a:path w="326784" h="347129">
                  <a:moveTo>
                    <a:pt x="163392" y="0"/>
                  </a:moveTo>
                  <a:lnTo>
                    <a:pt x="0" y="347129"/>
                  </a:lnTo>
                  <a:lnTo>
                    <a:pt x="326784" y="347129"/>
                  </a:lnTo>
                  <a:lnTo>
                    <a:pt x="163392" y="0"/>
                  </a:lnTo>
                  <a:close/>
                </a:path>
              </a:pathLst>
            </a:custGeom>
            <a:solidFill>
              <a:srgbClr val="6DA9BE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32" name="Freeform 31"/>
            <p:cNvSpPr/>
            <p:nvPr/>
          </p:nvSpPr>
          <p:spPr>
            <a:xfrm rot="21600000">
              <a:off x="10570641" y="4790969"/>
              <a:ext cx="642622" cy="682630"/>
            </a:xfrm>
            <a:custGeom>
              <a:avLst/>
              <a:gdLst/>
              <a:ahLst/>
              <a:cxnLst/>
              <a:rect l="l" t="t" r="r" b="b"/>
              <a:pathLst>
                <a:path w="642622" h="682630">
                  <a:moveTo>
                    <a:pt x="321311" y="0"/>
                  </a:moveTo>
                  <a:lnTo>
                    <a:pt x="0" y="682630"/>
                  </a:lnTo>
                  <a:lnTo>
                    <a:pt x="642622" y="682630"/>
                  </a:lnTo>
                  <a:lnTo>
                    <a:pt x="321311" y="0"/>
                  </a:lnTo>
                  <a:close/>
                </a:path>
              </a:pathLst>
            </a:custGeom>
            <a:solidFill>
              <a:srgbClr val="81BEDF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33" name="Freeform 32"/>
            <p:cNvSpPr/>
            <p:nvPr/>
          </p:nvSpPr>
          <p:spPr>
            <a:xfrm rot="10800000">
              <a:off x="10724362" y="5469596"/>
              <a:ext cx="336063" cy="356986"/>
            </a:xfrm>
            <a:custGeom>
              <a:avLst/>
              <a:gdLst/>
              <a:ahLst/>
              <a:cxnLst/>
              <a:rect l="l" t="t" r="r" b="b"/>
              <a:pathLst>
                <a:path w="336063" h="356986">
                  <a:moveTo>
                    <a:pt x="168032" y="0"/>
                  </a:moveTo>
                  <a:lnTo>
                    <a:pt x="0" y="356986"/>
                  </a:lnTo>
                  <a:lnTo>
                    <a:pt x="336063" y="356986"/>
                  </a:lnTo>
                  <a:lnTo>
                    <a:pt x="168032" y="0"/>
                  </a:lnTo>
                  <a:close/>
                </a:path>
              </a:pathLst>
            </a:custGeom>
            <a:solidFill>
              <a:srgbClr val="90D3F0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34" name="Freeform 33"/>
            <p:cNvSpPr/>
            <p:nvPr/>
          </p:nvSpPr>
          <p:spPr>
            <a:xfrm rot="21600000">
              <a:off x="10339934" y="5399786"/>
              <a:ext cx="389068" cy="413292"/>
            </a:xfrm>
            <a:custGeom>
              <a:avLst/>
              <a:gdLst/>
              <a:ahLst/>
              <a:cxnLst/>
              <a:rect l="l" t="t" r="r" b="b"/>
              <a:pathLst>
                <a:path w="389068" h="413292">
                  <a:moveTo>
                    <a:pt x="194534" y="0"/>
                  </a:moveTo>
                  <a:lnTo>
                    <a:pt x="0" y="413291"/>
                  </a:lnTo>
                  <a:lnTo>
                    <a:pt x="389068" y="413291"/>
                  </a:lnTo>
                  <a:lnTo>
                    <a:pt x="194534" y="0"/>
                  </a:lnTo>
                  <a:close/>
                </a:path>
              </a:pathLst>
            </a:custGeom>
            <a:solidFill>
              <a:srgbClr val="81BEDF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35" name="Freeform 34"/>
            <p:cNvSpPr/>
            <p:nvPr/>
          </p:nvSpPr>
          <p:spPr>
            <a:xfrm rot="10800000">
              <a:off x="10209047" y="5535375"/>
              <a:ext cx="105880" cy="112472"/>
            </a:xfrm>
            <a:custGeom>
              <a:avLst/>
              <a:gdLst/>
              <a:ahLst/>
              <a:cxnLst/>
              <a:rect l="l" t="t" r="r" b="b"/>
              <a:pathLst>
                <a:path w="105880" h="112472">
                  <a:moveTo>
                    <a:pt x="52940" y="0"/>
                  </a:moveTo>
                  <a:lnTo>
                    <a:pt x="0" y="112471"/>
                  </a:lnTo>
                  <a:lnTo>
                    <a:pt x="105880" y="112471"/>
                  </a:lnTo>
                  <a:lnTo>
                    <a:pt x="52940" y="0"/>
                  </a:lnTo>
                  <a:close/>
                </a:path>
              </a:pathLst>
            </a:custGeom>
            <a:solidFill>
              <a:srgbClr val="81BEDF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36" name="Freeform 35"/>
            <p:cNvSpPr/>
            <p:nvPr/>
          </p:nvSpPr>
          <p:spPr>
            <a:xfrm rot="21600000">
              <a:off x="10524109" y="5151492"/>
              <a:ext cx="111193" cy="118115"/>
            </a:xfrm>
            <a:custGeom>
              <a:avLst/>
              <a:gdLst/>
              <a:ahLst/>
              <a:cxnLst/>
              <a:rect l="l" t="t" r="r" b="b"/>
              <a:pathLst>
                <a:path w="111193" h="118115">
                  <a:moveTo>
                    <a:pt x="55596" y="0"/>
                  </a:moveTo>
                  <a:lnTo>
                    <a:pt x="0" y="118115"/>
                  </a:lnTo>
                  <a:lnTo>
                    <a:pt x="111192" y="118115"/>
                  </a:lnTo>
                  <a:lnTo>
                    <a:pt x="55596" y="0"/>
                  </a:lnTo>
                  <a:close/>
                </a:path>
              </a:pathLst>
            </a:custGeom>
            <a:solidFill>
              <a:srgbClr val="6DA9BE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</p:grpSp>
      <p:grpSp>
        <p:nvGrpSpPr>
          <p:cNvPr id="37" name="Group 3"/>
          <p:cNvGrpSpPr/>
          <p:nvPr/>
        </p:nvGrpSpPr>
        <p:grpSpPr>
          <a:xfrm>
            <a:off x="471047" y="4982693"/>
            <a:ext cx="2307064" cy="838200"/>
            <a:chOff x="471047" y="4982693"/>
            <a:chExt cx="2307064" cy="838200"/>
          </a:xfrm>
        </p:grpSpPr>
        <p:sp>
          <p:nvSpPr>
            <p:cNvPr id="38" name="TextBox 37"/>
            <p:cNvSpPr txBox="1"/>
            <p:nvPr/>
          </p:nvSpPr>
          <p:spPr>
            <a:xfrm>
              <a:off x="479770" y="4982693"/>
              <a:ext cx="2210981" cy="838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</p:spPr>
          <p:txBody>
            <a:bodyPr lIns="0" tIns="0" rIns="0" bIns="0" rtlCol="0" anchor="ctr">
              <a:spAutoFit/>
            </a:bodyPr>
            <a:lstStyle/>
            <a:p>
              <a:pPr algn="ctr" latinLnBrk="1"/>
              <a:r>
                <a:rPr lang="en-US" sz="5000" b="1">
                  <a:solidFill>
                    <a:srgbClr val="6DA9BE"/>
                  </a:solidFill>
                  <a:latin typeface="微软雅黑" panose="020B0503020204020204" charset="-122"/>
                  <a:ea typeface="微软雅黑" panose="020B0503020204020204" charset="-122"/>
                </a:rPr>
                <a:t>目录</a:t>
              </a:r>
              <a:endParaRPr lang="en-US" sz="1100"/>
            </a:p>
          </p:txBody>
        </p:sp>
        <p:sp>
          <p:nvSpPr>
            <p:cNvPr id="39" name="Freeform 38"/>
            <p:cNvSpPr/>
            <p:nvPr/>
          </p:nvSpPr>
          <p:spPr>
            <a:xfrm rot="5400000">
              <a:off x="2341994" y="5266063"/>
              <a:ext cx="436117" cy="257530"/>
            </a:xfrm>
            <a:custGeom>
              <a:avLst/>
              <a:gdLst/>
              <a:ahLst/>
              <a:cxnLst/>
              <a:rect l="l" t="t" r="r" b="b"/>
              <a:pathLst>
                <a:path w="436117" h="257530">
                  <a:moveTo>
                    <a:pt x="218059" y="0"/>
                  </a:moveTo>
                  <a:lnTo>
                    <a:pt x="0" y="257529"/>
                  </a:lnTo>
                  <a:lnTo>
                    <a:pt x="436117" y="257529"/>
                  </a:lnTo>
                  <a:lnTo>
                    <a:pt x="218059" y="0"/>
                  </a:lnTo>
                  <a:close/>
                </a:path>
              </a:pathLst>
            </a:custGeom>
            <a:solidFill>
              <a:srgbClr val="81BEDF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40" name="Freeform 39"/>
            <p:cNvSpPr/>
            <p:nvPr/>
          </p:nvSpPr>
          <p:spPr>
            <a:xfrm rot="16200000">
              <a:off x="471047" y="5269746"/>
              <a:ext cx="436117" cy="257530"/>
            </a:xfrm>
            <a:custGeom>
              <a:avLst/>
              <a:gdLst/>
              <a:ahLst/>
              <a:cxnLst/>
              <a:rect l="l" t="t" r="r" b="b"/>
              <a:pathLst>
                <a:path w="436117" h="257530">
                  <a:moveTo>
                    <a:pt x="218058" y="0"/>
                  </a:moveTo>
                  <a:lnTo>
                    <a:pt x="0" y="257530"/>
                  </a:lnTo>
                  <a:lnTo>
                    <a:pt x="436117" y="257530"/>
                  </a:lnTo>
                  <a:lnTo>
                    <a:pt x="218058" y="0"/>
                  </a:lnTo>
                  <a:close/>
                </a:path>
              </a:pathLst>
            </a:custGeom>
            <a:solidFill>
              <a:srgbClr val="81BEDF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</p:grpSp>
      <p:grpSp>
        <p:nvGrpSpPr>
          <p:cNvPr id="41" name="Group 4"/>
          <p:cNvGrpSpPr/>
          <p:nvPr/>
        </p:nvGrpSpPr>
        <p:grpSpPr>
          <a:xfrm>
            <a:off x="4513164" y="901658"/>
            <a:ext cx="3817477" cy="549793"/>
            <a:chOff x="4513164" y="901658"/>
            <a:chExt cx="3817477" cy="549793"/>
          </a:xfrm>
        </p:grpSpPr>
        <p:sp>
          <p:nvSpPr>
            <p:cNvPr id="42" name="Freeform 41"/>
            <p:cNvSpPr/>
            <p:nvPr/>
          </p:nvSpPr>
          <p:spPr>
            <a:xfrm>
              <a:off x="4513164" y="903552"/>
              <a:ext cx="793820" cy="547899"/>
            </a:xfrm>
            <a:custGeom>
              <a:avLst/>
              <a:gdLst/>
              <a:ahLst/>
              <a:cxnLst/>
              <a:rect l="l" t="t" r="r" b="b"/>
              <a:pathLst>
                <a:path w="793820" h="547899">
                  <a:moveTo>
                    <a:pt x="0" y="91321"/>
                  </a:moveTo>
                  <a:cubicBezTo>
                    <a:pt x="0" y="40889"/>
                    <a:pt x="40809" y="0"/>
                    <a:pt x="91142" y="0"/>
                  </a:cubicBezTo>
                  <a:lnTo>
                    <a:pt x="702690" y="0"/>
                  </a:lnTo>
                  <a:cubicBezTo>
                    <a:pt x="753017" y="0"/>
                    <a:pt x="793820" y="40889"/>
                    <a:pt x="793820" y="91321"/>
                  </a:cubicBezTo>
                  <a:lnTo>
                    <a:pt x="793820" y="456581"/>
                  </a:lnTo>
                  <a:cubicBezTo>
                    <a:pt x="793820" y="507018"/>
                    <a:pt x="753017" y="547899"/>
                    <a:pt x="702690" y="547899"/>
                  </a:cubicBezTo>
                  <a:lnTo>
                    <a:pt x="91142" y="547899"/>
                  </a:lnTo>
                  <a:cubicBezTo>
                    <a:pt x="40809" y="547899"/>
                    <a:pt x="0" y="507018"/>
                    <a:pt x="0" y="456581"/>
                  </a:cubicBezTo>
                  <a:lnTo>
                    <a:pt x="0" y="91321"/>
                  </a:lnTo>
                  <a:close/>
                </a:path>
              </a:pathLst>
            </a:custGeom>
            <a:solidFill>
              <a:srgbClr val="6DA9BE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485435" y="901658"/>
              <a:ext cx="2845206" cy="3556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</p:spPr>
          <p:txBody>
            <a:bodyPr lIns="0" tIns="0" rIns="0" bIns="0" rtlCol="0" anchor="ctr">
              <a:spAutoFit/>
            </a:bodyPr>
            <a:lstStyle/>
            <a:p>
              <a:pPr algn="l" latinLnBrk="1"/>
              <a:r>
                <a:rPr lang="en-US" sz="2000" b="1">
                  <a:solidFill>
                    <a:srgbClr val="6DA9BE"/>
                  </a:solidFill>
                  <a:latin typeface="微软雅黑" panose="020B0503020204020204" charset="-122"/>
                  <a:ea typeface="微软雅黑" panose="020B0503020204020204" charset="-122"/>
                </a:rPr>
                <a:t>数据初始化</a:t>
              </a:r>
              <a:endParaRPr lang="en-US" sz="110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610074" y="1003101"/>
              <a:ext cx="590180" cy="3429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</p:spPr>
          <p:txBody>
            <a:bodyPr lIns="0" tIns="0" rIns="0" bIns="0" rtlCol="0" anchor="ctr">
              <a:spAutoFit/>
            </a:bodyPr>
            <a:lstStyle/>
            <a:p>
              <a:pPr algn="ctr" latinLnBrk="1"/>
              <a:r>
                <a:rPr lang="en-US" sz="2000" b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01</a:t>
              </a:r>
              <a:endParaRPr lang="en-US" sz="1100"/>
            </a:p>
          </p:txBody>
        </p:sp>
      </p:grpSp>
      <p:grpSp>
        <p:nvGrpSpPr>
          <p:cNvPr id="45" name="Group 5"/>
          <p:cNvGrpSpPr/>
          <p:nvPr/>
        </p:nvGrpSpPr>
        <p:grpSpPr>
          <a:xfrm>
            <a:off x="4499207" y="1869262"/>
            <a:ext cx="3817489" cy="549790"/>
            <a:chOff x="4499207" y="1869262"/>
            <a:chExt cx="3817489" cy="549790"/>
          </a:xfrm>
        </p:grpSpPr>
        <p:sp>
          <p:nvSpPr>
            <p:cNvPr id="46" name="Freeform 45"/>
            <p:cNvSpPr/>
            <p:nvPr/>
          </p:nvSpPr>
          <p:spPr>
            <a:xfrm>
              <a:off x="4499207" y="1871153"/>
              <a:ext cx="793820" cy="547899"/>
            </a:xfrm>
            <a:custGeom>
              <a:avLst/>
              <a:gdLst/>
              <a:ahLst/>
              <a:cxnLst/>
              <a:rect l="l" t="t" r="r" b="b"/>
              <a:pathLst>
                <a:path w="793820" h="547899">
                  <a:moveTo>
                    <a:pt x="0" y="91320"/>
                  </a:moveTo>
                  <a:cubicBezTo>
                    <a:pt x="0" y="40888"/>
                    <a:pt x="40809" y="0"/>
                    <a:pt x="91141" y="0"/>
                  </a:cubicBezTo>
                  <a:lnTo>
                    <a:pt x="702689" y="0"/>
                  </a:lnTo>
                  <a:cubicBezTo>
                    <a:pt x="753016" y="0"/>
                    <a:pt x="793820" y="40888"/>
                    <a:pt x="793820" y="91320"/>
                  </a:cubicBezTo>
                  <a:lnTo>
                    <a:pt x="793820" y="456580"/>
                  </a:lnTo>
                  <a:cubicBezTo>
                    <a:pt x="793820" y="507017"/>
                    <a:pt x="753016" y="547899"/>
                    <a:pt x="702689" y="547899"/>
                  </a:cubicBezTo>
                  <a:lnTo>
                    <a:pt x="91141" y="547899"/>
                  </a:lnTo>
                  <a:cubicBezTo>
                    <a:pt x="40809" y="547899"/>
                    <a:pt x="0" y="507017"/>
                    <a:pt x="0" y="456580"/>
                  </a:cubicBezTo>
                  <a:lnTo>
                    <a:pt x="0" y="91320"/>
                  </a:lnTo>
                  <a:close/>
                </a:path>
              </a:pathLst>
            </a:custGeom>
            <a:solidFill>
              <a:srgbClr val="6DA9BE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471490" y="1869262"/>
              <a:ext cx="2845206" cy="3556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</p:spPr>
          <p:txBody>
            <a:bodyPr lIns="0" tIns="0" rIns="0" bIns="0" rtlCol="0" anchor="ctr">
              <a:spAutoFit/>
            </a:bodyPr>
            <a:lstStyle/>
            <a:p>
              <a:pPr algn="l" latinLnBrk="1"/>
              <a:r>
                <a:rPr lang="en-US" sz="2000" b="1">
                  <a:solidFill>
                    <a:srgbClr val="6DA9BE"/>
                  </a:solidFill>
                  <a:latin typeface="微软雅黑" panose="020B0503020204020204" charset="-122"/>
                  <a:ea typeface="微软雅黑" panose="020B0503020204020204" charset="-122"/>
                </a:rPr>
                <a:t>单线程计算</a:t>
              </a:r>
              <a:endParaRPr lang="en-US" sz="110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596130" y="1970710"/>
              <a:ext cx="590180" cy="3429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</p:spPr>
          <p:txBody>
            <a:bodyPr lIns="0" tIns="0" rIns="0" bIns="0" rtlCol="0" anchor="ctr">
              <a:spAutoFit/>
            </a:bodyPr>
            <a:lstStyle/>
            <a:p>
              <a:pPr algn="ctr" latinLnBrk="1"/>
              <a:r>
                <a:rPr lang="en-US" sz="2000" b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02</a:t>
              </a:r>
              <a:endParaRPr lang="en-US" sz="1100"/>
            </a:p>
          </p:txBody>
        </p:sp>
      </p:grpSp>
      <p:grpSp>
        <p:nvGrpSpPr>
          <p:cNvPr id="49" name="Group 6"/>
          <p:cNvGrpSpPr/>
          <p:nvPr/>
        </p:nvGrpSpPr>
        <p:grpSpPr>
          <a:xfrm>
            <a:off x="4500858" y="2839809"/>
            <a:ext cx="3817476" cy="549789"/>
            <a:chOff x="4500858" y="2839809"/>
            <a:chExt cx="3817476" cy="549789"/>
          </a:xfrm>
        </p:grpSpPr>
        <p:sp>
          <p:nvSpPr>
            <p:cNvPr id="50" name="Freeform 49"/>
            <p:cNvSpPr/>
            <p:nvPr/>
          </p:nvSpPr>
          <p:spPr>
            <a:xfrm>
              <a:off x="4500858" y="2841699"/>
              <a:ext cx="793820" cy="547899"/>
            </a:xfrm>
            <a:custGeom>
              <a:avLst/>
              <a:gdLst/>
              <a:ahLst/>
              <a:cxnLst/>
              <a:rect l="l" t="t" r="r" b="b"/>
              <a:pathLst>
                <a:path w="793820" h="547899">
                  <a:moveTo>
                    <a:pt x="0" y="91321"/>
                  </a:moveTo>
                  <a:cubicBezTo>
                    <a:pt x="0" y="40888"/>
                    <a:pt x="40809" y="0"/>
                    <a:pt x="91142" y="0"/>
                  </a:cubicBezTo>
                  <a:lnTo>
                    <a:pt x="702690" y="0"/>
                  </a:lnTo>
                  <a:cubicBezTo>
                    <a:pt x="753017" y="0"/>
                    <a:pt x="793820" y="40888"/>
                    <a:pt x="793820" y="91321"/>
                  </a:cubicBezTo>
                  <a:lnTo>
                    <a:pt x="793820" y="456581"/>
                  </a:lnTo>
                  <a:cubicBezTo>
                    <a:pt x="793820" y="507018"/>
                    <a:pt x="753017" y="547899"/>
                    <a:pt x="702690" y="547899"/>
                  </a:cubicBezTo>
                  <a:lnTo>
                    <a:pt x="91142" y="547899"/>
                  </a:lnTo>
                  <a:cubicBezTo>
                    <a:pt x="40809" y="547899"/>
                    <a:pt x="0" y="507018"/>
                    <a:pt x="0" y="456581"/>
                  </a:cubicBezTo>
                  <a:lnTo>
                    <a:pt x="0" y="91321"/>
                  </a:lnTo>
                  <a:close/>
                </a:path>
              </a:pathLst>
            </a:custGeom>
            <a:solidFill>
              <a:srgbClr val="6DA9BE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73128" y="2839809"/>
              <a:ext cx="2845206" cy="3556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</p:spPr>
          <p:txBody>
            <a:bodyPr lIns="0" tIns="0" rIns="0" bIns="0" rtlCol="0" anchor="ctr">
              <a:spAutoFit/>
            </a:bodyPr>
            <a:lstStyle/>
            <a:p>
              <a:pPr algn="l" latinLnBrk="1"/>
              <a:r>
                <a:rPr lang="en-US" sz="2000" b="1">
                  <a:solidFill>
                    <a:srgbClr val="6DA9BE"/>
                  </a:solidFill>
                  <a:latin typeface="微软雅黑" panose="020B0503020204020204" charset="-122"/>
                  <a:ea typeface="微软雅黑" panose="020B0503020204020204" charset="-122"/>
                </a:rPr>
                <a:t>多线程计算</a:t>
              </a:r>
              <a:endParaRPr lang="en-US" sz="110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597780" y="2941244"/>
              <a:ext cx="590180" cy="3429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</p:spPr>
          <p:txBody>
            <a:bodyPr lIns="0" tIns="0" rIns="0" bIns="0" rtlCol="0" anchor="ctr">
              <a:spAutoFit/>
            </a:bodyPr>
            <a:lstStyle/>
            <a:p>
              <a:pPr algn="ctr" latinLnBrk="1"/>
              <a:r>
                <a:rPr lang="en-US" sz="2000" b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03</a:t>
              </a:r>
              <a:endParaRPr lang="en-US" sz="1100"/>
            </a:p>
          </p:txBody>
        </p:sp>
      </p:grpSp>
      <p:grpSp>
        <p:nvGrpSpPr>
          <p:cNvPr id="53" name="Group 7"/>
          <p:cNvGrpSpPr/>
          <p:nvPr/>
        </p:nvGrpSpPr>
        <p:grpSpPr>
          <a:xfrm>
            <a:off x="4506688" y="3791153"/>
            <a:ext cx="3817476" cy="549802"/>
            <a:chOff x="4506688" y="3791153"/>
            <a:chExt cx="3817476" cy="549802"/>
          </a:xfrm>
        </p:grpSpPr>
        <p:sp>
          <p:nvSpPr>
            <p:cNvPr id="54" name="Freeform 53"/>
            <p:cNvSpPr/>
            <p:nvPr/>
          </p:nvSpPr>
          <p:spPr>
            <a:xfrm>
              <a:off x="4506688" y="3793056"/>
              <a:ext cx="793820" cy="547899"/>
            </a:xfrm>
            <a:custGeom>
              <a:avLst/>
              <a:gdLst/>
              <a:ahLst/>
              <a:cxnLst/>
              <a:rect l="l" t="t" r="r" b="b"/>
              <a:pathLst>
                <a:path w="793820" h="547899">
                  <a:moveTo>
                    <a:pt x="0" y="91321"/>
                  </a:moveTo>
                  <a:cubicBezTo>
                    <a:pt x="0" y="40889"/>
                    <a:pt x="40809" y="0"/>
                    <a:pt x="91141" y="0"/>
                  </a:cubicBezTo>
                  <a:lnTo>
                    <a:pt x="702689" y="0"/>
                  </a:lnTo>
                  <a:cubicBezTo>
                    <a:pt x="753016" y="0"/>
                    <a:pt x="793819" y="40889"/>
                    <a:pt x="793819" y="91321"/>
                  </a:cubicBezTo>
                  <a:lnTo>
                    <a:pt x="793819" y="456581"/>
                  </a:lnTo>
                  <a:cubicBezTo>
                    <a:pt x="793819" y="507018"/>
                    <a:pt x="753016" y="547899"/>
                    <a:pt x="702689" y="547899"/>
                  </a:cubicBezTo>
                  <a:lnTo>
                    <a:pt x="91141" y="547899"/>
                  </a:lnTo>
                  <a:cubicBezTo>
                    <a:pt x="40809" y="547899"/>
                    <a:pt x="0" y="507018"/>
                    <a:pt x="0" y="456581"/>
                  </a:cubicBezTo>
                  <a:lnTo>
                    <a:pt x="0" y="91321"/>
                  </a:lnTo>
                  <a:close/>
                </a:path>
              </a:pathLst>
            </a:custGeom>
            <a:solidFill>
              <a:srgbClr val="6DA9BE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478958" y="3791153"/>
              <a:ext cx="2845206" cy="3556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</p:spPr>
          <p:txBody>
            <a:bodyPr lIns="0" tIns="0" rIns="0" bIns="0" rtlCol="0" anchor="ctr">
              <a:spAutoFit/>
            </a:bodyPr>
            <a:lstStyle/>
            <a:p>
              <a:pPr algn="l" latinLnBrk="1"/>
              <a:r>
                <a:rPr lang="en-US" sz="2000" b="1">
                  <a:solidFill>
                    <a:srgbClr val="6DA9BE"/>
                  </a:solidFill>
                  <a:latin typeface="微软雅黑" panose="020B0503020204020204" charset="-122"/>
                  <a:ea typeface="微软雅黑" panose="020B0503020204020204" charset="-122"/>
                </a:rPr>
                <a:t>优化问题</a:t>
              </a:r>
              <a:endParaRPr lang="en-US" sz="110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603598" y="3892601"/>
              <a:ext cx="590180" cy="3429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</p:spPr>
          <p:txBody>
            <a:bodyPr lIns="0" tIns="0" rIns="0" bIns="0" rtlCol="0" anchor="ctr">
              <a:spAutoFit/>
            </a:bodyPr>
            <a:lstStyle/>
            <a:p>
              <a:pPr algn="ctr" latinLnBrk="1"/>
              <a:r>
                <a:rPr lang="en-US" sz="2000" b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04</a:t>
              </a:r>
              <a:endParaRPr lang="en-US" sz="1100"/>
            </a:p>
          </p:txBody>
        </p:sp>
      </p:grpSp>
      <p:grpSp>
        <p:nvGrpSpPr>
          <p:cNvPr id="57" name="Group 8"/>
          <p:cNvGrpSpPr/>
          <p:nvPr/>
        </p:nvGrpSpPr>
        <p:grpSpPr>
          <a:xfrm>
            <a:off x="4507069" y="4726483"/>
            <a:ext cx="5538630" cy="549789"/>
            <a:chOff x="4507069" y="4726483"/>
            <a:chExt cx="5538630" cy="549789"/>
          </a:xfrm>
        </p:grpSpPr>
        <p:sp>
          <p:nvSpPr>
            <p:cNvPr id="58" name="Freeform 57"/>
            <p:cNvSpPr/>
            <p:nvPr/>
          </p:nvSpPr>
          <p:spPr>
            <a:xfrm>
              <a:off x="4507069" y="4728373"/>
              <a:ext cx="793820" cy="547899"/>
            </a:xfrm>
            <a:custGeom>
              <a:avLst/>
              <a:gdLst/>
              <a:ahLst/>
              <a:cxnLst/>
              <a:rect l="l" t="t" r="r" b="b"/>
              <a:pathLst>
                <a:path w="793820" h="547899">
                  <a:moveTo>
                    <a:pt x="0" y="91320"/>
                  </a:moveTo>
                  <a:cubicBezTo>
                    <a:pt x="0" y="40888"/>
                    <a:pt x="40808" y="0"/>
                    <a:pt x="91141" y="0"/>
                  </a:cubicBezTo>
                  <a:lnTo>
                    <a:pt x="702689" y="0"/>
                  </a:lnTo>
                  <a:cubicBezTo>
                    <a:pt x="753016" y="0"/>
                    <a:pt x="793819" y="40888"/>
                    <a:pt x="793819" y="91320"/>
                  </a:cubicBezTo>
                  <a:lnTo>
                    <a:pt x="793819" y="456580"/>
                  </a:lnTo>
                  <a:cubicBezTo>
                    <a:pt x="793819" y="507018"/>
                    <a:pt x="753016" y="547899"/>
                    <a:pt x="702689" y="547899"/>
                  </a:cubicBezTo>
                  <a:lnTo>
                    <a:pt x="91141" y="547899"/>
                  </a:lnTo>
                  <a:cubicBezTo>
                    <a:pt x="40808" y="547899"/>
                    <a:pt x="0" y="507018"/>
                    <a:pt x="0" y="456580"/>
                  </a:cubicBezTo>
                  <a:lnTo>
                    <a:pt x="0" y="91320"/>
                  </a:lnTo>
                  <a:close/>
                </a:path>
              </a:pathLst>
            </a:custGeom>
            <a:solidFill>
              <a:srgbClr val="6DA9BE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479352" y="4726483"/>
              <a:ext cx="2845206" cy="3556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</p:spPr>
          <p:txBody>
            <a:bodyPr lIns="0" tIns="0" rIns="0" bIns="0" rtlCol="0" anchor="ctr">
              <a:spAutoFit/>
            </a:bodyPr>
            <a:lstStyle/>
            <a:p>
              <a:pPr algn="l" latinLnBrk="1"/>
              <a:r>
                <a:rPr lang="en-US" sz="2000" b="1">
                  <a:solidFill>
                    <a:srgbClr val="6DA9BE"/>
                  </a:solidFill>
                  <a:latin typeface="微软雅黑" panose="020B0503020204020204" charset="-122"/>
                  <a:ea typeface="微软雅黑" panose="020B0503020204020204" charset="-122"/>
                </a:rPr>
                <a:t>做题过程和优化思路</a:t>
              </a:r>
              <a:endParaRPr lang="en-US" sz="110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491607" y="5030699"/>
              <a:ext cx="4554092" cy="2413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</p:spPr>
          <p:txBody>
            <a:bodyPr lIns="0" tIns="0" rIns="0" bIns="0" rtlCol="0" anchor="ctr">
              <a:spAutoFit/>
            </a:bodyPr>
            <a:lstStyle/>
            <a:p>
              <a:pPr algn="l" latinLnBrk="1"/>
              <a:endParaRPr lang="en-US" sz="110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603991" y="4827931"/>
              <a:ext cx="590180" cy="3429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</p:spPr>
          <p:txBody>
            <a:bodyPr lIns="0" tIns="0" rIns="0" bIns="0" rtlCol="0" anchor="ctr">
              <a:spAutoFit/>
            </a:bodyPr>
            <a:lstStyle/>
            <a:p>
              <a:pPr algn="ctr" latinLnBrk="1"/>
              <a:r>
                <a:rPr lang="en-US" sz="2000" b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05</a:t>
              </a:r>
              <a:endParaRPr lang="en-US" sz="1100"/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0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7" grpId="0" animBg="1"/>
      <p:bldP spid="37" grpId="0" animBg="1"/>
      <p:bldP spid="41" grpId="0" animBg="1"/>
      <p:bldP spid="45" grpId="0" animBg="1"/>
      <p:bldP spid="49" grpId="0" animBg="1"/>
      <p:bldP spid="53" grpId="0" animBg="1"/>
      <p:bldP spid="5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1"/>
          <p:cNvGrpSpPr/>
          <p:nvPr/>
        </p:nvGrpSpPr>
        <p:grpSpPr>
          <a:xfrm>
            <a:off x="3311182" y="224015"/>
            <a:ext cx="3567519" cy="495300"/>
            <a:chOff x="3311182" y="224015"/>
            <a:chExt cx="3567519" cy="495300"/>
          </a:xfrm>
        </p:grpSpPr>
        <p:sp>
          <p:nvSpPr>
            <p:cNvPr id="63" name="TextBox 62"/>
            <p:cNvSpPr txBox="1"/>
            <p:nvPr/>
          </p:nvSpPr>
          <p:spPr>
            <a:xfrm>
              <a:off x="3311182" y="224015"/>
              <a:ext cx="3567519" cy="4953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</p:spPr>
          <p:txBody>
            <a:bodyPr lIns="0" tIns="0" rIns="0" bIns="0" rtlCol="0" anchor="ctr">
              <a:spAutoFit/>
            </a:bodyPr>
            <a:lstStyle/>
            <a:p>
              <a:pPr algn="ctr" latinLnBrk="1"/>
              <a:r>
                <a:rPr lang="en-US" sz="2800" b="1">
                  <a:solidFill>
                    <a:srgbClr val="6DA9BE"/>
                  </a:solidFill>
                  <a:latin typeface="微软雅黑" panose="020B0503020204020204" charset="-122"/>
                  <a:ea typeface="微软雅黑" panose="020B0503020204020204" charset="-122"/>
                </a:rPr>
                <a:t>一、数据初始化</a:t>
              </a:r>
              <a:endParaRPr lang="en-US" sz="1100"/>
            </a:p>
          </p:txBody>
        </p:sp>
      </p:grpSp>
      <p:cxnSp>
        <p:nvCxnSpPr>
          <p:cNvPr id="64" name="Connector 2"/>
          <p:cNvCxnSpPr/>
          <p:nvPr/>
        </p:nvCxnSpPr>
        <p:spPr>
          <a:xfrm>
            <a:off x="4936553" y="813473"/>
            <a:ext cx="972685" cy="0"/>
          </a:xfrm>
          <a:prstGeom prst="straightConnector1">
            <a:avLst/>
          </a:prstGeom>
          <a:solidFill>
            <a:srgbClr val="6DA9BE"/>
          </a:solidFill>
          <a:ln w="25400">
            <a:solidFill>
              <a:srgbClr val="6DA9BE"/>
            </a:solidFill>
            <a:prstDash val="solid"/>
            <a:headEnd type="none" w="med" len="med"/>
            <a:tailEnd type="none" w="med" len="med"/>
          </a:ln>
        </p:spPr>
      </p:cxnSp>
      <p:grpSp>
        <p:nvGrpSpPr>
          <p:cNvPr id="65" name="Group 3"/>
          <p:cNvGrpSpPr/>
          <p:nvPr/>
        </p:nvGrpSpPr>
        <p:grpSpPr>
          <a:xfrm>
            <a:off x="4617606" y="2686723"/>
            <a:ext cx="3567519" cy="317500"/>
            <a:chOff x="4617606" y="2686723"/>
            <a:chExt cx="3567519" cy="317500"/>
          </a:xfrm>
        </p:grpSpPr>
        <p:sp>
          <p:nvSpPr>
            <p:cNvPr id="66" name="TextBox 65"/>
            <p:cNvSpPr txBox="1"/>
            <p:nvPr/>
          </p:nvSpPr>
          <p:spPr>
            <a:xfrm>
              <a:off x="4617606" y="2686723"/>
              <a:ext cx="3567519" cy="3175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</p:spPr>
          <p:txBody>
            <a:bodyPr lIns="0" tIns="0" rIns="0" bIns="0" rtlCol="0" anchor="ctr">
              <a:spAutoFit/>
            </a:bodyPr>
            <a:lstStyle/>
            <a:p>
              <a:pPr algn="l" latinLnBrk="1"/>
              <a:r>
                <a:rPr lang="en-US" sz="1800" b="1">
                  <a:solidFill>
                    <a:srgbClr val="6DA9BE"/>
                  </a:solidFill>
                  <a:latin typeface="微软雅黑" panose="020B0503020204020204" charset="-122"/>
                  <a:ea typeface="微软雅黑" panose="020B0503020204020204" charset="-122"/>
                </a:rPr>
                <a:t>表设计</a:t>
              </a:r>
              <a:endParaRPr lang="en-US" sz="1100"/>
            </a:p>
          </p:txBody>
        </p:sp>
      </p:grpSp>
      <p:sp>
        <p:nvSpPr>
          <p:cNvPr id="67" name="TextBox 4"/>
          <p:cNvSpPr txBox="1"/>
          <p:nvPr/>
        </p:nvSpPr>
        <p:spPr>
          <a:xfrm>
            <a:off x="533400" y="533400"/>
            <a:ext cx="2159000" cy="108585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000"/>
              </a:lnSpc>
            </a:pPr>
            <a:r>
              <a:rPr lang="en-US" sz="1200" b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一、观察数据格式</a:t>
            </a:r>
            <a:endParaRPr lang="en-US" sz="1100"/>
          </a:p>
          <a:p>
            <a:pPr latinLnBrk="1">
              <a:lnSpc>
                <a:spcPct val="116000"/>
              </a:lnSpc>
            </a:pPr>
          </a:p>
          <a:p>
            <a:pPr latinLnBrk="1">
              <a:lnSpc>
                <a:spcPct val="116000"/>
              </a:lnSpc>
            </a:pPr>
            <a:r>
              <a:rPr lang="en-US" sz="1200" b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      要点：保留两位小数</a:t>
            </a:r>
            <a:endParaRPr lang="en-US" sz="1200" b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atinLnBrk="1">
              <a:lnSpc>
                <a:spcPct val="116000"/>
              </a:lnSpc>
            </a:pPr>
            <a:endParaRPr lang="en-US" sz="1200" b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8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153" y="924547"/>
            <a:ext cx="3202036" cy="193054"/>
          </a:xfrm>
          <a:prstGeom prst="rect">
            <a:avLst/>
          </a:prstGeom>
        </p:spPr>
      </p:pic>
      <p:sp>
        <p:nvSpPr>
          <p:cNvPr id="69" name="TextBox 6"/>
          <p:cNvSpPr txBox="1"/>
          <p:nvPr/>
        </p:nvSpPr>
        <p:spPr>
          <a:xfrm>
            <a:off x="533260" y="1793875"/>
            <a:ext cx="2540000" cy="362585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000"/>
              </a:lnSpc>
            </a:pPr>
            <a:r>
              <a:rPr lang="en-US" sz="1200" b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二、表的设计</a:t>
            </a:r>
            <a:r>
              <a:rPr lang="en-US" sz="1200" b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     提了一个问题：数据</a:t>
            </a:r>
            <a:endParaRPr lang="en-US" sz="1100"/>
          </a:p>
          <a:p>
            <a:pPr latinLnBrk="1">
              <a:lnSpc>
                <a:spcPct val="116000"/>
              </a:lnSpc>
            </a:pPr>
          </a:p>
          <a:p>
            <a:pPr latinLnBrk="1">
              <a:lnSpc>
                <a:spcPct val="116000"/>
              </a:lnSpc>
            </a:pPr>
          </a:p>
          <a:p>
            <a:pPr latinLnBrk="1">
              <a:lnSpc>
                <a:spcPct val="116000"/>
              </a:lnSpc>
            </a:pPr>
          </a:p>
          <a:p>
            <a:pPr latinLnBrk="1">
              <a:lnSpc>
                <a:spcPct val="116000"/>
              </a:lnSpc>
            </a:pPr>
          </a:p>
          <a:p>
            <a:pPr latinLnBrk="1">
              <a:lnSpc>
                <a:spcPct val="116000"/>
              </a:lnSpc>
            </a:pPr>
            <a:r>
              <a:rPr lang="en-US" sz="1200" b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      如果是整数？会发生什么事情？</a:t>
            </a:r>
            <a:endParaRPr lang="en-US" sz="1200" b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atinLnBrk="1">
              <a:lnSpc>
                <a:spcPct val="116000"/>
              </a:lnSpc>
            </a:pPr>
            <a:r>
              <a:rPr lang="en-US" sz="1200" b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      数据库的索引和InnoDB的聚簇索引性质，能够帮助我做一定的优化。</a:t>
            </a:r>
            <a:endParaRPr lang="en-US" sz="1200" b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atinLnBrk="1">
              <a:lnSpc>
                <a:spcPct val="116000"/>
              </a:lnSpc>
            </a:pPr>
            <a:r>
              <a:rPr lang="en-US" sz="12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其他：数据中用户的编号不是连续的。</a:t>
            </a:r>
            <a:endParaRPr lang="en-US" sz="1200" b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atinLnBrk="1">
              <a:lnSpc>
                <a:spcPct val="116000"/>
              </a:lnSpc>
            </a:pPr>
          </a:p>
          <a:p>
            <a:pPr latinLnBrk="1">
              <a:lnSpc>
                <a:spcPct val="116000"/>
              </a:lnSpc>
            </a:pPr>
            <a:endParaRPr lang="en-US" sz="1200" b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0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517" y="2422030"/>
            <a:ext cx="3069953" cy="847868"/>
          </a:xfrm>
          <a:prstGeom prst="rect">
            <a:avLst/>
          </a:prstGeom>
        </p:spPr>
      </p:pic>
      <p:sp>
        <p:nvSpPr>
          <p:cNvPr id="71" name="TextBox 8"/>
          <p:cNvSpPr txBox="1"/>
          <p:nvPr/>
        </p:nvSpPr>
        <p:spPr>
          <a:xfrm>
            <a:off x="6807200" y="859473"/>
            <a:ext cx="3200400" cy="1284605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000"/>
              </a:lnSpc>
            </a:pPr>
            <a:r>
              <a:rPr lang="en-US" sz="1200" b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性质1：</a:t>
            </a:r>
            <a:r>
              <a:rPr lang="en-US" sz="1200" b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       InnoDB的聚簇索引，能够按主键聚集数据。</a:t>
            </a:r>
            <a:endParaRPr lang="en-US" sz="1200" b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latinLnBrk="1">
              <a:lnSpc>
                <a:spcPct val="116000"/>
              </a:lnSpc>
            </a:pPr>
            <a:r>
              <a:rPr lang="en-US" sz="1200" b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性质2：</a:t>
            </a:r>
            <a:r>
              <a:rPr lang="en-US" sz="1200" b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       优质的索引的三个特性：1级，让数据放在一起。2级，让数据顺序放在一起。3级，覆盖索引。</a:t>
            </a:r>
            <a:endParaRPr lang="en-US" sz="1200" b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latinLnBrk="1">
              <a:lnSpc>
                <a:spcPct val="116000"/>
              </a:lnSpc>
            </a:pPr>
            <a:r>
              <a:rPr lang="en-US" sz="1200" b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性质3：</a:t>
            </a:r>
            <a:r>
              <a:rPr lang="en-US" sz="1200" b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       前缀索引性质</a:t>
            </a:r>
            <a:r>
              <a:rPr lang="en-US" sz="1200" b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        </a:t>
            </a:r>
            <a:endParaRPr lang="en-US" sz="1100"/>
          </a:p>
        </p:txBody>
      </p:sp>
      <p:pic>
        <p:nvPicPr>
          <p:cNvPr id="72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943" y="5012144"/>
            <a:ext cx="7898919" cy="376380"/>
          </a:xfrm>
          <a:prstGeom prst="rect">
            <a:avLst/>
          </a:prstGeom>
        </p:spPr>
      </p:pic>
      <p:sp>
        <p:nvSpPr>
          <p:cNvPr id="73" name="TextBox 10"/>
          <p:cNvSpPr txBox="1"/>
          <p:nvPr/>
        </p:nvSpPr>
        <p:spPr>
          <a:xfrm>
            <a:off x="2921000" y="3060713"/>
            <a:ext cx="5715000" cy="254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000"/>
              </a:lnSpc>
            </a:pPr>
            <a:endParaRPr lang="en-US" sz="1100"/>
          </a:p>
          <a:p>
            <a:pPr latinLnBrk="1">
              <a:lnSpc>
                <a:spcPct val="116000"/>
              </a:lnSpc>
            </a:pPr>
            <a:endParaRPr lang="en-US" sz="14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4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892" y="5507825"/>
            <a:ext cx="7203986" cy="359163"/>
          </a:xfrm>
          <a:prstGeom prst="rect">
            <a:avLst/>
          </a:prstGeom>
        </p:spPr>
      </p:pic>
      <p:pic>
        <p:nvPicPr>
          <p:cNvPr id="75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7669" y="3207626"/>
            <a:ext cx="2827762" cy="1726675"/>
          </a:xfrm>
          <a:prstGeom prst="rect">
            <a:avLst/>
          </a:prstGeom>
        </p:spPr>
      </p:pic>
      <p:sp>
        <p:nvSpPr>
          <p:cNvPr id="76" name="TextBox 13"/>
          <p:cNvSpPr txBox="1"/>
          <p:nvPr/>
        </p:nvSpPr>
        <p:spPr>
          <a:xfrm>
            <a:off x="7709306" y="2772626"/>
            <a:ext cx="2915920" cy="86995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000"/>
              </a:lnSpc>
            </a:pPr>
            <a:r>
              <a:rPr lang="en-US" sz="1200" b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进一步的想法：</a:t>
            </a:r>
            <a:r>
              <a:rPr lang="en-US" sz="1200" b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    如果按照x_block + y_block作为主键，按照x_block进行聚集的话，可能效果更好一些。</a:t>
            </a:r>
            <a:endParaRPr lang="en-US" sz="110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0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4" grpId="0" animBg="1"/>
      <p:bldP spid="65" grpId="0" animBg="1"/>
      <p:bldP spid="67" grpId="0" animBg="1"/>
      <p:bldP spid="68" grpId="0" animBg="1"/>
      <p:bldP spid="69" grpId="0" animBg="1"/>
      <p:bldP spid="70" grpId="0" bldLvl="0" animBg="1"/>
      <p:bldP spid="71" grpId="0" bldLvl="0" animBg="1"/>
      <p:bldP spid="72" grpId="0" animBg="1"/>
      <p:bldP spid="73" grpId="0" animBg="1"/>
      <p:bldP spid="74" grpId="0" animBg="1"/>
      <p:bldP spid="75" grpId="0" animBg="1"/>
      <p:bldP spid="7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1"/>
          <p:cNvGrpSpPr/>
          <p:nvPr/>
        </p:nvGrpSpPr>
        <p:grpSpPr>
          <a:xfrm>
            <a:off x="3515157" y="347104"/>
            <a:ext cx="3567519" cy="495300"/>
            <a:chOff x="3515157" y="347104"/>
            <a:chExt cx="3567519" cy="495300"/>
          </a:xfrm>
        </p:grpSpPr>
        <p:sp>
          <p:nvSpPr>
            <p:cNvPr id="78" name="TextBox 77"/>
            <p:cNvSpPr txBox="1"/>
            <p:nvPr/>
          </p:nvSpPr>
          <p:spPr>
            <a:xfrm>
              <a:off x="3515157" y="347104"/>
              <a:ext cx="3567519" cy="4953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</p:spPr>
          <p:txBody>
            <a:bodyPr lIns="0" tIns="0" rIns="0" bIns="0" rtlCol="0" anchor="ctr">
              <a:spAutoFit/>
            </a:bodyPr>
            <a:lstStyle/>
            <a:p>
              <a:pPr algn="ctr" latinLnBrk="1"/>
              <a:r>
                <a:rPr lang="en-US" sz="2800" b="1">
                  <a:solidFill>
                    <a:srgbClr val="6DA9BE"/>
                  </a:solidFill>
                  <a:latin typeface="微软雅黑" panose="020B0503020204020204" charset="-122"/>
                  <a:ea typeface="微软雅黑" panose="020B0503020204020204" charset="-122"/>
                </a:rPr>
                <a:t>二、单线程计算</a:t>
              </a:r>
              <a:endParaRPr lang="en-US" sz="1100"/>
            </a:p>
          </p:txBody>
        </p:sp>
      </p:grpSp>
      <p:cxnSp>
        <p:nvCxnSpPr>
          <p:cNvPr id="79" name="Connector 2"/>
          <p:cNvCxnSpPr/>
          <p:nvPr/>
        </p:nvCxnSpPr>
        <p:spPr>
          <a:xfrm>
            <a:off x="5057216" y="904189"/>
            <a:ext cx="972685" cy="0"/>
          </a:xfrm>
          <a:prstGeom prst="straightConnector1">
            <a:avLst/>
          </a:prstGeom>
          <a:solidFill>
            <a:srgbClr val="6DA9BE"/>
          </a:solidFill>
          <a:ln w="25400">
            <a:solidFill>
              <a:srgbClr val="6DA9BE"/>
            </a:solidFill>
            <a:prstDash val="solid"/>
            <a:headEnd type="none" w="med" len="med"/>
            <a:tailEnd type="none" w="med" len="med"/>
          </a:ln>
        </p:spPr>
      </p:cxnSp>
      <p:pic>
        <p:nvPicPr>
          <p:cNvPr id="80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6443" y="347218"/>
            <a:ext cx="3104080" cy="5678381"/>
          </a:xfrm>
          <a:prstGeom prst="rect">
            <a:avLst/>
          </a:prstGeom>
        </p:spPr>
      </p:pic>
      <p:sp>
        <p:nvSpPr>
          <p:cNvPr id="81" name="TextBox 4"/>
          <p:cNvSpPr txBox="1"/>
          <p:nvPr/>
        </p:nvSpPr>
        <p:spPr>
          <a:xfrm>
            <a:off x="3708400" y="1320800"/>
            <a:ext cx="3098800" cy="6604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000"/>
              </a:lnSpc>
            </a:pPr>
            <a:r>
              <a:rPr lang="en-US" sz="12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首次出现的陷阱：</a:t>
            </a:r>
            <a:endParaRPr lang="en-US" sz="1100"/>
          </a:p>
          <a:p>
            <a:pPr latinLnBrk="1">
              <a:lnSpc>
                <a:spcPct val="116000"/>
              </a:lnSpc>
            </a:pPr>
            <a:r>
              <a:rPr lang="en-US" sz="1200" b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    扩大范围根号2倍（实际使用用了1.5倍，且放弃了单块的情况）</a:t>
            </a:r>
            <a:endParaRPr lang="en-US" sz="1200" b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2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2202" y="2324417"/>
            <a:ext cx="2118871" cy="1853558"/>
          </a:xfrm>
          <a:prstGeom prst="rect">
            <a:avLst/>
          </a:prstGeom>
        </p:spPr>
      </p:pic>
      <p:pic>
        <p:nvPicPr>
          <p:cNvPr id="83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100" y="2860700"/>
            <a:ext cx="912499" cy="650961"/>
          </a:xfrm>
          <a:prstGeom prst="rect">
            <a:avLst/>
          </a:prstGeom>
        </p:spPr>
      </p:pic>
      <p:pic>
        <p:nvPicPr>
          <p:cNvPr id="84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9300" y="2324240"/>
            <a:ext cx="2170212" cy="1957028"/>
          </a:xfrm>
          <a:prstGeom prst="rect">
            <a:avLst/>
          </a:prstGeom>
        </p:spPr>
      </p:pic>
      <p:sp>
        <p:nvSpPr>
          <p:cNvPr id="85" name="TextBox 8"/>
          <p:cNvSpPr txBox="1"/>
          <p:nvPr/>
        </p:nvSpPr>
        <p:spPr>
          <a:xfrm>
            <a:off x="2921000" y="3060713"/>
            <a:ext cx="5715000" cy="254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000"/>
              </a:lnSpc>
            </a:pPr>
            <a:endParaRPr lang="en-US" sz="1100"/>
          </a:p>
          <a:p>
            <a:pPr latinLnBrk="1">
              <a:lnSpc>
                <a:spcPct val="116000"/>
              </a:lnSpc>
            </a:pPr>
            <a:endParaRPr lang="en-US" sz="14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6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4626" y="4962932"/>
            <a:ext cx="3905998" cy="784738"/>
          </a:xfrm>
          <a:prstGeom prst="rect">
            <a:avLst/>
          </a:prstGeom>
        </p:spPr>
      </p:pic>
      <p:sp>
        <p:nvSpPr>
          <p:cNvPr id="87" name="TextBox 10"/>
          <p:cNvSpPr txBox="1"/>
          <p:nvPr/>
        </p:nvSpPr>
        <p:spPr>
          <a:xfrm>
            <a:off x="7912341" y="431457"/>
            <a:ext cx="3129255" cy="12319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000"/>
              </a:lnSpc>
            </a:pPr>
            <a:r>
              <a:rPr lang="en-US" sz="1155" b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期间的两个问题</a:t>
            </a:r>
            <a:r>
              <a:rPr lang="en-US" sz="1155" b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1.expand_range的传值问题（与python本身有关）</a:t>
            </a:r>
            <a:r>
              <a:rPr lang="en-US" sz="1155" b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解决方法：传数组，或者重赋值。</a:t>
            </a:r>
            <a:endParaRPr lang="en-US" sz="1100"/>
          </a:p>
          <a:p>
            <a:pPr latinLnBrk="1">
              <a:lnSpc>
                <a:spcPct val="116000"/>
              </a:lnSpc>
            </a:pPr>
            <a:r>
              <a:rPr lang="en-US" sz="1155" b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2.正方形和圆形的问题</a:t>
            </a:r>
            <a:endParaRPr lang="en-US" sz="1155" b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0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1"/>
          <p:cNvGrpSpPr/>
          <p:nvPr/>
        </p:nvGrpSpPr>
        <p:grpSpPr>
          <a:xfrm>
            <a:off x="2798394" y="164744"/>
            <a:ext cx="5113706" cy="495300"/>
            <a:chOff x="2798394" y="164744"/>
            <a:chExt cx="5113706" cy="495300"/>
          </a:xfrm>
        </p:grpSpPr>
        <p:sp>
          <p:nvSpPr>
            <p:cNvPr id="89" name="TextBox 88"/>
            <p:cNvSpPr txBox="1"/>
            <p:nvPr/>
          </p:nvSpPr>
          <p:spPr>
            <a:xfrm>
              <a:off x="2798394" y="164744"/>
              <a:ext cx="5113706" cy="4953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</p:spPr>
          <p:txBody>
            <a:bodyPr lIns="0" tIns="0" rIns="0" bIns="0" rtlCol="0" anchor="ctr">
              <a:spAutoFit/>
            </a:bodyPr>
            <a:lstStyle/>
            <a:p>
              <a:pPr algn="ctr" latinLnBrk="1"/>
              <a:r>
                <a:rPr lang="en-US" sz="2800" b="1">
                  <a:solidFill>
                    <a:srgbClr val="6DA9BE"/>
                  </a:solidFill>
                  <a:latin typeface="微软雅黑" panose="020B0503020204020204" charset="-122"/>
                  <a:ea typeface="微软雅黑" panose="020B0503020204020204" charset="-122"/>
                </a:rPr>
                <a:t>单线程计算碰到的一个重大问题</a:t>
              </a:r>
              <a:endParaRPr lang="en-US" sz="1100"/>
            </a:p>
          </p:txBody>
        </p:sp>
      </p:grpSp>
      <p:pic>
        <p:nvPicPr>
          <p:cNvPr id="90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5600" y="2668257"/>
            <a:ext cx="5778500" cy="1877092"/>
          </a:xfrm>
          <a:prstGeom prst="rect">
            <a:avLst/>
          </a:prstGeom>
        </p:spPr>
      </p:pic>
      <p:sp>
        <p:nvSpPr>
          <p:cNvPr id="91" name="TextBox 3"/>
          <p:cNvSpPr txBox="1"/>
          <p:nvPr/>
        </p:nvSpPr>
        <p:spPr>
          <a:xfrm>
            <a:off x="482600" y="673100"/>
            <a:ext cx="1997088" cy="86995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000"/>
              </a:lnSpc>
            </a:pPr>
            <a:r>
              <a:rPr lang="en-US" sz="1200" b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某个区域数据稀疏，导致查找的次数极多，且缓慢。</a:t>
            </a:r>
            <a:endParaRPr lang="en-US" sz="1100"/>
          </a:p>
          <a:p>
            <a:pPr latinLnBrk="1">
              <a:lnSpc>
                <a:spcPct val="116000"/>
              </a:lnSpc>
            </a:pPr>
            <a:endParaRPr lang="en-US" sz="1200" b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2" name="TextBox 4"/>
          <p:cNvSpPr txBox="1"/>
          <p:nvPr/>
        </p:nvSpPr>
        <p:spPr>
          <a:xfrm>
            <a:off x="338303" y="1828800"/>
            <a:ext cx="3768395" cy="24765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000"/>
              </a:lnSpc>
            </a:pPr>
            <a:r>
              <a:rPr lang="en-US" sz="1255" b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原来的expand_range，每次左右双边界扩大1</a:t>
            </a:r>
            <a:endParaRPr lang="en-US" sz="1100"/>
          </a:p>
        </p:txBody>
      </p:sp>
      <p:pic>
        <p:nvPicPr>
          <p:cNvPr id="93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265236" y="2221471"/>
            <a:ext cx="468892" cy="334500"/>
          </a:xfrm>
          <a:prstGeom prst="rect">
            <a:avLst/>
          </a:prstGeom>
        </p:spPr>
      </p:pic>
      <p:pic>
        <p:nvPicPr>
          <p:cNvPr id="94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6894" y="2250262"/>
            <a:ext cx="2529628" cy="289737"/>
          </a:xfrm>
          <a:prstGeom prst="rect">
            <a:avLst/>
          </a:prstGeom>
        </p:spPr>
      </p:pic>
      <p:sp>
        <p:nvSpPr>
          <p:cNvPr id="95" name="TextBox 7"/>
          <p:cNvSpPr txBox="1"/>
          <p:nvPr/>
        </p:nvSpPr>
        <p:spPr>
          <a:xfrm>
            <a:off x="4508500" y="1919199"/>
            <a:ext cx="1546301" cy="23495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000"/>
              </a:lnSpc>
            </a:pPr>
            <a:r>
              <a:rPr lang="en-US" sz="1200" b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例子：特定的数据</a:t>
            </a:r>
            <a:endParaRPr lang="en-US" sz="1100"/>
          </a:p>
        </p:txBody>
      </p:sp>
      <p:sp>
        <p:nvSpPr>
          <p:cNvPr id="96" name="TextBox 8"/>
          <p:cNvSpPr txBox="1"/>
          <p:nvPr/>
        </p:nvSpPr>
        <p:spPr>
          <a:xfrm>
            <a:off x="6794488" y="1054227"/>
            <a:ext cx="3788880" cy="2794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000"/>
              </a:lnSpc>
            </a:pPr>
            <a:r>
              <a:rPr lang="en-US" sz="1470" b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解决方法</a:t>
            </a:r>
            <a:endParaRPr lang="en-US" sz="1100"/>
          </a:p>
        </p:txBody>
      </p:sp>
      <p:pic>
        <p:nvPicPr>
          <p:cNvPr id="97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6758" y="1656817"/>
            <a:ext cx="4248832" cy="267643"/>
          </a:xfrm>
          <a:prstGeom prst="rect">
            <a:avLst/>
          </a:prstGeom>
        </p:spPr>
      </p:pic>
      <p:sp>
        <p:nvSpPr>
          <p:cNvPr id="98" name="TextBox 10"/>
          <p:cNvSpPr txBox="1"/>
          <p:nvPr/>
        </p:nvSpPr>
        <p:spPr>
          <a:xfrm>
            <a:off x="6769100" y="2108200"/>
            <a:ext cx="1917700" cy="45085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000"/>
              </a:lnSpc>
            </a:pPr>
            <a:r>
              <a:rPr lang="en-US" sz="1200" b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每次expand的大小随着次数增加，每次两倍两倍增长</a:t>
            </a:r>
            <a:endParaRPr lang="en-US" sz="1100"/>
          </a:p>
        </p:txBody>
      </p:sp>
      <p:sp>
        <p:nvSpPr>
          <p:cNvPr id="99" name="TextBox 11"/>
          <p:cNvSpPr txBox="1"/>
          <p:nvPr/>
        </p:nvSpPr>
        <p:spPr>
          <a:xfrm>
            <a:off x="6756400" y="3771900"/>
            <a:ext cx="3505200" cy="6604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000"/>
              </a:lnSpc>
            </a:pPr>
            <a:r>
              <a:rPr lang="en-US" sz="1200" b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好处：</a:t>
            </a:r>
            <a:r>
              <a:rPr lang="en-US" sz="1200" b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        假如数据稀疏，则可以迅速扩大范围，不会出现左图的情况。</a:t>
            </a:r>
            <a:endParaRPr lang="en-US" sz="110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0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1"/>
          <p:cNvGrpSpPr/>
          <p:nvPr/>
        </p:nvGrpSpPr>
        <p:grpSpPr>
          <a:xfrm>
            <a:off x="3995319" y="334889"/>
            <a:ext cx="3567519" cy="495300"/>
            <a:chOff x="3995319" y="334889"/>
            <a:chExt cx="3567519" cy="495300"/>
          </a:xfrm>
        </p:grpSpPr>
        <p:sp>
          <p:nvSpPr>
            <p:cNvPr id="101" name="TextBox 100"/>
            <p:cNvSpPr txBox="1"/>
            <p:nvPr/>
          </p:nvSpPr>
          <p:spPr>
            <a:xfrm>
              <a:off x="3995319" y="334889"/>
              <a:ext cx="3567519" cy="4953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</p:spPr>
          <p:txBody>
            <a:bodyPr lIns="0" tIns="0" rIns="0" bIns="0" rtlCol="0" anchor="ctr">
              <a:spAutoFit/>
            </a:bodyPr>
            <a:lstStyle/>
            <a:p>
              <a:pPr algn="ctr" latinLnBrk="1"/>
              <a:r>
                <a:rPr lang="en-US" sz="2800" b="1">
                  <a:solidFill>
                    <a:srgbClr val="6DA9BE"/>
                  </a:solidFill>
                  <a:latin typeface="微软雅黑" panose="020B0503020204020204" charset="-122"/>
                  <a:ea typeface="微软雅黑" panose="020B0503020204020204" charset="-122"/>
                </a:rPr>
                <a:t>单线程计算的优化</a:t>
              </a:r>
              <a:endParaRPr lang="en-US" sz="1100"/>
            </a:p>
          </p:txBody>
        </p:sp>
      </p:grpSp>
      <p:cxnSp>
        <p:nvCxnSpPr>
          <p:cNvPr id="102" name="Connector 2"/>
          <p:cNvCxnSpPr/>
          <p:nvPr/>
        </p:nvCxnSpPr>
        <p:spPr>
          <a:xfrm>
            <a:off x="5299011" y="914263"/>
            <a:ext cx="972685" cy="0"/>
          </a:xfrm>
          <a:prstGeom prst="straightConnector1">
            <a:avLst/>
          </a:prstGeom>
          <a:solidFill>
            <a:srgbClr val="6DA9BE"/>
          </a:solidFill>
          <a:ln w="25400">
            <a:solidFill>
              <a:srgbClr val="6DA9BE"/>
            </a:solidFill>
            <a:prstDash val="solid"/>
            <a:headEnd type="none" w="med" len="med"/>
            <a:tailEnd type="none" w="med" len="med"/>
          </a:ln>
        </p:spPr>
      </p:cxnSp>
      <p:pic>
        <p:nvPicPr>
          <p:cNvPr id="103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8240" y="1166876"/>
            <a:ext cx="2997024" cy="3325028"/>
          </a:xfrm>
          <a:prstGeom prst="rect">
            <a:avLst/>
          </a:prstGeom>
        </p:spPr>
      </p:pic>
      <p:sp>
        <p:nvSpPr>
          <p:cNvPr id="104" name="TextBox 4"/>
          <p:cNvSpPr txBox="1"/>
          <p:nvPr/>
        </p:nvSpPr>
        <p:spPr>
          <a:xfrm>
            <a:off x="4241800" y="1270000"/>
            <a:ext cx="1803400" cy="86995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000"/>
              </a:lnSpc>
            </a:pPr>
            <a:r>
              <a:rPr lang="en-US" sz="1200" b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题目中实际上要求的只是最值，所以不需要进行排序。时间复杂度可以从</a:t>
            </a:r>
            <a:r>
              <a:rPr lang="en-US" sz="1200" b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O(nlogn) -- &gt; O(n)</a:t>
            </a:r>
            <a:endParaRPr lang="en-US" sz="110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0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2" grpId="0" animBg="1"/>
      <p:bldP spid="103" grpId="0" animBg="1"/>
      <p:bldP spid="10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1"/>
          <p:cNvGrpSpPr/>
          <p:nvPr/>
        </p:nvGrpSpPr>
        <p:grpSpPr>
          <a:xfrm>
            <a:off x="3995319" y="334889"/>
            <a:ext cx="3567519" cy="495300"/>
            <a:chOff x="3995319" y="334889"/>
            <a:chExt cx="3567519" cy="495300"/>
          </a:xfrm>
        </p:grpSpPr>
        <p:sp>
          <p:nvSpPr>
            <p:cNvPr id="106" name="TextBox 105"/>
            <p:cNvSpPr txBox="1"/>
            <p:nvPr/>
          </p:nvSpPr>
          <p:spPr>
            <a:xfrm>
              <a:off x="3995319" y="334889"/>
              <a:ext cx="3567519" cy="4953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</p:spPr>
          <p:txBody>
            <a:bodyPr lIns="0" tIns="0" rIns="0" bIns="0" rtlCol="0" anchor="ctr">
              <a:spAutoFit/>
            </a:bodyPr>
            <a:lstStyle/>
            <a:p>
              <a:pPr algn="ctr" latinLnBrk="1"/>
              <a:r>
                <a:rPr lang="en-US" sz="2800" b="1">
                  <a:solidFill>
                    <a:srgbClr val="6DA9BE"/>
                  </a:solidFill>
                  <a:latin typeface="微软雅黑" panose="020B0503020204020204" charset="-122"/>
                  <a:ea typeface="微软雅黑" panose="020B0503020204020204" charset="-122"/>
                </a:rPr>
                <a:t>三、多线程计算</a:t>
              </a:r>
              <a:endParaRPr lang="en-US" sz="1100"/>
            </a:p>
          </p:txBody>
        </p:sp>
      </p:grpSp>
      <p:cxnSp>
        <p:nvCxnSpPr>
          <p:cNvPr id="107" name="Connector 2"/>
          <p:cNvCxnSpPr/>
          <p:nvPr/>
        </p:nvCxnSpPr>
        <p:spPr>
          <a:xfrm>
            <a:off x="5299011" y="914263"/>
            <a:ext cx="972685" cy="0"/>
          </a:xfrm>
          <a:prstGeom prst="straightConnector1">
            <a:avLst/>
          </a:prstGeom>
          <a:solidFill>
            <a:srgbClr val="6DA9BE"/>
          </a:solidFill>
          <a:ln w="25400">
            <a:solidFill>
              <a:srgbClr val="6DA9BE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08" name="TextBox 3"/>
          <p:cNvSpPr txBox="1"/>
          <p:nvPr/>
        </p:nvSpPr>
        <p:spPr>
          <a:xfrm>
            <a:off x="965200" y="1092200"/>
            <a:ext cx="2400300" cy="45085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000"/>
              </a:lnSpc>
            </a:pPr>
            <a:r>
              <a:rPr lang="en-US" sz="1200" b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实现方法：针对每一个业务员，利用单线程，抛出一个线程即可。</a:t>
            </a:r>
            <a:endParaRPr lang="en-US" sz="1100"/>
          </a:p>
        </p:txBody>
      </p:sp>
      <p:sp>
        <p:nvSpPr>
          <p:cNvPr id="109" name="TextBox 4"/>
          <p:cNvSpPr txBox="1"/>
          <p:nvPr/>
        </p:nvSpPr>
        <p:spPr>
          <a:xfrm>
            <a:off x="965200" y="2628900"/>
            <a:ext cx="6010910" cy="12954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000"/>
              </a:lnSpc>
            </a:pPr>
            <a:r>
              <a:rPr lang="en-US" sz="1200" b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其他思考：</a:t>
            </a:r>
            <a:r>
              <a:rPr lang="en-US" sz="1200" b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       1.在这种多线程进行计算的一种方式，有着巨大的创建线程和销毁线程的开销。</a:t>
            </a:r>
            <a:r>
              <a:rPr lang="en-US" sz="1200" b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       2.对于单个程序而言，没有改进的方式。</a:t>
            </a:r>
            <a:r>
              <a:rPr lang="en-US" sz="1200" b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       3.假如是作为一个服务提供，如RPC服务。则对于服务端而言，可以利用线程池技术，减少线程的创建和销毁所需要的开销。</a:t>
            </a:r>
            <a:endParaRPr lang="en-US" sz="1100"/>
          </a:p>
        </p:txBody>
      </p:sp>
      <p:pic>
        <p:nvPicPr>
          <p:cNvPr id="110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92988" y="761378"/>
            <a:ext cx="3586203" cy="3626815"/>
          </a:xfrm>
          <a:prstGeom prst="rect">
            <a:avLst/>
          </a:prstGeom>
        </p:spPr>
      </p:pic>
      <p:pic>
        <p:nvPicPr>
          <p:cNvPr id="111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0400" y="4755642"/>
            <a:ext cx="3751199" cy="1258304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0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07" grpId="0" animBg="1"/>
      <p:bldP spid="108" grpId="0" animBg="1"/>
      <p:bldP spid="109" grpId="0" animBg="1"/>
      <p:bldP spid="110" grpId="0" animBg="1"/>
      <p:bldP spid="1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"/>
          <p:cNvGrpSpPr/>
          <p:nvPr/>
        </p:nvGrpSpPr>
        <p:grpSpPr>
          <a:xfrm>
            <a:off x="3995319" y="334889"/>
            <a:ext cx="3567519" cy="495300"/>
            <a:chOff x="3995319" y="334889"/>
            <a:chExt cx="3567519" cy="495300"/>
          </a:xfrm>
        </p:grpSpPr>
        <p:sp>
          <p:nvSpPr>
            <p:cNvPr id="113" name="TextBox 112"/>
            <p:cNvSpPr txBox="1"/>
            <p:nvPr/>
          </p:nvSpPr>
          <p:spPr>
            <a:xfrm>
              <a:off x="3995319" y="334889"/>
              <a:ext cx="3567519" cy="4953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</p:spPr>
          <p:txBody>
            <a:bodyPr lIns="0" tIns="0" rIns="0" bIns="0" rtlCol="0" anchor="ctr">
              <a:spAutoFit/>
            </a:bodyPr>
            <a:lstStyle/>
            <a:p>
              <a:pPr algn="ctr" latinLnBrk="1"/>
              <a:r>
                <a:rPr lang="en-US" sz="2800" b="1">
                  <a:solidFill>
                    <a:srgbClr val="6DA9BE"/>
                  </a:solidFill>
                  <a:latin typeface="微软雅黑" panose="020B0503020204020204" charset="-122"/>
                  <a:ea typeface="微软雅黑" panose="020B0503020204020204" charset="-122"/>
                </a:rPr>
                <a:t>四、优化问题</a:t>
              </a:r>
              <a:endParaRPr lang="en-US" sz="1100"/>
            </a:p>
          </p:txBody>
        </p:sp>
      </p:grpSp>
      <p:cxnSp>
        <p:nvCxnSpPr>
          <p:cNvPr id="114" name="Connector 2"/>
          <p:cNvCxnSpPr/>
          <p:nvPr/>
        </p:nvCxnSpPr>
        <p:spPr>
          <a:xfrm>
            <a:off x="5299011" y="914263"/>
            <a:ext cx="972685" cy="0"/>
          </a:xfrm>
          <a:prstGeom prst="straightConnector1">
            <a:avLst/>
          </a:prstGeom>
          <a:solidFill>
            <a:srgbClr val="6DA9BE"/>
          </a:solidFill>
          <a:ln w="25400">
            <a:solidFill>
              <a:srgbClr val="6DA9BE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15" name="TextBox 3"/>
          <p:cNvSpPr txBox="1"/>
          <p:nvPr/>
        </p:nvSpPr>
        <p:spPr>
          <a:xfrm>
            <a:off x="713600" y="1392758"/>
            <a:ext cx="5715000" cy="32385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000"/>
              </a:lnSpc>
            </a:pPr>
            <a:r>
              <a:rPr lang="en-US" sz="1400" b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思考：</a:t>
            </a:r>
            <a:endParaRPr lang="en-US" sz="1100"/>
          </a:p>
          <a:p>
            <a:pPr latinLnBrk="1">
              <a:lnSpc>
                <a:spcPct val="116000"/>
              </a:lnSpc>
            </a:pPr>
            <a:r>
              <a:rPr lang="en-US" sz="1400" b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1.用户具有什么样子的属性？</a:t>
            </a:r>
            <a:endParaRPr lang="en-US" sz="1400" b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atinLnBrk="1">
              <a:lnSpc>
                <a:spcPct val="116000"/>
              </a:lnSpc>
            </a:pPr>
            <a:r>
              <a:rPr lang="en-US" sz="1400" b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# 把用户的信息看成一种流水，根据这个流水，分配相应的业务。</a:t>
            </a:r>
            <a:endParaRPr lang="en-US" sz="1400" b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atinLnBrk="1">
              <a:lnSpc>
                <a:spcPct val="116000"/>
              </a:lnSpc>
            </a:pPr>
            <a:r>
              <a:rPr lang="en-US" sz="1400" b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    ①坐标（x与y）</a:t>
            </a:r>
            <a:endParaRPr lang="en-US" sz="1400" b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atinLnBrk="1">
              <a:lnSpc>
                <a:spcPct val="116000"/>
              </a:lnSpc>
            </a:pPr>
            <a:r>
              <a:rPr lang="en-US" sz="1400" b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    ②时间要求。</a:t>
            </a:r>
            <a:endParaRPr lang="en-US" sz="1400" b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atinLnBrk="1">
              <a:lnSpc>
                <a:spcPct val="116000"/>
              </a:lnSpc>
            </a:pPr>
            <a:r>
              <a:rPr lang="en-US" sz="1400" b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    ③优先级。</a:t>
            </a:r>
            <a:endParaRPr lang="en-US" sz="1400" b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atinLnBrk="1">
              <a:lnSpc>
                <a:spcPct val="116000"/>
              </a:lnSpc>
            </a:pPr>
            <a:r>
              <a:rPr lang="en-US" sz="1400" b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2.业务员有什么样子的属性？</a:t>
            </a:r>
            <a:endParaRPr lang="en-US" sz="1400" b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atinLnBrk="1">
              <a:lnSpc>
                <a:spcPct val="116000"/>
              </a:lnSpc>
            </a:pPr>
            <a:r>
              <a:rPr lang="en-US" sz="1400" b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    ①步行速度。</a:t>
            </a:r>
            <a:endParaRPr lang="en-US" sz="1400" b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atinLnBrk="1">
              <a:lnSpc>
                <a:spcPct val="116000"/>
              </a:lnSpc>
            </a:pPr>
            <a:r>
              <a:rPr lang="en-US" sz="1400" b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    ②处理业务所需要的时间。</a:t>
            </a:r>
            <a:endParaRPr lang="en-US" sz="1400" b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atinLnBrk="1">
              <a:lnSpc>
                <a:spcPct val="116000"/>
              </a:lnSpc>
            </a:pPr>
            <a:r>
              <a:rPr lang="en-US" sz="1400" b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3.实现指标？</a:t>
            </a:r>
            <a:endParaRPr lang="en-US" sz="1400" b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atinLnBrk="1">
              <a:lnSpc>
                <a:spcPct val="116000"/>
              </a:lnSpc>
            </a:pPr>
            <a:r>
              <a:rPr lang="en-US" sz="1400" b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    ①对业务员而言，所有距离他近的用户都归于他。</a:t>
            </a:r>
            <a:endParaRPr lang="en-US" sz="1400" b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atinLnBrk="1">
              <a:lnSpc>
                <a:spcPct val="116000"/>
              </a:lnSpc>
            </a:pPr>
            <a:r>
              <a:rPr lang="en-US" sz="1400" b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    ②总体而言，服务所有的用户</a:t>
            </a:r>
            <a:r>
              <a:rPr lang="en-US" sz="14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全局</a:t>
            </a:r>
            <a:r>
              <a:rPr lang="en-US" sz="1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走的距离最短</a:t>
            </a:r>
            <a:endParaRPr lang="en-US" sz="14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atinLnBrk="1">
              <a:lnSpc>
                <a:spcPct val="116000"/>
              </a:lnSpc>
            </a:pPr>
            <a:r>
              <a:rPr lang="en-US" sz="1400" b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sz="1400" b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atinLnBrk="1">
              <a:lnSpc>
                <a:spcPct val="116000"/>
              </a:lnSpc>
            </a:pPr>
            <a:endParaRPr lang="en-US" sz="14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6" name="TextBox 4"/>
          <p:cNvSpPr txBox="1"/>
          <p:nvPr/>
        </p:nvSpPr>
        <p:spPr>
          <a:xfrm>
            <a:off x="6629591" y="1168005"/>
            <a:ext cx="3002839" cy="113665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000"/>
              </a:lnSpc>
            </a:pPr>
            <a:r>
              <a:rPr lang="en-US" sz="1250" b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更加复杂的（可能没意义的）：</a:t>
            </a:r>
            <a:endParaRPr lang="en-US" sz="1100"/>
          </a:p>
          <a:p>
            <a:pPr latinLnBrk="1">
              <a:lnSpc>
                <a:spcPct val="116000"/>
              </a:lnSpc>
            </a:pPr>
            <a:r>
              <a:rPr lang="en-US" sz="1250" b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1.用户设定业务为难度i，对不同等级的业务员花费不同的时间。</a:t>
            </a:r>
            <a:r>
              <a:rPr lang="en-US" sz="1250" b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2.业务员的上班时间。</a:t>
            </a:r>
            <a:endParaRPr lang="en-US" sz="1250" b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0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14" grpId="0" animBg="1"/>
      <p:bldP spid="115" grpId="0" animBg="1"/>
      <p:bldP spid="1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"/>
          <p:cNvSpPr txBox="1"/>
          <p:nvPr/>
        </p:nvSpPr>
        <p:spPr>
          <a:xfrm>
            <a:off x="-211672" y="305600"/>
            <a:ext cx="3567519" cy="4953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lIns="0" tIns="0" rIns="0" bIns="0" rtlCol="0" anchor="ctr">
            <a:spAutoFit/>
          </a:bodyPr>
          <a:lstStyle/>
          <a:p>
            <a:pPr algn="ctr" latinLnBrk="1"/>
            <a:r>
              <a:rPr lang="en-US" sz="2800" b="1">
                <a:solidFill>
                  <a:srgbClr val="6DA9BE"/>
                </a:solidFill>
                <a:latin typeface="微软雅黑" panose="020B0503020204020204" charset="-122"/>
                <a:ea typeface="微软雅黑" panose="020B0503020204020204" charset="-122"/>
              </a:rPr>
              <a:t>实际实现的</a:t>
            </a:r>
            <a:endParaRPr lang="en-US" sz="1100"/>
          </a:p>
        </p:txBody>
      </p:sp>
      <p:sp>
        <p:nvSpPr>
          <p:cNvPr id="118" name="TextBox 2"/>
          <p:cNvSpPr txBox="1"/>
          <p:nvPr/>
        </p:nvSpPr>
        <p:spPr>
          <a:xfrm>
            <a:off x="800100" y="917931"/>
            <a:ext cx="5715000" cy="27305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000"/>
              </a:lnSpc>
            </a:pPr>
            <a:r>
              <a:rPr lang="en-US" sz="1400" b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对业务员而言，所有距离他近的用户都归于他。</a:t>
            </a:r>
            <a:endParaRPr lang="en-US" sz="1100"/>
          </a:p>
        </p:txBody>
      </p:sp>
      <p:sp>
        <p:nvSpPr>
          <p:cNvPr id="119" name="TextBox 3"/>
          <p:cNvSpPr txBox="1"/>
          <p:nvPr/>
        </p:nvSpPr>
        <p:spPr>
          <a:xfrm>
            <a:off x="838200" y="1562100"/>
            <a:ext cx="2899715" cy="23495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000"/>
              </a:lnSpc>
            </a:pPr>
            <a:r>
              <a:rPr lang="en-US" sz="1200" b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思想来源：机器学习的KNN算法。</a:t>
            </a:r>
            <a:endParaRPr lang="en-US" sz="1100"/>
          </a:p>
        </p:txBody>
      </p:sp>
      <p:pic>
        <p:nvPicPr>
          <p:cNvPr id="120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0436" y="2042338"/>
            <a:ext cx="3364151" cy="3959728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0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  <p:bldP spid="118" grpId="0" animBg="1"/>
      <p:bldP spid="119" grpId="0" animBg="1"/>
      <p:bldP spid="12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1564</Words>
  <Application>WPS 演示</Application>
  <PresentationFormat>On-screen Show (4:3)</PresentationFormat>
  <Paragraphs>159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Calibri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枝头鸟</cp:lastModifiedBy>
  <cp:revision>4</cp:revision>
  <dcterms:created xsi:type="dcterms:W3CDTF">2006-08-16T00:00:00Z</dcterms:created>
  <dcterms:modified xsi:type="dcterms:W3CDTF">2020-08-11T02:18:45Z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