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39" r:id="rId3"/>
    <p:sldId id="502" r:id="rId4"/>
    <p:sldId id="340" r:id="rId5"/>
    <p:sldId id="341" r:id="rId6"/>
    <p:sldId id="439" r:id="rId7"/>
    <p:sldId id="342" r:id="rId8"/>
    <p:sldId id="437" r:id="rId9"/>
    <p:sldId id="498" r:id="rId10"/>
    <p:sldId id="484" r:id="rId11"/>
    <p:sldId id="495" r:id="rId12"/>
    <p:sldId id="496" r:id="rId13"/>
    <p:sldId id="497" r:id="rId14"/>
    <p:sldId id="438" r:id="rId15"/>
    <p:sldId id="343" r:id="rId16"/>
    <p:sldId id="477" r:id="rId17"/>
    <p:sldId id="363" r:id="rId18"/>
    <p:sldId id="482" r:id="rId19"/>
    <p:sldId id="499" r:id="rId20"/>
    <p:sldId id="500" r:id="rId21"/>
    <p:sldId id="370" r:id="rId22"/>
    <p:sldId id="371" r:id="rId23"/>
    <p:sldId id="479" r:id="rId24"/>
    <p:sldId id="481" r:id="rId25"/>
    <p:sldId id="480" r:id="rId26"/>
  </p:sldIdLst>
  <p:sldSz cx="9144000" cy="6858000" type="screen4x3"/>
  <p:notesSz cx="6858000" cy="9144000"/>
  <p:defaultTextStyle>
    <a:defPPr>
      <a:defRPr lang="zh-CN"/>
    </a:defPPr>
    <a:lvl1pPr marL="0" lvl="0"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85"/>
    <p:restoredTop sz="94660"/>
  </p:normalViewPr>
  <p:slideViewPr>
    <p:cSldViewPr showGuides="1">
      <p:cViewPr varScale="1">
        <p:scale>
          <a:sx n="76" d="100"/>
          <a:sy n="76" d="100"/>
        </p:scale>
        <p:origin x="-37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页眉占位符 11264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12643" name="日期占位符 112642"/>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dirty="0"/>
          </a:p>
        </p:txBody>
      </p:sp>
      <p:sp>
        <p:nvSpPr>
          <p:cNvPr id="112644" name="页脚占位符 112643"/>
          <p:cNvSpPr>
            <a:spLocks noGrp="1"/>
          </p:cNvSpPr>
          <p:nvPr>
            <p:ph type="ftr" sz="quarter" idx="2"/>
          </p:nvPr>
        </p:nvSpPr>
        <p:spPr>
          <a:xfrm>
            <a:off x="0" y="8685213"/>
            <a:ext cx="2971800" cy="457200"/>
          </a:xfrm>
          <a:prstGeom prst="rect">
            <a:avLst/>
          </a:prstGeom>
          <a:noFill/>
          <a:ln w="9525">
            <a:noFill/>
          </a:ln>
        </p:spPr>
        <p:txBody>
          <a:bodyPr anchor="b"/>
          <a:p>
            <a:pPr lvl="0"/>
            <a:endParaRPr lang="zh-CN" altLang="en-US" sz="1200" dirty="0"/>
          </a:p>
        </p:txBody>
      </p:sp>
      <p:sp>
        <p:nvSpPr>
          <p:cNvPr id="112645" name="灯片编号占位符 112644"/>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4034" name="页眉占位符 4403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44035" name="日期占位符 44034"/>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44036" name="幻灯片图像占位符 44035"/>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4037" name="文本占位符 44036"/>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4038" name="页脚占位符 44037"/>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44039" name="灯片编号占位符 4403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5298" name="组合 55297"/>
          <p:cNvGrpSpPr/>
          <p:nvPr/>
        </p:nvGrpSpPr>
        <p:grpSpPr>
          <a:xfrm>
            <a:off x="-3222625" y="304800"/>
            <a:ext cx="11909425" cy="4724400"/>
            <a:chOff x="-2030" y="192"/>
            <a:chExt cx="7502" cy="2976"/>
          </a:xfrm>
        </p:grpSpPr>
        <p:sp>
          <p:nvSpPr>
            <p:cNvPr id="55299" name="直接连接符 55298"/>
            <p:cNvSpPr/>
            <p:nvPr/>
          </p:nvSpPr>
          <p:spPr>
            <a:xfrm>
              <a:off x="912" y="1584"/>
              <a:ext cx="4560" cy="0"/>
            </a:xfrm>
            <a:prstGeom prst="line">
              <a:avLst/>
            </a:prstGeom>
            <a:ln w="12700" cap="flat" cmpd="sng">
              <a:solidFill>
                <a:schemeClr val="tx1"/>
              </a:solidFill>
              <a:prstDash val="solid"/>
              <a:headEnd type="none" w="med" len="med"/>
              <a:tailEnd type="none" w="med" len="med"/>
            </a:ln>
          </p:spPr>
        </p:sp>
        <p:sp>
          <p:nvSpPr>
            <p:cNvPr id="55300" name="任意多边形 55299"/>
            <p:cNvSpPr/>
            <p:nvPr/>
          </p:nvSpPr>
          <p:spPr>
            <a:xfrm>
              <a:off x="-1584" y="864"/>
              <a:ext cx="2304" cy="2304"/>
            </a:xfrm>
            <a:custGeom>
              <a:avLst/>
              <a:gdLst>
                <a:gd name="A1" fmla="val 12083"/>
                <a:gd name="A2" fmla="val -3200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44083" y="2369"/>
                  </a:moveTo>
                  <a:arcTo wR="32000" hR="32000" stAng="-4068954" swAng="8137868"/>
                  <a:arcTo wR="32000" hR="32000" stAng="-17531086" swAng="41"/>
                  <a:lnTo>
                    <a:pt x="44083" y="61632"/>
                  </a:lnTo>
                  <a:lnTo>
                    <a:pt x="44083" y="2368"/>
                  </a:lnTo>
                  <a:arcTo wR="32000" hR="32000" stAng="-4068995" swAng="4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5301" name="任意多边形 55300"/>
            <p:cNvSpPr/>
            <p:nvPr/>
          </p:nvSpPr>
          <p:spPr>
            <a:xfrm>
              <a:off x="-2030" y="192"/>
              <a:ext cx="2544" cy="2544"/>
            </a:xfrm>
            <a:custGeom>
              <a:avLst/>
              <a:gdLst>
                <a:gd name="A1" fmla="val 18994"/>
                <a:gd name="A2" fmla="val -30013"/>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994" y="6247"/>
                  </a:moveTo>
                  <a:arcTo wR="32000" hR="32000" stAng="-3215437" swAng="6430810"/>
                  <a:arcTo wR="32000" hR="32000" stAng="-18384627" swAng="64"/>
                  <a:lnTo>
                    <a:pt x="50994" y="57754"/>
                  </a:lnTo>
                  <a:lnTo>
                    <a:pt x="50994" y="6246"/>
                  </a:lnTo>
                  <a:arcTo wR="32000" hR="32000" stAng="-3215501" swAng="64"/>
                  <a:close/>
                </a:path>
              </a:pathLst>
            </a:custGeom>
            <a:solidFill>
              <a:schemeClr val="hlink"/>
            </a:solidFill>
            <a:ln w="9525">
              <a:noFill/>
            </a:ln>
          </p:spPr>
          <p:txBody>
            <a:bodyPr/>
            <a:p>
              <a:pPr lvl="0" algn="l"/>
              <a:endParaRPr sz="1800" dirty="0">
                <a:latin typeface="Arial" panose="020B0604020202020204" pitchFamily="34" charset="0"/>
              </a:endParaRPr>
            </a:p>
          </p:txBody>
        </p:sp>
      </p:grpSp>
      <p:sp>
        <p:nvSpPr>
          <p:cNvPr id="55302" name="标题 55301"/>
          <p:cNvSpPr>
            <a:spLocks noGrp="1"/>
          </p:cNvSpPr>
          <p:nvPr>
            <p:ph type="ctrTitle"/>
          </p:nvPr>
        </p:nvSpPr>
        <p:spPr>
          <a:xfrm>
            <a:off x="1443038" y="985838"/>
            <a:ext cx="7239000" cy="1444625"/>
          </a:xfrm>
          <a:prstGeom prst="rect">
            <a:avLst/>
          </a:prstGeom>
          <a:noFill/>
          <a:ln w="9525">
            <a:noFill/>
          </a:ln>
        </p:spPr>
        <p:txBody>
          <a:bodyPr anchor="b"/>
          <a:lstStyle>
            <a:lvl1pPr lvl="0">
              <a:defRPr sz="4000"/>
            </a:lvl1pPr>
          </a:lstStyle>
          <a:p>
            <a:pPr lvl="0"/>
            <a:r>
              <a:rPr lang="zh-CN" altLang="en-US" dirty="0"/>
              <a:t>单击此处编辑母版标题样式</a:t>
            </a:r>
            <a:endParaRPr lang="zh-CN" altLang="en-US" dirty="0"/>
          </a:p>
        </p:txBody>
      </p:sp>
      <p:sp>
        <p:nvSpPr>
          <p:cNvPr id="55303" name="副标题 55302"/>
          <p:cNvSpPr>
            <a:spLocks noGrp="1"/>
          </p:cNvSpPr>
          <p:nvPr>
            <p:ph type="subTitle" idx="1"/>
          </p:nvPr>
        </p:nvSpPr>
        <p:spPr>
          <a:xfrm>
            <a:off x="1443038" y="3427413"/>
            <a:ext cx="72390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55304" name="日期占位符 55303"/>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a:buClr>
                <a:schemeClr val="bg1"/>
              </a:buClr>
            </a:pPr>
            <a:endParaRPr lang="zh-CN" altLang="en-US" dirty="0">
              <a:latin typeface="Arial" panose="020B0604020202020204" pitchFamily="34" charset="0"/>
            </a:endParaRPr>
          </a:p>
        </p:txBody>
      </p:sp>
      <p:sp>
        <p:nvSpPr>
          <p:cNvPr id="55305" name="页脚占位符 55304"/>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a:buClr>
                <a:schemeClr val="bg1"/>
              </a:buClr>
            </a:pPr>
            <a:endParaRPr lang="zh-CN" altLang="en-US" dirty="0"/>
          </a:p>
        </p:txBody>
      </p:sp>
      <p:sp>
        <p:nvSpPr>
          <p:cNvPr id="55306" name="灯片编号占位符 55305"/>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5222" y="301625"/>
            <a:ext cx="1828403" cy="5640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0013" y="301625"/>
            <a:ext cx="5379215" cy="56403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0013"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99955"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buClr>
                <a:schemeClr val="bg1"/>
              </a:buClr>
            </a:pPr>
            <a:endParaRPr lang="zh-CN" altLang="en-US" dirty="0"/>
          </a:p>
        </p:txBody>
      </p:sp>
      <p:sp>
        <p:nvSpPr>
          <p:cNvPr id="9" name="灯片编号占位符 8"/>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buClr>
                <a:schemeClr val="bg1"/>
              </a:buClr>
            </a:pPr>
            <a:endParaRPr lang="zh-CN" altLang="en-US" dirty="0"/>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buClr>
                <a:schemeClr val="bg1"/>
              </a:buClr>
            </a:pPr>
            <a:endParaRPr lang="zh-CN" altLang="en-US" dirty="0"/>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4274" name="组合 54273"/>
          <p:cNvGrpSpPr/>
          <p:nvPr/>
        </p:nvGrpSpPr>
        <p:grpSpPr>
          <a:xfrm>
            <a:off x="-3238500" y="0"/>
            <a:ext cx="11925300" cy="3810000"/>
            <a:chOff x="-2040" y="0"/>
            <a:chExt cx="7512" cy="2400"/>
          </a:xfrm>
        </p:grpSpPr>
        <p:sp>
          <p:nvSpPr>
            <p:cNvPr id="54275" name="任意多边形 54274"/>
            <p:cNvSpPr/>
            <p:nvPr/>
          </p:nvSpPr>
          <p:spPr>
            <a:xfrm>
              <a:off x="-2040" y="432"/>
              <a:ext cx="2592" cy="1968"/>
            </a:xfrm>
            <a:custGeom>
              <a:avLst/>
              <a:gdLst>
                <a:gd name="A1" fmla="val 18296"/>
                <a:gd name="A2" fmla="val -30880"/>
                <a:gd name="A3" fmla="val 31512"/>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296" y="5746"/>
                  </a:moveTo>
                  <a:arcTo wR="32000" hR="32000" stAng="-3307678" swAng="6615294"/>
                  <a:arcTo wR="32000" hR="32000" stAng="-18292383" swAng="61"/>
                  <a:lnTo>
                    <a:pt x="50296" y="58255"/>
                  </a:lnTo>
                  <a:lnTo>
                    <a:pt x="50296" y="5745"/>
                  </a:lnTo>
                  <a:arcTo wR="32000" hR="32000" stAng="-3307739" swAng="6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4276" name="任意多边形 54275"/>
            <p:cNvSpPr/>
            <p:nvPr/>
          </p:nvSpPr>
          <p:spPr>
            <a:xfrm>
              <a:off x="-1528" y="0"/>
              <a:ext cx="1949" cy="1987"/>
            </a:xfrm>
            <a:custGeom>
              <a:avLst/>
              <a:gdLst>
                <a:gd name="A1" fmla="val 18077"/>
                <a:gd name="A2" fmla="val -3088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077" y="5595"/>
                  </a:moveTo>
                  <a:arcTo wR="32000" hR="32000" stAng="-3336255" swAng="6672450"/>
                  <a:arcTo wR="32000" hR="32000" stAng="-18263805" swAng="61"/>
                  <a:lnTo>
                    <a:pt x="50077" y="58406"/>
                  </a:lnTo>
                  <a:lnTo>
                    <a:pt x="50077" y="5594"/>
                  </a:lnTo>
                  <a:arcTo wR="32000" hR="32000" stAng="-3336316" swAng="61"/>
                  <a:close/>
                </a:path>
              </a:pathLst>
            </a:custGeom>
            <a:solidFill>
              <a:schemeClr val="hlink"/>
            </a:solidFill>
            <a:ln w="9525">
              <a:noFill/>
            </a:ln>
          </p:spPr>
          <p:txBody>
            <a:bodyPr/>
            <a:p>
              <a:pPr lvl="0" algn="l"/>
              <a:endParaRPr sz="1800" dirty="0">
                <a:latin typeface="Arial" panose="020B0604020202020204" pitchFamily="34" charset="0"/>
              </a:endParaRPr>
            </a:p>
          </p:txBody>
        </p:sp>
        <p:sp>
          <p:nvSpPr>
            <p:cNvPr id="54277" name="直接连接符 54276"/>
            <p:cNvSpPr/>
            <p:nvPr/>
          </p:nvSpPr>
          <p:spPr>
            <a:xfrm>
              <a:off x="864" y="960"/>
              <a:ext cx="4608" cy="0"/>
            </a:xfrm>
            <a:prstGeom prst="line">
              <a:avLst/>
            </a:prstGeom>
            <a:ln w="12700" cap="flat" cmpd="sng">
              <a:solidFill>
                <a:schemeClr val="tx1"/>
              </a:solidFill>
              <a:prstDash val="solid"/>
              <a:headEnd type="none" w="med" len="med"/>
              <a:tailEnd type="none" w="med" len="med"/>
            </a:ln>
          </p:spPr>
        </p:sp>
      </p:grpSp>
      <p:sp>
        <p:nvSpPr>
          <p:cNvPr id="54278" name="标题 54277"/>
          <p:cNvSpPr>
            <a:spLocks noGrp="1"/>
          </p:cNvSpPr>
          <p:nvPr>
            <p:ph type="title"/>
          </p:nvPr>
        </p:nvSpPr>
        <p:spPr>
          <a:xfrm>
            <a:off x="1370013" y="301625"/>
            <a:ext cx="7313612"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4279" name="文本占位符 54278"/>
          <p:cNvSpPr>
            <a:spLocks noGrp="1"/>
          </p:cNvSpPr>
          <p:nvPr>
            <p:ph type="body" idx="1"/>
          </p:nvPr>
        </p:nvSpPr>
        <p:spPr>
          <a:xfrm>
            <a:off x="1370013" y="1827213"/>
            <a:ext cx="7313612"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4280" name="日期占位符 54279"/>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lvl="0">
              <a:buClr>
                <a:schemeClr val="bg1"/>
              </a:buClr>
            </a:pPr>
            <a:endParaRPr lang="zh-CN" altLang="en-US" dirty="0">
              <a:latin typeface="Arial" panose="020B0604020202020204" pitchFamily="34" charset="0"/>
            </a:endParaRPr>
          </a:p>
        </p:txBody>
      </p:sp>
      <p:sp>
        <p:nvSpPr>
          <p:cNvPr id="54281" name="页脚占位符 54280"/>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lvl="0">
              <a:buClr>
                <a:schemeClr val="bg1"/>
              </a:buClr>
            </a:pPr>
            <a:endParaRPr lang="zh-CN" altLang="en-US" dirty="0"/>
          </a:p>
        </p:txBody>
      </p:sp>
      <p:sp>
        <p:nvSpPr>
          <p:cNvPr id="54282" name="灯片编号占位符 54281"/>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9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5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19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19968;&#23450;&#35201;&#22312;&#21551;&#21160;&#30340;&#22320;&#26041;&#21152;&#19978;@MapperScan(&#8220;com.zhuguang.jack.dao%2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ib.csdn.net/base/java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ib.csdn.net/base/java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30643" y="2857500"/>
            <a:ext cx="7313612" cy="1143000"/>
          </a:xfrm>
        </p:spPr>
        <p:txBody>
          <a:bodyPr/>
          <a:p>
            <a:r>
              <a:rPr lang="zh-CN" altLang="en-US" sz="4000"/>
              <a:t>微服务框架</a:t>
            </a:r>
            <a:r>
              <a:rPr lang="en-US" altLang="zh-CN" sz="4000"/>
              <a:t>Springboot</a:t>
            </a:r>
            <a:br>
              <a:rPr lang="zh-CN" altLang="en-US"/>
            </a:br>
            <a:r>
              <a:rPr lang="en-US" altLang="zh-CN"/>
              <a:t>	        </a:t>
            </a:r>
            <a:r>
              <a:rPr lang="zh-CN" altLang="en-US"/>
              <a:t>                          周森山</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
          <p:cNvPicPr>
            <a:picLocks noChangeAspect="1"/>
          </p:cNvPicPr>
          <p:nvPr/>
        </p:nvPicPr>
        <p:blipFill>
          <a:blip r:embed="rId1"/>
          <a:stretch>
            <a:fillRect/>
          </a:stretch>
        </p:blipFill>
        <p:spPr>
          <a:xfrm>
            <a:off x="930275" y="918845"/>
            <a:ext cx="7863840" cy="2720975"/>
          </a:xfrm>
          <a:prstGeom prst="rect">
            <a:avLst/>
          </a:prstGeom>
        </p:spPr>
      </p:pic>
      <p:pic>
        <p:nvPicPr>
          <p:cNvPr id="6" name="图片 5" descr="0"/>
          <p:cNvPicPr>
            <a:picLocks noChangeAspect="1"/>
          </p:cNvPicPr>
          <p:nvPr/>
        </p:nvPicPr>
        <p:blipFill>
          <a:blip r:embed="rId2"/>
          <a:stretch>
            <a:fillRect/>
          </a:stretch>
        </p:blipFill>
        <p:spPr>
          <a:xfrm>
            <a:off x="930910" y="3639820"/>
            <a:ext cx="7863205" cy="288925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960120" y="902335"/>
            <a:ext cx="8134985" cy="2014855"/>
          </a:xfrm>
          <a:prstGeom prst="rect">
            <a:avLst/>
          </a:prstGeom>
        </p:spPr>
      </p:pic>
      <p:pic>
        <p:nvPicPr>
          <p:cNvPr id="5" name="图片 4" descr="2"/>
          <p:cNvPicPr>
            <a:picLocks noChangeAspect="1"/>
          </p:cNvPicPr>
          <p:nvPr/>
        </p:nvPicPr>
        <p:blipFill>
          <a:blip r:embed="rId2"/>
          <a:stretch>
            <a:fillRect/>
          </a:stretch>
        </p:blipFill>
        <p:spPr>
          <a:xfrm>
            <a:off x="960120" y="3004185"/>
            <a:ext cx="8134985" cy="287147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3"/>
          <p:cNvPicPr>
            <a:picLocks noChangeAspect="1"/>
          </p:cNvPicPr>
          <p:nvPr/>
        </p:nvPicPr>
        <p:blipFill>
          <a:blip r:embed="rId1"/>
          <a:stretch>
            <a:fillRect/>
          </a:stretch>
        </p:blipFill>
        <p:spPr>
          <a:xfrm>
            <a:off x="700405" y="1450340"/>
            <a:ext cx="8207375" cy="2943860"/>
          </a:xfrm>
          <a:prstGeom prst="rect">
            <a:avLst/>
          </a:prstGeom>
        </p:spPr>
      </p:pic>
      <p:sp>
        <p:nvSpPr>
          <p:cNvPr id="5" name="文本框 4"/>
          <p:cNvSpPr txBox="1"/>
          <p:nvPr/>
        </p:nvSpPr>
        <p:spPr>
          <a:xfrm>
            <a:off x="1007745" y="726440"/>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自动依赖原理</a:t>
            </a:r>
            <a:endParaRPr lang="zh-CN" altLang="en-US"/>
          </a:p>
        </p:txBody>
      </p:sp>
      <p:sp>
        <p:nvSpPr>
          <p:cNvPr id="3" name="内容占位符 2"/>
          <p:cNvSpPr>
            <a:spLocks noGrp="1"/>
          </p:cNvSpPr>
          <p:nvPr>
            <p:ph idx="1"/>
          </p:nvPr>
        </p:nvSpPr>
        <p:spPr/>
        <p:txBody>
          <a:bodyPr/>
          <a:p>
            <a:r>
              <a:rPr lang="zh-CN" altLang="en-US" sz="1800"/>
              <a:t>在@EnableAutoConfiguration注解内使用到了@import注解来完成导入配置的功能，将所有符合自动配置条件的bean定义加载到IoC容器，底层是通过SpringFactoriesLoader这个工具类中方法loadFactoryNames方法进行扫描具有META-INF/ spring.factories 文件的jar包。并将其中org.springframework.boot.autoconfigure.EnableutoConfiguration对应的配置项通过反射（Java Refletion）实例化为对应的标注了@Configuration的JavaConfig形式的IoC容器配置类，然后汇总为一个并加载到IoC容器 </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en-US" altLang="zh-CN" dirty="0">
              <a:sym typeface="+mn-ea"/>
            </a:endParaRPr>
          </a:p>
        </p:txBody>
      </p:sp>
      <p:sp>
        <p:nvSpPr>
          <p:cNvPr id="3" name="内容占位符 2"/>
          <p:cNvSpPr>
            <a:spLocks noGrp="1"/>
          </p:cNvSpPr>
          <p:nvPr>
            <p:ph idx="1"/>
          </p:nvPr>
        </p:nvSpPr>
        <p:spPr>
          <a:xfrm>
            <a:off x="777875" y="1827530"/>
            <a:ext cx="7905750" cy="4664710"/>
          </a:xfrm>
        </p:spPr>
        <p:txBody>
          <a:bodyPr/>
          <a:p>
            <a:pPr marL="0" indent="0">
              <a:buNone/>
            </a:pPr>
            <a:r>
              <a:rPr lang="en-US" altLang="zh-CN" sz="1800"/>
              <a:t>      starter是SpringBoot的核心组成部分，SpringBoot为我们提供了尽可能完善的封装，提供了一系列的自动化配置的starter插件，我们在使用spring-boot-starter-web时只需要在pom.xml配置文件内添加依赖就可以了，我们之前传统方式则是需要添加很多相关SpringMVC配置文件。而spring-boot-starter-web为我们提供了几乎所有的默认配置，很好的降低了使用框架时的复杂度。</a:t>
            </a:r>
            <a:endParaRPr lang="en-US" altLang="zh-CN" sz="1800"/>
          </a:p>
          <a:p>
            <a:pPr marL="0" indent="0">
              <a:buNone/>
            </a:pPr>
            <a:r>
              <a:rPr lang="en-US" altLang="zh-CN" sz="1800"/>
              <a:t>      因此在使用xx.starter时你就不用考虑该怎么配置，即便是有一些必要的配置在application.properties配置文件内对应配置就可以了，那好，为什么我在application.properties配置对应属性后xx.starter就可以获取到并作出处理呢</a:t>
            </a:r>
            <a:endParaRPr lang="en-US" altLang="zh-CN" sz="1800"/>
          </a:p>
          <a:p>
            <a:pPr marL="0" indent="0">
              <a:buNone/>
            </a:pPr>
            <a:endParaRPr lang="en-US" altLang="zh-CN" sz="1800"/>
          </a:p>
          <a:p>
            <a:pPr marL="0" indent="0">
              <a:buNone/>
            </a:pPr>
            <a:r>
              <a:rPr lang="en-US" altLang="zh-CN" sz="1800" b="1"/>
              <a:t>1</a:t>
            </a:r>
            <a:r>
              <a:rPr lang="zh-CN" altLang="en-US" sz="1800" b="1"/>
              <a:t>  首先</a:t>
            </a:r>
            <a:r>
              <a:rPr lang="en-US" altLang="zh-CN" sz="1800" b="1"/>
              <a:t>pom</a:t>
            </a:r>
            <a:r>
              <a:rPr lang="zh-CN" altLang="en-US" sz="1800" b="1"/>
              <a:t>文件中需要引用spring-boot-autoconfigure</a:t>
            </a:r>
            <a:endParaRPr lang="zh-CN" altLang="en-US" sz="1800"/>
          </a:p>
          <a:p>
            <a:pPr marL="0" indent="0">
              <a:buNone/>
            </a:pPr>
            <a:r>
              <a:rPr lang="en-US" altLang="zh-CN" sz="1800" b="1"/>
              <a:t>2  </a:t>
            </a:r>
            <a:r>
              <a:rPr lang="zh-CN" altLang="en-US" sz="1800" b="1"/>
              <a:t>如果需要在</a:t>
            </a:r>
            <a:r>
              <a:rPr lang="en-US" altLang="zh-CN" sz="1800" b="1">
                <a:sym typeface="+mn-ea"/>
              </a:rPr>
              <a:t>application.properties</a:t>
            </a:r>
            <a:r>
              <a:rPr lang="zh-CN" altLang="en-US" sz="1800" b="1">
                <a:sym typeface="+mn-ea"/>
              </a:rPr>
              <a:t>属性文件配置自定义属性，则需要用到</a:t>
            </a:r>
            <a:r>
              <a:rPr lang="en-US" altLang="zh-CN" sz="1800" b="1"/>
              <a:t>@ConfigurationProperties </a:t>
            </a:r>
            <a:r>
              <a:rPr lang="zh-CN" altLang="en-US" sz="1800" b="1"/>
              <a:t>注解</a:t>
            </a:r>
            <a:endParaRPr lang="zh-CN" altLang="en-US" sz="1800"/>
          </a:p>
          <a:p>
            <a:pPr marL="0" indent="0">
              <a:buNone/>
            </a:pPr>
            <a:endParaRPr lang="zh-CN"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r>
              <a:rPr lang="en-US" altLang="zh-CN" sz="1800" b="1"/>
              <a:t>3 </a:t>
            </a:r>
            <a:r>
              <a:rPr lang="zh-CN" altLang="en-US" sz="1800" b="1"/>
              <a:t>自定义配置类</a:t>
            </a:r>
            <a:endParaRPr lang="zh-CN" altLang="en-US" sz="1800"/>
          </a:p>
          <a:p>
            <a:r>
              <a:rPr lang="zh-CN" altLang="en-US" sz="1800"/>
              <a:t>@Configuration//开启配置</a:t>
            </a:r>
            <a:endParaRPr lang="zh-CN" altLang="en-US" sz="1800"/>
          </a:p>
          <a:p>
            <a:r>
              <a:rPr lang="zh-CN" altLang="en-US" sz="1800"/>
              <a:t>@ConditionalOnClass(HelloService.class)//存在HelloService时初始化该配置类</a:t>
            </a:r>
            <a:endParaRPr lang="zh-CN" altLang="en-US" sz="1800"/>
          </a:p>
          <a:p>
            <a:r>
              <a:rPr lang="zh-CN" altLang="en-US" sz="1800"/>
              <a:t>public class HelloAutoConfiguration</a:t>
            </a:r>
            <a:endParaRPr lang="zh-CN" altLang="en-US" sz="1800"/>
          </a:p>
          <a:p>
            <a:r>
              <a:rPr lang="zh-CN" altLang="en-US" sz="1800"/>
              <a:t>{</a:t>
            </a:r>
            <a:endParaRPr lang="zh-CN" altLang="en-US" sz="1800"/>
          </a:p>
          <a:p>
            <a:r>
              <a:rPr lang="zh-CN" altLang="en-US" sz="1800"/>
              <a:t>    @Bean//创建HelloService实体bean</a:t>
            </a:r>
            <a:endParaRPr lang="zh-CN" altLang="en-US" sz="1800"/>
          </a:p>
          <a:p>
            <a:r>
              <a:rPr lang="zh-CN" altLang="en-US" sz="1800"/>
              <a:t>    @ConditionalOnMissingBean(HelloService.class)//缺失HelloService实体bean时，初始化HelloService并添加到SpringIoc</a:t>
            </a:r>
            <a:endParaRPr lang="zh-CN" altLang="en-US" sz="1800"/>
          </a:p>
          <a:p>
            <a:r>
              <a:rPr lang="zh-CN" altLang="en-US" sz="1800"/>
              <a:t>    public HelloService helloService()</a:t>
            </a:r>
            <a:endParaRPr lang="zh-CN" altLang="en-US" sz="1800"/>
          </a:p>
          <a:p>
            <a:r>
              <a:rPr lang="zh-CN" altLang="en-US" sz="1800"/>
              <a:t>    {</a:t>
            </a:r>
            <a:endParaRPr lang="zh-CN" altLang="en-US" sz="1800"/>
          </a:p>
          <a:p>
            <a:r>
              <a:rPr lang="zh-CN" altLang="en-US" sz="1800"/>
              <a:t>        </a:t>
            </a:r>
            <a:r>
              <a:rPr lang="en-US" altLang="zh-CN" sz="1800"/>
              <a:t>...</a:t>
            </a:r>
            <a:endParaRPr lang="zh-CN" altLang="en-US" sz="1800"/>
          </a:p>
          <a:p>
            <a:r>
              <a:rPr lang="zh-CN" altLang="en-US" sz="1800"/>
              <a:t>        return helloService;</a:t>
            </a:r>
            <a:endParaRPr lang="zh-CN" altLang="en-US" sz="1800"/>
          </a:p>
          <a:p>
            <a:r>
              <a:rPr lang="zh-CN" altLang="en-US" sz="1800"/>
              <a:t>    }</a:t>
            </a:r>
            <a:endParaRPr lang="zh-CN" altLang="en-US" sz="1800"/>
          </a:p>
          <a:p>
            <a:r>
              <a:rPr lang="zh-CN" altLang="en-US" sz="1800"/>
              <a:t>}</a:t>
            </a:r>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pPr marL="0" indent="0">
              <a:buNone/>
            </a:pPr>
            <a:r>
              <a:rPr lang="en-US" altLang="zh-CN" sz="2000" b="1"/>
              <a:t>4 </a:t>
            </a:r>
            <a:r>
              <a:rPr lang="zh-CN" altLang="en-US" sz="2000" b="1"/>
              <a:t>加载配置类</a:t>
            </a:r>
            <a:r>
              <a:rPr lang="en-US" altLang="zh-CN" sz="2000" b="1"/>
              <a:t>(</a:t>
            </a:r>
            <a:r>
              <a:rPr lang="zh-CN" altLang="en-US" sz="2000" b="1"/>
              <a:t>自定义spring.factories</a:t>
            </a:r>
            <a:r>
              <a:rPr lang="en-US" altLang="zh-CN" sz="2000" b="1"/>
              <a:t>)</a:t>
            </a:r>
            <a:endParaRPr lang="zh-CN" altLang="en-US" sz="2000"/>
          </a:p>
          <a:p>
            <a:pPr marL="0" indent="0">
              <a:buNone/>
            </a:pPr>
            <a:r>
              <a:rPr lang="zh-CN" altLang="en-US" sz="2000"/>
              <a:t>我们在src/main/resource目录下创建META-INF目录，并在目录内添加文件spring.factories，具体内容如下所示：</a:t>
            </a:r>
            <a:endParaRPr lang="zh-CN" altLang="en-US" sz="2000"/>
          </a:p>
          <a:p>
            <a:pPr marL="0" indent="0">
              <a:buNone/>
            </a:pPr>
            <a:endParaRPr lang="zh-CN" altLang="en-US" sz="2000"/>
          </a:p>
          <a:p>
            <a:pPr marL="0" indent="0">
              <a:buNone/>
            </a:pPr>
            <a:r>
              <a:rPr lang="zh-CN" altLang="en-US" sz="2000"/>
              <a:t>#配置自定义Starter的自动化配置</a:t>
            </a:r>
            <a:endParaRPr lang="zh-CN" altLang="en-US" sz="2000"/>
          </a:p>
          <a:p>
            <a:pPr marL="0" indent="0">
              <a:buNone/>
            </a:pPr>
            <a:r>
              <a:rPr lang="zh-CN" altLang="en-US" sz="2000"/>
              <a:t>org.springframework.boot.autoconfigure.EnableAutoConfiguration=com.yuqiyu.chapter28.HelloAutoConfiguration</a:t>
            </a:r>
            <a:endParaRPr lang="zh-CN" altLang="en-US" sz="2000"/>
          </a:p>
          <a:p>
            <a:pPr marL="0" indent="0">
              <a:buNone/>
            </a:pPr>
            <a:endParaRPr lang="zh-CN" altLang="en-US" sz="2000"/>
          </a:p>
          <a:p>
            <a:pPr marL="0" indent="0">
              <a:buNone/>
            </a:pPr>
            <a:r>
              <a:rPr lang="zh-CN" altLang="en-US" sz="2000"/>
              <a:t>都目前为止我们的自定义starter已经配置完成，下面我们需要新建一个SpringBoot项目来测试我们的自动化配置是否已经生效</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381" y="954193"/>
            <a:ext cx="7704856" cy="5446395"/>
          </a:xfrm>
          <a:prstGeom prst="rect">
            <a:avLst/>
          </a:prstGeom>
        </p:spPr>
        <p:txBody>
          <a:bodyPr wrap="square">
            <a:spAutoFit/>
          </a:bodyPr>
          <a:lstStyle/>
          <a:p>
            <a:r>
              <a:rPr lang="en-US" altLang="zh-CN" sz="2000" b="1"/>
              <a:t>Springboot    Servlet</a:t>
            </a:r>
            <a:r>
              <a:rPr lang="zh-CN" altLang="en-US" sz="2000" b="1"/>
              <a:t>注册</a:t>
            </a:r>
            <a:endParaRPr lang="en-US" altLang="zh-CN" sz="2000" b="1"/>
          </a:p>
          <a:p>
            <a:endParaRPr lang="en-US" altLang="zh-CN" sz="2000" b="1"/>
          </a:p>
          <a:p>
            <a:r>
              <a:rPr lang="en-US" altLang="zh-CN" sz="2000" b="1"/>
              <a:t>Springboot</a:t>
            </a:r>
            <a:r>
              <a:rPr lang="zh-CN" altLang="en-US" sz="2000" b="1"/>
              <a:t>中有两种方式可以添加 </a:t>
            </a:r>
            <a:r>
              <a:rPr lang="en-US" altLang="zh-CN" sz="2000" b="1"/>
              <a:t>Servlet</a:t>
            </a:r>
            <a:r>
              <a:rPr lang="zh-CN" altLang="en-US" sz="2000" b="1"/>
              <a:t>、</a:t>
            </a:r>
            <a:r>
              <a:rPr lang="en-US" altLang="zh-CN" sz="2000" b="1"/>
              <a:t>Filter</a:t>
            </a:r>
            <a:r>
              <a:rPr lang="zh-CN" altLang="en-US" sz="2000" b="1"/>
              <a:t>、</a:t>
            </a:r>
            <a:r>
              <a:rPr lang="en-US" altLang="zh-CN" sz="2000" b="1"/>
              <a:t>Listener</a:t>
            </a:r>
            <a:endParaRPr lang="en-US" altLang="zh-CN" sz="2000" b="1"/>
          </a:p>
          <a:p>
            <a:endParaRPr lang="en-US" altLang="zh-CN" sz="1800" b="1"/>
          </a:p>
          <a:p>
            <a:r>
              <a:rPr lang="en-US" altLang="zh-CN" sz="1800" b="1"/>
              <a:t>1</a:t>
            </a:r>
            <a:r>
              <a:rPr lang="zh-CN" altLang="en-US" sz="1800" b="1"/>
              <a:t>、</a:t>
            </a:r>
            <a:r>
              <a:rPr lang="zh-CN" altLang="en-US" sz="1800"/>
              <a:t>代码注册通过</a:t>
            </a:r>
            <a:r>
              <a:rPr lang="en-US" altLang="zh-CN" sz="1800"/>
              <a:t>ServletRegistrationBean、 FilterRegistrationBean </a:t>
            </a:r>
            <a:r>
              <a:rPr lang="zh-CN" altLang="en-US" sz="1800"/>
              <a:t>和 </a:t>
            </a:r>
            <a:r>
              <a:rPr lang="en-US" altLang="zh-CN" sz="1800"/>
              <a:t>ServletListenerRegistrationBean </a:t>
            </a:r>
            <a:r>
              <a:rPr lang="zh-CN" altLang="en-US" sz="1800"/>
              <a:t>获得控制</a:t>
            </a:r>
            <a:endParaRPr lang="en-US" altLang="zh-CN" sz="1800"/>
          </a:p>
          <a:p>
            <a:r>
              <a:rPr lang="en-US" altLang="zh-CN" sz="1800"/>
              <a:t>@Bean </a:t>
            </a:r>
            <a:endParaRPr lang="en-US" altLang="zh-CN" sz="1800"/>
          </a:p>
          <a:p>
            <a:r>
              <a:rPr lang="en-US" altLang="zh-CN" sz="1800"/>
              <a:t>public ServletRegistrationBean servletRegistrationBean() { </a:t>
            </a:r>
            <a:endParaRPr lang="en-US" altLang="zh-CN" sz="1800"/>
          </a:p>
          <a:p>
            <a:r>
              <a:rPr lang="en-US" altLang="zh-CN" sz="1800"/>
              <a:t>return new ServletRegistrationBean(new MyServlet(), "/xs/*");}</a:t>
            </a:r>
            <a:endParaRPr lang="en-US" altLang="zh-CN" sz="1800"/>
          </a:p>
          <a:p>
            <a:endParaRPr lang="en-US" altLang="zh-CN" sz="1800" b="1"/>
          </a:p>
          <a:p>
            <a:r>
              <a:rPr lang="en-US" altLang="zh-CN" sz="1800" b="1"/>
              <a:t>2</a:t>
            </a:r>
            <a:r>
              <a:rPr lang="zh-CN" altLang="en-US" sz="1800" b="1"/>
              <a:t>、</a:t>
            </a:r>
            <a:r>
              <a:rPr lang="zh-CN" altLang="en-US" sz="1800"/>
              <a:t>在 </a:t>
            </a:r>
            <a:r>
              <a:rPr lang="en-US" altLang="zh-CN" sz="1800"/>
              <a:t>SpringBootApplication </a:t>
            </a:r>
            <a:r>
              <a:rPr lang="zh-CN" altLang="en-US" sz="1800"/>
              <a:t>上使用</a:t>
            </a:r>
            <a:r>
              <a:rPr lang="en-US" altLang="zh-CN" sz="1800"/>
              <a:t>@ServletComponentScan </a:t>
            </a:r>
            <a:r>
              <a:rPr lang="zh-CN" altLang="en-US" sz="1800"/>
              <a:t>注解后，</a:t>
            </a:r>
            <a:r>
              <a:rPr lang="en-US" altLang="zh-CN" sz="1800"/>
              <a:t>Servlet、Filter、Listener </a:t>
            </a:r>
            <a:r>
              <a:rPr lang="zh-CN" altLang="en-US" sz="1800"/>
              <a:t>可以直接通过 </a:t>
            </a:r>
            <a:r>
              <a:rPr lang="en-US" altLang="zh-CN" sz="1800"/>
              <a:t>@WebServlet、@WebFilter、@WebListener </a:t>
            </a:r>
            <a:r>
              <a:rPr lang="zh-CN" altLang="en-US" sz="1800"/>
              <a:t>注解自动注册，无需其他代码。</a:t>
            </a:r>
            <a:endParaRPr lang="en-US" altLang="zh-CN" sz="1800" b="1"/>
          </a:p>
          <a:p>
            <a:r>
              <a:rPr lang="en-US" altLang="zh-CN" sz="1800"/>
              <a:t>@SpringBootApplication </a:t>
            </a:r>
            <a:endParaRPr lang="en-US" altLang="zh-CN" sz="1800"/>
          </a:p>
          <a:p>
            <a:r>
              <a:rPr lang="en-US" altLang="zh-CN" sz="1800"/>
              <a:t>@ServletComponentScan</a:t>
            </a:r>
            <a:endParaRPr lang="en-US" altLang="zh-CN" sz="1800"/>
          </a:p>
          <a:p>
            <a:r>
              <a:rPr lang="en-US" altLang="zh-CN" sz="1800"/>
              <a:t> public class SpringBootSampleApplication {</a:t>
            </a:r>
            <a:endParaRPr lang="en-US" altLang="zh-CN" sz="1800"/>
          </a:p>
          <a:p>
            <a:r>
              <a:rPr lang="en-US" altLang="zh-CN" sz="1800"/>
              <a:t> public static void main(String[] args) { </a:t>
            </a:r>
            <a:endParaRPr lang="en-US" altLang="zh-CN" sz="1800"/>
          </a:p>
          <a:p>
            <a:r>
              <a:rPr lang="en-US" altLang="zh-CN" sz="1800"/>
              <a:t>         SpringApplication.run(SpringBootSampleApplication.class, args); </a:t>
            </a:r>
            <a:endParaRPr lang="en-US" altLang="zh-CN" sz="1800"/>
          </a:p>
          <a:p>
            <a:r>
              <a:rPr lang="en-US" altLang="zh-CN" sz="1800"/>
              <a:t>} }</a:t>
            </a:r>
            <a:endParaRPr lang="en-US" altLang="zh-CN"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7" name="文本框 6"/>
          <p:cNvSpPr txBox="1"/>
          <p:nvPr/>
        </p:nvSpPr>
        <p:spPr>
          <a:xfrm>
            <a:off x="1391920" y="1649095"/>
            <a:ext cx="7025640" cy="4523105"/>
          </a:xfrm>
          <a:prstGeom prst="rect">
            <a:avLst/>
          </a:prstGeom>
          <a:noFill/>
        </p:spPr>
        <p:txBody>
          <a:bodyPr wrap="square" rtlCol="0" anchor="t">
            <a:spAutoFit/>
          </a:bodyPr>
          <a:p>
            <a:r>
              <a:rPr lang="zh-CN" altLang="en-US" sz="1800"/>
              <a:t>SpringBoot启动的时候，不论调用什么方法，都会构造一个SpringApplication的实例，然后调用这个实例的run方法，这样就表示启动SpringBoot。</a:t>
            </a:r>
            <a:endParaRPr lang="zh-CN" altLang="en-US" sz="1800"/>
          </a:p>
          <a:p>
            <a:endParaRPr lang="zh-CN" altLang="en-US" sz="1800"/>
          </a:p>
          <a:p>
            <a:r>
              <a:rPr lang="zh-CN" altLang="en-US" sz="1800"/>
              <a:t>在run方法调用之前，也就是构造SpringApplication的时候会进行初始化的工作，初始化的时候会做以下几件事：</a:t>
            </a:r>
            <a:endParaRPr lang="zh-CN" altLang="en-US" sz="1800"/>
          </a:p>
          <a:p>
            <a:endParaRPr lang="zh-CN" altLang="en-US" sz="1800"/>
          </a:p>
          <a:p>
            <a:r>
              <a:rPr lang="zh-CN" altLang="en-US" sz="1800"/>
              <a:t>把参数sources设置到SpringApplication属性中，这个sources可以是任何类型的参数。本文的例子中这个sources就是MyApplication的class对象</a:t>
            </a:r>
            <a:endParaRPr lang="zh-CN" altLang="en-US" sz="1800"/>
          </a:p>
          <a:p>
            <a:r>
              <a:rPr lang="zh-CN" altLang="en-US" sz="1800"/>
              <a:t>判断是否是web程序，并设置到webEnvironment这个boolean属性中</a:t>
            </a:r>
            <a:endParaRPr lang="zh-CN" altLang="en-US" sz="1800"/>
          </a:p>
          <a:p>
            <a:r>
              <a:rPr lang="zh-CN" altLang="en-US" sz="1800"/>
              <a:t>找出所有的初始化器，默认有5个，设置到initializers属性中</a:t>
            </a:r>
            <a:endParaRPr lang="zh-CN" altLang="en-US" sz="1800"/>
          </a:p>
          <a:p>
            <a:r>
              <a:rPr lang="zh-CN" altLang="en-US" sz="1800"/>
              <a:t>找出所有的应用程序监听器，默认有9个，设置到listeners属性中</a:t>
            </a:r>
            <a:endParaRPr lang="zh-CN" altLang="en-US" sz="1800"/>
          </a:p>
          <a:p>
            <a:r>
              <a:rPr lang="zh-CN" altLang="en-US" sz="1800"/>
              <a:t>找出运行的主类(main class)</a:t>
            </a:r>
            <a:endParaRPr lang="zh-CN" altLang="en-US" sz="1800"/>
          </a:p>
          <a:p>
            <a:r>
              <a:rPr lang="zh-CN" altLang="en-US" sz="1800"/>
              <a:t>SpringApplication构造完成之后调用run方法，启动SpringApplication，run方法执行的时候会做以下几件事：</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5" name="文本框 4"/>
          <p:cNvSpPr txBox="1"/>
          <p:nvPr/>
        </p:nvSpPr>
        <p:spPr>
          <a:xfrm>
            <a:off x="1378585" y="1700530"/>
            <a:ext cx="7328535" cy="3415030"/>
          </a:xfrm>
          <a:prstGeom prst="rect">
            <a:avLst/>
          </a:prstGeom>
          <a:noFill/>
        </p:spPr>
        <p:txBody>
          <a:bodyPr wrap="square" rtlCol="0" anchor="t">
            <a:spAutoFit/>
          </a:bodyPr>
          <a:p>
            <a:r>
              <a:rPr lang="en-US" altLang="zh-CN" sz="1800"/>
              <a:t>1  </a:t>
            </a:r>
            <a:r>
              <a:rPr lang="zh-CN" altLang="en-US" sz="1800"/>
              <a:t>构造一个StopWatch，观察SpringApplication的执行</a:t>
            </a:r>
            <a:endParaRPr lang="zh-CN" altLang="en-US" sz="1800"/>
          </a:p>
          <a:p>
            <a:r>
              <a:rPr lang="en-US" altLang="zh-CN" sz="1800"/>
              <a:t>2 </a:t>
            </a:r>
            <a:r>
              <a:rPr lang="zh-CN" altLang="en-US" sz="1800"/>
              <a:t>找出所有的SpringApplicationRunListener并封装到SpringApplication RunListeners中，用于监听run方法的执行。监听的过程中会封装成事件并广播出去让初始化过程中产生的应用程序监听器进行监听</a:t>
            </a:r>
            <a:endParaRPr lang="zh-CN" altLang="en-US" sz="1800"/>
          </a:p>
          <a:p>
            <a:r>
              <a:rPr lang="en-US" altLang="zh-CN" sz="1800"/>
              <a:t>3 </a:t>
            </a:r>
            <a:r>
              <a:rPr lang="zh-CN" altLang="en-US" sz="1800"/>
              <a:t>构造Spring容器(ApplicationContext)，并返回，创建Spring容器的判断是否是web环境，是的话构造AnnotationConfigEmbedded WebApplicationContext，否则构造AnnotationConfigApplicationContext</a:t>
            </a:r>
            <a:endParaRPr lang="zh-CN" altLang="en-US" sz="1800"/>
          </a:p>
          <a:p>
            <a:r>
              <a:rPr lang="zh-CN" altLang="en-US" sz="1800"/>
              <a:t>  初始化过程中产生的初始化器在这个时候开始工作</a:t>
            </a:r>
            <a:endParaRPr lang="zh-CN" altLang="en-US" sz="1800"/>
          </a:p>
          <a:p>
            <a:r>
              <a:rPr lang="zh-CN" altLang="en-US" sz="1800"/>
              <a:t>  Spring容器的刷新(完成bean的解析、各种processor接口的执行、条件注解的解析等等)</a:t>
            </a:r>
            <a:endParaRPr lang="zh-CN" altLang="en-US" sz="1800"/>
          </a:p>
          <a:p>
            <a:r>
              <a:rPr lang="en-US" altLang="zh-CN" sz="1800"/>
              <a:t>4 </a:t>
            </a:r>
            <a:r>
              <a:rPr lang="zh-CN" altLang="en-US" sz="1800"/>
              <a:t>从Spring容器中找出ApplicationRunner和CommandLineRunner接口的实现类并排序后依次执行</a:t>
            </a: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目录结构</a:t>
            </a:r>
            <a:endParaRPr lang="zh-CN" altLang="en-US"/>
          </a:p>
        </p:txBody>
      </p:sp>
      <p:sp>
        <p:nvSpPr>
          <p:cNvPr id="3" name="内容占位符 2"/>
          <p:cNvSpPr>
            <a:spLocks noGrp="1"/>
          </p:cNvSpPr>
          <p:nvPr>
            <p:ph idx="1"/>
          </p:nvPr>
        </p:nvSpPr>
        <p:spPr/>
        <p:txBody>
          <a:bodyPr/>
          <a:p>
            <a:r>
              <a:rPr lang="zh-CN" altLang="en-US"/>
              <a:t>Springboot的特点</a:t>
            </a:r>
            <a:endParaRPr lang="zh-CN" altLang="en-US"/>
          </a:p>
          <a:p>
            <a:r>
              <a:rPr lang="zh-CN" altLang="en-US"/>
              <a:t>Springboot之HelloWorld</a:t>
            </a:r>
            <a:endParaRPr lang="zh-CN" altLang="en-US"/>
          </a:p>
          <a:p>
            <a:r>
              <a:rPr lang="zh-CN" altLang="en-US"/>
              <a:t>Springboot启动原理</a:t>
            </a:r>
            <a:endParaRPr lang="zh-CN" altLang="en-US"/>
          </a:p>
          <a:p>
            <a:r>
              <a:rPr lang="zh-CN" altLang="en-US"/>
              <a:t>Springboot自动依赖原理</a:t>
            </a:r>
            <a:endParaRPr lang="zh-CN" altLang="en-US"/>
          </a:p>
          <a:p>
            <a:r>
              <a:rPr lang="zh-CN" altLang="en-US"/>
              <a:t>如何自定义starter</a:t>
            </a:r>
            <a:endParaRPr lang="zh-CN" altLang="en-US"/>
          </a:p>
          <a:p>
            <a:r>
              <a:rPr lang="zh-CN" altLang="en-US"/>
              <a:t>实际项目中应用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en-US" altLang="zh-CN" dirty="0">
              <a:sym typeface="+mn-ea"/>
            </a:endParaRPr>
          </a:p>
        </p:txBody>
      </p:sp>
      <p:sp>
        <p:nvSpPr>
          <p:cNvPr id="3" name="内容占位符 2"/>
          <p:cNvSpPr>
            <a:spLocks noGrp="1"/>
          </p:cNvSpPr>
          <p:nvPr>
            <p:ph idx="1"/>
          </p:nvPr>
        </p:nvSpPr>
        <p:spPr/>
        <p:txBody>
          <a:bodyPr/>
          <a:p>
            <a:pPr marL="0" indent="0">
              <a:buNone/>
            </a:pPr>
            <a:r>
              <a:rPr lang="zh-CN" altLang="en-US"/>
              <a:t>创建启动类：</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710055" y="2643505"/>
            <a:ext cx="6236970" cy="2781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zh-CN" altLang="en-US"/>
          </a:p>
        </p:txBody>
      </p:sp>
      <p:sp>
        <p:nvSpPr>
          <p:cNvPr id="3" name="内容占位符 2"/>
          <p:cNvSpPr>
            <a:spLocks noGrp="1"/>
          </p:cNvSpPr>
          <p:nvPr>
            <p:ph idx="1"/>
          </p:nvPr>
        </p:nvSpPr>
        <p:spPr/>
        <p:txBody>
          <a:bodyPr/>
          <a:p>
            <a:pPr marL="0" indent="0">
              <a:buNone/>
            </a:pPr>
            <a:r>
              <a:rPr lang="en-US" altLang="zh-CN" sz="1800" b="1">
                <a:sym typeface="+mn-ea"/>
              </a:rPr>
              <a:t>1</a:t>
            </a:r>
            <a:r>
              <a:rPr lang="zh-CN" altLang="en-US" sz="1800" b="1">
                <a:sym typeface="+mn-ea"/>
              </a:rPr>
              <a:t>、</a:t>
            </a:r>
            <a:r>
              <a:rPr lang="en-US" altLang="zh-CN" sz="1800">
                <a:sym typeface="+mn-ea"/>
              </a:rPr>
              <a:t>pom.xml </a:t>
            </a:r>
            <a:r>
              <a:rPr lang="zh-CN" altLang="en-US" sz="1800">
                <a:sym typeface="+mn-ea"/>
              </a:rPr>
              <a:t>配置</a:t>
            </a:r>
            <a:r>
              <a:rPr lang="en-US" altLang="zh-CN" sz="1800">
                <a:sym typeface="+mn-ea"/>
              </a:rPr>
              <a:t>maven</a:t>
            </a:r>
            <a:r>
              <a:rPr lang="zh-CN" altLang="en-US" sz="1800">
                <a:sym typeface="+mn-ea"/>
              </a:rPr>
              <a:t>依赖</a:t>
            </a:r>
            <a:endParaRPr lang="en-US" altLang="zh-CN" sz="1800"/>
          </a:p>
          <a:p>
            <a:pPr marL="0" indent="0">
              <a:buNone/>
            </a:pPr>
            <a:r>
              <a:rPr lang="en-US" altLang="zh-CN" sz="1800">
                <a:sym typeface="+mn-ea"/>
              </a:rPr>
              <a:t>&lt;dependency&gt; &lt;groupId&gt;org.mybatis.spring.boot&lt;/groupId&gt; &lt;artifactId&gt;mybatis-spring-boot-starter&lt;/artifactId&gt; &lt;version&gt;1.0.0&lt;/version&gt; &lt;/dependency&gt;</a:t>
            </a:r>
            <a:endParaRPr lang="en-US" altLang="zh-CN" sz="1800"/>
          </a:p>
          <a:p>
            <a:pPr marL="0" indent="0">
              <a:buNone/>
            </a:pPr>
            <a:endParaRPr lang="en-US" altLang="zh-CN" sz="1800" b="1"/>
          </a:p>
          <a:p>
            <a:pPr marL="0" indent="0">
              <a:buNone/>
            </a:pPr>
            <a:r>
              <a:rPr lang="en-US" altLang="zh-CN" sz="1800" b="1">
                <a:sym typeface="+mn-ea"/>
              </a:rPr>
              <a:t>2</a:t>
            </a:r>
            <a:r>
              <a:rPr lang="zh-CN" altLang="en-US" sz="1800" b="1">
                <a:sym typeface="+mn-ea"/>
              </a:rPr>
              <a:t>、</a:t>
            </a:r>
            <a:r>
              <a:rPr lang="zh-CN" altLang="en-US" sz="1800" b="1">
                <a:sym typeface="+mn-ea"/>
                <a:hlinkClick r:id="rId1"/>
              </a:rPr>
              <a:t>一定要在启动的地方加上</a:t>
            </a:r>
            <a:r>
              <a:rPr lang="en-US" altLang="zh-CN" sz="1800">
                <a:sym typeface="+mn-ea"/>
                <a:hlinkClick r:id="rId1"/>
              </a:rPr>
              <a:t>@MapperScan</a:t>
            </a:r>
            <a:r>
              <a:rPr lang="en-US" altLang="zh-CN" sz="1800" smtClean="0">
                <a:sym typeface="+mn-ea"/>
                <a:hlinkClick r:id="rId1"/>
              </a:rPr>
              <a:t>(“com.</a:t>
            </a:r>
            <a:r>
              <a:rPr lang="en-US" altLang="zh-CN" sz="1800">
                <a:sym typeface="+mn-ea"/>
                <a:hlinkClick r:id="rId1"/>
              </a:rPr>
              <a:t>zhuguang</a:t>
            </a:r>
            <a:r>
              <a:rPr lang="en-US" altLang="zh-CN" sz="1800" smtClean="0">
                <a:sym typeface="+mn-ea"/>
                <a:hlinkClick r:id="rId1"/>
              </a:rPr>
              <a:t>.jack.dao</a:t>
            </a:r>
            <a:r>
              <a:rPr lang="en-US" altLang="zh-CN" sz="1800">
                <a:sym typeface="+mn-ea"/>
                <a:hlinkClick r:id="rId1"/>
              </a:rPr>
              <a:t>")</a:t>
            </a:r>
            <a:endParaRPr lang="en-US" altLang="zh-CN" sz="1800"/>
          </a:p>
          <a:p>
            <a:pPr marL="0" indent="0">
              <a:buNone/>
            </a:pPr>
            <a:endParaRPr lang="en-US" altLang="zh-CN" sz="1800" b="1"/>
          </a:p>
          <a:p>
            <a:pPr marL="0" indent="0">
              <a:buNone/>
            </a:pPr>
            <a:r>
              <a:rPr lang="en-US" altLang="zh-CN" sz="1800" b="1">
                <a:sym typeface="+mn-ea"/>
              </a:rPr>
              <a:t>3</a:t>
            </a:r>
            <a:r>
              <a:rPr lang="zh-CN" altLang="en-US" sz="1800" b="1">
                <a:sym typeface="+mn-ea"/>
              </a:rPr>
              <a:t>、配置文件中加上配置</a:t>
            </a:r>
            <a:endParaRPr lang="en-US" altLang="zh-CN" sz="1800" b="1"/>
          </a:p>
          <a:p>
            <a:pPr marL="0" indent="0">
              <a:buNone/>
            </a:pPr>
            <a:r>
              <a:rPr lang="en-US" altLang="zh-CN" sz="1800" smtClean="0">
                <a:sym typeface="+mn-ea"/>
              </a:rPr>
              <a:t>mybatis.typeAliasesPackage=com.zhuguang.jack.bean</a:t>
            </a:r>
            <a:endParaRPr lang="en-US" altLang="zh-CN" sz="1800"/>
          </a:p>
          <a:p>
            <a:pPr marL="0" indent="0">
              <a:buNone/>
            </a:pPr>
            <a:r>
              <a:rPr lang="en-US" altLang="zh-CN" sz="1800" smtClean="0">
                <a:sym typeface="+mn-ea"/>
              </a:rPr>
              <a:t>mybatis.mapperLocations=classpath:com/zhuguang/jack/xml</a:t>
            </a:r>
            <a:r>
              <a:rPr lang="en-US" altLang="zh-CN" sz="1800">
                <a:sym typeface="+mn-ea"/>
              </a:rPr>
              <a:t>/*Mapper.xml</a:t>
            </a:r>
            <a:endParaRPr lang="en-US" altLang="zh-CN" b="1" dirty="0"/>
          </a:p>
          <a:p>
            <a:pPr marL="0"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631180"/>
          </a:xfrm>
          <a:prstGeom prst="rect">
            <a:avLst/>
          </a:prstGeom>
        </p:spPr>
        <p:txBody>
          <a:bodyPr wrap="square">
            <a:spAutoFit/>
          </a:bodyPr>
          <a:lstStyle/>
          <a:p>
            <a:r>
              <a:rPr lang="en-US" altLang="zh-CN" sz="2000" b="1"/>
              <a:t>Springboot</a:t>
            </a:r>
            <a:r>
              <a:rPr lang="zh-CN" altLang="en-US" sz="2000" b="1"/>
              <a:t>支持</a:t>
            </a:r>
            <a:r>
              <a:rPr lang="en-US" altLang="zh-CN" sz="2000" b="1"/>
              <a:t>jsp</a:t>
            </a:r>
            <a:endParaRPr lang="en-US" altLang="zh-CN" sz="2000" b="1"/>
          </a:p>
          <a:p>
            <a:endParaRPr lang="en-US" altLang="zh-CN" sz="2000" b="1"/>
          </a:p>
          <a:p>
            <a:r>
              <a:rPr lang="en-US" altLang="zh-CN" sz="2000" b="1"/>
              <a:t>1</a:t>
            </a:r>
            <a:r>
              <a:rPr lang="zh-CN" altLang="en-US" sz="2000" b="1"/>
              <a:t>、配置</a:t>
            </a:r>
            <a:r>
              <a:rPr lang="en-US" altLang="zh-CN" sz="2000" b="1"/>
              <a:t>application.properties</a:t>
            </a:r>
            <a:endParaRPr lang="en-US" altLang="zh-CN" sz="2000" b="1"/>
          </a:p>
          <a:p>
            <a:r>
              <a:rPr lang="en-US" altLang="zh-CN" sz="2000" b="1"/>
              <a:t>	</a:t>
            </a:r>
            <a:r>
              <a:rPr lang="en-US" altLang="zh-CN" sz="2000"/>
              <a:t># </a:t>
            </a:r>
            <a:r>
              <a:rPr lang="zh-CN" altLang="en-US" sz="2000"/>
              <a:t>页面默认前缀目录</a:t>
            </a:r>
            <a:endParaRPr lang="zh-CN" altLang="en-US" sz="2000"/>
          </a:p>
          <a:p>
            <a:r>
              <a:rPr lang="en-US" altLang="zh-CN" sz="2000"/>
              <a:t>	spring.mvc.view.prefix=/WEB-INF/jsp/</a:t>
            </a:r>
            <a:endParaRPr lang="en-US" altLang="zh-CN" sz="2000"/>
          </a:p>
          <a:p>
            <a:r>
              <a:rPr lang="en-US" altLang="zh-CN" sz="2000"/>
              <a:t>	# </a:t>
            </a:r>
            <a:r>
              <a:rPr lang="zh-CN" altLang="en-US" sz="2000"/>
              <a:t>响应页面默认后缀</a:t>
            </a:r>
            <a:endParaRPr lang="zh-CN" altLang="en-US" sz="2000"/>
          </a:p>
          <a:p>
            <a:r>
              <a:rPr lang="en-US" altLang="zh-CN" sz="2000"/>
              <a:t>	spring.mvc.view.suffix=.jsp</a:t>
            </a:r>
            <a:endParaRPr lang="en-US" altLang="zh-CN" sz="2000"/>
          </a:p>
          <a:p>
            <a:endParaRPr lang="en-US" altLang="zh-CN" sz="2000"/>
          </a:p>
          <a:p>
            <a:r>
              <a:rPr lang="en-US" altLang="zh-CN" sz="2000" b="1"/>
              <a:t>2</a:t>
            </a:r>
            <a:r>
              <a:rPr lang="zh-CN" altLang="en-US" sz="2000" b="1"/>
              <a:t>、加入依赖</a:t>
            </a:r>
            <a:endParaRPr lang="en-US" altLang="zh-CN" sz="2000" b="1"/>
          </a:p>
          <a:p>
            <a:r>
              <a:rPr lang="en-US" altLang="zh-CN" sz="2000" b="1"/>
              <a:t>	</a:t>
            </a:r>
            <a:r>
              <a:rPr lang="en-US" altLang="zh-CN" sz="2000"/>
              <a:t>&lt;dependency&gt; </a:t>
            </a:r>
            <a:endParaRPr lang="en-US" altLang="zh-CN" sz="2000"/>
          </a:p>
          <a:p>
            <a:pPr lvl="3"/>
            <a:r>
              <a:rPr lang="en-US" altLang="zh-CN" sz="2000"/>
              <a:t>&lt;groupId&gt;org.apache.tomcat.embed&lt;/groupId&gt; </a:t>
            </a:r>
            <a:endParaRPr lang="en-US" altLang="zh-CN" sz="2000"/>
          </a:p>
          <a:p>
            <a:pPr lvl="3"/>
            <a:r>
              <a:rPr lang="en-US" altLang="zh-CN" sz="2000"/>
              <a:t>&lt;artifactId&gt;tomcat-embed-jasper&lt;/artifactId&gt; </a:t>
            </a:r>
            <a:endParaRPr lang="en-US" altLang="zh-CN" sz="2000"/>
          </a:p>
          <a:p>
            <a:pPr lvl="3"/>
            <a:r>
              <a:rPr lang="en-US" altLang="zh-CN" sz="2000"/>
              <a:t>&lt;scope&gt;provided&lt;/scope&gt; </a:t>
            </a:r>
            <a:endParaRPr lang="en-US" altLang="zh-CN" sz="2000"/>
          </a:p>
          <a:p>
            <a:pPr lvl="2"/>
            <a:r>
              <a:rPr lang="en-US" altLang="zh-CN" sz="2000"/>
              <a:t>&lt;/dependency&gt; </a:t>
            </a:r>
            <a:endParaRPr lang="en-US" altLang="zh-CN" sz="2000"/>
          </a:p>
          <a:p>
            <a:pPr lvl="2"/>
            <a:r>
              <a:rPr lang="en-US" altLang="zh-CN" sz="2000"/>
              <a:t>&lt;dependency&gt;</a:t>
            </a:r>
            <a:endParaRPr lang="en-US" altLang="zh-CN" sz="2000"/>
          </a:p>
          <a:p>
            <a:pPr lvl="3"/>
            <a:r>
              <a:rPr lang="en-US" altLang="zh-CN" sz="2000"/>
              <a:t> &lt;groupId&gt;javax.servlet&lt;/groupId&gt; </a:t>
            </a:r>
            <a:endParaRPr lang="en-US" altLang="zh-CN" sz="2000"/>
          </a:p>
          <a:p>
            <a:pPr lvl="3"/>
            <a:r>
              <a:rPr lang="en-US" altLang="zh-CN" sz="2000"/>
              <a:t>&lt;artifactId&gt;jstl&lt;/artifactId&gt; </a:t>
            </a:r>
            <a:endParaRPr lang="en-US" altLang="zh-CN" sz="2000"/>
          </a:p>
          <a:p>
            <a:pPr lvl="2"/>
            <a:r>
              <a:rPr lang="en-US" altLang="zh-CN" sz="2000"/>
              <a:t>&lt;/dependency&gt;</a:t>
            </a:r>
            <a:endParaRPr lang="en-US" altLang="zh-CN" sz="2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5755422"/>
          </a:xfrm>
          <a:prstGeom prst="rect">
            <a:avLst/>
          </a:prstGeom>
        </p:spPr>
        <p:txBody>
          <a:bodyPr wrap="square">
            <a:spAutoFit/>
          </a:bodyPr>
          <a:lstStyle/>
          <a:p>
            <a:r>
              <a:rPr lang="en-US" altLang="zh-CN" sz="1600" b="1"/>
              <a:t>Springboot    </a:t>
            </a:r>
            <a:r>
              <a:rPr lang="zh-CN" altLang="en-US" sz="1600" b="1"/>
              <a:t>静态资源处理</a:t>
            </a:r>
            <a:endParaRPr lang="en-US" altLang="zh-CN" sz="1600" b="1"/>
          </a:p>
          <a:p>
            <a:r>
              <a:rPr lang="en-US" altLang="zh-CN" sz="1600"/>
              <a:t>Spring Boot </a:t>
            </a:r>
            <a:r>
              <a:rPr lang="zh-CN" altLang="en-US" sz="1600"/>
              <a:t>的默认资源映射</a:t>
            </a:r>
            <a:endParaRPr lang="en-US" altLang="zh-CN" sz="1600" b="1"/>
          </a:p>
          <a:p>
            <a:r>
              <a:rPr lang="zh-CN" altLang="en-US" sz="1600"/>
              <a:t>其中默认配置的 </a:t>
            </a:r>
            <a:r>
              <a:rPr lang="en-US" altLang="zh-CN" sz="1600"/>
              <a:t>/** </a:t>
            </a:r>
            <a:r>
              <a:rPr lang="zh-CN" altLang="en-US" sz="1600"/>
              <a:t>映射到 </a:t>
            </a:r>
            <a:r>
              <a:rPr lang="en-US" altLang="zh-CN" sz="1600"/>
              <a:t>/static （</a:t>
            </a:r>
            <a:r>
              <a:rPr lang="zh-CN" altLang="en-US" sz="1600"/>
              <a:t>或</a:t>
            </a:r>
            <a:r>
              <a:rPr lang="en-US" altLang="zh-CN" sz="1600"/>
              <a:t>/public、/resources、/META-INF/resources） </a:t>
            </a:r>
            <a:br>
              <a:rPr lang="en-US" altLang="zh-CN" sz="1600"/>
            </a:br>
            <a:r>
              <a:rPr lang="zh-CN" altLang="en-US" sz="1600"/>
              <a:t>其中默认配置的 </a:t>
            </a:r>
            <a:r>
              <a:rPr lang="en-US" altLang="zh-CN" sz="1600"/>
              <a:t>/webjars/** </a:t>
            </a:r>
            <a:r>
              <a:rPr lang="zh-CN" altLang="en-US" sz="1600"/>
              <a:t>映射到 </a:t>
            </a:r>
            <a:r>
              <a:rPr lang="en-US" altLang="zh-CN" sz="1600"/>
              <a:t>classpath:/META-INF/resources/webjars/ </a:t>
            </a:r>
            <a:br>
              <a:rPr lang="en-US" altLang="zh-CN" sz="1600"/>
            </a:br>
            <a:r>
              <a:rPr lang="zh-CN" altLang="en-US" sz="1600"/>
              <a:t>上面的 </a:t>
            </a:r>
            <a:r>
              <a:rPr lang="en-US" altLang="zh-CN" sz="1600"/>
              <a:t>static、public、resources </a:t>
            </a:r>
            <a:r>
              <a:rPr lang="zh-CN" altLang="en-US" sz="1600"/>
              <a:t>等目录都在 </a:t>
            </a:r>
            <a:r>
              <a:rPr lang="en-US" altLang="zh-CN" sz="1600"/>
              <a:t>classpath: </a:t>
            </a:r>
            <a:r>
              <a:rPr lang="zh-CN" altLang="en-US" sz="1600"/>
              <a:t>下面（如 </a:t>
            </a:r>
            <a:r>
              <a:rPr lang="en-US" altLang="zh-CN" sz="1600"/>
              <a:t>src/main/resources/static）。</a:t>
            </a:r>
            <a:endParaRPr lang="en-US" altLang="zh-CN" sz="1600"/>
          </a:p>
          <a:p>
            <a:endParaRPr lang="en-US" altLang="zh-CN" sz="1600" b="1"/>
          </a:p>
          <a:p>
            <a:r>
              <a:rPr lang="zh-CN" altLang="en-US" sz="1600" b="1"/>
              <a:t>自定义资源映射</a:t>
            </a:r>
            <a:endParaRPr lang="en-US" altLang="zh-CN" sz="1600" b="1"/>
          </a:p>
          <a:p>
            <a:r>
              <a:rPr lang="zh-CN" altLang="en-US" sz="1600"/>
              <a:t>继承 </a:t>
            </a:r>
            <a:r>
              <a:rPr lang="en-US" altLang="zh-CN" sz="1600"/>
              <a:t>WebMvcConfigurerAdapter </a:t>
            </a:r>
            <a:r>
              <a:rPr lang="zh-CN" altLang="en-US" sz="1600"/>
              <a:t>并重写方法 </a:t>
            </a:r>
            <a:r>
              <a:rPr lang="en-US" altLang="zh-CN" sz="1600"/>
              <a:t>addResourceHandlers</a:t>
            </a:r>
            <a:endParaRPr lang="en-US" altLang="zh-CN" sz="1600"/>
          </a:p>
          <a:p>
            <a:r>
              <a:rPr lang="en-US" altLang="zh-CN" sz="1600"/>
              <a:t>registry.addResourceHandler("/image/**").addResourceLocations("file:H:/image/");</a:t>
            </a:r>
            <a:endParaRPr lang="en-US" altLang="zh-CN" sz="1600"/>
          </a:p>
          <a:p>
            <a:r>
              <a:rPr lang="en-US" altLang="zh-CN" sz="1600"/>
              <a:t>registry.addResourceHandler(“/image1/**”).addResourceLocations(“classpath:/img1/”)</a:t>
            </a:r>
            <a:endParaRPr lang="en-US" altLang="zh-CN" sz="1600"/>
          </a:p>
          <a:p>
            <a:endParaRPr lang="en-US" altLang="zh-CN" sz="1600" b="1"/>
          </a:p>
          <a:p>
            <a:r>
              <a:rPr lang="zh-CN" altLang="en-US" sz="1600" b="1"/>
              <a:t>通过配置文件映射</a:t>
            </a:r>
            <a:endParaRPr lang="en-US" altLang="zh-CN" sz="1600" b="1"/>
          </a:p>
          <a:p>
            <a:r>
              <a:rPr lang="zh-CN" altLang="en-US" sz="1600"/>
              <a:t>使用 </a:t>
            </a:r>
            <a:r>
              <a:rPr lang="en-US" altLang="zh-CN" sz="1600"/>
              <a:t>spring.mvc.static-path-pattern </a:t>
            </a:r>
            <a:r>
              <a:rPr lang="zh-CN" altLang="en-US" sz="1600"/>
              <a:t>可以重新定义</a:t>
            </a:r>
            <a:r>
              <a:rPr lang="en-US" altLang="zh-CN" sz="1600"/>
              <a:t>pattern，</a:t>
            </a:r>
            <a:r>
              <a:rPr lang="zh-CN" altLang="en-US" sz="1600"/>
              <a:t>如修改为 </a:t>
            </a:r>
            <a:r>
              <a:rPr lang="en-US" altLang="zh-CN" sz="1600"/>
              <a:t>/image/**</a:t>
            </a:r>
            <a:endParaRPr lang="en-US" altLang="zh-CN" sz="1600" b="1"/>
          </a:p>
          <a:p>
            <a:r>
              <a:rPr lang="zh-CN" altLang="en-US" sz="1600"/>
              <a:t>使用 </a:t>
            </a:r>
            <a:r>
              <a:rPr lang="en-US" altLang="zh-CN" sz="1600"/>
              <a:t>spring.resources.static-locations </a:t>
            </a:r>
            <a:r>
              <a:rPr lang="zh-CN" altLang="en-US" sz="1600"/>
              <a:t>可以重新定义 </a:t>
            </a:r>
            <a:r>
              <a:rPr lang="en-US" altLang="zh-CN" sz="1600"/>
              <a:t>pattern </a:t>
            </a:r>
            <a:r>
              <a:rPr lang="zh-CN" altLang="en-US" sz="1600"/>
              <a:t>所指向的路径，支持 </a:t>
            </a:r>
            <a:r>
              <a:rPr lang="en-US" altLang="zh-CN" sz="1600"/>
              <a:t>classpath: </a:t>
            </a:r>
            <a:r>
              <a:rPr lang="zh-CN" altLang="en-US" sz="1600"/>
              <a:t>和 </a:t>
            </a:r>
            <a:r>
              <a:rPr lang="en-US" altLang="zh-CN" sz="1600"/>
              <a:t>file: </a:t>
            </a:r>
            <a:br>
              <a:rPr lang="zh-CN" altLang="en-US" sz="1600"/>
            </a:br>
            <a:r>
              <a:rPr lang="zh-CN" altLang="en-US" sz="1600"/>
              <a:t>注意 </a:t>
            </a:r>
            <a:r>
              <a:rPr lang="en-US" altLang="zh-CN" sz="1600"/>
              <a:t>spring.mvc.static-path-pattern </a:t>
            </a:r>
            <a:r>
              <a:rPr lang="zh-CN" altLang="en-US" sz="1600"/>
              <a:t>只可以定义一个，目前不支持多个逗号分割的方式。</a:t>
            </a:r>
            <a:endParaRPr lang="en-US" altLang="zh-CN" sz="1600"/>
          </a:p>
          <a:p>
            <a:endParaRPr lang="en-US" altLang="zh-CN" sz="1600" b="1"/>
          </a:p>
          <a:p>
            <a:r>
              <a:rPr lang="en-US" altLang="zh-CN" sz="1600"/>
              <a:t># </a:t>
            </a:r>
            <a:r>
              <a:rPr lang="zh-CN" altLang="en-US" sz="1600"/>
              <a:t>默认值为 </a:t>
            </a:r>
            <a:r>
              <a:rPr lang="en-US" altLang="zh-CN" sz="1600"/>
              <a:t>/**</a:t>
            </a:r>
            <a:r>
              <a:rPr lang="zh-CN" altLang="en-US" sz="1600"/>
              <a:t> </a:t>
            </a:r>
            <a:endParaRPr lang="en-US" altLang="zh-CN" sz="1600"/>
          </a:p>
          <a:p>
            <a:r>
              <a:rPr lang="en-US" altLang="zh-CN" sz="1600"/>
              <a:t>spring.mvc.static-path-pattern= /image/**</a:t>
            </a:r>
            <a:endParaRPr lang="en-US" altLang="zh-CN" sz="1600"/>
          </a:p>
          <a:p>
            <a:r>
              <a:rPr lang="en-US" altLang="zh-CN" sz="1600"/>
              <a:t># </a:t>
            </a:r>
            <a:r>
              <a:rPr lang="zh-CN" altLang="en-US" sz="1600"/>
              <a:t>默认值为 </a:t>
            </a:r>
            <a:r>
              <a:rPr lang="en-US" altLang="zh-CN" sz="1600"/>
              <a:t>classpath:/META-INF/resources/,classpath:/resources/,classpath:/static/,classpath:/public/ </a:t>
            </a:r>
            <a:endParaRPr lang="en-US" altLang="zh-CN" sz="1600"/>
          </a:p>
          <a:p>
            <a:r>
              <a:rPr lang="en-US" altLang="zh-CN" sz="1600"/>
              <a:t>spring.resources.static-locations=classpath:/image/</a:t>
            </a:r>
            <a:endParaRPr lang="en-US" altLang="zh-CN"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1323439"/>
          </a:xfrm>
          <a:prstGeom prst="rect">
            <a:avLst/>
          </a:prstGeom>
        </p:spPr>
        <p:txBody>
          <a:bodyPr wrap="square">
            <a:spAutoFit/>
          </a:bodyPr>
          <a:lstStyle/>
          <a:p>
            <a:r>
              <a:rPr lang="en-US" altLang="zh-CN" sz="1600" b="1"/>
              <a:t>Springboot    </a:t>
            </a:r>
            <a:r>
              <a:rPr lang="zh-CN" altLang="en-US" sz="1600" b="1"/>
              <a:t>启动加载数据</a:t>
            </a:r>
            <a:endParaRPr lang="en-US" altLang="zh-CN" sz="1600" b="1"/>
          </a:p>
          <a:p>
            <a:r>
              <a:rPr lang="zh-CN" altLang="en-US" sz="1600"/>
              <a:t>实际应用中，我们会有在项目服务启动的时候就去加载一些数据或做一些事情这样的需求。 </a:t>
            </a:r>
            <a:br>
              <a:rPr lang="zh-CN" altLang="en-US" sz="1600"/>
            </a:br>
            <a:r>
              <a:rPr lang="zh-CN" altLang="en-US" sz="1600"/>
              <a:t>为了解决这样的问题，</a:t>
            </a:r>
            <a:r>
              <a:rPr lang="en-US" altLang="zh-CN" sz="1600" b="1">
                <a:hlinkClick r:id="rId1" tooltip="Java EE知识库"/>
              </a:rPr>
              <a:t>spring</a:t>
            </a:r>
            <a:r>
              <a:rPr lang="zh-CN" altLang="en-US" sz="1600"/>
              <a:t> </a:t>
            </a:r>
            <a:r>
              <a:rPr lang="en-US" altLang="zh-CN" sz="1600"/>
              <a:t>Boot </a:t>
            </a:r>
            <a:r>
              <a:rPr lang="zh-CN" altLang="en-US" sz="1600"/>
              <a:t>为我们提供了一个方法，通过实现接口 </a:t>
            </a:r>
            <a:r>
              <a:rPr lang="en-US" altLang="zh-CN" sz="1600"/>
              <a:t>CommandLineRunner </a:t>
            </a:r>
            <a:r>
              <a:rPr lang="zh-CN" altLang="en-US" sz="1600"/>
              <a:t>来实现。</a:t>
            </a:r>
            <a:endParaRPr lang="en-US" altLang="zh-CN"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Springboot</a:t>
            </a:r>
            <a:r>
              <a:rPr lang="zh-CN" altLang="en-US"/>
              <a:t>的特点</a:t>
            </a:r>
            <a:endParaRPr lang="zh-CN" altLang="en-US"/>
          </a:p>
        </p:txBody>
      </p:sp>
      <p:sp>
        <p:nvSpPr>
          <p:cNvPr id="3" name="内容占位符 2"/>
          <p:cNvSpPr>
            <a:spLocks noGrp="1"/>
          </p:cNvSpPr>
          <p:nvPr>
            <p:ph idx="1"/>
          </p:nvPr>
        </p:nvSpPr>
        <p:spPr/>
        <p:txBody>
          <a:bodyPr/>
          <a:p>
            <a:pPr marL="0" indent="0">
              <a:buNone/>
            </a:pPr>
            <a:r>
              <a:rPr lang="zh-CN" altLang="en-US" sz="2000"/>
              <a:t>Spring Boot是为了简化Spring应用的创建、运行、调试、部署等而出现的，使用它可以做到专注于Spring应用的开发，而无需过多关注XML的配置。Spring Boot 包含了很多 start（</a:t>
            </a:r>
            <a:r>
              <a:rPr lang="zh-CN" altLang="en-US" sz="2000">
                <a:sym typeface="+mn-ea"/>
              </a:rPr>
              <a:t>包含启动特定功能所需的所有相关传递依赖关系的集合</a:t>
            </a:r>
            <a:r>
              <a:rPr lang="en-US" altLang="zh-CN" sz="2000"/>
              <a:t>)</a:t>
            </a:r>
            <a:r>
              <a:rPr lang="zh-CN" altLang="en-US" sz="2000"/>
              <a:t>下面从以下几个方面介绍</a:t>
            </a:r>
            <a:r>
              <a:rPr lang="en-US" altLang="zh-CN" sz="2000"/>
              <a:t>springboot</a:t>
            </a:r>
            <a:r>
              <a:rPr lang="zh-CN" altLang="en-US" sz="2000"/>
              <a:t>：</a:t>
            </a:r>
            <a:endParaRPr lang="zh-CN" altLang="en-US" sz="2000"/>
          </a:p>
          <a:p>
            <a:pPr marL="0" indent="0">
              <a:buNone/>
            </a:pPr>
            <a:endParaRPr lang="zh-CN" altLang="en-US" sz="2000"/>
          </a:p>
          <a:p>
            <a:pPr marL="0" indent="0">
              <a:buNone/>
            </a:pPr>
            <a:r>
              <a:rPr lang="zh-CN" altLang="en-US" sz="2000"/>
              <a:t>1. 创建独立的Spring应用程序</a:t>
            </a:r>
            <a:endParaRPr lang="zh-CN" altLang="en-US" sz="2000"/>
          </a:p>
          <a:p>
            <a:pPr marL="0" indent="0">
              <a:buNone/>
            </a:pPr>
            <a:r>
              <a:rPr lang="zh-CN" altLang="en-US" sz="2000"/>
              <a:t>2. 嵌入的Tomcat，无需部署WAR文件</a:t>
            </a:r>
            <a:endParaRPr lang="zh-CN" altLang="en-US" sz="2000"/>
          </a:p>
          <a:p>
            <a:pPr marL="0" indent="0">
              <a:buNone/>
            </a:pPr>
            <a:r>
              <a:rPr lang="zh-CN" altLang="en-US" sz="2000"/>
              <a:t>3. </a:t>
            </a:r>
            <a:r>
              <a:rPr lang="zh-CN" altLang="en-US" sz="2000">
                <a:sym typeface="+mn-ea"/>
              </a:rPr>
              <a:t>自动依赖</a:t>
            </a:r>
            <a:endParaRPr lang="zh-CN" altLang="en-US" sz="2000">
              <a:sym typeface="+mn-ea"/>
            </a:endParaRPr>
          </a:p>
          <a:p>
            <a:pPr marL="0" indent="0">
              <a:buNone/>
            </a:pPr>
            <a:r>
              <a:rPr lang="en-US" altLang="zh-CN" sz="2000"/>
              <a:t>4</a:t>
            </a:r>
            <a:r>
              <a:rPr lang="zh-CN" altLang="en-US" sz="2000"/>
              <a:t>. 提供生产就绪型功能，如指标，健康检查和外部配置</a:t>
            </a:r>
            <a:endParaRPr lang="zh-CN" altLang="en-US" sz="2000"/>
          </a:p>
          <a:p>
            <a:pPr marL="0" indent="0">
              <a:buNone/>
            </a:pPr>
            <a:r>
              <a:rPr lang="en-US" altLang="zh-CN" sz="2000"/>
              <a:t>5</a:t>
            </a:r>
            <a:r>
              <a:rPr lang="zh-CN" altLang="en-US" sz="2000"/>
              <a:t>. 绝对没有代码生成和对XML没有要求配置</a:t>
            </a:r>
            <a:endParaRPr lang="zh-CN" altLang="en-US" sz="2000"/>
          </a:p>
          <a:p>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pic>
        <p:nvPicPr>
          <p:cNvPr id="4" name="内容占位符 3"/>
          <p:cNvPicPr>
            <a:picLocks noChangeAspect="1"/>
          </p:cNvPicPr>
          <p:nvPr>
            <p:ph idx="1"/>
          </p:nvPr>
        </p:nvPicPr>
        <p:blipFill>
          <a:blip r:embed="rId1"/>
          <a:stretch>
            <a:fillRect/>
          </a:stretch>
        </p:blipFill>
        <p:spPr>
          <a:xfrm>
            <a:off x="2204720" y="1827530"/>
            <a:ext cx="5643880" cy="4114800"/>
          </a:xfrm>
          <a:prstGeom prst="rect">
            <a:avLst/>
          </a:prstGeom>
        </p:spPr>
      </p:pic>
      <p:sp>
        <p:nvSpPr>
          <p:cNvPr id="3" name="文本框 2"/>
          <p:cNvSpPr txBox="1"/>
          <p:nvPr/>
        </p:nvSpPr>
        <p:spPr>
          <a:xfrm>
            <a:off x="1537335" y="1539875"/>
            <a:ext cx="1626235" cy="398780"/>
          </a:xfrm>
          <a:prstGeom prst="rect">
            <a:avLst/>
          </a:prstGeom>
          <a:noFill/>
        </p:spPr>
        <p:txBody>
          <a:bodyPr wrap="square" rtlCol="0">
            <a:spAutoFit/>
          </a:bodyPr>
          <a:p>
            <a:r>
              <a:rPr lang="en-US" altLang="zh-CN"/>
              <a:t>pom.xml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内容占位符 2"/>
          <p:cNvSpPr>
            <a:spLocks noGrp="1"/>
          </p:cNvSpPr>
          <p:nvPr>
            <p:ph idx="1"/>
          </p:nvPr>
        </p:nvSpPr>
        <p:spPr>
          <a:xfrm>
            <a:off x="1370013" y="1711008"/>
            <a:ext cx="7313612" cy="4114800"/>
          </a:xfrm>
        </p:spPr>
        <p:txBody>
          <a:bodyPr/>
          <a:p>
            <a:r>
              <a:rPr lang="zh-CN" altLang="en-US" sz="1800"/>
              <a:t>Maven的用户可以通过继承spring-boot-starter-parent项目来获得一些合理的默认配置。比如</a:t>
            </a:r>
            <a:r>
              <a:rPr lang="en-US" altLang="zh-CN" sz="1800"/>
              <a:t>jar</a:t>
            </a:r>
            <a:r>
              <a:rPr lang="zh-CN" altLang="en-US" sz="1800"/>
              <a:t>版本</a:t>
            </a:r>
            <a:endParaRPr lang="zh-CN" altLang="en-US" sz="1800"/>
          </a:p>
          <a:p>
            <a:r>
              <a:rPr lang="zh-CN" altLang="en-US" sz="1800">
                <a:sym typeface="+mn-ea"/>
              </a:rPr>
              <a:t>Spring Boot 支持自定义 parent。如果dependencies中的一些引用不想使用默认的版本，可以直接加上version信息，把默认的覆盖掉。Starter POMs是可以包含到应用中的一个方便的依赖关系描述符集</a:t>
            </a:r>
            <a:endParaRPr lang="zh-CN" altLang="en-US" sz="1800">
              <a:sym typeface="+mn-ea"/>
            </a:endParaRPr>
          </a:p>
          <a:p>
            <a:endParaRPr lang="zh-CN" altLang="en-US" sz="1800"/>
          </a:p>
          <a:p>
            <a:r>
              <a:rPr lang="en-US" altLang="zh-CN" sz="1800" b="1">
                <a:sym typeface="+mn-ea"/>
              </a:rPr>
              <a:t>Springboot</a:t>
            </a:r>
            <a:r>
              <a:rPr lang="zh-CN" altLang="en-US" sz="1800" b="1">
                <a:sym typeface="+mn-ea"/>
              </a:rPr>
              <a:t>启动</a:t>
            </a:r>
            <a:endParaRPr lang="en-US" altLang="zh-CN" sz="1800"/>
          </a:p>
          <a:p>
            <a:r>
              <a:rPr lang="en-US" altLang="zh-CN" sz="1800">
                <a:sym typeface="+mn-ea"/>
              </a:rPr>
              <a:t>@SpringBootApplication </a:t>
            </a:r>
            <a:endParaRPr lang="en-US" altLang="zh-CN" sz="1800"/>
          </a:p>
          <a:p>
            <a:r>
              <a:rPr lang="en-US" altLang="zh-CN" sz="1800">
                <a:sym typeface="+mn-ea"/>
              </a:rPr>
              <a:t>public class SpringBootSampleApplication { </a:t>
            </a:r>
            <a:endParaRPr lang="en-US" altLang="zh-CN" sz="1800"/>
          </a:p>
          <a:p>
            <a:r>
              <a:rPr lang="en-US" altLang="zh-CN" sz="1800">
                <a:sym typeface="+mn-ea"/>
              </a:rPr>
              <a:t>      public static void main(String[] args) { </a:t>
            </a:r>
            <a:endParaRPr lang="en-US" altLang="zh-CN" sz="1800"/>
          </a:p>
          <a:p>
            <a:r>
              <a:rPr lang="en-US" altLang="zh-CN" sz="1800">
                <a:sym typeface="+mn-ea"/>
              </a:rPr>
              <a:t>     SpringApplication.run(SpringBootSampleApplication.class, args); </a:t>
            </a:r>
            <a:endParaRPr lang="en-US" altLang="zh-CN" sz="1800"/>
          </a:p>
          <a:p>
            <a:r>
              <a:rPr lang="en-US" altLang="zh-CN" sz="1800">
                <a:sym typeface="+mn-ea"/>
              </a:rPr>
              <a:t>  } </a:t>
            </a:r>
            <a:endParaRPr lang="en-US" altLang="zh-CN" sz="1800"/>
          </a:p>
          <a:p>
            <a:r>
              <a:rPr lang="en-US" altLang="zh-CN" sz="1800">
                <a:sym typeface="+mn-ea"/>
              </a:rPr>
              <a:t>}</a:t>
            </a:r>
            <a:endParaRPr lang="en-US" altLang="zh-CN" sz="1800" dirty="0"/>
          </a:p>
          <a:p>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文本框 2"/>
          <p:cNvSpPr txBox="1"/>
          <p:nvPr/>
        </p:nvSpPr>
        <p:spPr>
          <a:xfrm>
            <a:off x="1609725" y="1895475"/>
            <a:ext cx="6170930" cy="398780"/>
          </a:xfrm>
          <a:prstGeom prst="rect">
            <a:avLst/>
          </a:prstGeom>
          <a:noFill/>
        </p:spPr>
        <p:txBody>
          <a:bodyPr wrap="square" rtlCol="0" anchor="t">
            <a:spAutoFit/>
          </a:bodyPr>
          <a:p>
            <a:r>
              <a:rPr lang="zh-CN" altLang="en-US"/>
              <a:t>Spring Boot默认属性文件application.properties</a:t>
            </a:r>
            <a:endParaRPr lang="zh-CN" altLang="en-US"/>
          </a:p>
        </p:txBody>
      </p:sp>
      <p:sp>
        <p:nvSpPr>
          <p:cNvPr id="4" name="文本框 3"/>
          <p:cNvSpPr txBox="1"/>
          <p:nvPr/>
        </p:nvSpPr>
        <p:spPr>
          <a:xfrm>
            <a:off x="1522730" y="2978150"/>
            <a:ext cx="6097905" cy="2861310"/>
          </a:xfrm>
          <a:prstGeom prst="rect">
            <a:avLst/>
          </a:prstGeom>
          <a:noFill/>
        </p:spPr>
        <p:txBody>
          <a:bodyPr wrap="square" rtlCol="0" anchor="t">
            <a:spAutoFit/>
          </a:bodyPr>
          <a:p>
            <a:r>
              <a:rPr lang="zh-CN" altLang="en-US"/>
              <a:t>spring.datasource.url = jdbc:mysql://localhost:3306/test</a:t>
            </a:r>
            <a:endParaRPr lang="zh-CN" altLang="en-US"/>
          </a:p>
          <a:p>
            <a:r>
              <a:rPr lang="zh-CN" altLang="en-US"/>
              <a:t>spring.datasource.username = root</a:t>
            </a:r>
            <a:endParaRPr lang="zh-CN" altLang="en-US"/>
          </a:p>
          <a:p>
            <a:r>
              <a:rPr lang="zh-CN" altLang="en-US"/>
              <a:t>spring.datasource.password = root</a:t>
            </a:r>
            <a:endParaRPr lang="zh-CN" altLang="en-US"/>
          </a:p>
          <a:p>
            <a:r>
              <a:rPr lang="zh-CN" altLang="en-US"/>
              <a:t>spring.datasource.driverClassName = com.mysql. jdbc.Driver</a:t>
            </a:r>
            <a:endParaRPr lang="zh-CN" altLang="en-US"/>
          </a:p>
          <a:p>
            <a:r>
              <a:rPr lang="zh-CN" altLang="en-US"/>
              <a:t>spring.datasource.max-active=20</a:t>
            </a:r>
            <a:endParaRPr lang="zh-CN" altLang="en-US"/>
          </a:p>
          <a:p>
            <a:r>
              <a:rPr lang="zh-CN" altLang="en-US"/>
              <a:t>spring.datasource.max-idle=8</a:t>
            </a:r>
            <a:endParaRPr lang="zh-CN" altLang="en-US"/>
          </a:p>
          <a:p>
            <a:r>
              <a:rPr lang="zh-CN" altLang="en-US"/>
              <a:t>spring.datasource.min-idle=8</a:t>
            </a:r>
            <a:endParaRPr lang="zh-CN" altLang="en-US"/>
          </a:p>
          <a:p>
            <a:r>
              <a:rPr lang="zh-CN" altLang="en-US"/>
              <a:t>spring.datasource.initial-size=10</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7920880" cy="5569585"/>
          </a:xfrm>
          <a:prstGeom prst="rect">
            <a:avLst/>
          </a:prstGeom>
        </p:spPr>
        <p:txBody>
          <a:bodyPr wrap="square">
            <a:spAutoFit/>
          </a:bodyPr>
          <a:lstStyle/>
          <a:p>
            <a:r>
              <a:rPr lang="en-US" altLang="zh-CN" sz="1600" b="1"/>
              <a:t>Springboot</a:t>
            </a:r>
            <a:r>
              <a:rPr lang="zh-CN" altLang="en-US" sz="1600" b="1"/>
              <a:t>注解</a:t>
            </a:r>
            <a:endParaRPr lang="en-US" altLang="zh-CN" sz="1600" b="1"/>
          </a:p>
          <a:p>
            <a:r>
              <a:rPr lang="en-US" altLang="zh-CN"/>
              <a:t>@SpringBootApplication</a:t>
            </a:r>
            <a:r>
              <a:rPr lang="zh-CN" altLang="en-US"/>
              <a:t>：包含了</a:t>
            </a:r>
            <a:r>
              <a:rPr lang="en-US" altLang="zh-CN"/>
              <a:t>@ComponentScan</a:t>
            </a:r>
            <a:r>
              <a:rPr lang="zh-CN" altLang="en-US"/>
              <a:t>、</a:t>
            </a:r>
            <a:r>
              <a:rPr lang="en-US" altLang="zh-CN"/>
              <a:t>@Configuration</a:t>
            </a:r>
            <a:r>
              <a:rPr lang="zh-CN" altLang="en-US"/>
              <a:t>和</a:t>
            </a:r>
            <a:r>
              <a:rPr lang="en-US" altLang="zh-CN"/>
              <a:t>@EnableAutoConfiguration</a:t>
            </a:r>
            <a:r>
              <a:rPr lang="zh-CN" altLang="en-US"/>
              <a:t>注解。其中</a:t>
            </a:r>
            <a:r>
              <a:rPr lang="en-US" altLang="zh-CN"/>
              <a:t>@ComponentScan</a:t>
            </a:r>
            <a:r>
              <a:rPr lang="zh-CN" altLang="en-US"/>
              <a:t>让</a:t>
            </a:r>
            <a:r>
              <a:rPr lang="en-US" altLang="zh-CN">
                <a:hlinkClick r:id="rId1" tooltip="Java EE知识库"/>
              </a:rPr>
              <a:t>spring</a:t>
            </a:r>
            <a:r>
              <a:rPr lang="en-US" altLang="zh-CN"/>
              <a:t> Boot</a:t>
            </a:r>
            <a:r>
              <a:rPr lang="zh-CN" altLang="en-US"/>
              <a:t>扫描到</a:t>
            </a:r>
            <a:r>
              <a:rPr lang="en-US" altLang="zh-CN"/>
              <a:t>Configuration</a:t>
            </a:r>
            <a:r>
              <a:rPr lang="zh-CN" altLang="en-US"/>
              <a:t>类并把它加入到程序上下文。</a:t>
            </a:r>
            <a:endParaRPr lang="zh-CN" altLang="en-US"/>
          </a:p>
          <a:p>
            <a:r>
              <a:rPr lang="zh-CN" altLang="en-US"/>
              <a:t>@Configuration：指出该类是 Bean 配置的信息源，相当于XML中的&lt;beans&gt;&lt;/beans&gt;，一般加在主类上。</a:t>
            </a:r>
            <a:endParaRPr lang="zh-CN" altLang="en-US"/>
          </a:p>
          <a:p>
            <a:r>
              <a:rPr lang="zh-CN" altLang="en-US"/>
              <a:t>@Bean:相当于XML中的&lt;bean&gt;&lt;/bean&gt;,放在方法的上面，而不是类，意思是产生一个bean,并交给spring管理。</a:t>
            </a:r>
            <a:endParaRPr lang="zh-CN" altLang="en-US"/>
          </a:p>
          <a:p>
            <a:r>
              <a:rPr lang="en-US" altLang="zh-CN"/>
              <a:t>@EnableAutoConfiguration </a:t>
            </a:r>
            <a:r>
              <a:rPr lang="zh-CN" altLang="en-US"/>
              <a:t>自动配置。</a:t>
            </a:r>
            <a:endParaRPr lang="zh-CN" altLang="en-US"/>
          </a:p>
          <a:p>
            <a:r>
              <a:rPr lang="en-US" altLang="zh-CN"/>
              <a:t>@ComponentScan </a:t>
            </a:r>
            <a:r>
              <a:rPr lang="zh-CN" altLang="en-US"/>
              <a:t>组件扫描，可自动发现和装配一些</a:t>
            </a:r>
            <a:r>
              <a:rPr lang="en-US" altLang="zh-CN"/>
              <a:t>Bean</a:t>
            </a:r>
            <a:r>
              <a:rPr lang="zh-CN" altLang="en-US"/>
              <a:t>。</a:t>
            </a:r>
            <a:endParaRPr lang="zh-CN" altLang="en-US"/>
          </a:p>
          <a:p>
            <a:r>
              <a:rPr lang="en-US" altLang="zh-CN"/>
              <a:t>@Component</a:t>
            </a:r>
            <a:r>
              <a:rPr lang="zh-CN" altLang="en-US"/>
              <a:t>可配合</a:t>
            </a:r>
            <a:r>
              <a:rPr lang="en-US" altLang="zh-CN"/>
              <a:t>CommandLineRunner</a:t>
            </a:r>
            <a:r>
              <a:rPr lang="zh-CN" altLang="en-US"/>
              <a:t>使用，在程序启动后执行一些基础任务。</a:t>
            </a:r>
            <a:endParaRPr lang="zh-CN" altLang="en-US"/>
          </a:p>
          <a:p>
            <a:r>
              <a:rPr lang="zh-CN" altLang="en-US"/>
              <a:t>@ConditionalOnBean：当SpringIoc容器内存在指定Bean的条件</a:t>
            </a:r>
            <a:endParaRPr lang="zh-CN" altLang="en-US"/>
          </a:p>
          <a:p>
            <a:r>
              <a:rPr lang="zh-CN" altLang="en-US"/>
              <a:t>@ConditionalOnClass：当SpringIoc容器内存在指定Class的条件</a:t>
            </a:r>
            <a:endParaRPr lang="zh-CN" altLang="en-US"/>
          </a:p>
          <a:p>
            <a:r>
              <a:rPr lang="zh-CN" altLang="en-US">
                <a:sym typeface="+mn-ea"/>
              </a:rPr>
              <a:t>@ImportResource</a:t>
            </a:r>
            <a:r>
              <a:rPr lang="en-US" altLang="zh-CN">
                <a:sym typeface="+mn-ea"/>
              </a:rPr>
              <a:t>: </a:t>
            </a:r>
            <a:r>
              <a:rPr lang="zh-CN" altLang="en-US"/>
              <a:t>SpringBoot是不提倡使用xml配置文件的，当然如果你必要去使用xml配置文件也是允许的通过@ImportResource导入所需的xml配置文件</a:t>
            </a:r>
            <a:endParaRPr lang="zh-CN" altLang="en-US"/>
          </a:p>
          <a:p>
            <a:r>
              <a:rPr lang="zh-CN" altLang="en-US"/>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a:t>
            </a:r>
            <a:r>
              <a:rPr lang="zh-CN" altLang="en-US">
                <a:sym typeface="+mn-ea"/>
              </a:rPr>
              <a:t>starter介绍</a:t>
            </a:r>
            <a:endParaRPr lang="zh-CN" altLang="en-US"/>
          </a:p>
        </p:txBody>
      </p:sp>
      <p:sp>
        <p:nvSpPr>
          <p:cNvPr id="3" name="内容占位符 2"/>
          <p:cNvSpPr>
            <a:spLocks noGrp="1"/>
          </p:cNvSpPr>
          <p:nvPr>
            <p:ph idx="1"/>
          </p:nvPr>
        </p:nvSpPr>
        <p:spPr/>
        <p:txBody>
          <a:bodyPr/>
          <a:p>
            <a:pPr marL="0" indent="0">
              <a:buNone/>
            </a:pPr>
            <a:r>
              <a:rPr lang="zh-CN" altLang="en-US" sz="1800"/>
              <a:t>spring-boot-starter-web 包含了 Spring MVC 的相关依赖（包括 Json 支持的 Jackson 和数据校验的 Hibernate Validator）和一个内置的 Tomcat 容器，这使得在开发阶段可以直接通过 main方法或是 JAR 包独立运行一个 WEB 项目。而在部署阶段也可以打成 WAR 包放到生产环境运行。</a:t>
            </a:r>
            <a:endParaRPr lang="zh-CN" altLang="en-US" sz="1800"/>
          </a:p>
          <a:p>
            <a:pPr marL="0" indent="0">
              <a:buNone/>
            </a:pPr>
            <a:endParaRPr lang="zh-CN" altLang="en-US" sz="1800"/>
          </a:p>
          <a:p>
            <a:pPr marL="0" indent="0">
              <a:buNone/>
            </a:pPr>
            <a:r>
              <a:rPr lang="zh-CN" altLang="en-US" sz="1800">
                <a:sym typeface="+mn-ea"/>
              </a:rPr>
              <a:t>mybatis-spring-boot-starter 用于</a:t>
            </a:r>
            <a:r>
              <a:rPr lang="en-US" altLang="zh-CN" sz="1800">
                <a:sym typeface="+mn-ea"/>
              </a:rPr>
              <a:t>spring</a:t>
            </a:r>
            <a:r>
              <a:rPr lang="zh-CN" altLang="en-US" sz="1800">
                <a:sym typeface="+mn-ea"/>
              </a:rPr>
              <a:t>与</a:t>
            </a:r>
            <a:r>
              <a:rPr lang="en-US" altLang="zh-CN" sz="1800">
                <a:sym typeface="+mn-ea"/>
              </a:rPr>
              <a:t>mybatis</a:t>
            </a:r>
            <a:r>
              <a:rPr lang="zh-CN" altLang="en-US" sz="1800">
                <a:sym typeface="+mn-ea"/>
              </a:rPr>
              <a:t>进行整合，下面重点分析其使用原理</a:t>
            </a:r>
            <a:endParaRPr lang="zh-CN" altLang="en-US" sz="1800"/>
          </a:p>
          <a:p>
            <a:pPr marL="0" indent="0">
              <a:buNone/>
            </a:pPr>
            <a:endParaRPr lang="zh-CN" altLang="en-US" sz="1800"/>
          </a:p>
          <a:p>
            <a:endParaRPr lang="zh-CN" altLang="en-US" sz="1800"/>
          </a:p>
          <a:p>
            <a:endParaRPr lang="zh-CN" altLang="en-US" sz="1800"/>
          </a:p>
        </p:txBody>
      </p:sp>
    </p:spTree>
  </p:cSld>
  <p:clrMapOvr>
    <a:masterClrMapping/>
  </p:clrMapOvr>
</p:sld>
</file>

<file path=ppt/theme/theme1.xml><?xml version="1.0" encoding="utf-8"?>
<a:theme xmlns:a="http://schemas.openxmlformats.org/drawingml/2006/main" name="Eclipse">
  <a:themeElements>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fontScheme nam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9B7B7"/>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5B7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000000"/>
        </a:dk1>
        <a:lt1>
          <a:srgbClr val="64AAAE"/>
        </a:lt1>
        <a:dk2>
          <a:srgbClr val="FFFFCC"/>
        </a:dk2>
        <a:lt2>
          <a:srgbClr val="5F5F5F"/>
        </a:lt2>
        <a:accent1>
          <a:srgbClr val="B4B1DB"/>
        </a:accent1>
        <a:accent2>
          <a:srgbClr val="61C1D7"/>
        </a:accent2>
        <a:accent3>
          <a:srgbClr val="B8D1D3"/>
        </a:accent3>
        <a:accent4>
          <a:srgbClr val="000000"/>
        </a:accent4>
        <a:accent5>
          <a:srgbClr val="D6D4EA"/>
        </a:accent5>
        <a:accent6>
          <a:srgbClr val="56ADC1"/>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
        <a:dk1>
          <a:srgbClr val="F8F8F8"/>
        </a:dk1>
        <a:lt1>
          <a:srgbClr val="2A285A"/>
        </a:lt1>
        <a:dk2>
          <a:srgbClr val="FFFFFF"/>
        </a:dk2>
        <a:lt2>
          <a:srgbClr val="5F5F5F"/>
        </a:lt2>
        <a:accent1>
          <a:srgbClr val="999966"/>
        </a:accent1>
        <a:accent2>
          <a:srgbClr val="8C8B9D"/>
        </a:accent2>
        <a:accent3>
          <a:srgbClr val="ACACB5"/>
        </a:accent3>
        <a:accent4>
          <a:srgbClr val="D6D6D6"/>
        </a:accent4>
        <a:accent5>
          <a:srgbClr val="CACAB9"/>
        </a:accent5>
        <a:accent6>
          <a:srgbClr val="7D7C8C"/>
        </a:accent6>
        <a:hlink>
          <a:srgbClr val="465174"/>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360404"/>
        </a:lt1>
        <a:dk2>
          <a:srgbClr val="FFFFFF"/>
        </a:dk2>
        <a:lt2>
          <a:srgbClr val="434343"/>
        </a:lt2>
        <a:accent1>
          <a:srgbClr val="669900"/>
        </a:accent1>
        <a:accent2>
          <a:srgbClr val="CC6600"/>
        </a:accent2>
        <a:accent3>
          <a:srgbClr val="AEAAAA"/>
        </a:accent3>
        <a:accent4>
          <a:srgbClr val="DCDCDC"/>
        </a:accent4>
        <a:accent5>
          <a:srgbClr val="B9CAAA"/>
        </a:accent5>
        <a:accent6>
          <a:srgbClr val="B75B00"/>
        </a:accent6>
        <a:hlink>
          <a:srgbClr val="CC33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8285FE"/>
        </a:dk2>
        <a:lt2>
          <a:srgbClr val="434343"/>
        </a:lt2>
        <a:accent1>
          <a:srgbClr val="669900"/>
        </a:accent1>
        <a:accent2>
          <a:srgbClr val="9900FF"/>
        </a:accent2>
        <a:accent3>
          <a:srgbClr val="AAAAAA"/>
        </a:accent3>
        <a:accent4>
          <a:srgbClr val="DCDCDC"/>
        </a:accent4>
        <a:accent5>
          <a:srgbClr val="B9CAAA"/>
        </a:accent5>
        <a:accent6>
          <a:srgbClr val="8900E5"/>
        </a:accent6>
        <a:hlink>
          <a:srgbClr val="6600CC"/>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0066FF"/>
        </a:dk2>
        <a:lt2>
          <a:srgbClr val="434343"/>
        </a:lt2>
        <a:accent1>
          <a:srgbClr val="339966"/>
        </a:accent1>
        <a:accent2>
          <a:srgbClr val="FFCC00"/>
        </a:accent2>
        <a:accent3>
          <a:srgbClr val="AAAAAA"/>
        </a:accent3>
        <a:accent4>
          <a:srgbClr val="DCDCDC"/>
        </a:accent4>
        <a:accent5>
          <a:srgbClr val="ADCAB9"/>
        </a:accent5>
        <a:accent6>
          <a:srgbClr val="E5B700"/>
        </a:accent6>
        <a:hlink>
          <a:srgbClr val="CC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669900"/>
        </a:lt1>
        <a:dk2>
          <a:srgbClr val="FFFFCC"/>
        </a:dk2>
        <a:lt2>
          <a:srgbClr val="333300"/>
        </a:lt2>
        <a:accent1>
          <a:srgbClr val="CCCC00"/>
        </a:accent1>
        <a:accent2>
          <a:srgbClr val="99CC00"/>
        </a:accent2>
        <a:accent3>
          <a:srgbClr val="B9CAAA"/>
        </a:accent3>
        <a:accent4>
          <a:srgbClr val="DCDCDC"/>
        </a:accent4>
        <a:accent5>
          <a:srgbClr val="E2E2AA"/>
        </a:accent5>
        <a:accent6>
          <a:srgbClr val="89B700"/>
        </a:accent6>
        <a:hlink>
          <a:srgbClr val="336600"/>
        </a:hlink>
        <a:folHlink>
          <a:srgbClr val="FFFF66"/>
        </a:folHlink>
      </a:clrScheme>
      <a:clrMap bg1="lt1" tx1="dk1" bg2="lt2" tx2="dk2" accent1="accent1" accent2="accent2" accent3="accent3" accent4="accent4" accent5="accent5" accent6="accent6" hlink="hlink" folHlink="folHlink"/>
    </a:extraClrScheme>
    <a:extraClrScheme>
      <a:clrScheme name="">
        <a:dk1>
          <a:srgbClr val="FFFFCC"/>
        </a:dk1>
        <a:lt1>
          <a:srgbClr val="660000"/>
        </a:lt1>
        <a:dk2>
          <a:srgbClr val="CCCCCC"/>
        </a:dk2>
        <a:lt2>
          <a:srgbClr val="333333"/>
        </a:lt2>
        <a:accent1>
          <a:srgbClr val="FF6600"/>
        </a:accent1>
        <a:accent2>
          <a:srgbClr val="CC3300"/>
        </a:accent2>
        <a:accent3>
          <a:srgbClr val="B9AAAA"/>
        </a:accent3>
        <a:accent4>
          <a:srgbClr val="DCDCAF"/>
        </a:accent4>
        <a:accent5>
          <a:srgbClr val="FFB9AA"/>
        </a:accent5>
        <a:accent6>
          <a:srgbClr val="B72D00"/>
        </a:accent6>
        <a:hlink>
          <a:srgbClr val="99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Eclipse</Template>
  <TotalTime>0</TotalTime>
  <Words>6871</Words>
  <Application>WPS 演示</Application>
  <PresentationFormat>在屏幕上显示</PresentationFormat>
  <Paragraphs>218</Paragraphs>
  <Slides>24</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Times New Roman</vt:lpstr>
      <vt:lpstr>Verdana</vt:lpstr>
      <vt:lpstr>微软雅黑</vt:lpstr>
      <vt:lpstr>Arial Unicode MS</vt:lpstr>
      <vt:lpstr>Eclipse</vt:lpstr>
      <vt:lpstr>微服务框架Springboot 	                                  周森山</vt:lpstr>
      <vt:lpstr>目录结构</vt:lpstr>
      <vt:lpstr> Springboot的特点</vt:lpstr>
      <vt:lpstr>Springboot之HelloWorld</vt:lpstr>
      <vt:lpstr>Springboot之HelloWorld</vt:lpstr>
      <vt:lpstr>Springboot之HelloWorld</vt:lpstr>
      <vt:lpstr>PowerPoint 演示文稿</vt:lpstr>
      <vt:lpstr>PowerPoint 演示文稿</vt:lpstr>
      <vt:lpstr>常见starter介绍</vt:lpstr>
      <vt:lpstr>PowerPoint 演示文稿</vt:lpstr>
      <vt:lpstr>PowerPoint 演示文稿</vt:lpstr>
      <vt:lpstr>PowerPoint 演示文稿</vt:lpstr>
      <vt:lpstr>springboot自动依赖原理</vt:lpstr>
      <vt:lpstr>如何自定义starter</vt:lpstr>
      <vt:lpstr>如何自定义starter</vt:lpstr>
      <vt:lpstr>如何自定义starter</vt:lpstr>
      <vt:lpstr>PowerPoint 演示文稿</vt:lpstr>
      <vt:lpstr>PowerPoint 演示文稿</vt:lpstr>
      <vt:lpstr>PowerPoint 演示文稿</vt:lpstr>
      <vt:lpstr>Springboot与mybatis</vt:lpstr>
      <vt:lpstr>Springboot与mybatis</vt:lpstr>
      <vt:lpstr>PowerPoint 演示文稿</vt:lpstr>
      <vt:lpstr>PowerPoint 演示文稿</vt:lpstr>
      <vt:lpstr>PowerPoint 演示文稿</vt:lpstr>
    </vt:vector>
  </TitlesOfParts>
  <Company>founder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sherry</dc:creator>
  <cp:lastModifiedBy>i-hu</cp:lastModifiedBy>
  <cp:revision>129</cp:revision>
  <dcterms:created xsi:type="dcterms:W3CDTF">2003-10-16T01:33:00Z</dcterms:created>
  <dcterms:modified xsi:type="dcterms:W3CDTF">2018-05-01T12:32:30Z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-109101540</vt:i4>
  </property>
  <property fmtid="{D5CDD505-2E9C-101B-9397-08002B2CF9AE}" pid="3" name="_EmailSubject">
    <vt:lpwstr>测试基础实践.ppt</vt:lpwstr>
  </property>
  <property fmtid="{D5CDD505-2E9C-101B-9397-08002B2CF9AE}" pid="4" name="_AuthorEmail">
    <vt:lpwstr>he_yina@founder.com.cn</vt:lpwstr>
  </property>
  <property fmtid="{D5CDD505-2E9C-101B-9397-08002B2CF9AE}" pid="5" name="_AuthorEmailDisplayName">
    <vt:lpwstr>HeYiNa(贺依娜)</vt:lpwstr>
  </property>
  <property fmtid="{D5CDD505-2E9C-101B-9397-08002B2CF9AE}" pid="6" name="KSOProductBuildVer">
    <vt:lpwstr>2052-10.1.0.7346</vt:lpwstr>
  </property>
</Properties>
</file>