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6" r:id="rId5"/>
    <p:sldId id="277" r:id="rId6"/>
    <p:sldId id="278" r:id="rId7"/>
    <p:sldId id="279" r:id="rId8"/>
    <p:sldId id="280" r:id="rId9"/>
    <p:sldId id="281" r:id="rId10"/>
    <p:sldId id="282" r:id="rId11"/>
    <p:sldId id="283" r:id="rId12"/>
    <p:sldId id="284" r:id="rId13"/>
    <p:sldId id="285" r:id="rId14"/>
    <p:sldId id="286" r:id="rId15"/>
    <p:sldId id="287"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72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2017/12/26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2017/12/26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2017/12/26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2017/12/26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lib.csdn.net/base/java"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lib.csdn.net/base/javaee"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mailto:&#19968;&#23450;&#35201;&#22312;&#21551;&#21160;&#30340;&#22320;&#26041;&#21152;&#19978;@MapperScan(&#8220;com.zhuguang.jack.dao%22)"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lib.csdn.net/base/javase" TargetMode="External"/><Relationship Id="rId2" Type="http://schemas.openxmlformats.org/officeDocument/2006/relationships/hyperlink" Target="http://lib.csdn.net/base/javaee"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lib.csdn.net/base/mysql"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烛光学院</a:t>
            </a:r>
            <a:endParaRPr lang="zh-CN" altLang="en-US"/>
          </a:p>
        </p:txBody>
      </p:sp>
      <p:sp>
        <p:nvSpPr>
          <p:cNvPr id="3" name="副标题 2"/>
          <p:cNvSpPr>
            <a:spLocks noGrp="1"/>
          </p:cNvSpPr>
          <p:nvPr>
            <p:ph type="subTitle" idx="1"/>
          </p:nvPr>
        </p:nvSpPr>
        <p:spPr>
          <a:xfrm>
            <a:off x="1259632" y="3212976"/>
            <a:ext cx="6400800" cy="1752600"/>
          </a:xfrm>
        </p:spPr>
        <p:txBody>
          <a:bodyPr/>
          <a:lstStyle/>
          <a:p>
            <a:r>
              <a:rPr lang="zh-CN" altLang="en-US" smtClean="0"/>
              <a:t>主讲老师：</a:t>
            </a:r>
            <a:r>
              <a:rPr lang="en-US" altLang="zh-CN" smtClean="0"/>
              <a:t>JACK</a:t>
            </a:r>
            <a:r>
              <a:rPr lang="zh-CN" altLang="en-US" smtClean="0"/>
              <a:t>老师</a:t>
            </a:r>
            <a:endParaRPr lang="en-US" altLang="zh-CN" smtClean="0"/>
          </a:p>
          <a:p>
            <a:pPr defTabSz="913765"/>
            <a:r>
              <a:rPr lang="zh-CN" altLang="en-US" b="1">
                <a:solidFill>
                  <a:schemeClr val="tx1">
                    <a:lumMod val="75000"/>
                    <a:lumOff val="25000"/>
                  </a:schemeClr>
                </a:solidFill>
                <a:latin typeface="微软雅黑" panose="020B0503020204020204" pitchFamily="34" charset="-122"/>
                <a:ea typeface="微软雅黑" panose="020B0503020204020204" pitchFamily="34" charset="-122"/>
              </a:rPr>
              <a:t>敏捷开发必备框架之</a:t>
            </a:r>
            <a:r>
              <a:rPr lang="en-US" altLang="zh-CN" b="1">
                <a:solidFill>
                  <a:schemeClr val="tx1">
                    <a:lumMod val="75000"/>
                    <a:lumOff val="25000"/>
                  </a:schemeClr>
                </a:solidFill>
                <a:latin typeface="微软雅黑" panose="020B0503020204020204" pitchFamily="34" charset="-122"/>
                <a:ea typeface="微软雅黑" panose="020B0503020204020204" pitchFamily="34" charset="-122"/>
              </a:rPr>
              <a:t>springboot</a:t>
            </a:r>
            <a:r>
              <a:rPr lang="zh-CN" altLang="en-US" b="1">
                <a:solidFill>
                  <a:schemeClr val="tx1">
                    <a:lumMod val="75000"/>
                    <a:lumOff val="25000"/>
                  </a:schemeClr>
                </a:solidFill>
                <a:latin typeface="微软雅黑" panose="020B0503020204020204" pitchFamily="34" charset="-122"/>
                <a:ea typeface="微软雅黑" panose="020B0503020204020204" pitchFamily="34" charset="-122"/>
              </a:rPr>
              <a:t>详解</a:t>
            </a:r>
            <a:endParaRPr lang="zh-CN" altLang="en-US"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63729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476673"/>
            <a:ext cx="7704856" cy="5324535"/>
          </a:xfrm>
          <a:prstGeom prst="rect">
            <a:avLst/>
          </a:prstGeom>
        </p:spPr>
        <p:txBody>
          <a:bodyPr wrap="square">
            <a:spAutoFit/>
          </a:bodyPr>
          <a:lstStyle/>
          <a:p>
            <a:r>
              <a:rPr lang="en-US" altLang="zh-CN" sz="2000" b="1"/>
              <a:t>Springboot    Servlet</a:t>
            </a:r>
            <a:r>
              <a:rPr lang="zh-CN" altLang="en-US" sz="2000" b="1"/>
              <a:t>注册</a:t>
            </a:r>
            <a:endParaRPr lang="en-US" altLang="zh-CN" sz="2000" b="1"/>
          </a:p>
          <a:p>
            <a:endParaRPr lang="en-US" altLang="zh-CN" sz="2000" b="1"/>
          </a:p>
          <a:p>
            <a:r>
              <a:rPr lang="en-US" altLang="zh-CN" sz="2000" b="1"/>
              <a:t>Springboot</a:t>
            </a:r>
            <a:r>
              <a:rPr lang="zh-CN" altLang="en-US" sz="2000" b="1"/>
              <a:t>中有两种方式可以添加 </a:t>
            </a:r>
            <a:r>
              <a:rPr lang="en-US" altLang="zh-CN" sz="2000" b="1"/>
              <a:t>Servlet</a:t>
            </a:r>
            <a:r>
              <a:rPr lang="zh-CN" altLang="en-US" sz="2000" b="1"/>
              <a:t>、</a:t>
            </a:r>
            <a:r>
              <a:rPr lang="en-US" altLang="zh-CN" sz="2000" b="1"/>
              <a:t>Filter</a:t>
            </a:r>
            <a:r>
              <a:rPr lang="zh-CN" altLang="en-US" sz="2000" b="1"/>
              <a:t>、</a:t>
            </a:r>
            <a:r>
              <a:rPr lang="en-US" altLang="zh-CN" sz="2000" b="1"/>
              <a:t>Listener</a:t>
            </a:r>
          </a:p>
          <a:p>
            <a:endParaRPr lang="en-US" altLang="zh-CN" sz="2000" b="1"/>
          </a:p>
          <a:p>
            <a:r>
              <a:rPr lang="en-US" altLang="zh-CN" sz="2000" b="1"/>
              <a:t>1</a:t>
            </a:r>
            <a:r>
              <a:rPr lang="zh-CN" altLang="en-US" sz="2000" b="1"/>
              <a:t>、</a:t>
            </a:r>
            <a:r>
              <a:rPr lang="zh-CN" altLang="en-US" sz="2000"/>
              <a:t>代码注册通过</a:t>
            </a:r>
            <a:r>
              <a:rPr lang="en-US" altLang="zh-CN" sz="2000"/>
              <a:t>ServletRegistrationBean、 FilterRegistrationBean </a:t>
            </a:r>
            <a:r>
              <a:rPr lang="zh-CN" altLang="en-US" sz="2000"/>
              <a:t>和 </a:t>
            </a:r>
            <a:r>
              <a:rPr lang="en-US" altLang="zh-CN" sz="2000"/>
              <a:t>ServletListenerRegistrationBean </a:t>
            </a:r>
            <a:r>
              <a:rPr lang="zh-CN" altLang="en-US" sz="2000"/>
              <a:t>获得控制</a:t>
            </a:r>
            <a:endParaRPr lang="en-US" altLang="zh-CN" sz="2000"/>
          </a:p>
          <a:p>
            <a:r>
              <a:rPr lang="en-US" altLang="zh-CN" sz="2000"/>
              <a:t>@Bean </a:t>
            </a:r>
          </a:p>
          <a:p>
            <a:r>
              <a:rPr lang="en-US" altLang="zh-CN" sz="2000"/>
              <a:t>public ServletRegistrationBean servletRegistrationBean() { </a:t>
            </a:r>
          </a:p>
          <a:p>
            <a:r>
              <a:rPr lang="en-US" altLang="zh-CN" sz="2000"/>
              <a:t>return new ServletRegistrationBean(new MyServlet(), "/xs/*");}</a:t>
            </a:r>
          </a:p>
          <a:p>
            <a:endParaRPr lang="en-US" altLang="zh-CN" sz="2000" b="1"/>
          </a:p>
          <a:p>
            <a:r>
              <a:rPr lang="en-US" altLang="zh-CN" sz="2000" b="1"/>
              <a:t>2</a:t>
            </a:r>
            <a:r>
              <a:rPr lang="zh-CN" altLang="en-US" sz="2000" b="1"/>
              <a:t>、</a:t>
            </a:r>
            <a:r>
              <a:rPr lang="zh-CN" altLang="en-US" sz="2000"/>
              <a:t>在 </a:t>
            </a:r>
            <a:r>
              <a:rPr lang="en-US" altLang="zh-CN" sz="2000"/>
              <a:t>SpringBootApplication </a:t>
            </a:r>
            <a:r>
              <a:rPr lang="zh-CN" altLang="en-US" sz="2000"/>
              <a:t>上使用</a:t>
            </a:r>
            <a:r>
              <a:rPr lang="en-US" altLang="zh-CN" sz="2000"/>
              <a:t>@ServletComponentScan </a:t>
            </a:r>
            <a:r>
              <a:rPr lang="zh-CN" altLang="en-US" sz="2000"/>
              <a:t>注解后，</a:t>
            </a:r>
            <a:r>
              <a:rPr lang="en-US" altLang="zh-CN" sz="2000"/>
              <a:t>Servlet、Filter、Listener </a:t>
            </a:r>
            <a:r>
              <a:rPr lang="zh-CN" altLang="en-US" sz="2000"/>
              <a:t>可以直接通过 </a:t>
            </a:r>
            <a:r>
              <a:rPr lang="en-US" altLang="zh-CN" sz="2000"/>
              <a:t>@WebServlet、@WebFilter、@WebListener </a:t>
            </a:r>
            <a:r>
              <a:rPr lang="zh-CN" altLang="en-US" sz="2000"/>
              <a:t>注解自动注册，无需其他代码。</a:t>
            </a:r>
            <a:endParaRPr lang="en-US" altLang="zh-CN" sz="2000"/>
          </a:p>
          <a:p>
            <a:endParaRPr lang="en-US" altLang="zh-CN" sz="2000" b="1"/>
          </a:p>
          <a:p>
            <a:r>
              <a:rPr lang="en-US" altLang="zh-CN" sz="2000"/>
              <a:t>@SpringBootApplication @ServletComponentScan public class SpringBootSampleApplication { public static void main(String[] args) { SpringApplication.run(SpringBootSampleApplication.class, args); } }</a:t>
            </a:r>
            <a:endParaRPr lang="en-US" altLang="zh-CN" sz="2000" b="1" dirty="0"/>
          </a:p>
        </p:txBody>
      </p:sp>
    </p:spTree>
    <p:extLst>
      <p:ext uri="{BB962C8B-B14F-4D97-AF65-F5344CB8AC3E}">
        <p14:creationId xmlns:p14="http://schemas.microsoft.com/office/powerpoint/2010/main" val="1900889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476673"/>
            <a:ext cx="7704856" cy="2246769"/>
          </a:xfrm>
          <a:prstGeom prst="rect">
            <a:avLst/>
          </a:prstGeom>
        </p:spPr>
        <p:txBody>
          <a:bodyPr wrap="square">
            <a:spAutoFit/>
          </a:bodyPr>
          <a:lstStyle/>
          <a:p>
            <a:r>
              <a:rPr lang="en-US" altLang="zh-CN" sz="2000" b="1"/>
              <a:t>Springboot    </a:t>
            </a:r>
            <a:r>
              <a:rPr lang="zh-CN" altLang="en-US" sz="2000" b="1"/>
              <a:t>拦截器</a:t>
            </a:r>
            <a:endParaRPr lang="en-US" altLang="zh-CN" sz="2000" b="1"/>
          </a:p>
          <a:p>
            <a:endParaRPr lang="en-US" altLang="zh-CN" sz="2000" b="1"/>
          </a:p>
          <a:p>
            <a:r>
              <a:rPr lang="en-US" altLang="zh-CN" sz="2000"/>
              <a:t>1</a:t>
            </a:r>
            <a:r>
              <a:rPr lang="zh-CN" altLang="en-US" sz="2000"/>
              <a:t>、创建我们自己的拦截器类并实现 </a:t>
            </a:r>
            <a:r>
              <a:rPr lang="en-US" altLang="zh-CN" sz="2000"/>
              <a:t>HandlerInterceptor </a:t>
            </a:r>
            <a:r>
              <a:rPr lang="zh-CN" altLang="en-US" sz="2000"/>
              <a:t>接口。 </a:t>
            </a:r>
            <a:br>
              <a:rPr lang="zh-CN" altLang="en-US" sz="2000"/>
            </a:br>
            <a:r>
              <a:rPr lang="en-US" altLang="zh-CN" sz="2000"/>
              <a:t>2</a:t>
            </a:r>
            <a:r>
              <a:rPr lang="zh-CN" altLang="en-US" sz="2000"/>
              <a:t>、创建一个</a:t>
            </a:r>
            <a:r>
              <a:rPr lang="en-US" altLang="zh-CN" sz="2000" b="1">
                <a:hlinkClick r:id="rId2" tooltip="Java 知识库"/>
              </a:rPr>
              <a:t>Java</a:t>
            </a:r>
            <a:r>
              <a:rPr lang="zh-CN" altLang="en-US" sz="2000"/>
              <a:t>类继承</a:t>
            </a:r>
            <a:r>
              <a:rPr lang="en-US" altLang="zh-CN" sz="2000"/>
              <a:t>WebMvcConfigurerAdapter，</a:t>
            </a:r>
            <a:r>
              <a:rPr lang="zh-CN" altLang="en-US" sz="2000"/>
              <a:t>并重写 </a:t>
            </a:r>
            <a:r>
              <a:rPr lang="en-US" altLang="zh-CN" sz="2000"/>
              <a:t>addInterceptors </a:t>
            </a:r>
            <a:r>
              <a:rPr lang="zh-CN" altLang="en-US" sz="2000"/>
              <a:t>方法。 </a:t>
            </a:r>
            <a:br>
              <a:rPr lang="zh-CN" altLang="en-US" sz="2000"/>
            </a:br>
            <a:r>
              <a:rPr lang="en-US" altLang="zh-CN" sz="2000"/>
              <a:t>3</a:t>
            </a:r>
            <a:r>
              <a:rPr lang="zh-CN" altLang="en-US" sz="2000"/>
              <a:t>、实例化我们自定义的拦截器，然后将对像手动添加到拦截器链中（在</a:t>
            </a:r>
            <a:r>
              <a:rPr lang="en-US" altLang="zh-CN" sz="2000"/>
              <a:t>addInterceptors</a:t>
            </a:r>
            <a:r>
              <a:rPr lang="zh-CN" altLang="en-US" sz="2000"/>
              <a:t>方法中添加）。 </a:t>
            </a:r>
            <a:endParaRPr lang="en-US" altLang="zh-CN" sz="2000" b="1" dirty="0"/>
          </a:p>
        </p:txBody>
      </p:sp>
    </p:spTree>
    <p:extLst>
      <p:ext uri="{BB962C8B-B14F-4D97-AF65-F5344CB8AC3E}">
        <p14:creationId xmlns:p14="http://schemas.microsoft.com/office/powerpoint/2010/main" val="2211847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476673"/>
            <a:ext cx="7920880" cy="5755422"/>
          </a:xfrm>
          <a:prstGeom prst="rect">
            <a:avLst/>
          </a:prstGeom>
        </p:spPr>
        <p:txBody>
          <a:bodyPr wrap="square">
            <a:spAutoFit/>
          </a:bodyPr>
          <a:lstStyle/>
          <a:p>
            <a:r>
              <a:rPr lang="en-US" altLang="zh-CN" sz="1600" b="1"/>
              <a:t>Springboot    </a:t>
            </a:r>
            <a:r>
              <a:rPr lang="zh-CN" altLang="en-US" sz="1600" b="1"/>
              <a:t>静态资源处理</a:t>
            </a:r>
            <a:endParaRPr lang="en-US" altLang="zh-CN" sz="1600" b="1"/>
          </a:p>
          <a:p>
            <a:r>
              <a:rPr lang="en-US" altLang="zh-CN" sz="1600"/>
              <a:t>Spring Boot </a:t>
            </a:r>
            <a:r>
              <a:rPr lang="zh-CN" altLang="en-US" sz="1600"/>
              <a:t>的默认资源映射</a:t>
            </a:r>
            <a:endParaRPr lang="en-US" altLang="zh-CN" sz="1600" b="1"/>
          </a:p>
          <a:p>
            <a:r>
              <a:rPr lang="zh-CN" altLang="en-US" sz="1600"/>
              <a:t>其中默认配置的 </a:t>
            </a:r>
            <a:r>
              <a:rPr lang="en-US" altLang="zh-CN" sz="1600"/>
              <a:t>/** </a:t>
            </a:r>
            <a:r>
              <a:rPr lang="zh-CN" altLang="en-US" sz="1600"/>
              <a:t>映射到 </a:t>
            </a:r>
            <a:r>
              <a:rPr lang="en-US" altLang="zh-CN" sz="1600"/>
              <a:t>/static （</a:t>
            </a:r>
            <a:r>
              <a:rPr lang="zh-CN" altLang="en-US" sz="1600"/>
              <a:t>或</a:t>
            </a:r>
            <a:r>
              <a:rPr lang="en-US" altLang="zh-CN" sz="1600"/>
              <a:t>/public、/resources、/META-INF/resources） </a:t>
            </a:r>
            <a:br>
              <a:rPr lang="en-US" altLang="zh-CN" sz="1600"/>
            </a:br>
            <a:r>
              <a:rPr lang="zh-CN" altLang="en-US" sz="1600"/>
              <a:t>其中默认配置的 </a:t>
            </a:r>
            <a:r>
              <a:rPr lang="en-US" altLang="zh-CN" sz="1600"/>
              <a:t>/webjars/** </a:t>
            </a:r>
            <a:r>
              <a:rPr lang="zh-CN" altLang="en-US" sz="1600"/>
              <a:t>映射到 </a:t>
            </a:r>
            <a:r>
              <a:rPr lang="en-US" altLang="zh-CN" sz="1600"/>
              <a:t>classpath:/META-INF/resources/webjars/ </a:t>
            </a:r>
            <a:br>
              <a:rPr lang="en-US" altLang="zh-CN" sz="1600"/>
            </a:br>
            <a:r>
              <a:rPr lang="zh-CN" altLang="en-US" sz="1600"/>
              <a:t>上面的 </a:t>
            </a:r>
            <a:r>
              <a:rPr lang="en-US" altLang="zh-CN" sz="1600"/>
              <a:t>static、public、resources </a:t>
            </a:r>
            <a:r>
              <a:rPr lang="zh-CN" altLang="en-US" sz="1600"/>
              <a:t>等目录都在 </a:t>
            </a:r>
            <a:r>
              <a:rPr lang="en-US" altLang="zh-CN" sz="1600"/>
              <a:t>classpath: </a:t>
            </a:r>
            <a:r>
              <a:rPr lang="zh-CN" altLang="en-US" sz="1600"/>
              <a:t>下面（如 </a:t>
            </a:r>
            <a:r>
              <a:rPr lang="en-US" altLang="zh-CN" sz="1600"/>
              <a:t>src/main/resources/static）。</a:t>
            </a:r>
          </a:p>
          <a:p>
            <a:endParaRPr lang="en-US" altLang="zh-CN" sz="1600" b="1"/>
          </a:p>
          <a:p>
            <a:r>
              <a:rPr lang="zh-CN" altLang="en-US" sz="1600" b="1"/>
              <a:t>自定义资源映射</a:t>
            </a:r>
            <a:endParaRPr lang="en-US" altLang="zh-CN" sz="1600" b="1"/>
          </a:p>
          <a:p>
            <a:r>
              <a:rPr lang="zh-CN" altLang="en-US" sz="1600"/>
              <a:t>继承 </a:t>
            </a:r>
            <a:r>
              <a:rPr lang="en-US" altLang="zh-CN" sz="1600"/>
              <a:t>WebMvcConfigurerAdapter </a:t>
            </a:r>
            <a:r>
              <a:rPr lang="zh-CN" altLang="en-US" sz="1600"/>
              <a:t>并重写方法 </a:t>
            </a:r>
            <a:r>
              <a:rPr lang="en-US" altLang="zh-CN" sz="1600"/>
              <a:t>addResourceHandlers</a:t>
            </a:r>
          </a:p>
          <a:p>
            <a:r>
              <a:rPr lang="en-US" altLang="zh-CN" sz="1600"/>
              <a:t>registry.addResourceHandler("/image/**").addResourceLocations("file:H:/image/");</a:t>
            </a:r>
          </a:p>
          <a:p>
            <a:r>
              <a:rPr lang="en-US" altLang="zh-CN" sz="1600"/>
              <a:t>registry.addResourceHandler(“/image1/**”).addResourceLocations(“classpath:/img1/”)</a:t>
            </a:r>
          </a:p>
          <a:p>
            <a:endParaRPr lang="en-US" altLang="zh-CN" sz="1600" b="1"/>
          </a:p>
          <a:p>
            <a:r>
              <a:rPr lang="zh-CN" altLang="en-US" sz="1600" b="1"/>
              <a:t>通过配置文件映射</a:t>
            </a:r>
            <a:endParaRPr lang="en-US" altLang="zh-CN" sz="1600" b="1"/>
          </a:p>
          <a:p>
            <a:r>
              <a:rPr lang="zh-CN" altLang="en-US" sz="1600"/>
              <a:t>使用 </a:t>
            </a:r>
            <a:r>
              <a:rPr lang="en-US" altLang="zh-CN" sz="1600"/>
              <a:t>spring.mvc.static-path-pattern </a:t>
            </a:r>
            <a:r>
              <a:rPr lang="zh-CN" altLang="en-US" sz="1600"/>
              <a:t>可以重新定义</a:t>
            </a:r>
            <a:r>
              <a:rPr lang="en-US" altLang="zh-CN" sz="1600"/>
              <a:t>pattern，</a:t>
            </a:r>
            <a:r>
              <a:rPr lang="zh-CN" altLang="en-US" sz="1600"/>
              <a:t>如修改为 </a:t>
            </a:r>
            <a:r>
              <a:rPr lang="en-US" altLang="zh-CN" sz="1600"/>
              <a:t>/image/**</a:t>
            </a:r>
            <a:endParaRPr lang="en-US" altLang="zh-CN" sz="1600" b="1"/>
          </a:p>
          <a:p>
            <a:r>
              <a:rPr lang="zh-CN" altLang="en-US" sz="1600"/>
              <a:t>使用 </a:t>
            </a:r>
            <a:r>
              <a:rPr lang="en-US" altLang="zh-CN" sz="1600"/>
              <a:t>spring.resources.static-locations </a:t>
            </a:r>
            <a:r>
              <a:rPr lang="zh-CN" altLang="en-US" sz="1600"/>
              <a:t>可以重新定义 </a:t>
            </a:r>
            <a:r>
              <a:rPr lang="en-US" altLang="zh-CN" sz="1600"/>
              <a:t>pattern </a:t>
            </a:r>
            <a:r>
              <a:rPr lang="zh-CN" altLang="en-US" sz="1600"/>
              <a:t>所指向的路径，支持 </a:t>
            </a:r>
            <a:r>
              <a:rPr lang="en-US" altLang="zh-CN" sz="1600"/>
              <a:t>classpath: </a:t>
            </a:r>
            <a:r>
              <a:rPr lang="zh-CN" altLang="en-US" sz="1600"/>
              <a:t>和 </a:t>
            </a:r>
            <a:r>
              <a:rPr lang="en-US" altLang="zh-CN" sz="1600"/>
              <a:t>file: </a:t>
            </a:r>
            <a:r>
              <a:rPr lang="zh-CN" altLang="en-US" sz="1600"/>
              <a:t/>
            </a:r>
            <a:br>
              <a:rPr lang="zh-CN" altLang="en-US" sz="1600"/>
            </a:br>
            <a:r>
              <a:rPr lang="zh-CN" altLang="en-US" sz="1600"/>
              <a:t>注意 </a:t>
            </a:r>
            <a:r>
              <a:rPr lang="en-US" altLang="zh-CN" sz="1600"/>
              <a:t>spring.mvc.static-path-pattern </a:t>
            </a:r>
            <a:r>
              <a:rPr lang="zh-CN" altLang="en-US" sz="1600"/>
              <a:t>只可以定义一个，目前不支持多个逗号分割的方式。</a:t>
            </a:r>
            <a:endParaRPr lang="en-US" altLang="zh-CN" sz="1600"/>
          </a:p>
          <a:p>
            <a:endParaRPr lang="en-US" altLang="zh-CN" sz="1600" b="1"/>
          </a:p>
          <a:p>
            <a:r>
              <a:rPr lang="en-US" altLang="zh-CN" sz="1600"/>
              <a:t># </a:t>
            </a:r>
            <a:r>
              <a:rPr lang="zh-CN" altLang="en-US" sz="1600"/>
              <a:t>默认值为 </a:t>
            </a:r>
            <a:r>
              <a:rPr lang="en-US" altLang="zh-CN" sz="1600"/>
              <a:t>/**</a:t>
            </a:r>
            <a:r>
              <a:rPr lang="zh-CN" altLang="en-US" sz="1600"/>
              <a:t> </a:t>
            </a:r>
            <a:endParaRPr lang="en-US" altLang="zh-CN" sz="1600"/>
          </a:p>
          <a:p>
            <a:r>
              <a:rPr lang="en-US" altLang="zh-CN" sz="1600"/>
              <a:t>spring.mvc.static-path-pattern= /image/**</a:t>
            </a:r>
          </a:p>
          <a:p>
            <a:r>
              <a:rPr lang="en-US" altLang="zh-CN" sz="1600"/>
              <a:t># </a:t>
            </a:r>
            <a:r>
              <a:rPr lang="zh-CN" altLang="en-US" sz="1600"/>
              <a:t>默认值为 </a:t>
            </a:r>
            <a:r>
              <a:rPr lang="en-US" altLang="zh-CN" sz="1600"/>
              <a:t>classpath:/META-INF/resources/,classpath:/resources/,classpath:/static/,classpath:/public/ </a:t>
            </a:r>
          </a:p>
          <a:p>
            <a:r>
              <a:rPr lang="en-US" altLang="zh-CN" sz="1600"/>
              <a:t>spring.resources.static-locations=classpath:/image/</a:t>
            </a:r>
            <a:endParaRPr lang="en-US" altLang="zh-CN" sz="1600" b="1" dirty="0"/>
          </a:p>
        </p:txBody>
      </p:sp>
    </p:spTree>
    <p:extLst>
      <p:ext uri="{BB962C8B-B14F-4D97-AF65-F5344CB8AC3E}">
        <p14:creationId xmlns:p14="http://schemas.microsoft.com/office/powerpoint/2010/main" val="555052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476673"/>
            <a:ext cx="7920880" cy="1323439"/>
          </a:xfrm>
          <a:prstGeom prst="rect">
            <a:avLst/>
          </a:prstGeom>
        </p:spPr>
        <p:txBody>
          <a:bodyPr wrap="square">
            <a:spAutoFit/>
          </a:bodyPr>
          <a:lstStyle/>
          <a:p>
            <a:r>
              <a:rPr lang="en-US" altLang="zh-CN" sz="1600" b="1"/>
              <a:t>Springboot    </a:t>
            </a:r>
            <a:r>
              <a:rPr lang="zh-CN" altLang="en-US" sz="1600" b="1"/>
              <a:t>启动加载数据</a:t>
            </a:r>
            <a:endParaRPr lang="en-US" altLang="zh-CN" sz="1600" b="1"/>
          </a:p>
          <a:p>
            <a:r>
              <a:rPr lang="zh-CN" altLang="en-US" sz="1600"/>
              <a:t>实际应用中，我们会有在项目服务启动的时候就去加载一些数据或做一些事情这样的需求。 </a:t>
            </a:r>
            <a:br>
              <a:rPr lang="zh-CN" altLang="en-US" sz="1600"/>
            </a:br>
            <a:r>
              <a:rPr lang="zh-CN" altLang="en-US" sz="1600"/>
              <a:t>为了解决这样的问题，</a:t>
            </a:r>
            <a:r>
              <a:rPr lang="en-US" altLang="zh-CN" sz="1600" b="1">
                <a:hlinkClick r:id="rId2" tooltip="Java EE知识库"/>
              </a:rPr>
              <a:t>spring</a:t>
            </a:r>
            <a:r>
              <a:rPr lang="zh-CN" altLang="en-US" sz="1600"/>
              <a:t> </a:t>
            </a:r>
            <a:r>
              <a:rPr lang="en-US" altLang="zh-CN" sz="1600"/>
              <a:t>Boot </a:t>
            </a:r>
            <a:r>
              <a:rPr lang="zh-CN" altLang="en-US" sz="1600"/>
              <a:t>为我们提供了一个方法，通过实现接口 </a:t>
            </a:r>
            <a:r>
              <a:rPr lang="en-US" altLang="zh-CN" sz="1600"/>
              <a:t>CommandLineRunner </a:t>
            </a:r>
            <a:r>
              <a:rPr lang="zh-CN" altLang="en-US" sz="1600"/>
              <a:t>来实现。</a:t>
            </a:r>
            <a:endParaRPr lang="en-US" altLang="zh-CN" sz="1600" b="1" dirty="0"/>
          </a:p>
        </p:txBody>
      </p:sp>
    </p:spTree>
    <p:extLst>
      <p:ext uri="{BB962C8B-B14F-4D97-AF65-F5344CB8AC3E}">
        <p14:creationId xmlns:p14="http://schemas.microsoft.com/office/powerpoint/2010/main" val="3260870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476673"/>
            <a:ext cx="7920880" cy="3077766"/>
          </a:xfrm>
          <a:prstGeom prst="rect">
            <a:avLst/>
          </a:prstGeom>
        </p:spPr>
        <p:txBody>
          <a:bodyPr wrap="square">
            <a:spAutoFit/>
          </a:bodyPr>
          <a:lstStyle/>
          <a:p>
            <a:r>
              <a:rPr lang="en-US" altLang="zh-CN" sz="1600" b="1"/>
              <a:t>Springboot    JDBC</a:t>
            </a:r>
          </a:p>
          <a:p>
            <a:r>
              <a:rPr lang="en-US" altLang="zh-CN" sz="1600" b="1"/>
              <a:t>1</a:t>
            </a:r>
            <a:r>
              <a:rPr lang="zh-CN" altLang="en-US" sz="1600" b="1"/>
              <a:t>、</a:t>
            </a:r>
            <a:r>
              <a:rPr lang="zh-CN" altLang="en-US" sz="1600"/>
              <a:t>属性配置文件（</a:t>
            </a:r>
            <a:r>
              <a:rPr lang="en-US" altLang="zh-CN" sz="1600"/>
              <a:t>application.properties）</a:t>
            </a:r>
          </a:p>
          <a:p>
            <a:r>
              <a:rPr lang="en-US" altLang="zh-CN" sz="1600"/>
              <a:t>spring.datasource.url=jdbc:mysql</a:t>
            </a:r>
            <a:r>
              <a:rPr lang="en-US" altLang="zh-CN" sz="1600"/>
              <a:t>://</a:t>
            </a:r>
            <a:r>
              <a:rPr lang="en-US" altLang="zh-CN" sz="1600" smtClean="0"/>
              <a:t>localhost:3306/</a:t>
            </a:r>
            <a:r>
              <a:rPr lang="en-US" altLang="zh-CN" sz="1600"/>
              <a:t>consult</a:t>
            </a:r>
            <a:endParaRPr lang="en-US" altLang="zh-CN" sz="1600"/>
          </a:p>
          <a:p>
            <a:r>
              <a:rPr lang="en-US" altLang="zh-CN" sz="1600" smtClean="0"/>
              <a:t>spring.datasource.username=</a:t>
            </a:r>
            <a:r>
              <a:rPr lang="en-US" altLang="zh-CN" sz="1600"/>
              <a:t>myConsult</a:t>
            </a:r>
            <a:endParaRPr lang="en-US" altLang="zh-CN" sz="1600"/>
          </a:p>
          <a:p>
            <a:r>
              <a:rPr lang="en-US" altLang="zh-CN" sz="1600"/>
              <a:t>spring.datasource.password=123456 </a:t>
            </a:r>
          </a:p>
          <a:p>
            <a:r>
              <a:rPr lang="en-US" altLang="zh-CN" sz="1600" smtClean="0"/>
              <a:t>spring.datasource.driver-class-name=</a:t>
            </a:r>
            <a:r>
              <a:rPr lang="en-US" altLang="zh-CN" sz="1600"/>
              <a:t>org.gjt.mm.mysql.Driver</a:t>
            </a:r>
            <a:endParaRPr lang="en-US" altLang="zh-CN" sz="1600"/>
          </a:p>
          <a:p>
            <a:endParaRPr lang="en-US" altLang="zh-CN" sz="1600" b="1"/>
          </a:p>
          <a:p>
            <a:r>
              <a:rPr lang="en-US" altLang="zh-CN" sz="1600" b="1"/>
              <a:t>2</a:t>
            </a:r>
            <a:r>
              <a:rPr lang="zh-CN" altLang="en-US" sz="1600" b="1"/>
              <a:t>、</a:t>
            </a:r>
            <a:r>
              <a:rPr lang="en-US" altLang="zh-CN" sz="1600"/>
              <a:t>pom.xml </a:t>
            </a:r>
            <a:r>
              <a:rPr lang="zh-CN" altLang="en-US" sz="1600"/>
              <a:t>配置</a:t>
            </a:r>
            <a:r>
              <a:rPr lang="en-US" altLang="zh-CN" sz="1600"/>
              <a:t>maven</a:t>
            </a:r>
            <a:r>
              <a:rPr lang="zh-CN" altLang="en-US" sz="1600"/>
              <a:t>依赖</a:t>
            </a:r>
            <a:endParaRPr lang="en-US" altLang="zh-CN" sz="1600"/>
          </a:p>
          <a:p>
            <a:r>
              <a:rPr lang="en-US" altLang="zh-CN" sz="1600"/>
              <a:t>&lt;!-- MYSQL --&gt; &lt;dependency&gt; &lt;groupId&gt;mysql&lt;/groupId&gt; &lt;artifactId&gt;mysql-connector-java&lt;/artifactId&gt; &lt;/dependency&gt; &lt;!-- Spring Boot JDBC --&gt; &lt;dependency&gt; &lt;groupId&gt;org.springframework.boot&lt;/groupId&gt; &lt;artifactId&gt;spring-boot-starter-jdbc&lt;/artifactId&gt; &lt;/dependency&gt;</a:t>
            </a:r>
            <a:endParaRPr lang="en-US" altLang="zh-CN" sz="1600" b="1" dirty="0"/>
          </a:p>
        </p:txBody>
      </p:sp>
    </p:spTree>
    <p:extLst>
      <p:ext uri="{BB962C8B-B14F-4D97-AF65-F5344CB8AC3E}">
        <p14:creationId xmlns:p14="http://schemas.microsoft.com/office/powerpoint/2010/main" val="1855529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476673"/>
            <a:ext cx="7920880" cy="2554545"/>
          </a:xfrm>
          <a:prstGeom prst="rect">
            <a:avLst/>
          </a:prstGeom>
        </p:spPr>
        <p:txBody>
          <a:bodyPr wrap="square">
            <a:spAutoFit/>
          </a:bodyPr>
          <a:lstStyle/>
          <a:p>
            <a:r>
              <a:rPr lang="en-US" altLang="zh-CN" sz="1600" b="1"/>
              <a:t>Springboot    Mybatis</a:t>
            </a:r>
          </a:p>
          <a:p>
            <a:r>
              <a:rPr lang="en-US" altLang="zh-CN" sz="1600" b="1"/>
              <a:t>1</a:t>
            </a:r>
            <a:r>
              <a:rPr lang="zh-CN" altLang="en-US" sz="1600" b="1"/>
              <a:t>、</a:t>
            </a:r>
            <a:r>
              <a:rPr lang="en-US" altLang="zh-CN" sz="1600"/>
              <a:t>pom.xml </a:t>
            </a:r>
            <a:r>
              <a:rPr lang="zh-CN" altLang="en-US" sz="1600"/>
              <a:t>配置</a:t>
            </a:r>
            <a:r>
              <a:rPr lang="en-US" altLang="zh-CN" sz="1600"/>
              <a:t>maven</a:t>
            </a:r>
            <a:r>
              <a:rPr lang="zh-CN" altLang="en-US" sz="1600"/>
              <a:t>依赖</a:t>
            </a:r>
            <a:endParaRPr lang="en-US" altLang="zh-CN" sz="1600"/>
          </a:p>
          <a:p>
            <a:r>
              <a:rPr lang="en-US" altLang="zh-CN" sz="1600"/>
              <a:t>&lt;dependency&gt; &lt;groupId&gt;org.mybatis.spring.boot&lt;/groupId&gt; &lt;artifactId&gt;mybatis-spring-boot-starter&lt;/artifactId&gt; &lt;version&gt;1.0.0&lt;/version&gt; &lt;/dependency&gt;</a:t>
            </a:r>
          </a:p>
          <a:p>
            <a:endParaRPr lang="en-US" altLang="zh-CN" sz="1600" b="1"/>
          </a:p>
          <a:p>
            <a:r>
              <a:rPr lang="en-US" altLang="zh-CN" sz="1600" b="1"/>
              <a:t>2</a:t>
            </a:r>
            <a:r>
              <a:rPr lang="zh-CN" altLang="en-US" sz="1600" b="1"/>
              <a:t>、</a:t>
            </a:r>
            <a:r>
              <a:rPr lang="zh-CN" altLang="en-US" sz="1600" b="1">
                <a:hlinkClick r:id="rId2"/>
              </a:rPr>
              <a:t>一定要在启动的地方加上</a:t>
            </a:r>
            <a:r>
              <a:rPr lang="en-US" altLang="zh-CN" sz="1600">
                <a:hlinkClick r:id="rId2"/>
              </a:rPr>
              <a:t>@</a:t>
            </a:r>
            <a:r>
              <a:rPr lang="en-US" altLang="zh-CN" sz="1600">
                <a:hlinkClick r:id="rId2"/>
              </a:rPr>
              <a:t>MapperScan</a:t>
            </a:r>
            <a:r>
              <a:rPr lang="en-US" altLang="zh-CN" sz="1600" smtClean="0">
                <a:hlinkClick r:id="rId2"/>
              </a:rPr>
              <a:t>(“com.</a:t>
            </a:r>
            <a:r>
              <a:rPr lang="en-US" altLang="zh-CN" sz="1600">
                <a:hlinkClick r:id="rId2"/>
              </a:rPr>
              <a:t>zhuguang</a:t>
            </a:r>
            <a:r>
              <a:rPr lang="en-US" altLang="zh-CN" sz="1600" smtClean="0">
                <a:hlinkClick r:id="rId2"/>
              </a:rPr>
              <a:t>.jack.dao</a:t>
            </a:r>
            <a:r>
              <a:rPr lang="en-US" altLang="zh-CN" sz="1600">
                <a:hlinkClick r:id="rId2"/>
              </a:rPr>
              <a:t>")</a:t>
            </a:r>
            <a:endParaRPr lang="en-US" altLang="zh-CN" sz="1600"/>
          </a:p>
          <a:p>
            <a:endParaRPr lang="en-US" altLang="zh-CN" sz="1600" b="1"/>
          </a:p>
          <a:p>
            <a:r>
              <a:rPr lang="en-US" altLang="zh-CN" sz="1600" b="1"/>
              <a:t>3</a:t>
            </a:r>
            <a:r>
              <a:rPr lang="zh-CN" altLang="en-US" sz="1600" b="1"/>
              <a:t>、配置文件中加上配置</a:t>
            </a:r>
            <a:endParaRPr lang="en-US" altLang="zh-CN" sz="1600" b="1"/>
          </a:p>
          <a:p>
            <a:r>
              <a:rPr lang="en-US" altLang="zh-CN" sz="1600" smtClean="0"/>
              <a:t>mybatis.typeAliasesPackage=com.zhuguang.jack.bean</a:t>
            </a:r>
            <a:endParaRPr lang="en-US" altLang="zh-CN" sz="1600"/>
          </a:p>
          <a:p>
            <a:r>
              <a:rPr lang="en-US" altLang="zh-CN" sz="1600" smtClean="0"/>
              <a:t>mybatis.mapperLocations=classpath:com/zhuguang/jack/xml</a:t>
            </a:r>
            <a:r>
              <a:rPr lang="en-US" altLang="zh-CN" sz="1600"/>
              <a:t>/*Mapper.xml</a:t>
            </a:r>
            <a:endParaRPr lang="en-US" altLang="zh-CN" sz="1600" b="1" dirty="0"/>
          </a:p>
        </p:txBody>
      </p:sp>
    </p:spTree>
    <p:extLst>
      <p:ext uri="{BB962C8B-B14F-4D97-AF65-F5344CB8AC3E}">
        <p14:creationId xmlns:p14="http://schemas.microsoft.com/office/powerpoint/2010/main" val="2733640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404664"/>
            <a:ext cx="3958208" cy="5976664"/>
          </a:xfrm>
        </p:spPr>
        <p:txBody>
          <a:bodyPr>
            <a:normAutofit/>
          </a:bodyPr>
          <a:lstStyle/>
          <a:p>
            <a:pPr algn="l"/>
            <a:r>
              <a:rPr lang="zh-CN" altLang="en-US" smtClean="0"/>
              <a:t>老师简介</a:t>
            </a:r>
            <a:r>
              <a:rPr lang="en-US" altLang="zh-CN"/>
              <a:t/>
            </a:r>
            <a:br>
              <a:rPr lang="en-US" altLang="zh-CN"/>
            </a:br>
            <a:r>
              <a:rPr lang="zh-CN" altLang="en-US" sz="2000" smtClean="0">
                <a:latin typeface="微软雅黑" panose="020B0503020204020204" pitchFamily="34" charset="-122"/>
                <a:ea typeface="微软雅黑" panose="020B0503020204020204" pitchFamily="34" charset="-122"/>
              </a:rPr>
              <a:t>烛光学院</a:t>
            </a:r>
            <a:r>
              <a:rPr lang="en-US" altLang="zh-CN" sz="2000" smtClean="0">
                <a:latin typeface="微软雅黑" panose="020B0503020204020204" pitchFamily="34" charset="-122"/>
                <a:ea typeface="微软雅黑" panose="020B0503020204020204" pitchFamily="34" charset="-122"/>
              </a:rPr>
              <a:t>-Jack</a:t>
            </a:r>
            <a:r>
              <a:rPr lang="zh-CN" altLang="en-US" sz="2000" smtClean="0">
                <a:latin typeface="微软雅黑" panose="020B0503020204020204" pitchFamily="34" charset="-122"/>
                <a:ea typeface="微软雅黑" panose="020B0503020204020204" pitchFamily="34" charset="-122"/>
              </a:rPr>
              <a:t>老师</a:t>
            </a:r>
            <a:r>
              <a:rPr lang="en-US" altLang="zh-CN" sz="2000" smtClean="0">
                <a:latin typeface="微软雅黑" panose="020B0503020204020204" pitchFamily="34" charset="-122"/>
                <a:ea typeface="微软雅黑" panose="020B0503020204020204" pitchFamily="34" charset="-122"/>
              </a:rPr>
              <a:t/>
            </a:r>
            <a:br>
              <a:rPr lang="en-US" altLang="zh-CN" sz="2000" smtClean="0">
                <a:latin typeface="微软雅黑" panose="020B0503020204020204" pitchFamily="34" charset="-122"/>
                <a:ea typeface="微软雅黑" panose="020B0503020204020204" pitchFamily="34" charset="-122"/>
              </a:rPr>
            </a:br>
            <a:r>
              <a:rPr lang="en-US" altLang="zh-CN" sz="2000" smtClean="0">
                <a:latin typeface="微软雅黑" panose="020B0503020204020204" pitchFamily="34" charset="-122"/>
                <a:ea typeface="微软雅黑" panose="020B0503020204020204" pitchFamily="34" charset="-122"/>
              </a:rPr>
              <a:t/>
            </a:r>
            <a:br>
              <a:rPr lang="en-US" altLang="zh-CN" sz="2000" smtClean="0">
                <a:latin typeface="微软雅黑" panose="020B0503020204020204" pitchFamily="34" charset="-122"/>
                <a:ea typeface="微软雅黑" panose="020B0503020204020204" pitchFamily="34" charset="-122"/>
              </a:rPr>
            </a:br>
            <a:r>
              <a:rPr lang="en-US" altLang="zh-CN" sz="2000" smtClean="0">
                <a:latin typeface="微软雅黑" panose="020B0503020204020204" pitchFamily="34" charset="-122"/>
                <a:ea typeface="微软雅黑" panose="020B0503020204020204" pitchFamily="34" charset="-122"/>
              </a:rPr>
              <a:t>    </a:t>
            </a:r>
            <a:r>
              <a:rPr lang="zh-CN" altLang="en-US" sz="1800" smtClean="0"/>
              <a:t>近</a:t>
            </a:r>
            <a:r>
              <a:rPr lang="en-US" altLang="zh-CN" sz="1800"/>
              <a:t>10</a:t>
            </a:r>
            <a:r>
              <a:rPr lang="zh-CN" altLang="en-US" sz="1800"/>
              <a:t>年</a:t>
            </a:r>
            <a:r>
              <a:rPr lang="en-US" altLang="zh-CN" sz="1800"/>
              <a:t>JAVA</a:t>
            </a:r>
            <a:r>
              <a:rPr lang="zh-CN" altLang="en-US" sz="1800"/>
              <a:t>开发架构经验，曾任职于华为、亚信联创、分享通信、易通星云等多个上市公司。曾经在华为认架构师等职务，擅长研究技术，对技术非常痴迷，喜欢分享技术。对分布式高并发技术非常熟练。</a:t>
            </a:r>
            <a:r>
              <a:rPr lang="en-US" altLang="zh-CN" sz="1800"/>
              <a:t>spring</a:t>
            </a:r>
            <a:r>
              <a:rPr lang="zh-CN" altLang="en-US" sz="1800"/>
              <a:t>、</a:t>
            </a:r>
            <a:r>
              <a:rPr lang="en-US" altLang="zh-CN" sz="1800"/>
              <a:t>tomcat</a:t>
            </a:r>
            <a:r>
              <a:rPr lang="zh-CN" altLang="en-US" sz="1800"/>
              <a:t>、</a:t>
            </a:r>
            <a:r>
              <a:rPr lang="en-US" altLang="zh-CN" sz="1800"/>
              <a:t>dubbo</a:t>
            </a:r>
            <a:r>
              <a:rPr lang="zh-CN" altLang="en-US" sz="1800"/>
              <a:t>、</a:t>
            </a:r>
            <a:r>
              <a:rPr lang="en-US" altLang="zh-CN" sz="1800"/>
              <a:t>mybatis</a:t>
            </a:r>
            <a:r>
              <a:rPr lang="zh-CN" altLang="en-US" sz="1800"/>
              <a:t>等源码都非常了解，有喜欢读源码的习惯，是一名非常全面的全栈工程师。</a:t>
            </a:r>
            <a:endParaRPr lang="zh-CN" altLang="en-US" sz="2000">
              <a:latin typeface="微软雅黑" panose="020B0503020204020204" pitchFamily="34" charset="-122"/>
              <a:ea typeface="微软雅黑" panose="020B0503020204020204" pitchFamily="34" charset="-122"/>
            </a:endParaRPr>
          </a:p>
        </p:txBody>
      </p:sp>
      <p:pic>
        <p:nvPicPr>
          <p:cNvPr id="4" name="Picture 2"/>
          <p:cNvPicPr>
            <a:picLocks noChangeAspect="1" noChangeArrowheads="1"/>
          </p:cNvPicPr>
          <p:nvPr/>
        </p:nvPicPr>
        <p:blipFill>
          <a:blip r:embed="rId2"/>
          <a:srcRect/>
          <a:stretch>
            <a:fillRect/>
          </a:stretch>
        </p:blipFill>
        <p:spPr bwMode="auto">
          <a:xfrm>
            <a:off x="5227093" y="1"/>
            <a:ext cx="3916907" cy="6857999"/>
          </a:xfrm>
          <a:prstGeom prst="rect">
            <a:avLst/>
          </a:prstGeom>
          <a:noFill/>
          <a:ln w="9525">
            <a:noFill/>
            <a:miter lim="800000"/>
            <a:headEnd/>
            <a:tailEnd/>
          </a:ln>
          <a:effectLst/>
        </p:spPr>
      </p:pic>
    </p:spTree>
    <p:extLst>
      <p:ext uri="{BB962C8B-B14F-4D97-AF65-F5344CB8AC3E}">
        <p14:creationId xmlns:p14="http://schemas.microsoft.com/office/powerpoint/2010/main" val="4199218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836713"/>
            <a:ext cx="8064896" cy="2862322"/>
          </a:xfrm>
          <a:prstGeom prst="rect">
            <a:avLst/>
          </a:prstGeom>
        </p:spPr>
        <p:txBody>
          <a:bodyPr wrap="square">
            <a:spAutoFit/>
          </a:bodyPr>
          <a:lstStyle/>
          <a:p>
            <a:r>
              <a:rPr lang="en-US" altLang="zh-CN"/>
              <a:t>Springboot</a:t>
            </a:r>
            <a:r>
              <a:rPr lang="zh-CN" altLang="en-US"/>
              <a:t>简介</a:t>
            </a:r>
            <a:endParaRPr lang="en-US" altLang="zh-CN"/>
          </a:p>
          <a:p>
            <a:r>
              <a:rPr lang="en-US" altLang="zh-CN"/>
              <a:t>	</a:t>
            </a:r>
            <a:r>
              <a:rPr lang="en-US" altLang="zh-CN">
                <a:latin typeface="微软雅黑" pitchFamily="34" charset="-122"/>
                <a:ea typeface="微软雅黑" pitchFamily="34" charset="-122"/>
              </a:rPr>
              <a:t>Spring Boot</a:t>
            </a:r>
            <a:r>
              <a:rPr lang="zh-CN" altLang="en-US">
                <a:latin typeface="微软雅黑" pitchFamily="34" charset="-122"/>
                <a:ea typeface="微软雅黑" pitchFamily="34" charset="-122"/>
              </a:rPr>
              <a:t>是为了简化</a:t>
            </a:r>
            <a:r>
              <a:rPr lang="en-US" altLang="zh-CN">
                <a:latin typeface="微软雅黑" pitchFamily="34" charset="-122"/>
                <a:ea typeface="微软雅黑" pitchFamily="34" charset="-122"/>
              </a:rPr>
              <a:t>Spring</a:t>
            </a:r>
            <a:r>
              <a:rPr lang="zh-CN" altLang="en-US">
                <a:latin typeface="微软雅黑" pitchFamily="34" charset="-122"/>
                <a:ea typeface="微软雅黑" pitchFamily="34" charset="-122"/>
              </a:rPr>
              <a:t>应用的创建、运行、调试、部署等而出现的，使用它可以做到专注于</a:t>
            </a:r>
            <a:r>
              <a:rPr lang="en-US" altLang="zh-CN">
                <a:latin typeface="微软雅黑" pitchFamily="34" charset="-122"/>
                <a:ea typeface="微软雅黑" pitchFamily="34" charset="-122"/>
              </a:rPr>
              <a:t>Spring</a:t>
            </a:r>
            <a:r>
              <a:rPr lang="zh-CN" altLang="en-US">
                <a:latin typeface="微软雅黑" pitchFamily="34" charset="-122"/>
                <a:ea typeface="微软雅黑" pitchFamily="34" charset="-122"/>
              </a:rPr>
              <a:t>应用的开发，而无需过多关注</a:t>
            </a:r>
            <a:r>
              <a:rPr lang="en-US" altLang="zh-CN">
                <a:latin typeface="微软雅黑" pitchFamily="34" charset="-122"/>
                <a:ea typeface="微软雅黑" pitchFamily="34" charset="-122"/>
              </a:rPr>
              <a:t>XML</a:t>
            </a:r>
            <a:r>
              <a:rPr lang="zh-CN" altLang="en-US">
                <a:latin typeface="微软雅黑" pitchFamily="34" charset="-122"/>
                <a:ea typeface="微软雅黑" pitchFamily="34" charset="-122"/>
              </a:rPr>
              <a:t>的配置。</a:t>
            </a:r>
          </a:p>
          <a:p>
            <a:r>
              <a:rPr lang="zh-CN" altLang="en-US">
                <a:latin typeface="微软雅黑" pitchFamily="34" charset="-122"/>
                <a:ea typeface="微软雅黑" pitchFamily="34" charset="-122"/>
              </a:rPr>
              <a:t>简单来说，它提供了一堆依赖打包，并已经按照使用习惯解决了依赖问题</a:t>
            </a:r>
            <a:r>
              <a:rPr lang="en-US" altLang="zh-CN">
                <a:latin typeface="微软雅黑" pitchFamily="34" charset="-122"/>
                <a:ea typeface="微软雅黑" pitchFamily="34" charset="-122"/>
              </a:rPr>
              <a:t>---</a:t>
            </a:r>
            <a:r>
              <a:rPr lang="zh-CN" altLang="en-US">
                <a:latin typeface="微软雅黑" pitchFamily="34" charset="-122"/>
                <a:ea typeface="微软雅黑" pitchFamily="34" charset="-122"/>
              </a:rPr>
              <a:t>习惯大于约定。</a:t>
            </a:r>
          </a:p>
          <a:p>
            <a:endParaRPr lang="zh-CN" altLang="en-US">
              <a:latin typeface="微软雅黑" pitchFamily="34" charset="-122"/>
              <a:ea typeface="微软雅黑" pitchFamily="34" charset="-122"/>
            </a:endParaRPr>
          </a:p>
          <a:p>
            <a:r>
              <a:rPr lang="en-US" altLang="zh-CN">
                <a:latin typeface="微软雅黑" pitchFamily="34" charset="-122"/>
                <a:ea typeface="微软雅黑" pitchFamily="34" charset="-122"/>
              </a:rPr>
              <a:t>Spring Boot</a:t>
            </a:r>
            <a:r>
              <a:rPr lang="zh-CN" altLang="en-US">
                <a:latin typeface="微软雅黑" pitchFamily="34" charset="-122"/>
                <a:ea typeface="微软雅黑" pitchFamily="34" charset="-122"/>
              </a:rPr>
              <a:t>默认使用</a:t>
            </a:r>
            <a:r>
              <a:rPr lang="en-US" altLang="zh-CN">
                <a:latin typeface="微软雅黑" pitchFamily="34" charset="-122"/>
                <a:ea typeface="微软雅黑" pitchFamily="34" charset="-122"/>
              </a:rPr>
              <a:t>tomcat</a:t>
            </a:r>
            <a:r>
              <a:rPr lang="zh-CN" altLang="en-US">
                <a:latin typeface="微软雅黑" pitchFamily="34" charset="-122"/>
                <a:ea typeface="微软雅黑" pitchFamily="34" charset="-122"/>
              </a:rPr>
              <a:t>作为服务器，使用</a:t>
            </a:r>
            <a:r>
              <a:rPr lang="en-US" altLang="zh-CN">
                <a:latin typeface="微软雅黑" pitchFamily="34" charset="-122"/>
                <a:ea typeface="微软雅黑" pitchFamily="34" charset="-122"/>
              </a:rPr>
              <a:t>logback</a:t>
            </a:r>
            <a:r>
              <a:rPr lang="zh-CN" altLang="en-US">
                <a:latin typeface="微软雅黑" pitchFamily="34" charset="-122"/>
                <a:ea typeface="微软雅黑" pitchFamily="34" charset="-122"/>
              </a:rPr>
              <a:t>提供日志记录。</a:t>
            </a:r>
            <a:endParaRPr lang="en-US" altLang="zh-CN">
              <a:latin typeface="微软雅黑" pitchFamily="34" charset="-122"/>
              <a:ea typeface="微软雅黑" pitchFamily="34" charset="-122"/>
            </a:endParaRPr>
          </a:p>
          <a:p>
            <a:r>
              <a:rPr lang="en-US" altLang="zh-CN">
                <a:latin typeface="微软雅黑" pitchFamily="34" charset="-122"/>
                <a:ea typeface="微软雅黑" pitchFamily="34" charset="-122"/>
              </a:rPr>
              <a:t>Spring Boot</a:t>
            </a:r>
            <a:r>
              <a:rPr lang="zh-CN" altLang="en-US">
                <a:latin typeface="微软雅黑" pitchFamily="34" charset="-122"/>
                <a:ea typeface="微软雅黑" pitchFamily="34" charset="-122"/>
              </a:rPr>
              <a:t>提供了一系列的依赖包，所以需要构建工具的支持：</a:t>
            </a:r>
            <a:r>
              <a:rPr lang="en-US" altLang="zh-CN">
                <a:latin typeface="微软雅黑" pitchFamily="34" charset="-122"/>
                <a:ea typeface="微软雅黑" pitchFamily="34" charset="-122"/>
              </a:rPr>
              <a:t>maven </a:t>
            </a:r>
            <a:r>
              <a:rPr lang="zh-CN" altLang="en-US">
                <a:latin typeface="微软雅黑" pitchFamily="34" charset="-122"/>
                <a:ea typeface="微软雅黑" pitchFamily="34" charset="-122"/>
              </a:rPr>
              <a:t>或 </a:t>
            </a:r>
            <a:r>
              <a:rPr lang="en-US" altLang="zh-CN">
                <a:latin typeface="微软雅黑" pitchFamily="34" charset="-122"/>
                <a:ea typeface="微软雅黑" pitchFamily="34" charset="-122"/>
              </a:rPr>
              <a:t>gradle。</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027818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836712"/>
            <a:ext cx="7344816" cy="923330"/>
          </a:xfrm>
          <a:prstGeom prst="rect">
            <a:avLst/>
          </a:prstGeom>
        </p:spPr>
        <p:txBody>
          <a:bodyPr wrap="square">
            <a:spAutoFit/>
          </a:bodyPr>
          <a:lstStyle/>
          <a:p>
            <a:r>
              <a:rPr lang="en-US" altLang="zh-CN"/>
              <a:t>Springboot</a:t>
            </a:r>
            <a:r>
              <a:rPr lang="zh-CN" altLang="en-US"/>
              <a:t>启动器</a:t>
            </a:r>
            <a:endParaRPr lang="en-US" altLang="zh-CN"/>
          </a:p>
          <a:p>
            <a:r>
              <a:rPr lang="en-US" altLang="zh-CN"/>
              <a:t>spring-boot-starter </a:t>
            </a:r>
            <a:br>
              <a:rPr lang="en-US" altLang="zh-CN"/>
            </a:br>
            <a:r>
              <a:rPr lang="zh-CN" altLang="en-US"/>
              <a:t>这是</a:t>
            </a:r>
            <a:r>
              <a:rPr lang="en-US" altLang="zh-CN"/>
              <a:t>Spring Boot</a:t>
            </a:r>
            <a:r>
              <a:rPr lang="zh-CN" altLang="en-US"/>
              <a:t>的核心启动器，包含了自动配置、日志和</a:t>
            </a:r>
            <a:r>
              <a:rPr lang="en-US" altLang="zh-CN"/>
              <a:t>YAML。</a:t>
            </a:r>
            <a:endParaRPr lang="en-US" altLang="zh-CN" dirty="0"/>
          </a:p>
        </p:txBody>
      </p:sp>
      <p:sp>
        <p:nvSpPr>
          <p:cNvPr id="3" name="矩形 2"/>
          <p:cNvSpPr/>
          <p:nvPr/>
        </p:nvSpPr>
        <p:spPr>
          <a:xfrm>
            <a:off x="899592" y="2060848"/>
            <a:ext cx="7128792" cy="4045808"/>
          </a:xfrm>
          <a:prstGeom prst="rect">
            <a:avLst/>
          </a:prstGeom>
        </p:spPr>
        <p:txBody>
          <a:bodyPr wrap="square">
            <a:spAutoFit/>
          </a:bodyPr>
          <a:lstStyle/>
          <a:p>
            <a:r>
              <a:rPr lang="zh-CN" altLang="en-US"/>
              <a:t>一个简单的</a:t>
            </a:r>
            <a:r>
              <a:rPr lang="en-US" altLang="zh-CN"/>
              <a:t>springboot</a:t>
            </a:r>
            <a:r>
              <a:rPr lang="zh-CN" altLang="en-US"/>
              <a:t>示例</a:t>
            </a:r>
            <a:endParaRPr lang="en-US" altLang="zh-CN"/>
          </a:p>
          <a:p>
            <a:r>
              <a:rPr lang="en-US" altLang="zh-CN"/>
              <a:t>	pom.xml</a:t>
            </a:r>
            <a:r>
              <a:rPr lang="zh-CN" altLang="en-US"/>
              <a:t>配置</a:t>
            </a:r>
            <a:endParaRPr lang="en-US" altLang="zh-CN"/>
          </a:p>
          <a:p>
            <a:r>
              <a:rPr lang="en-US" altLang="zh-CN"/>
              <a:t>Springboot</a:t>
            </a:r>
            <a:r>
              <a:rPr lang="zh-CN" altLang="en-US"/>
              <a:t>父工程依赖</a:t>
            </a:r>
            <a:endParaRPr lang="en-US" altLang="zh-CN"/>
          </a:p>
          <a:p>
            <a:r>
              <a:rPr lang="en-US" altLang="zh-CN"/>
              <a:t>&lt;parent&gt;</a:t>
            </a:r>
          </a:p>
          <a:p>
            <a:r>
              <a:rPr lang="en-US" altLang="zh-CN"/>
              <a:t>&lt;groupId&gt;org.springframework.boot&lt;/groupId&gt;</a:t>
            </a:r>
          </a:p>
          <a:p>
            <a:r>
              <a:rPr lang="en-US" altLang="zh-CN"/>
              <a:t>&lt;artifactId&gt;spring-boot-starter-parent&lt;/artifactId&gt;</a:t>
            </a:r>
          </a:p>
          <a:p>
            <a:r>
              <a:rPr lang="en-US" altLang="zh-CN"/>
              <a:t>&lt;version&gt;1.3.1.RELEASE&lt;/version&gt;</a:t>
            </a:r>
          </a:p>
          <a:p>
            <a:r>
              <a:rPr lang="en-US" altLang="zh-CN"/>
              <a:t>&lt;relativePath /&gt; &lt;!-- lookup parent from repository --&gt;</a:t>
            </a:r>
          </a:p>
          <a:p>
            <a:r>
              <a:rPr lang="en-US" altLang="zh-CN"/>
              <a:t>&lt;/parent&gt;</a:t>
            </a:r>
          </a:p>
          <a:p>
            <a:r>
              <a:rPr lang="en-US" altLang="zh-CN"/>
              <a:t>Springboot web</a:t>
            </a:r>
            <a:r>
              <a:rPr lang="zh-CN" altLang="en-US"/>
              <a:t>启动器依赖</a:t>
            </a:r>
            <a:endParaRPr lang="en-US" altLang="zh-CN"/>
          </a:p>
          <a:p>
            <a:r>
              <a:rPr lang="en-US" altLang="zh-CN"/>
              <a:t>&lt;dependency&gt;</a:t>
            </a:r>
          </a:p>
          <a:p>
            <a:r>
              <a:rPr lang="en-US" altLang="zh-CN"/>
              <a:t>&lt;groupId&gt;org.springframework.boot&lt;/groupId&gt;</a:t>
            </a:r>
          </a:p>
          <a:p>
            <a:r>
              <a:rPr lang="en-US" altLang="zh-CN"/>
              <a:t>&lt;artifactId&gt;spring-boot-starter-web&lt;/artifactId&gt;</a:t>
            </a:r>
          </a:p>
          <a:p>
            <a:r>
              <a:rPr lang="en-US" altLang="zh-CN"/>
              <a:t>&lt;/dependency&gt;</a:t>
            </a:r>
            <a:endParaRPr lang="en-US" altLang="zh-CN" dirty="0"/>
          </a:p>
        </p:txBody>
      </p:sp>
    </p:spTree>
    <p:extLst>
      <p:ext uri="{BB962C8B-B14F-4D97-AF65-F5344CB8AC3E}">
        <p14:creationId xmlns:p14="http://schemas.microsoft.com/office/powerpoint/2010/main" val="3851172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052736"/>
            <a:ext cx="7920880" cy="4216539"/>
          </a:xfrm>
          <a:prstGeom prst="rect">
            <a:avLst/>
          </a:prstGeom>
        </p:spPr>
        <p:txBody>
          <a:bodyPr wrap="square">
            <a:spAutoFit/>
          </a:bodyPr>
          <a:lstStyle/>
          <a:p>
            <a:r>
              <a:rPr lang="en-US" altLang="zh-CN" sz="1600" b="1"/>
              <a:t>Springboot</a:t>
            </a:r>
            <a:r>
              <a:rPr lang="zh-CN" altLang="en-US" sz="1600" b="1"/>
              <a:t>注解</a:t>
            </a:r>
            <a:endParaRPr lang="en-US" altLang="zh-CN" sz="1600" b="1"/>
          </a:p>
          <a:p>
            <a:r>
              <a:rPr lang="en-US" altLang="zh-CN"/>
              <a:t>@SpringBootApplication</a:t>
            </a:r>
            <a:r>
              <a:rPr lang="zh-CN" altLang="en-US"/>
              <a:t>：包含了</a:t>
            </a:r>
            <a:r>
              <a:rPr lang="en-US" altLang="zh-CN"/>
              <a:t>@ComponentScan</a:t>
            </a:r>
            <a:r>
              <a:rPr lang="zh-CN" altLang="en-US"/>
              <a:t>、</a:t>
            </a:r>
            <a:r>
              <a:rPr lang="en-US" altLang="zh-CN"/>
              <a:t>@Configuration</a:t>
            </a:r>
            <a:r>
              <a:rPr lang="zh-CN" altLang="en-US"/>
              <a:t>和</a:t>
            </a:r>
            <a:r>
              <a:rPr lang="en-US" altLang="zh-CN"/>
              <a:t>@EnableAutoConfiguration</a:t>
            </a:r>
            <a:r>
              <a:rPr lang="zh-CN" altLang="en-US"/>
              <a:t>注解。其中</a:t>
            </a:r>
            <a:r>
              <a:rPr lang="en-US" altLang="zh-CN"/>
              <a:t>@ComponentScan</a:t>
            </a:r>
            <a:r>
              <a:rPr lang="zh-CN" altLang="en-US"/>
              <a:t>让</a:t>
            </a:r>
            <a:r>
              <a:rPr lang="en-US" altLang="zh-CN">
                <a:hlinkClick r:id="rId2" tooltip="Java EE知识库"/>
              </a:rPr>
              <a:t>spring</a:t>
            </a:r>
            <a:r>
              <a:rPr lang="en-US" altLang="zh-CN"/>
              <a:t> Boot</a:t>
            </a:r>
            <a:r>
              <a:rPr lang="zh-CN" altLang="en-US"/>
              <a:t>扫描到</a:t>
            </a:r>
            <a:r>
              <a:rPr lang="en-US" altLang="zh-CN"/>
              <a:t>Configuration</a:t>
            </a:r>
            <a:r>
              <a:rPr lang="zh-CN" altLang="en-US"/>
              <a:t>类并把它加入到程序上下文。</a:t>
            </a:r>
          </a:p>
          <a:p>
            <a:r>
              <a:rPr lang="en-US" altLang="zh-CN"/>
              <a:t>@Configuration </a:t>
            </a:r>
            <a:r>
              <a:rPr lang="zh-CN" altLang="en-US"/>
              <a:t>等同于</a:t>
            </a:r>
            <a:r>
              <a:rPr lang="en-US" altLang="zh-CN"/>
              <a:t>spring</a:t>
            </a:r>
            <a:r>
              <a:rPr lang="zh-CN" altLang="en-US"/>
              <a:t>的</a:t>
            </a:r>
            <a:r>
              <a:rPr lang="en-US" altLang="zh-CN"/>
              <a:t>XML</a:t>
            </a:r>
            <a:r>
              <a:rPr lang="zh-CN" altLang="en-US"/>
              <a:t>配置文件；使用</a:t>
            </a:r>
            <a:r>
              <a:rPr lang="en-US" altLang="zh-CN">
                <a:hlinkClick r:id="rId3" tooltip="Java SE知识库"/>
              </a:rPr>
              <a:t>Java</a:t>
            </a:r>
            <a:r>
              <a:rPr lang="zh-CN" altLang="en-US"/>
              <a:t>代码可以检查类型安全。</a:t>
            </a:r>
          </a:p>
          <a:p>
            <a:r>
              <a:rPr lang="en-US" altLang="zh-CN"/>
              <a:t>@EnableAutoConfiguration </a:t>
            </a:r>
            <a:r>
              <a:rPr lang="zh-CN" altLang="en-US"/>
              <a:t>自动配置。</a:t>
            </a:r>
          </a:p>
          <a:p>
            <a:r>
              <a:rPr lang="en-US" altLang="zh-CN"/>
              <a:t>@ComponentScan </a:t>
            </a:r>
            <a:r>
              <a:rPr lang="zh-CN" altLang="en-US"/>
              <a:t>组件扫描，可自动发现和装配一些</a:t>
            </a:r>
            <a:r>
              <a:rPr lang="en-US" altLang="zh-CN"/>
              <a:t>Bean</a:t>
            </a:r>
            <a:r>
              <a:rPr lang="zh-CN" altLang="en-US"/>
              <a:t>。</a:t>
            </a:r>
          </a:p>
          <a:p>
            <a:r>
              <a:rPr lang="en-US" altLang="zh-CN"/>
              <a:t>@Component</a:t>
            </a:r>
            <a:r>
              <a:rPr lang="zh-CN" altLang="en-US"/>
              <a:t>可配合</a:t>
            </a:r>
            <a:r>
              <a:rPr lang="en-US" altLang="zh-CN"/>
              <a:t>CommandLineRunner</a:t>
            </a:r>
            <a:r>
              <a:rPr lang="zh-CN" altLang="en-US"/>
              <a:t>使用，在程序启动后执行一些基础任务。</a:t>
            </a:r>
          </a:p>
          <a:p>
            <a:r>
              <a:rPr lang="en-US" altLang="zh-CN"/>
              <a:t>@RestController</a:t>
            </a:r>
            <a:r>
              <a:rPr lang="zh-CN" altLang="en-US"/>
              <a:t>注解是</a:t>
            </a:r>
            <a:r>
              <a:rPr lang="en-US" altLang="zh-CN"/>
              <a:t>@Controller</a:t>
            </a:r>
            <a:r>
              <a:rPr lang="zh-CN" altLang="en-US"/>
              <a:t>和</a:t>
            </a:r>
            <a:r>
              <a:rPr lang="en-US" altLang="zh-CN"/>
              <a:t>@ResponseBody</a:t>
            </a:r>
            <a:r>
              <a:rPr lang="zh-CN" altLang="en-US"/>
              <a:t>的合集</a:t>
            </a:r>
            <a:r>
              <a:rPr lang="en-US" altLang="zh-CN"/>
              <a:t>,</a:t>
            </a:r>
            <a:r>
              <a:rPr lang="zh-CN" altLang="en-US"/>
              <a:t>表示这是个控制器</a:t>
            </a:r>
            <a:r>
              <a:rPr lang="en-US" altLang="zh-CN"/>
              <a:t>bean,</a:t>
            </a:r>
            <a:r>
              <a:rPr lang="zh-CN" altLang="en-US"/>
              <a:t>并且是将函数的返回值直 接填入</a:t>
            </a:r>
            <a:r>
              <a:rPr lang="en-US" altLang="zh-CN"/>
              <a:t>HTTP</a:t>
            </a:r>
            <a:r>
              <a:rPr lang="zh-CN" altLang="en-US"/>
              <a:t>响应体中</a:t>
            </a:r>
            <a:r>
              <a:rPr lang="en-US" altLang="zh-CN"/>
              <a:t>,</a:t>
            </a:r>
            <a:r>
              <a:rPr lang="zh-CN" altLang="en-US"/>
              <a:t>是</a:t>
            </a:r>
            <a:r>
              <a:rPr lang="en-US" altLang="zh-CN"/>
              <a:t>REST</a:t>
            </a:r>
            <a:r>
              <a:rPr lang="zh-CN" altLang="en-US"/>
              <a:t>风格的控制器。</a:t>
            </a:r>
          </a:p>
          <a:p>
            <a:r>
              <a:rPr lang="en-US" altLang="zh-CN"/>
              <a:t>@Autowired</a:t>
            </a:r>
            <a:r>
              <a:rPr lang="zh-CN" altLang="en-US"/>
              <a:t>自动导入。</a:t>
            </a:r>
          </a:p>
          <a:p>
            <a:r>
              <a:rPr lang="en-US" altLang="zh-CN"/>
              <a:t>@PathVariable</a:t>
            </a:r>
            <a:r>
              <a:rPr lang="zh-CN" altLang="en-US"/>
              <a:t>获取参数。</a:t>
            </a:r>
          </a:p>
          <a:p>
            <a:r>
              <a:rPr lang="en-US" altLang="zh-CN"/>
              <a:t>@JsonBackReference</a:t>
            </a:r>
            <a:r>
              <a:rPr lang="zh-CN" altLang="en-US"/>
              <a:t>解决嵌套外链问题。</a:t>
            </a:r>
          </a:p>
          <a:p>
            <a:r>
              <a:rPr lang="en-US" altLang="zh-CN"/>
              <a:t>@RepositoryRestResourcepublic</a:t>
            </a:r>
            <a:r>
              <a:rPr lang="zh-CN" altLang="en-US"/>
              <a:t>配合</a:t>
            </a:r>
            <a:r>
              <a:rPr lang="en-US" altLang="zh-CN"/>
              <a:t>spring-boot-starter-data-rest</a:t>
            </a:r>
            <a:r>
              <a:rPr lang="zh-CN" altLang="en-US"/>
              <a:t>使用。</a:t>
            </a:r>
            <a:endParaRPr lang="zh-CN" altLang="en-US" dirty="0"/>
          </a:p>
        </p:txBody>
      </p:sp>
    </p:spTree>
    <p:extLst>
      <p:ext uri="{BB962C8B-B14F-4D97-AF65-F5344CB8AC3E}">
        <p14:creationId xmlns:p14="http://schemas.microsoft.com/office/powerpoint/2010/main" val="2306049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476673"/>
            <a:ext cx="7704856" cy="4493538"/>
          </a:xfrm>
          <a:prstGeom prst="rect">
            <a:avLst/>
          </a:prstGeom>
        </p:spPr>
        <p:txBody>
          <a:bodyPr wrap="square">
            <a:spAutoFit/>
          </a:bodyPr>
          <a:lstStyle/>
          <a:p>
            <a:r>
              <a:rPr lang="en-US" altLang="zh-CN"/>
              <a:t>@EnableAutoConfiguration</a:t>
            </a:r>
            <a:r>
              <a:rPr lang="zh-CN" altLang="en-US"/>
              <a:t>：</a:t>
            </a:r>
            <a:r>
              <a:rPr lang="en-US" altLang="zh-CN"/>
              <a:t>Spring Boot</a:t>
            </a:r>
            <a:r>
              <a:rPr lang="zh-CN" altLang="en-US"/>
              <a:t>自动配置（</a:t>
            </a:r>
            <a:r>
              <a:rPr lang="en-US" altLang="zh-CN"/>
              <a:t>auto-configuration</a:t>
            </a:r>
            <a:r>
              <a:rPr lang="zh-CN" altLang="en-US"/>
              <a:t>）：尝试根据你添加的</a:t>
            </a:r>
            <a:r>
              <a:rPr lang="en-US" altLang="zh-CN"/>
              <a:t>jar</a:t>
            </a:r>
            <a:r>
              <a:rPr lang="zh-CN" altLang="en-US"/>
              <a:t>依赖自动配置你的</a:t>
            </a:r>
            <a:r>
              <a:rPr lang="en-US" altLang="zh-CN"/>
              <a:t>Spring</a:t>
            </a:r>
            <a:r>
              <a:rPr lang="zh-CN" altLang="en-US"/>
              <a:t>应用。例如，如果你的</a:t>
            </a:r>
            <a:r>
              <a:rPr lang="en-US" altLang="zh-CN"/>
              <a:t>classpath</a:t>
            </a:r>
            <a:r>
              <a:rPr lang="zh-CN" altLang="en-US"/>
              <a:t>下存在</a:t>
            </a:r>
            <a:r>
              <a:rPr lang="en-US" altLang="zh-CN"/>
              <a:t>HSQLDB</a:t>
            </a:r>
            <a:r>
              <a:rPr lang="zh-CN" altLang="en-US"/>
              <a:t>，并且你没有手动配置任何</a:t>
            </a:r>
            <a:r>
              <a:rPr lang="zh-CN" altLang="en-US">
                <a:hlinkClick r:id="rId2" tooltip="MySQL知识库"/>
              </a:rPr>
              <a:t>数据库</a:t>
            </a:r>
            <a:r>
              <a:rPr lang="zh-CN" altLang="en-US"/>
              <a:t>连接</a:t>
            </a:r>
            <a:r>
              <a:rPr lang="en-US" altLang="zh-CN"/>
              <a:t>beans</a:t>
            </a:r>
            <a:r>
              <a:rPr lang="zh-CN" altLang="en-US"/>
              <a:t>，那么我们将自动配置一个内存型（</a:t>
            </a:r>
            <a:r>
              <a:rPr lang="en-US" altLang="zh-CN"/>
              <a:t>in-memory</a:t>
            </a:r>
            <a:r>
              <a:rPr lang="zh-CN" altLang="en-US"/>
              <a:t>）数据库”。你可以将</a:t>
            </a:r>
            <a:r>
              <a:rPr lang="en-US" altLang="zh-CN"/>
              <a:t>@EnableAutoConfiguration</a:t>
            </a:r>
            <a:r>
              <a:rPr lang="zh-CN" altLang="en-US"/>
              <a:t>或者</a:t>
            </a:r>
            <a:r>
              <a:rPr lang="en-US" altLang="zh-CN"/>
              <a:t>@SpringBootApplication</a:t>
            </a:r>
            <a:r>
              <a:rPr lang="zh-CN" altLang="en-US"/>
              <a:t>注解添加到一个</a:t>
            </a:r>
            <a:r>
              <a:rPr lang="en-US" altLang="zh-CN"/>
              <a:t>@Configuration</a:t>
            </a:r>
            <a:r>
              <a:rPr lang="zh-CN" altLang="en-US"/>
              <a:t>类上来选择自动配置。如果发现应用了你不想要的特定自动配置类，你可以使用</a:t>
            </a:r>
            <a:r>
              <a:rPr lang="en-US" altLang="zh-CN"/>
              <a:t>@EnableAutoConfiguration</a:t>
            </a:r>
            <a:r>
              <a:rPr lang="zh-CN" altLang="en-US"/>
              <a:t>注解的排除属性来禁用它们。</a:t>
            </a:r>
            <a:endParaRPr lang="en-US" altLang="zh-CN"/>
          </a:p>
          <a:p>
            <a:endParaRPr lang="en-US" altLang="zh-CN" sz="1600"/>
          </a:p>
          <a:p>
            <a:r>
              <a:rPr lang="zh-CN" altLang="en-US"/>
              <a:t>这个注释告诉</a:t>
            </a:r>
            <a:r>
              <a:rPr lang="en-US" altLang="zh-CN"/>
              <a:t>SpringBoot“</a:t>
            </a:r>
            <a:r>
              <a:rPr lang="zh-CN" altLang="en-US"/>
              <a:t>猜”你将如何想配置</a:t>
            </a:r>
            <a:r>
              <a:rPr lang="en-US" altLang="zh-CN"/>
              <a:t>Spring,</a:t>
            </a:r>
            <a:r>
              <a:rPr lang="zh-CN" altLang="en-US"/>
              <a:t>基于你已经添加</a:t>
            </a:r>
            <a:r>
              <a:rPr lang="en-US" altLang="zh-CN"/>
              <a:t>jar</a:t>
            </a:r>
            <a:r>
              <a:rPr lang="zh-CN" altLang="en-US"/>
              <a:t>依赖项。如果</a:t>
            </a:r>
            <a:r>
              <a:rPr lang="en-US" altLang="zh-CN"/>
              <a:t>spring-boot-starter-web</a:t>
            </a:r>
            <a:r>
              <a:rPr lang="zh-CN" altLang="en-US"/>
              <a:t>已经添加</a:t>
            </a:r>
            <a:r>
              <a:rPr lang="en-US" altLang="zh-CN"/>
              <a:t>Tomcat</a:t>
            </a:r>
            <a:r>
              <a:rPr lang="zh-CN" altLang="en-US"/>
              <a:t>和</a:t>
            </a:r>
            <a:r>
              <a:rPr lang="en-US" altLang="zh-CN"/>
              <a:t>Spring MVC,</a:t>
            </a:r>
            <a:r>
              <a:rPr lang="zh-CN" altLang="en-US"/>
              <a:t>这个注释自动将假设您正在开发一个</a:t>
            </a:r>
            <a:r>
              <a:rPr lang="en-US" altLang="zh-CN"/>
              <a:t>web</a:t>
            </a:r>
            <a:r>
              <a:rPr lang="zh-CN" altLang="en-US"/>
              <a:t>应用程序并添加相应的</a:t>
            </a:r>
            <a:r>
              <a:rPr lang="en-US" altLang="zh-CN"/>
              <a:t>spring</a:t>
            </a:r>
            <a:r>
              <a:rPr lang="zh-CN" altLang="en-US"/>
              <a:t>设置。</a:t>
            </a:r>
          </a:p>
          <a:p>
            <a:r>
              <a:rPr lang="zh-CN" altLang="en-US"/>
              <a:t>　　自动配置被设计用来和“</a:t>
            </a:r>
            <a:r>
              <a:rPr lang="en-US" altLang="zh-CN"/>
              <a:t>Starters”</a:t>
            </a:r>
            <a:r>
              <a:rPr lang="zh-CN" altLang="en-US"/>
              <a:t>一起更好的工作</a:t>
            </a:r>
            <a:r>
              <a:rPr lang="en-US" altLang="zh-CN"/>
              <a:t>,</a:t>
            </a:r>
            <a:r>
              <a:rPr lang="zh-CN" altLang="en-US"/>
              <a:t>但这两个概念并不直接相关。您可以自由挑选</a:t>
            </a:r>
            <a:r>
              <a:rPr lang="en-US" altLang="zh-CN"/>
              <a:t>starter</a:t>
            </a:r>
            <a:r>
              <a:rPr lang="zh-CN" altLang="en-US"/>
              <a:t>依赖项以外的</a:t>
            </a:r>
            <a:r>
              <a:rPr lang="en-US" altLang="zh-CN"/>
              <a:t>jar</a:t>
            </a:r>
            <a:r>
              <a:rPr lang="zh-CN" altLang="en-US"/>
              <a:t>包，</a:t>
            </a:r>
            <a:r>
              <a:rPr lang="en-US" altLang="zh-CN"/>
              <a:t>springboot</a:t>
            </a:r>
            <a:r>
              <a:rPr lang="zh-CN" altLang="en-US"/>
              <a:t>仍将尽力自动配置您的应用程序。</a:t>
            </a:r>
            <a:endParaRPr lang="en-US" altLang="zh-CN"/>
          </a:p>
          <a:p>
            <a:r>
              <a:rPr lang="en-US" altLang="zh-CN"/>
              <a:t>@Bean:</a:t>
            </a:r>
            <a:r>
              <a:rPr lang="zh-CN" altLang="en-US"/>
              <a:t>相当于</a:t>
            </a:r>
            <a:r>
              <a:rPr lang="en-US" altLang="zh-CN"/>
              <a:t>XML</a:t>
            </a:r>
            <a:r>
              <a:rPr lang="zh-CN" altLang="en-US"/>
              <a:t>中的</a:t>
            </a:r>
            <a:r>
              <a:rPr lang="en-US" altLang="zh-CN"/>
              <a:t>bean,</a:t>
            </a:r>
            <a:r>
              <a:rPr lang="zh-CN" altLang="en-US"/>
              <a:t>放在方法的上面，而不是类，意思是产生一个</a:t>
            </a:r>
            <a:r>
              <a:rPr lang="en-US" altLang="zh-CN"/>
              <a:t>bean,</a:t>
            </a:r>
            <a:r>
              <a:rPr lang="zh-CN" altLang="en-US"/>
              <a:t>并交给</a:t>
            </a:r>
            <a:r>
              <a:rPr lang="en-US" altLang="zh-CN"/>
              <a:t>spring</a:t>
            </a:r>
            <a:r>
              <a:rPr lang="zh-CN" altLang="en-US"/>
              <a:t>管理。</a:t>
            </a:r>
            <a:endParaRPr lang="zh-CN" altLang="en-US" dirty="0"/>
          </a:p>
        </p:txBody>
      </p:sp>
    </p:spTree>
    <p:extLst>
      <p:ext uri="{BB962C8B-B14F-4D97-AF65-F5344CB8AC3E}">
        <p14:creationId xmlns:p14="http://schemas.microsoft.com/office/powerpoint/2010/main" val="2040412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476673"/>
            <a:ext cx="7704856" cy="2277547"/>
          </a:xfrm>
          <a:prstGeom prst="rect">
            <a:avLst/>
          </a:prstGeom>
        </p:spPr>
        <p:txBody>
          <a:bodyPr wrap="square">
            <a:spAutoFit/>
          </a:bodyPr>
          <a:lstStyle/>
          <a:p>
            <a:r>
              <a:rPr lang="en-US" altLang="zh-CN" sz="1600" b="1"/>
              <a:t>Springboot</a:t>
            </a:r>
            <a:r>
              <a:rPr lang="zh-CN" altLang="en-US" sz="1600" b="1"/>
              <a:t>启动</a:t>
            </a:r>
            <a:endParaRPr lang="en-US" altLang="zh-CN" sz="1600" b="1"/>
          </a:p>
          <a:p>
            <a:r>
              <a:rPr lang="en-US" altLang="zh-CN"/>
              <a:t>import org.springframework.boot.SpringApplication; import org.springframework.boot.autoconfigure.SpringBootApplication; </a:t>
            </a:r>
          </a:p>
          <a:p>
            <a:r>
              <a:rPr lang="en-US" altLang="zh-CN"/>
              <a:t>@SpringBootApplication </a:t>
            </a:r>
          </a:p>
          <a:p>
            <a:r>
              <a:rPr lang="en-US" altLang="zh-CN"/>
              <a:t>public class SpringBootSampleApplication { </a:t>
            </a:r>
          </a:p>
          <a:p>
            <a:r>
              <a:rPr lang="en-US" altLang="zh-CN"/>
              <a:t>public static void main(String[] args) { </a:t>
            </a:r>
          </a:p>
          <a:p>
            <a:r>
              <a:rPr lang="en-US" altLang="zh-CN"/>
              <a:t>SpringApplication.run(SpringBootSampleApplication.class, args); </a:t>
            </a:r>
          </a:p>
          <a:p>
            <a:r>
              <a:rPr lang="en-US" altLang="zh-CN"/>
              <a:t>} }</a:t>
            </a:r>
            <a:endParaRPr lang="en-US" altLang="zh-CN" dirty="0"/>
          </a:p>
        </p:txBody>
      </p:sp>
    </p:spTree>
    <p:extLst>
      <p:ext uri="{BB962C8B-B14F-4D97-AF65-F5344CB8AC3E}">
        <p14:creationId xmlns:p14="http://schemas.microsoft.com/office/powerpoint/2010/main" val="2726164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476673"/>
            <a:ext cx="7704856" cy="5016758"/>
          </a:xfrm>
          <a:prstGeom prst="rect">
            <a:avLst/>
          </a:prstGeom>
        </p:spPr>
        <p:txBody>
          <a:bodyPr wrap="square">
            <a:spAutoFit/>
          </a:bodyPr>
          <a:lstStyle/>
          <a:p>
            <a:r>
              <a:rPr lang="en-US" altLang="zh-CN" sz="2000" b="1"/>
              <a:t>Springboot</a:t>
            </a:r>
            <a:r>
              <a:rPr lang="zh-CN" altLang="en-US" sz="2000" b="1"/>
              <a:t>支持</a:t>
            </a:r>
            <a:r>
              <a:rPr lang="en-US" altLang="zh-CN" sz="2000" b="1"/>
              <a:t>jsp</a:t>
            </a:r>
          </a:p>
          <a:p>
            <a:r>
              <a:rPr lang="en-US" altLang="zh-CN" sz="2000" b="1"/>
              <a:t>1</a:t>
            </a:r>
            <a:r>
              <a:rPr lang="zh-CN" altLang="en-US" sz="2000" b="1"/>
              <a:t>、配置</a:t>
            </a:r>
            <a:r>
              <a:rPr lang="en-US" altLang="zh-CN" sz="2000" b="1"/>
              <a:t>application.properties</a:t>
            </a:r>
          </a:p>
          <a:p>
            <a:r>
              <a:rPr lang="en-US" altLang="zh-CN" sz="2000" b="1"/>
              <a:t>	</a:t>
            </a:r>
            <a:r>
              <a:rPr lang="en-US" altLang="zh-CN" sz="2000"/>
              <a:t># </a:t>
            </a:r>
            <a:r>
              <a:rPr lang="zh-CN" altLang="en-US" sz="2000"/>
              <a:t>页面默认前缀目录</a:t>
            </a:r>
          </a:p>
          <a:p>
            <a:r>
              <a:rPr lang="en-US" altLang="zh-CN" sz="2000"/>
              <a:t>	spring.mvc.view.prefix=/WEB-INF/jsp/</a:t>
            </a:r>
          </a:p>
          <a:p>
            <a:r>
              <a:rPr lang="en-US" altLang="zh-CN" sz="2000"/>
              <a:t>	# </a:t>
            </a:r>
            <a:r>
              <a:rPr lang="zh-CN" altLang="en-US" sz="2000"/>
              <a:t>响应页面默认后缀</a:t>
            </a:r>
          </a:p>
          <a:p>
            <a:r>
              <a:rPr lang="en-US" altLang="zh-CN" sz="2000"/>
              <a:t>	spring.mvc.view.suffix=.jsp</a:t>
            </a:r>
          </a:p>
          <a:p>
            <a:r>
              <a:rPr lang="en-US" altLang="zh-CN" sz="2000" b="1"/>
              <a:t>2</a:t>
            </a:r>
            <a:r>
              <a:rPr lang="zh-CN" altLang="en-US" sz="2000" b="1"/>
              <a:t>、加入依赖</a:t>
            </a:r>
            <a:endParaRPr lang="en-US" altLang="zh-CN" sz="2000" b="1"/>
          </a:p>
          <a:p>
            <a:r>
              <a:rPr lang="en-US" altLang="zh-CN" sz="2000" b="1"/>
              <a:t>	</a:t>
            </a:r>
            <a:r>
              <a:rPr lang="en-US" altLang="zh-CN" sz="2000"/>
              <a:t>&lt;dependency&gt; </a:t>
            </a:r>
          </a:p>
          <a:p>
            <a:pPr lvl="3"/>
            <a:r>
              <a:rPr lang="en-US" altLang="zh-CN" sz="2000"/>
              <a:t>&lt;groupId&gt;org.apache.tomcat.embed&lt;/groupId&gt; </a:t>
            </a:r>
          </a:p>
          <a:p>
            <a:pPr lvl="3"/>
            <a:r>
              <a:rPr lang="en-US" altLang="zh-CN" sz="2000"/>
              <a:t>&lt;artifactId&gt;tomcat-embed-jasper&lt;/artifactId&gt; </a:t>
            </a:r>
          </a:p>
          <a:p>
            <a:pPr lvl="3"/>
            <a:r>
              <a:rPr lang="en-US" altLang="zh-CN" sz="2000"/>
              <a:t>&lt;scope&gt;provided&lt;/scope&gt; </a:t>
            </a:r>
          </a:p>
          <a:p>
            <a:pPr lvl="2"/>
            <a:r>
              <a:rPr lang="en-US" altLang="zh-CN" sz="2000"/>
              <a:t>&lt;/dependency&gt; </a:t>
            </a:r>
          </a:p>
          <a:p>
            <a:pPr lvl="2"/>
            <a:r>
              <a:rPr lang="en-US" altLang="zh-CN" sz="2000"/>
              <a:t>&lt;dependency&gt;</a:t>
            </a:r>
          </a:p>
          <a:p>
            <a:pPr lvl="3"/>
            <a:r>
              <a:rPr lang="en-US" altLang="zh-CN" sz="2000"/>
              <a:t> &lt;groupId&gt;javax.servlet&lt;/groupId&gt; </a:t>
            </a:r>
          </a:p>
          <a:p>
            <a:pPr lvl="3"/>
            <a:r>
              <a:rPr lang="en-US" altLang="zh-CN" sz="2000"/>
              <a:t>&lt;artifactId&gt;jstl&lt;/artifactId&gt; </a:t>
            </a:r>
          </a:p>
          <a:p>
            <a:pPr lvl="2"/>
            <a:r>
              <a:rPr lang="en-US" altLang="zh-CN" sz="2000"/>
              <a:t>&lt;/dependency&gt;</a:t>
            </a:r>
            <a:endParaRPr lang="en-US" altLang="zh-CN" sz="2000" b="1" dirty="0"/>
          </a:p>
        </p:txBody>
      </p:sp>
    </p:spTree>
    <p:extLst>
      <p:ext uri="{BB962C8B-B14F-4D97-AF65-F5344CB8AC3E}">
        <p14:creationId xmlns:p14="http://schemas.microsoft.com/office/powerpoint/2010/main" val="2741728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476673"/>
            <a:ext cx="7704856" cy="5016758"/>
          </a:xfrm>
          <a:prstGeom prst="rect">
            <a:avLst/>
          </a:prstGeom>
        </p:spPr>
        <p:txBody>
          <a:bodyPr wrap="square">
            <a:spAutoFit/>
          </a:bodyPr>
          <a:lstStyle/>
          <a:p>
            <a:r>
              <a:rPr lang="en-US" altLang="zh-CN" sz="2000" b="1"/>
              <a:t>Springboot</a:t>
            </a:r>
            <a:r>
              <a:rPr lang="zh-CN" altLang="en-US" sz="2000" b="1"/>
              <a:t>支持</a:t>
            </a:r>
            <a:r>
              <a:rPr lang="en-US" altLang="zh-CN" sz="2000" b="1"/>
              <a:t>freemarker</a:t>
            </a:r>
          </a:p>
          <a:p>
            <a:r>
              <a:rPr lang="en-US" altLang="zh-CN" sz="2000" b="1"/>
              <a:t>1</a:t>
            </a:r>
            <a:r>
              <a:rPr lang="zh-CN" altLang="en-US" sz="2000" b="1"/>
              <a:t>、配置</a:t>
            </a:r>
            <a:r>
              <a:rPr lang="en-US" altLang="zh-CN" sz="2000" b="1"/>
              <a:t>application.properties</a:t>
            </a:r>
          </a:p>
          <a:p>
            <a:r>
              <a:rPr lang="en-US" altLang="zh-CN" sz="2000"/>
              <a:t>spring.freemarker.allow-request-override=false</a:t>
            </a:r>
          </a:p>
          <a:p>
            <a:r>
              <a:rPr lang="en-US" altLang="zh-CN" sz="2000"/>
              <a:t>spring.freemarker.cache=true</a:t>
            </a:r>
          </a:p>
          <a:p>
            <a:r>
              <a:rPr lang="en-US" altLang="zh-CN" sz="2000"/>
              <a:t>spring.freemarker.check-template-location=true</a:t>
            </a:r>
          </a:p>
          <a:p>
            <a:r>
              <a:rPr lang="en-US" altLang="zh-CN" sz="2000"/>
              <a:t>spring.freemarker.charset=UTF-8</a:t>
            </a:r>
          </a:p>
          <a:p>
            <a:r>
              <a:rPr lang="en-US" altLang="zh-CN" sz="2000"/>
              <a:t>spring.freemarker.content-type=text/html</a:t>
            </a:r>
          </a:p>
          <a:p>
            <a:r>
              <a:rPr lang="en-US" altLang="zh-CN" sz="2000"/>
              <a:t>spring.freemarker.expose-request-attributes=false</a:t>
            </a:r>
          </a:p>
          <a:p>
            <a:r>
              <a:rPr lang="en-US" altLang="zh-CN" sz="2000"/>
              <a:t>spring.freemarker.expose-session-attributes=false</a:t>
            </a:r>
          </a:p>
          <a:p>
            <a:r>
              <a:rPr lang="en-US" altLang="zh-CN" sz="2000"/>
              <a:t>spring.freemarker.expose-spring-macro-helpers=false</a:t>
            </a:r>
          </a:p>
          <a:p>
            <a:r>
              <a:rPr lang="en-US" altLang="zh-CN" sz="2000" b="1"/>
              <a:t>2</a:t>
            </a:r>
            <a:r>
              <a:rPr lang="zh-CN" altLang="en-US" sz="2000" b="1"/>
              <a:t>、加入依赖</a:t>
            </a:r>
            <a:endParaRPr lang="en-US" altLang="zh-CN" sz="2000" b="1"/>
          </a:p>
          <a:p>
            <a:r>
              <a:rPr lang="en-US" altLang="zh-CN" sz="2000" b="1"/>
              <a:t>	</a:t>
            </a:r>
            <a:r>
              <a:rPr lang="en-US" altLang="zh-CN" sz="2000"/>
              <a:t>&lt;!-- </a:t>
            </a:r>
            <a:r>
              <a:rPr lang="zh-CN" altLang="en-US" sz="2000"/>
              <a:t>引入</a:t>
            </a:r>
            <a:r>
              <a:rPr lang="en-US" altLang="zh-CN" sz="2000"/>
              <a:t>freeMarker</a:t>
            </a:r>
            <a:r>
              <a:rPr lang="zh-CN" altLang="en-US" sz="2000"/>
              <a:t>的依赖包</a:t>
            </a:r>
            <a:r>
              <a:rPr lang="en-US" altLang="zh-CN" sz="2000"/>
              <a:t>. --&gt;</a:t>
            </a:r>
          </a:p>
          <a:p>
            <a:r>
              <a:rPr lang="en-US" altLang="zh-CN" sz="2000"/>
              <a:t>&lt;dependency&gt;</a:t>
            </a:r>
          </a:p>
          <a:p>
            <a:r>
              <a:rPr lang="en-US" altLang="zh-CN" sz="2000"/>
              <a:t>&lt;groupId&gt;org.springframework.boot&lt;/groupId&gt;</a:t>
            </a:r>
          </a:p>
          <a:p>
            <a:r>
              <a:rPr lang="en-US" altLang="zh-CN" sz="2000"/>
              <a:t>&lt;artifactId&gt;spring-boot-starter-</a:t>
            </a:r>
            <a:r>
              <a:rPr lang="en-US" altLang="zh-CN" sz="2000" u="sng"/>
              <a:t>freemarker&lt;/artifactId&gt;</a:t>
            </a:r>
          </a:p>
          <a:p>
            <a:r>
              <a:rPr lang="en-US" altLang="zh-CN" sz="2000"/>
              <a:t>&lt;/dependency&gt;</a:t>
            </a:r>
            <a:r>
              <a:rPr lang="en-US" altLang="zh-CN" sz="2000" b="1"/>
              <a:t>	</a:t>
            </a:r>
            <a:endParaRPr lang="en-US" altLang="zh-CN" sz="4800" b="1" dirty="0"/>
          </a:p>
        </p:txBody>
      </p:sp>
    </p:spTree>
    <p:extLst>
      <p:ext uri="{BB962C8B-B14F-4D97-AF65-F5344CB8AC3E}">
        <p14:creationId xmlns:p14="http://schemas.microsoft.com/office/powerpoint/2010/main" val="21659958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726</TotalTime>
  <Words>542</Words>
  <Application>Microsoft Office PowerPoint</Application>
  <PresentationFormat>全屏显示(4:3)</PresentationFormat>
  <Paragraphs>133</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烛光学院</vt:lpstr>
      <vt:lpstr>老师简介 烛光学院-Jack老师      近10年JAVA开发架构经验，曾任职于华为、亚信联创、分享通信、易通星云等多个上市公司。曾经在华为认架构师等职务，擅长研究技术，对技术非常痴迷，喜欢分享技术。对分布式高并发技术非常熟练。spring、tomcat、dubbo、mybatis等源码都非常了解，有喜欢读源码的习惯，是一名非常全面的全栈工程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烛光学院</dc:title>
  <dc:creator>luoyang</dc:creator>
  <cp:lastModifiedBy>Admin</cp:lastModifiedBy>
  <cp:revision>39</cp:revision>
  <dcterms:created xsi:type="dcterms:W3CDTF">2017-12-12T07:08:56Z</dcterms:created>
  <dcterms:modified xsi:type="dcterms:W3CDTF">2017-12-26T09:17:16Z</dcterms:modified>
</cp:coreProperties>
</file>