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79407"/>
  </p:normalViewPr>
  <p:slideViewPr>
    <p:cSldViewPr snapToGrid="0" snapToObjects="1">
      <p:cViewPr varScale="1">
        <p:scale>
          <a:sx n="84" d="100"/>
          <a:sy n="84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BAF57-6F0C-CA45-8569-EF1F60E104BA}" type="datetimeFigureOut">
              <a:rPr kumimoji="1" lang="zh-CN" altLang="en-US" smtClean="0"/>
              <a:t>2018/4/23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7DC14-D126-9C4D-BFC3-663EE4BC1E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424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effectLst/>
              </a:rPr>
              <a:t>语音识别是让计算机理解人说的话，然后做出 正确的反应或者输出相应的文字，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dirty="0" smtClean="0">
                <a:effectLst/>
              </a:rPr>
              <a:t>而 语 言 模 型是语音识别过程当中的一个模块，（解释</a:t>
            </a:r>
            <a:r>
              <a:rPr lang="en-US" altLang="zh-CN" sz="1200" dirty="0" err="1" smtClean="0">
                <a:effectLst/>
              </a:rPr>
              <a:t>siri</a:t>
            </a:r>
            <a:r>
              <a:rPr lang="zh-CN" altLang="en-US" sz="1200" dirty="0" smtClean="0">
                <a:effectLst/>
              </a:rPr>
              <a:t>）语言模型在 整个语音识别过程中的作用非常重要，其性能的好坏直接影响到了整个语音识别系统的使用范围和识 别 效 率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dirty="0" smtClean="0">
                <a:effectLst/>
              </a:rPr>
              <a:t>语音识别中的语言模型 ，就 是 要 建 立 一 个 数 学 模 型 ，对 于 大 量 的 文 本 ，通 过归纳总结，做一个概率统计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dirty="0" smtClean="0">
                <a:effectLst/>
              </a:rPr>
              <a:t>对于一个句子，它的合理性可以通过它的可能 性来做判断，而它的可能性可以通过概率来衡量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DC14-D126-9C4D-BFC3-663EE4BC1E0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989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effectLst/>
              </a:rPr>
              <a:t>假定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</a:t>
            </a:r>
            <a:r>
              <a:rPr lang="zh-CN" altLang="en-US" sz="1200" dirty="0" smtClean="0">
                <a:effectLst/>
              </a:rPr>
              <a:t>表示一个句子，它由一连串特定顺序的 字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 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dirty="0" smtClean="0">
                <a:effectLst/>
              </a:rPr>
              <a:t>组成，总长度为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dirty="0" smtClean="0">
                <a:effectLst/>
              </a:rPr>
              <a:t>，求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</a:t>
            </a:r>
            <a:r>
              <a:rPr lang="zh-CN" altLang="en-US" sz="1200" dirty="0" smtClean="0">
                <a:effectLst/>
              </a:rPr>
              <a:t>这个句子 在整个语料库中出现的可能性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dirty="0" smtClean="0">
                <a:effectLst/>
              </a:rPr>
              <a:t>(</a:t>
            </a:r>
            <a:r>
              <a:rPr lang="zh-CN" altLang="en-US" sz="1200" dirty="0" smtClean="0">
                <a:effectLst/>
              </a:rPr>
              <a:t>点</a:t>
            </a:r>
            <a:r>
              <a:rPr lang="en-US" altLang="zh-CN" sz="1200" dirty="0" smtClean="0">
                <a:effectLst/>
              </a:rPr>
              <a:t>)</a:t>
            </a:r>
            <a:r>
              <a:rPr lang="zh-CN" altLang="en-US" sz="1200" dirty="0" smtClean="0">
                <a:effectLst/>
              </a:rPr>
              <a:t>即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altLang="zh-CN" sz="1200" dirty="0" smtClean="0">
                <a:effectLst/>
              </a:rPr>
              <a:t>(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US" altLang="zh-CN" sz="1200" dirty="0" smtClean="0">
                <a:effectLst/>
              </a:rPr>
              <a:t>) </a:t>
            </a:r>
            <a:r>
              <a:rPr lang="zh-CN" altLang="en-US" sz="1200" dirty="0" smtClean="0">
                <a:effectLst/>
              </a:rPr>
              <a:t>的值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dirty="0" smtClean="0">
                <a:effectLst/>
              </a:rPr>
              <a:t>在 此展开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altLang="zh-CN" sz="1200" dirty="0" smtClean="0">
                <a:effectLst/>
              </a:rPr>
              <a:t>(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US" altLang="zh-CN" sz="1200" dirty="0" smtClean="0">
                <a:effectLst/>
              </a:rPr>
              <a:t>) </a:t>
            </a:r>
            <a:r>
              <a:rPr lang="zh-CN" altLang="en-US" sz="1200" dirty="0" smtClean="0">
                <a:effectLst/>
              </a:rPr>
              <a:t>，（点）即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altLang="zh-CN" sz="1200" dirty="0" smtClean="0">
                <a:effectLst/>
              </a:rPr>
              <a:t>(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US" altLang="zh-CN" sz="1200" dirty="0" smtClean="0">
                <a:effectLst/>
              </a:rPr>
              <a:t>)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=P</a:t>
            </a:r>
            <a:r>
              <a:rPr lang="en-US" altLang="zh-CN" sz="1200" dirty="0" smtClean="0">
                <a:effectLst/>
              </a:rPr>
              <a:t>(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Wn</a:t>
            </a:r>
            <a:r>
              <a:rPr lang="en-US" altLang="zh-CN" sz="1200" dirty="0" smtClean="0">
                <a:effectLst/>
              </a:rPr>
              <a:t>)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dirty="0" smtClean="0">
                <a:effectLst/>
              </a:rPr>
              <a:t>利用 条件概率的公式，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Wx</a:t>
            </a:r>
            <a:r>
              <a:rPr lang="zh-CN" altLang="en-US" sz="1200" dirty="0" smtClean="0">
                <a:effectLst/>
              </a:rPr>
              <a:t>出现</a:t>
            </a:r>
            <a:r>
              <a:rPr lang="zh-CN" altLang="en-US" sz="1200" dirty="0" smtClean="0">
                <a:effectLst/>
              </a:rPr>
              <a:t>的概 率</a:t>
            </a:r>
            <a:r>
              <a:rPr lang="zh-CN" altLang="en-US" sz="1200" dirty="0" smtClean="0">
                <a:effectLst/>
              </a:rPr>
              <a:t>等于他在</a:t>
            </a:r>
            <a:r>
              <a:rPr lang="zh-CN" altLang="en-US" sz="1200" dirty="0" smtClean="0">
                <a:effectLst/>
              </a:rPr>
              <a:t>整个语料库中出现的条件概率的 乘 积 ，所 以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dirty="0" smtClean="0">
                <a:effectLst/>
              </a:rPr>
              <a:t>展 </a:t>
            </a:r>
            <a:r>
              <a:rPr lang="zh-CN" altLang="en-US" sz="1200" dirty="0" smtClean="0">
                <a:effectLst/>
              </a:rPr>
              <a:t>开 </a:t>
            </a:r>
            <a:r>
              <a:rPr lang="en-US" altLang="zh-CN" sz="1200" dirty="0" err="1" smtClean="0">
                <a:effectLst/>
              </a:rPr>
              <a:t>ppt</a:t>
            </a:r>
            <a:r>
              <a:rPr lang="zh-CN" altLang="en-US" sz="1200" dirty="0" smtClean="0">
                <a:effectLst/>
              </a:rPr>
              <a:t>上写的</a:t>
            </a:r>
            <a:endParaRPr lang="en-US" altLang="zh-CN" sz="1200" dirty="0" smtClean="0">
              <a:effectLst/>
            </a:endParaRPr>
          </a:p>
          <a:p>
            <a:r>
              <a:rPr lang="zh-CN" altLang="en-US" sz="1200" dirty="0" smtClean="0">
                <a:effectLst/>
              </a:rPr>
              <a:t>其中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altLang="zh-CN" sz="1200" dirty="0" smtClean="0">
                <a:effectLst/>
              </a:rPr>
              <a:t>(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US" altLang="zh-CN" sz="1200" dirty="0" smtClean="0">
                <a:effectLst/>
              </a:rPr>
              <a:t>) </a:t>
            </a:r>
            <a:r>
              <a:rPr lang="zh-CN" altLang="en-US" sz="1200" dirty="0" smtClean="0">
                <a:effectLst/>
              </a:rPr>
              <a:t>表示第一个字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zh-CN" altLang="en-US" sz="1200" dirty="0" smtClean="0">
                <a:effectLst/>
              </a:rPr>
              <a:t>出现的概率</a:t>
            </a:r>
            <a:r>
              <a:rPr lang="en-US" altLang="zh-CN" sz="1200" dirty="0" smtClean="0">
                <a:effectLst/>
              </a:rPr>
              <a:t>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altLang="zh-CN" sz="1200" dirty="0" smtClean="0">
                <a:effectLst/>
              </a:rPr>
              <a:t>(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 | W1 </a:t>
            </a:r>
            <a:r>
              <a:rPr lang="en-US" altLang="zh-CN" sz="1200" dirty="0" smtClean="0">
                <a:effectLst/>
              </a:rPr>
              <a:t>) </a:t>
            </a:r>
            <a:r>
              <a:rPr lang="zh-CN" altLang="en-US" sz="1200" dirty="0" smtClean="0">
                <a:effectLst/>
              </a:rPr>
              <a:t>是已知第一个字，第二个字出现的概率</a:t>
            </a:r>
            <a:r>
              <a:rPr lang="en-US" altLang="zh-CN" sz="1200" dirty="0" smtClean="0">
                <a:effectLst/>
              </a:rPr>
              <a:t>; </a:t>
            </a:r>
            <a:r>
              <a:rPr lang="zh-CN" altLang="en-US" sz="1200" dirty="0" smtClean="0">
                <a:effectLst/>
              </a:rPr>
              <a:t>以此类推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dirty="0" smtClean="0">
                <a:effectLst/>
              </a:rPr>
              <a:t>从上面的推理可以看出，每个字的出现概率和它前面的所有字有关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（点）计算量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DC14-D126-9C4D-BFC3-663EE4BC1E0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42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effectLst/>
              </a:rPr>
              <a:t>按上面的推理，计算量是非常庞大的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dirty="0" smtClean="0">
                <a:effectLst/>
              </a:rPr>
              <a:t>在此，有 一个简单的办法</a:t>
            </a:r>
            <a:r>
              <a:rPr lang="zh-CN" altLang="en-US" sz="1200" dirty="0" smtClean="0">
                <a:effectLst/>
              </a:rPr>
              <a:t>，（点）句子</a:t>
            </a:r>
            <a:r>
              <a:rPr lang="zh-CN" altLang="en-US" sz="1200" dirty="0" smtClean="0">
                <a:effectLst/>
              </a:rPr>
              <a:t>中的任何一个字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 </a:t>
            </a:r>
            <a:r>
              <a:rPr lang="zh-CN" altLang="en-US" sz="1200" dirty="0" smtClean="0">
                <a:effectLst/>
              </a:rPr>
              <a:t>出现的 概率只与它前面的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dirty="0" smtClean="0">
                <a:effectLst/>
              </a:rPr>
              <a:t>个字相关，也就是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 </a:t>
            </a:r>
            <a:r>
              <a:rPr lang="zh-CN" altLang="en-US" sz="1200" dirty="0" smtClean="0">
                <a:effectLst/>
              </a:rPr>
              <a:t>只与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 - 1 </a:t>
            </a:r>
            <a:r>
              <a:rPr lang="zh-CN" altLang="en-US" sz="1200" dirty="0" smtClean="0">
                <a:effectLst/>
              </a:rPr>
              <a:t>相关，即为二元模型</a:t>
            </a:r>
            <a:r>
              <a:rPr lang="zh-CN" altLang="en-US" sz="1200" dirty="0" smtClean="0">
                <a:effectLst/>
              </a:rPr>
              <a:t>，</a:t>
            </a:r>
            <a:endParaRPr lang="en-US" altLang="zh-CN" sz="120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effectLst/>
              </a:rPr>
              <a:t>那么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altLang="zh-CN" sz="1200" dirty="0" smtClean="0">
                <a:effectLst/>
              </a:rPr>
              <a:t>(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US" altLang="zh-CN" sz="1200" dirty="0" smtClean="0">
                <a:effectLst/>
              </a:rPr>
              <a:t>) </a:t>
            </a:r>
            <a:r>
              <a:rPr lang="zh-CN" altLang="en-US" sz="1200" dirty="0" smtClean="0">
                <a:effectLst/>
              </a:rPr>
              <a:t>就可以写</a:t>
            </a:r>
            <a:r>
              <a:rPr lang="zh-CN" altLang="en-US" sz="1200" dirty="0" smtClean="0">
                <a:effectLst/>
              </a:rPr>
              <a:t>为（点）</a:t>
            </a:r>
            <a:endParaRPr lang="en-US" altLang="zh-CN" sz="120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effectLst/>
              </a:rPr>
              <a:t>（再点）</a:t>
            </a:r>
            <a:r>
              <a:rPr lang="en-US" altLang="zh-CN" sz="1200" dirty="0" err="1" smtClean="0">
                <a:effectLst/>
              </a:rPr>
              <a:t>wi</a:t>
            </a:r>
            <a:r>
              <a:rPr lang="zh-CN" altLang="en-US" sz="1200" dirty="0" smtClean="0">
                <a:effectLst/>
              </a:rPr>
              <a:t>与</a:t>
            </a:r>
            <a:r>
              <a:rPr lang="en-US" altLang="zh-CN" sz="1200" dirty="0" smtClean="0">
                <a:effectLst/>
              </a:rPr>
              <a:t>w</a:t>
            </a:r>
            <a:r>
              <a:rPr lang="zh-CN" altLang="en-US" sz="1200" dirty="0" smtClean="0">
                <a:effectLst/>
              </a:rPr>
              <a:t>之前的</a:t>
            </a:r>
            <a:r>
              <a:rPr lang="en-US" altLang="zh-CN" sz="1200" dirty="0" smtClean="0">
                <a:effectLst/>
              </a:rPr>
              <a:t>n</a:t>
            </a:r>
            <a:r>
              <a:rPr lang="zh-CN" altLang="en-US" sz="1200" dirty="0" smtClean="0">
                <a:effectLst/>
              </a:rPr>
              <a:t>个字有关，这 </a:t>
            </a:r>
            <a:r>
              <a:rPr lang="zh-CN" altLang="en-US" sz="1200" dirty="0" smtClean="0">
                <a:effectLst/>
              </a:rPr>
              <a:t>样 建 立 的 模 型 称 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zh-CN" altLang="en-US" sz="1200" dirty="0" smtClean="0">
                <a:effectLst/>
              </a:rPr>
              <a:t>元 模 型 ，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N-gram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次）</a:t>
            </a:r>
            <a:r>
              <a:rPr lang="zh-CN" altLang="en-US" sz="1200" dirty="0" smtClean="0">
                <a:effectLst/>
              </a:rPr>
              <a:t>理论</a:t>
            </a:r>
            <a:r>
              <a:rPr lang="zh-CN" altLang="en-US" sz="1200" dirty="0" smtClean="0">
                <a:effectLst/>
              </a:rPr>
              <a:t>上讲，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zh-CN" altLang="en-US" sz="1200" dirty="0" smtClean="0">
                <a:effectLst/>
              </a:rPr>
              <a:t>值越大，计算出来的值</a:t>
            </a:r>
            <a:r>
              <a:rPr lang="zh-CN" altLang="en-US" sz="1200" dirty="0" smtClean="0">
                <a:effectLst/>
              </a:rPr>
              <a:t>精确度</a:t>
            </a:r>
            <a:r>
              <a:rPr lang="zh-CN" altLang="en-US" sz="1200" dirty="0" smtClean="0">
                <a:effectLst/>
              </a:rPr>
              <a:t>越高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dirty="0" smtClean="0">
                <a:effectLst/>
              </a:rPr>
              <a:t>但是精确度越高，模型的复杂度也</a:t>
            </a:r>
            <a:r>
              <a:rPr lang="zh-CN" altLang="en-US" sz="1200" dirty="0" smtClean="0">
                <a:effectLst/>
              </a:rPr>
              <a:t>越大</a:t>
            </a:r>
            <a:endParaRPr lang="en-US" altLang="zh-CN" sz="120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effectLst/>
              </a:rPr>
              <a:t>在</a:t>
            </a:r>
            <a:r>
              <a:rPr lang="zh-CN" altLang="en-US" sz="1200" dirty="0" smtClean="0">
                <a:effectLst/>
              </a:rPr>
              <a:t>实际中应用最多的是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= 3 </a:t>
            </a:r>
            <a:r>
              <a:rPr lang="zh-CN" altLang="en-US" sz="1200" dirty="0" smtClean="0">
                <a:effectLst/>
              </a:rPr>
              <a:t>的三元模型，还 有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= 2 </a:t>
            </a:r>
            <a:r>
              <a:rPr lang="zh-CN" altLang="en-US" sz="1200" dirty="0" smtClean="0">
                <a:effectLst/>
              </a:rPr>
              <a:t>的二元模型相对使用的多一些，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= 4 </a:t>
            </a:r>
            <a:r>
              <a:rPr lang="zh-CN" altLang="en-US" sz="1200" dirty="0" smtClean="0">
                <a:effectLst/>
              </a:rPr>
              <a:t>的四元模型效果的提升已经不是很明显了，所以更高阶的模型很少被使用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DC14-D126-9C4D-BFC3-663EE4BC1E0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1122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effectLst/>
              </a:rPr>
              <a:t>接下来以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two-gram </a:t>
            </a:r>
            <a:r>
              <a:rPr lang="zh-CN" altLang="en-US" sz="1200" dirty="0" smtClean="0">
                <a:effectLst/>
              </a:rPr>
              <a:t>为例，计算条件概率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altLang="zh-CN" sz="1200" dirty="0" smtClean="0">
                <a:effectLst/>
              </a:rPr>
              <a:t>(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 | Wi - 1 </a:t>
            </a:r>
            <a:r>
              <a:rPr lang="en-US" altLang="zh-CN" sz="1200" dirty="0" smtClean="0">
                <a:effectLst/>
              </a:rPr>
              <a:t>) </a:t>
            </a:r>
            <a:r>
              <a:rPr lang="zh-CN" altLang="en-US" sz="1200" dirty="0" smtClean="0">
                <a:effectLst/>
              </a:rPr>
              <a:t>（</a:t>
            </a:r>
            <a:r>
              <a:rPr lang="en-US" altLang="zh-CN" sz="1200" dirty="0" smtClean="0">
                <a:effectLst/>
              </a:rPr>
              <a:t>1</a:t>
            </a:r>
            <a:r>
              <a:rPr lang="zh-CN" altLang="en-US" sz="1200" dirty="0" smtClean="0">
                <a:effectLst/>
              </a:rPr>
              <a:t>）</a:t>
            </a:r>
            <a:endParaRPr lang="en-US" altLang="zh-CN" sz="1200" dirty="0" smtClean="0">
              <a:effectLst/>
            </a:endParaRPr>
          </a:p>
          <a:p>
            <a:r>
              <a:rPr lang="en-US" altLang="zh-CN" dirty="0" smtClean="0"/>
              <a:t>2:</a:t>
            </a:r>
            <a:r>
              <a:rPr lang="zh-CN" altLang="en-US" dirty="0" smtClean="0"/>
              <a:t>语料库中</a:t>
            </a:r>
            <a:r>
              <a:rPr lang="en-US" altLang="zh-CN" dirty="0" smtClean="0"/>
              <a:t>wi-1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</a:t>
            </a:r>
            <a:r>
              <a:rPr lang="zh-CN" altLang="en-US" dirty="0" smtClean="0"/>
              <a:t>相邻的</a:t>
            </a:r>
            <a:r>
              <a:rPr lang="zh-CN" altLang="en-US" dirty="0" smtClean="0"/>
              <a:t>数量（是和不 相连的次数在语料库中出现的次数）</a:t>
            </a:r>
            <a:endParaRPr lang="zh-CN" altLang="en-US" dirty="0" smtClean="0"/>
          </a:p>
          <a:p>
            <a:r>
              <a:rPr lang="en-US" altLang="zh-CN" sz="1200" dirty="0" smtClean="0">
                <a:effectLst/>
              </a:rPr>
              <a:t>3:</a:t>
            </a:r>
            <a:r>
              <a:rPr lang="zh-CN" altLang="en-US" sz="1200" dirty="0" smtClean="0">
                <a:effectLst/>
              </a:rPr>
              <a:t>根据大数定理，只要语料库足够大，相对频率就约等于它们的概率值</a:t>
            </a:r>
            <a:endParaRPr lang="en-US" altLang="zh-CN" sz="1200" dirty="0" smtClean="0">
              <a:effectLst/>
            </a:endParaRPr>
          </a:p>
          <a:p>
            <a:r>
              <a:rPr lang="zh-CN" altLang="en-US" sz="1200" dirty="0" smtClean="0">
                <a:effectLst/>
              </a:rPr>
              <a:t>以此类推，可以计算得到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dirty="0" smtClean="0">
                <a:effectLst/>
              </a:rPr>
              <a:t>这个序列在语料库中出现的概率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altLang="zh-CN" sz="1200" dirty="0" smtClean="0">
                <a:effectLst/>
              </a:rPr>
              <a:t>(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US" altLang="zh-CN" sz="1200" dirty="0" smtClean="0">
                <a:effectLst/>
              </a:rPr>
              <a:t>) </a:t>
            </a:r>
            <a:r>
              <a:rPr lang="zh-CN" altLang="en-US" sz="1200" dirty="0" smtClean="0">
                <a:effectLst/>
              </a:rPr>
              <a:t>的值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DC14-D126-9C4D-BFC3-663EE4BC1E0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361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effectLst/>
              </a:rPr>
              <a:t>在进行语音识别过程中，它不一定能完全涵盖所有的情况，如</a:t>
            </a:r>
            <a:r>
              <a:rPr lang="en-US" altLang="zh-CN" sz="1200" dirty="0" smtClean="0">
                <a:effectLst/>
              </a:rPr>
              <a:t>(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 - 1 </a:t>
            </a:r>
            <a:r>
              <a:rPr lang="zh-CN" altLang="en-US" sz="1200" dirty="0" smtClean="0">
                <a:effectLst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 </a:t>
            </a:r>
            <a:r>
              <a:rPr lang="en-US" altLang="zh-CN" sz="1200" dirty="0" smtClean="0">
                <a:effectLst/>
              </a:rPr>
              <a:t>) </a:t>
            </a:r>
            <a:r>
              <a:rPr lang="zh-CN" altLang="en-US" sz="1200" dirty="0" smtClean="0">
                <a:effectLst/>
              </a:rPr>
              <a:t>这对词在整个语料库中出现的次数很少或者根本没有出现，由此得到的条件概率值可能非常小，甚至为零，这样特殊的情况被称作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en-US" sz="1200" dirty="0" smtClean="0">
                <a:effectLst/>
              </a:rPr>
              <a:t>不平滑问题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dirty="0" smtClean="0">
                <a:effectLst/>
              </a:rPr>
              <a:t>，或者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en-US" sz="1200" dirty="0" smtClean="0">
                <a:effectLst/>
              </a:rPr>
              <a:t>零概率问题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DC14-D126-9C4D-BFC3-663EE4BC1E0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9145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Good-Turing </a:t>
            </a:r>
            <a:r>
              <a:rPr lang="zh-CN" altLang="en-US" sz="1200" dirty="0" smtClean="0">
                <a:effectLst/>
              </a:rPr>
              <a:t>方法是在语料库统计样本不足的情况，对统计数据打折扣的一种概率估计方法，同时将折扣出来的那一小部分概率分给零概率那些情况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dirty="0" smtClean="0">
                <a:effectLst/>
              </a:rPr>
              <a:t>在此，假定在语料库中出现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zh-CN" altLang="en-US" sz="1200" dirty="0" smtClean="0">
                <a:effectLst/>
              </a:rPr>
              <a:t>次的词有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dirty="0" smtClean="0">
                <a:effectLst/>
              </a:rPr>
              <a:t>个，零概率的词有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N0 </a:t>
            </a:r>
            <a:r>
              <a:rPr lang="zh-CN" altLang="en-US" sz="1200" dirty="0" smtClean="0">
                <a:effectLst/>
              </a:rPr>
              <a:t>个，语料库总大小为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endParaRPr lang="zh-CN" altLang="en-US" dirty="0" smtClean="0"/>
          </a:p>
          <a:p>
            <a:r>
              <a:rPr kumimoji="1" lang="zh-CN" altLang="en-US" dirty="0" smtClean="0"/>
              <a:t>那么，</a:t>
            </a:r>
            <a:r>
              <a:rPr kumimoji="1" lang="en-US" altLang="zh-CN" dirty="0" smtClean="0"/>
              <a:t>1:</a:t>
            </a:r>
          </a:p>
          <a:p>
            <a:r>
              <a:rPr kumimoji="1" lang="en-US" altLang="zh-CN" dirty="0" smtClean="0"/>
              <a:t>2:</a:t>
            </a:r>
            <a:r>
              <a:rPr lang="zh-CN" altLang="en-US" sz="1200" dirty="0" smtClean="0">
                <a:effectLst/>
              </a:rPr>
              <a:t>出现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zh-CN" altLang="en-US" sz="1200" dirty="0" smtClean="0">
                <a:effectLst/>
              </a:rPr>
              <a:t>次的词在整个语料库中的相对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r=1</a:t>
            </a:r>
            <a:r>
              <a:rPr lang="zh-CN" altLang="en-US" sz="1200" dirty="0" smtClean="0">
                <a:effectLst/>
              </a:rPr>
              <a:t>频度则是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N 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effectLst/>
              </a:rPr>
              <a:t>3:</a:t>
            </a:r>
            <a:r>
              <a:rPr lang="zh-CN" altLang="en-US" sz="1200" dirty="0" smtClean="0">
                <a:effectLst/>
              </a:rPr>
              <a:t>当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zh-CN" altLang="en-US" sz="1200" dirty="0" smtClean="0">
                <a:effectLst/>
              </a:rPr>
              <a:t>小到一定值时，计算出来的概率估计就可能不准确，这个值在语言建模时，叫做临界值，用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</a:t>
            </a:r>
            <a:r>
              <a:rPr lang="zh-CN" altLang="en-US" sz="1200" dirty="0" smtClean="0">
                <a:effectLst/>
              </a:rPr>
              <a:t>表示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dirty="0" smtClean="0">
                <a:effectLst/>
              </a:rPr>
              <a:t>当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&lt; T </a:t>
            </a:r>
            <a:r>
              <a:rPr lang="zh-CN" altLang="en-US" sz="1200" dirty="0" smtClean="0">
                <a:effectLst/>
              </a:rPr>
              <a:t>时，要使用一个更小的值，用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dirty="0" smtClean="0">
                <a:effectLst/>
              </a:rPr>
              <a:t>表示 </a:t>
            </a:r>
            <a:endParaRPr lang="en-US" altLang="zh-CN" sz="120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effectLst/>
              </a:rPr>
              <a:t>4</a:t>
            </a:r>
            <a:r>
              <a:rPr lang="zh-CN" altLang="en-US" sz="1200" dirty="0" smtClean="0">
                <a:effectLst/>
              </a:rPr>
              <a:t>：</a:t>
            </a:r>
            <a:endParaRPr lang="zh-CN" altLang="en-US" dirty="0" smtClean="0"/>
          </a:p>
          <a:p>
            <a:r>
              <a:rPr kumimoji="1" lang="zh-CN" altLang="en-US" dirty="0" smtClean="0"/>
              <a:t>总的意思就是，给没出现的词留个位置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DC14-D126-9C4D-BFC3-663EE4BC1E0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6099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effectLst/>
              </a:rPr>
              <a:t>一般情况，</a:t>
            </a:r>
            <a:r>
              <a:rPr lang="zh-CN" altLang="en-US" sz="1200" dirty="0" smtClean="0">
                <a:effectLst/>
              </a:rPr>
              <a:t>出现两次</a:t>
            </a:r>
            <a:r>
              <a:rPr lang="zh-CN" altLang="en-US" sz="1200" dirty="0" smtClean="0">
                <a:effectLst/>
              </a:rPr>
              <a:t>的词的数量比</a:t>
            </a:r>
            <a:r>
              <a:rPr lang="zh-CN" altLang="en-US" sz="1200" dirty="0" smtClean="0">
                <a:effectLst/>
              </a:rPr>
              <a:t>出现</a:t>
            </a:r>
            <a:r>
              <a:rPr lang="en-US" altLang="zh-CN" sz="1200" dirty="0" smtClean="0">
                <a:effectLst/>
              </a:rPr>
              <a:t>1</a:t>
            </a:r>
            <a:r>
              <a:rPr lang="zh-CN" altLang="en-US" sz="1200" dirty="0" smtClean="0">
                <a:effectLst/>
              </a:rPr>
              <a:t>次的多</a:t>
            </a:r>
            <a:r>
              <a:rPr lang="zh-CN" altLang="en-US" sz="1200" dirty="0" smtClean="0">
                <a:effectLst/>
              </a:rPr>
              <a:t>，</a:t>
            </a:r>
            <a:r>
              <a:rPr lang="zh-CN" altLang="en-US" sz="1200" dirty="0" smtClean="0">
                <a:effectLst/>
              </a:rPr>
              <a:t>出现</a:t>
            </a:r>
            <a:r>
              <a:rPr lang="en-US" altLang="zh-CN" sz="1200" dirty="0" smtClean="0">
                <a:effectLst/>
              </a:rPr>
              <a:t>3</a:t>
            </a:r>
            <a:r>
              <a:rPr lang="zh-CN" altLang="en-US" sz="1200" dirty="0" smtClean="0">
                <a:effectLst/>
              </a:rPr>
              <a:t>次</a:t>
            </a:r>
            <a:r>
              <a:rPr lang="zh-CN" altLang="en-US" sz="1200" dirty="0" smtClean="0">
                <a:effectLst/>
              </a:rPr>
              <a:t>的比</a:t>
            </a:r>
            <a:r>
              <a:rPr lang="zh-CN" altLang="en-US" sz="1200" dirty="0" smtClean="0">
                <a:effectLst/>
              </a:rPr>
              <a:t>出现</a:t>
            </a:r>
            <a:r>
              <a:rPr lang="en-US" altLang="zh-CN" sz="1200" dirty="0" smtClean="0">
                <a:effectLst/>
              </a:rPr>
              <a:t>2</a:t>
            </a:r>
            <a:r>
              <a:rPr lang="zh-CN" altLang="en-US" sz="1200" dirty="0" smtClean="0">
                <a:effectLst/>
              </a:rPr>
              <a:t>次</a:t>
            </a:r>
            <a:r>
              <a:rPr lang="zh-CN" altLang="en-US" sz="1200" dirty="0" smtClean="0">
                <a:effectLst/>
              </a:rPr>
              <a:t>的多，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zh-CN" altLang="en-US" sz="1200" dirty="0" smtClean="0">
                <a:effectLst/>
              </a:rPr>
              <a:t>值越大，词出现的数量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dirty="0" smtClean="0">
                <a:effectLst/>
              </a:rPr>
              <a:t>越小，即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+ 1 &lt;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dirty="0" smtClean="0">
                <a:effectLst/>
              </a:rPr>
              <a:t>那么当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&lt; T </a:t>
            </a:r>
            <a:r>
              <a:rPr lang="zh-CN" altLang="en-US" sz="1200" dirty="0" smtClean="0">
                <a:effectLst/>
              </a:rPr>
              <a:t>时，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&lt;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r</a:t>
            </a:r>
            <a:r>
              <a:rPr lang="zh-CN" altLang="en-US" sz="1200" dirty="0" smtClean="0">
                <a:effectLst/>
              </a:rPr>
              <a:t>，在这种</a:t>
            </a:r>
            <a:r>
              <a:rPr lang="zh-CN" altLang="en-US" sz="1200" dirty="0" smtClean="0">
                <a:effectLst/>
              </a:rPr>
              <a:t>情况下</a:t>
            </a:r>
            <a:r>
              <a:rPr lang="zh-CN" altLang="en-US" sz="1200" dirty="0" smtClean="0">
                <a:effectLst/>
              </a:rPr>
              <a:t>，出现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zh-CN" altLang="en-US" sz="1200" dirty="0" smtClean="0">
                <a:effectLst/>
              </a:rPr>
              <a:t>次的词的概率估计为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</a:t>
            </a:r>
            <a:r>
              <a:rPr lang="zh-CN" altLang="en-US" sz="1200" dirty="0" smtClean="0">
                <a:effectLst/>
              </a:rPr>
              <a:t>，当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= 0 </a:t>
            </a:r>
            <a:r>
              <a:rPr lang="zh-CN" altLang="en-US" sz="1200" dirty="0" smtClean="0">
                <a:effectLst/>
              </a:rPr>
              <a:t>时，也分配了一个较小的概率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dirty="0" smtClean="0">
                <a:effectLst/>
              </a:rPr>
              <a:t>以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2-gram </a:t>
            </a:r>
            <a:r>
              <a:rPr lang="zh-CN" altLang="en-US" sz="1200" dirty="0" smtClean="0">
                <a:effectLst/>
              </a:rPr>
              <a:t>的概率值为 例，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2-gram </a:t>
            </a:r>
            <a:r>
              <a:rPr lang="zh-CN" altLang="en-US" sz="1200" dirty="0" smtClean="0">
                <a:effectLst/>
              </a:rPr>
              <a:t>的概率公式所示</a:t>
            </a:r>
            <a:r>
              <a:rPr lang="en-US" altLang="zh-CN" sz="1200" dirty="0" smtClean="0">
                <a:effectLst/>
              </a:rPr>
              <a:t>: 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effectLst/>
              </a:rPr>
              <a:t>其中，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dirty="0" smtClean="0">
                <a:effectLst/>
              </a:rPr>
              <a:t>值是临界值，大约在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dirty="0" smtClean="0">
                <a:effectLst/>
              </a:rPr>
              <a:t>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dirty="0" smtClean="0">
                <a:effectLst/>
              </a:rPr>
              <a:t>之间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dirty="0" smtClean="0">
                <a:effectLst/>
              </a:rPr>
              <a:t>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</a:t>
            </a:r>
            <a:r>
              <a:rPr lang="zh-CN" altLang="en-US" sz="1200" dirty="0" smtClean="0">
                <a:effectLst/>
              </a:rPr>
              <a:t>时，一个词出现的概率就等于它出现的相对</a:t>
            </a:r>
            <a:r>
              <a:rPr lang="zh-CN" altLang="en-US" sz="1200" dirty="0" smtClean="0">
                <a:effectLst/>
              </a:rPr>
              <a:t>频度</a:t>
            </a:r>
            <a:endParaRPr lang="en-US" altLang="zh-CN" sz="120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effectLst/>
              </a:rPr>
              <a:t>当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&lt; r &lt; T </a:t>
            </a:r>
            <a:r>
              <a:rPr lang="zh-CN" altLang="en-US" sz="1200" dirty="0" smtClean="0">
                <a:effectLst/>
              </a:rPr>
              <a:t>时，</a:t>
            </a:r>
            <a:r>
              <a:rPr lang="en-US" altLang="zh-CN" sz="1200" dirty="0" err="1" smtClean="0">
                <a:effectLst/>
              </a:rPr>
              <a:t>fr</a:t>
            </a:r>
            <a:r>
              <a:rPr lang="zh-CN" altLang="en-US" sz="1200" dirty="0" smtClean="0">
                <a:effectLst/>
              </a:rPr>
              <a:t>这个词的概率为经过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Good-Turing </a:t>
            </a:r>
            <a:r>
              <a:rPr lang="zh-CN" altLang="en-US" sz="1200" dirty="0" smtClean="0">
                <a:effectLst/>
              </a:rPr>
              <a:t>估计 后 的 相 对 频 度 </a:t>
            </a:r>
            <a:endParaRPr lang="en-US" altLang="zh-CN" sz="120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effectLst/>
              </a:rPr>
              <a:t>当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= 0 </a:t>
            </a:r>
            <a:r>
              <a:rPr lang="zh-CN" altLang="en-US" sz="1200" dirty="0" smtClean="0">
                <a:effectLst/>
              </a:rPr>
              <a:t>时 ，是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 </a:t>
            </a:r>
            <a:r>
              <a:rPr lang="en-US" altLang="zh-CN" sz="1200" dirty="0" smtClean="0">
                <a:effectLst/>
              </a:rPr>
              <a:t>(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- 1 </a:t>
            </a:r>
            <a:r>
              <a:rPr lang="en-US" altLang="zh-CN" sz="1200" dirty="0" smtClean="0">
                <a:effectLst/>
              </a:rPr>
              <a:t>)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f </a:t>
            </a:r>
            <a:r>
              <a:rPr lang="en-US" altLang="zh-CN" sz="1200" dirty="0" smtClean="0">
                <a:effectLst/>
              </a:rPr>
              <a:t>(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dirty="0" smtClean="0">
                <a:effectLst/>
              </a:rPr>
              <a:t>) </a:t>
            </a:r>
            <a:endParaRPr lang="en-US" altLang="zh-CN" sz="1200" dirty="0" smtClean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DC14-D126-9C4D-BFC3-663EE4BC1E0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970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DC14-D126-9C4D-BFC3-663EE4BC1E0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793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effectLst/>
              </a:rPr>
              <a:t>在利用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N-gram </a:t>
            </a:r>
            <a:r>
              <a:rPr lang="zh-CN" altLang="en-US" sz="1200" dirty="0" smtClean="0">
                <a:effectLst/>
              </a:rPr>
              <a:t>进行语言建模的过程 中，语料库越大，模型中字与句的错误率越低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dirty="0" smtClean="0">
                <a:effectLst/>
              </a:rPr>
              <a:t>在进 行语音识别时 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2-gram </a:t>
            </a:r>
            <a:r>
              <a:rPr lang="zh-CN" altLang="en-US" sz="1200" dirty="0" smtClean="0">
                <a:effectLst/>
              </a:rPr>
              <a:t>模型比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1-gram </a:t>
            </a:r>
            <a:r>
              <a:rPr lang="zh-CN" altLang="en-US" sz="1200" dirty="0" smtClean="0">
                <a:effectLst/>
              </a:rPr>
              <a:t>模型识别率 高，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3-gram </a:t>
            </a:r>
            <a:r>
              <a:rPr lang="zh-CN" altLang="en-US" sz="1200" dirty="0" smtClean="0">
                <a:effectLst/>
              </a:rPr>
              <a:t>模型比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2-gram </a:t>
            </a:r>
            <a:r>
              <a:rPr lang="zh-CN" altLang="en-US" sz="1200" dirty="0" smtClean="0">
                <a:effectLst/>
              </a:rPr>
              <a:t>模型效率高，而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4-gram </a:t>
            </a:r>
            <a:r>
              <a:rPr lang="zh-CN" altLang="en-US" sz="1200" dirty="0" smtClean="0">
                <a:effectLst/>
              </a:rPr>
              <a:t>模 型相对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3-gram </a:t>
            </a:r>
            <a:r>
              <a:rPr lang="zh-CN" altLang="en-US" sz="1200" dirty="0" smtClean="0">
                <a:effectLst/>
              </a:rPr>
              <a:t>模型的识别率有所提升，但提升效果 不是很明显，并且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4-gram </a:t>
            </a:r>
            <a:r>
              <a:rPr lang="zh-CN" altLang="en-US" sz="1200" dirty="0" smtClean="0">
                <a:effectLst/>
              </a:rPr>
              <a:t>模型的计算量比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3-gram </a:t>
            </a:r>
            <a:r>
              <a:rPr lang="zh-CN" altLang="en-US" sz="1200" dirty="0" smtClean="0">
                <a:effectLst/>
              </a:rPr>
              <a:t>模 型的计算量要大很多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dirty="0" smtClean="0">
                <a:effectLst/>
              </a:rPr>
              <a:t>由表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CN" altLang="en-US" sz="1200" dirty="0" smtClean="0">
                <a:effectLst/>
              </a:rPr>
              <a:t>还可以看出，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2-gram </a:t>
            </a:r>
            <a:r>
              <a:rPr lang="zh-CN" altLang="en-US" sz="1200" dirty="0" smtClean="0">
                <a:effectLst/>
              </a:rPr>
              <a:t>对词的识别率已经很高，而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3-gram </a:t>
            </a:r>
            <a:r>
              <a:rPr lang="zh-CN" altLang="en-US" sz="1200" dirty="0" smtClean="0">
                <a:effectLst/>
              </a:rPr>
              <a:t>模型相对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2-gram </a:t>
            </a:r>
            <a:r>
              <a:rPr lang="zh-CN" altLang="en-US" sz="1200" dirty="0" smtClean="0">
                <a:effectLst/>
              </a:rPr>
              <a:t>模型的识别率提升效果不是很明显，考虑到计算量 的问题，如果只针对词的语音识别，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2-gram </a:t>
            </a:r>
            <a:r>
              <a:rPr lang="zh-CN" altLang="en-US" sz="1200" dirty="0" smtClean="0">
                <a:effectLst/>
              </a:rPr>
              <a:t>模型便可 以达到预期的效果</a:t>
            </a:r>
            <a:r>
              <a:rPr lang="en-US" altLang="zh-CN" sz="1200" dirty="0" smtClean="0">
                <a:effectLst/>
              </a:rPr>
              <a:t>; </a:t>
            </a:r>
            <a:r>
              <a:rPr lang="zh-CN" altLang="en-US" sz="1200" dirty="0" smtClean="0">
                <a:effectLst/>
              </a:rPr>
              <a:t>而对于句子的识别，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3-gram </a:t>
            </a:r>
            <a:r>
              <a:rPr lang="zh-CN" altLang="en-US" sz="1200" dirty="0" smtClean="0">
                <a:effectLst/>
              </a:rPr>
              <a:t>模型 相对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2-gram </a:t>
            </a:r>
            <a:r>
              <a:rPr lang="zh-CN" altLang="en-US" sz="1200" dirty="0" smtClean="0">
                <a:effectLst/>
              </a:rPr>
              <a:t>模型的识别率提升很大，因此句子的识 别，选择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3-gram </a:t>
            </a:r>
            <a:r>
              <a:rPr lang="zh-CN" altLang="en-US" sz="1200" dirty="0" smtClean="0">
                <a:effectLst/>
              </a:rPr>
              <a:t>模型最合适 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DC14-D126-9C4D-BFC3-663EE4BC1E0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7052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统计语言模型</a:t>
            </a:r>
            <a:r>
              <a:rPr kumimoji="1" lang="zh-CN" altLang="en-US" sz="1800" dirty="0" smtClean="0"/>
              <a:t>（以语音识别为例）</a:t>
            </a:r>
            <a:endParaRPr kumimoji="1" lang="zh-CN" altLang="en-US" sz="1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第一组</a:t>
            </a:r>
            <a:endParaRPr kumimoji="1" lang="en-US" altLang="zh-CN" dirty="0" smtClean="0"/>
          </a:p>
          <a:p>
            <a:r>
              <a:rPr kumimoji="1" lang="zh-CN" altLang="en-US" dirty="0" smtClean="0"/>
              <a:t>周思宇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41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3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r-IN" altLang="zh-CN" dirty="0" err="1"/>
              <a:t>N-gram</a:t>
            </a:r>
            <a:r>
              <a:rPr lang="zh-CN" altLang="mr-IN" dirty="0" smtClean="0"/>
              <a:t>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W1 </a:t>
            </a:r>
            <a:r>
              <a:rPr lang="zh-CN" altLang="en-US" dirty="0"/>
              <a:t>，</a:t>
            </a:r>
            <a:r>
              <a:rPr lang="en-US" altLang="zh-CN" dirty="0"/>
              <a:t>W2 </a:t>
            </a:r>
            <a:r>
              <a:rPr lang="zh-CN" altLang="en-US" dirty="0"/>
              <a:t>，</a:t>
            </a:r>
            <a:r>
              <a:rPr lang="en-US" altLang="zh-CN" dirty="0"/>
              <a:t>...</a:t>
            </a:r>
            <a:r>
              <a:rPr lang="zh-CN" altLang="en-US" dirty="0"/>
              <a:t>，</a:t>
            </a:r>
            <a:r>
              <a:rPr lang="en-US" altLang="zh-CN" dirty="0" err="1" smtClean="0"/>
              <a:t>Wn</a:t>
            </a:r>
            <a:r>
              <a:rPr lang="zh-CN" altLang="en-US" dirty="0" smtClean="0"/>
              <a:t>（你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不</a:t>
            </a:r>
            <a:r>
              <a:rPr lang="en-US" altLang="zh-CN" dirty="0" smtClean="0"/>
              <a:t>3</a:t>
            </a:r>
            <a:r>
              <a:rPr lang="zh-CN" altLang="en-US" dirty="0" smtClean="0"/>
              <a:t>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傻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P( W)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=P(W1)</a:t>
            </a:r>
            <a:r>
              <a:rPr lang="zh-CN" altLang="en-US" dirty="0" smtClean="0"/>
              <a:t>*</a:t>
            </a:r>
            <a:r>
              <a:rPr lang="en-US" altLang="zh-CN" dirty="0" smtClean="0"/>
              <a:t>P(W2 </a:t>
            </a:r>
            <a:r>
              <a:rPr lang="en-US" altLang="zh-CN" dirty="0"/>
              <a:t>|</a:t>
            </a:r>
            <a:r>
              <a:rPr lang="en-US" altLang="zh-CN" dirty="0" smtClean="0"/>
              <a:t>W1)</a:t>
            </a:r>
            <a:r>
              <a:rPr lang="zh-CN" altLang="en-US" dirty="0" smtClean="0"/>
              <a:t>*</a:t>
            </a:r>
            <a:r>
              <a:rPr lang="en-US" altLang="zh-CN" dirty="0" smtClean="0"/>
              <a:t>P(W3 </a:t>
            </a:r>
            <a:r>
              <a:rPr lang="en-US" altLang="zh-CN" dirty="0"/>
              <a:t>|W1</a:t>
            </a:r>
            <a:r>
              <a:rPr lang="zh-CN" altLang="en-US" dirty="0"/>
              <a:t>， </a:t>
            </a:r>
            <a:r>
              <a:rPr lang="en-US" altLang="zh-CN" dirty="0"/>
              <a:t>W2) ...P( </a:t>
            </a:r>
            <a:r>
              <a:rPr lang="en-US" altLang="zh-CN" dirty="0" err="1"/>
              <a:t>Wn</a:t>
            </a:r>
            <a:r>
              <a:rPr lang="en-US" altLang="zh-CN" dirty="0"/>
              <a:t> |W1</a:t>
            </a:r>
            <a:r>
              <a:rPr lang="zh-CN" altLang="en-US" dirty="0"/>
              <a:t>，</a:t>
            </a:r>
            <a:r>
              <a:rPr lang="en-US" altLang="zh-CN" dirty="0"/>
              <a:t>W2</a:t>
            </a:r>
            <a:r>
              <a:rPr lang="zh-CN" altLang="en-US" dirty="0"/>
              <a:t>，</a:t>
            </a:r>
            <a:r>
              <a:rPr lang="en-US" altLang="zh-CN" dirty="0"/>
              <a:t>...</a:t>
            </a:r>
            <a:r>
              <a:rPr lang="zh-CN" altLang="en-US" dirty="0"/>
              <a:t>，</a:t>
            </a:r>
            <a:r>
              <a:rPr lang="en-US" altLang="zh-CN" dirty="0" err="1"/>
              <a:t>Wn</a:t>
            </a:r>
            <a:r>
              <a:rPr lang="en-US" altLang="zh-CN" dirty="0"/>
              <a:t> -1) </a:t>
            </a:r>
            <a:r>
              <a:rPr lang="en-US" altLang="zh-CN" dirty="0" smtClean="0"/>
              <a:t> </a:t>
            </a:r>
          </a:p>
          <a:p>
            <a:r>
              <a:rPr lang="zh-CN" altLang="en-US" dirty="0"/>
              <a:t>计算量 </a:t>
            </a:r>
            <a:r>
              <a:rPr lang="zh-CN" altLang="en-US" dirty="0" smtClean="0"/>
              <a:t>？？？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170" y="2115624"/>
            <a:ext cx="1975893" cy="351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9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二元模型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 </a:t>
            </a:r>
            <a:r>
              <a:rPr lang="zh-CN" altLang="en-US" dirty="0"/>
              <a:t>只与</a:t>
            </a:r>
            <a:r>
              <a:rPr lang="en-US" altLang="zh-CN" dirty="0"/>
              <a:t>Wi - 1 </a:t>
            </a:r>
            <a:r>
              <a:rPr lang="zh-CN" altLang="en-US" dirty="0" smtClean="0"/>
              <a:t>相关</a:t>
            </a:r>
            <a:endParaRPr lang="en-US" altLang="zh-CN" dirty="0" smtClean="0"/>
          </a:p>
          <a:p>
            <a:r>
              <a:rPr lang="en-US" altLang="zh-CN" dirty="0"/>
              <a:t>P(W) =</a:t>
            </a:r>
            <a:r>
              <a:rPr lang="en-US" altLang="zh-CN" dirty="0" smtClean="0"/>
              <a:t>P(W1)</a:t>
            </a:r>
            <a:r>
              <a:rPr lang="zh-CN" altLang="en-US" dirty="0" smtClean="0"/>
              <a:t>*</a:t>
            </a:r>
            <a:r>
              <a:rPr lang="en-US" altLang="zh-CN" dirty="0" smtClean="0"/>
              <a:t>P(W2|W1)</a:t>
            </a:r>
            <a:r>
              <a:rPr lang="zh-CN" altLang="en-US" dirty="0" smtClean="0"/>
              <a:t>*</a:t>
            </a:r>
            <a:r>
              <a:rPr lang="en-US" altLang="zh-CN" dirty="0" smtClean="0"/>
              <a:t>P(W3|W2</a:t>
            </a:r>
            <a:r>
              <a:rPr lang="en-US" altLang="zh-CN" dirty="0"/>
              <a:t>)...P(Wi| Wi-1) ...P( </a:t>
            </a:r>
            <a:r>
              <a:rPr lang="en-US" altLang="zh-CN" dirty="0" err="1"/>
              <a:t>Wn</a:t>
            </a:r>
            <a:r>
              <a:rPr lang="en-US" altLang="zh-CN" dirty="0"/>
              <a:t> |Wn-1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N-gram</a:t>
            </a:r>
            <a:r>
              <a:rPr lang="zh-CN" altLang="en-US" dirty="0" smtClean="0"/>
              <a:t>？</a:t>
            </a:r>
            <a:r>
              <a:rPr lang="en-US" altLang="zh-CN" dirty="0" smtClean="0"/>
              <a:t> </a:t>
            </a:r>
          </a:p>
          <a:p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和精度的关系？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复杂度呢？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2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altLang="zh-CN" dirty="0"/>
              <a:t>2-gram </a:t>
            </a:r>
            <a:r>
              <a:rPr lang="zh-CN" altLang="en-US" dirty="0" smtClean="0"/>
              <a:t>为例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9" y="2099990"/>
            <a:ext cx="3492500" cy="279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79" y="2817315"/>
            <a:ext cx="3200400" cy="431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579" y="3687040"/>
            <a:ext cx="3657600" cy="368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48" y="941260"/>
            <a:ext cx="2057779" cy="365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8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平滑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涵盖了所有情况吗？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？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92" r="-1004" b="27778"/>
          <a:stretch/>
        </p:blipFill>
        <p:spPr>
          <a:xfrm>
            <a:off x="5994400" y="2015732"/>
            <a:ext cx="3896359" cy="293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假定</a:t>
            </a:r>
            <a:r>
              <a:rPr lang="zh-CN" altLang="en-US" dirty="0"/>
              <a:t>在语料库中出现 </a:t>
            </a:r>
            <a:r>
              <a:rPr lang="en-US" altLang="zh-CN" dirty="0"/>
              <a:t>r </a:t>
            </a:r>
            <a:r>
              <a:rPr lang="zh-CN" altLang="en-US" dirty="0"/>
              <a:t>次的词有 </a:t>
            </a:r>
            <a:r>
              <a:rPr lang="en-US" altLang="zh-CN" dirty="0" err="1"/>
              <a:t>Nr</a:t>
            </a:r>
            <a:r>
              <a:rPr lang="en-US" altLang="zh-CN" dirty="0"/>
              <a:t> </a:t>
            </a:r>
            <a:r>
              <a:rPr lang="zh-CN" altLang="en-US" dirty="0"/>
              <a:t>个，零概率的词有 </a:t>
            </a:r>
            <a:r>
              <a:rPr lang="en-US" altLang="zh-CN" dirty="0"/>
              <a:t>N0 </a:t>
            </a:r>
            <a:r>
              <a:rPr lang="zh-CN" altLang="en-US" dirty="0"/>
              <a:t>个，语料库总大小为 </a:t>
            </a:r>
            <a:r>
              <a:rPr lang="en-US" altLang="zh-CN" dirty="0"/>
              <a:t>N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9" y="2096294"/>
            <a:ext cx="1079500" cy="546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51579" y="2884934"/>
            <a:ext cx="1083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dirty="0" err="1">
                <a:latin typeface="E-BX+ZBQH66-4" charset="0"/>
              </a:rPr>
              <a:t>rNr</a:t>
            </a:r>
            <a:r>
              <a:rPr lang="mr-IN" altLang="zh-CN" dirty="0">
                <a:latin typeface="E-BX+ZBQH66-4" charset="0"/>
              </a:rPr>
              <a:t> / </a:t>
            </a:r>
            <a:r>
              <a:rPr lang="mr-IN" altLang="zh-CN" dirty="0" err="1">
                <a:latin typeface="E-BX+ZBQH66-4" charset="0"/>
              </a:rPr>
              <a:t>N</a:t>
            </a:r>
            <a:r>
              <a:rPr lang="mr-IN" altLang="zh-CN" dirty="0">
                <a:latin typeface="E-BX+ZBQH66-4" charset="0"/>
              </a:rPr>
              <a:t> </a:t>
            </a:r>
            <a:endParaRPr lang="en-US" altLang="zh-CN" dirty="0" smtClean="0">
              <a:latin typeface="E-BX+ZBQH66-4" charset="0"/>
            </a:endParaRPr>
          </a:p>
          <a:p>
            <a:endParaRPr lang="mr-IN" altLang="zh-CN" dirty="0"/>
          </a:p>
        </p:txBody>
      </p:sp>
      <p:sp>
        <p:nvSpPr>
          <p:cNvPr id="6" name="矩形 5"/>
          <p:cNvSpPr/>
          <p:nvPr/>
        </p:nvSpPr>
        <p:spPr>
          <a:xfrm>
            <a:off x="1451579" y="353126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小到一定值时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79" y="4177596"/>
            <a:ext cx="21336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1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举个栗子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</a:t>
            </a:r>
            <a:r>
              <a:rPr kumimoji="1" lang="zh-CN" altLang="en-US" dirty="0" smtClean="0"/>
              <a:t>越</a:t>
            </a:r>
            <a:r>
              <a:rPr kumimoji="1" lang="zh-CN" altLang="en-US" dirty="0" smtClean="0"/>
              <a:t>大，</a:t>
            </a:r>
            <a:r>
              <a:rPr kumimoji="1" lang="en-US" altLang="zh-CN" dirty="0" err="1" smtClean="0"/>
              <a:t>Nr</a:t>
            </a:r>
            <a:r>
              <a:rPr kumimoji="1" lang="zh-CN" altLang="en-US" dirty="0" smtClean="0"/>
              <a:t>越小</a:t>
            </a:r>
            <a:endParaRPr kumimoji="1" lang="en-US" altLang="zh-CN" dirty="0" smtClean="0"/>
          </a:p>
          <a:p>
            <a:r>
              <a:rPr lang="en-US" altLang="zh-CN" dirty="0"/>
              <a:t>r &lt; T </a:t>
            </a:r>
            <a:r>
              <a:rPr lang="zh-CN" altLang="en-US" dirty="0"/>
              <a:t>时，</a:t>
            </a:r>
            <a:r>
              <a:rPr lang="en-US" altLang="zh-CN" dirty="0"/>
              <a:t>0 &lt; </a:t>
            </a:r>
            <a:r>
              <a:rPr lang="en-US" altLang="zh-CN" dirty="0" err="1"/>
              <a:t>Tr</a:t>
            </a:r>
            <a:r>
              <a:rPr lang="en-US" altLang="zh-CN" dirty="0"/>
              <a:t> &lt; </a:t>
            </a:r>
            <a:r>
              <a:rPr lang="en-US" altLang="zh-CN" dirty="0" smtClean="0"/>
              <a:t>r</a:t>
            </a:r>
          </a:p>
          <a:p>
            <a:r>
              <a:rPr lang="en-US" altLang="zh-CN" dirty="0" err="1"/>
              <a:t>Tr</a:t>
            </a:r>
            <a:r>
              <a:rPr lang="en-US" altLang="zh-CN" dirty="0"/>
              <a:t>/N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8585" b="1351"/>
          <a:stretch/>
        </p:blipFill>
        <p:spPr>
          <a:xfrm>
            <a:off x="1451579" y="3595688"/>
            <a:ext cx="4063396" cy="1390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428" y="3752850"/>
            <a:ext cx="36322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1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语料库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43755" y="2016125"/>
            <a:ext cx="4218814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0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识别率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71800" y="2543282"/>
            <a:ext cx="5684837" cy="20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5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库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库</Template>
  <TotalTime>84</TotalTime>
  <Words>1382</Words>
  <Application>Microsoft Macintosh PowerPoint</Application>
  <PresentationFormat>宽屏</PresentationFormat>
  <Paragraphs>65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DengXian</vt:lpstr>
      <vt:lpstr>E-BX+ZBQH66-4</vt:lpstr>
      <vt:lpstr>Gill Sans MT</vt:lpstr>
      <vt:lpstr>Mangal</vt:lpstr>
      <vt:lpstr>等线</vt:lpstr>
      <vt:lpstr>等线 Light</vt:lpstr>
      <vt:lpstr>Arial</vt:lpstr>
      <vt:lpstr>库</vt:lpstr>
      <vt:lpstr>统计语言模型（以语音识别为例）</vt:lpstr>
      <vt:lpstr>N-gram模型</vt:lpstr>
      <vt:lpstr>二元模型</vt:lpstr>
      <vt:lpstr>2-gram 为例</vt:lpstr>
      <vt:lpstr>平滑处理</vt:lpstr>
      <vt:lpstr>假定在语料库中出现 r 次的词有 Nr 个，零概率的词有 N0 个，语料库总大小为 N</vt:lpstr>
      <vt:lpstr>举个栗子</vt:lpstr>
      <vt:lpstr>语料库</vt:lpstr>
      <vt:lpstr>识别率</vt:lpstr>
      <vt:lpstr>谢谢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统计语言模型（以语音识别为例）</dc:title>
  <dc:creator>2894030985@qq.com</dc:creator>
  <cp:lastModifiedBy>2894030985@qq.com</cp:lastModifiedBy>
  <cp:revision>9</cp:revision>
  <dcterms:created xsi:type="dcterms:W3CDTF">2018-04-17T00:51:21Z</dcterms:created>
  <dcterms:modified xsi:type="dcterms:W3CDTF">2018-04-23T02:48:27Z</dcterms:modified>
</cp:coreProperties>
</file>