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hyperlink" Target="https://en.wikipedia.org/wiki/Index_card" TargetMode="External"/><Relationship Id="rId5" Type="http://schemas.openxmlformats.org/officeDocument/2006/relationships/hyperlink" Target="https://en.wikipedia.org/wiki/Google_No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google.com/design/spe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ebdesign.tutsplus.com/articles/an-overview-of-material-design-lite--cms-24370" TargetMode="External"/><Relationship Id="rId4" Type="http://schemas.openxmlformats.org/officeDocument/2006/relationships/hyperlink" Target="https://www.sitepoint.com/practical-introduction-material-design-lite-goog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3272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Material Design Lite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0" y="130375"/>
            <a:ext cx="8520600" cy="10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Material design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350" y="1209174"/>
            <a:ext cx="2109874" cy="374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3816150" y="1635500"/>
            <a:ext cx="41244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">
                <a:solidFill>
                  <a:srgbClr val="D9D9D9"/>
                </a:solidFill>
              </a:rPr>
              <a:t>Developed in 2014 by Google</a:t>
            </a:r>
          </a:p>
          <a:p>
            <a:pPr indent="-228600" lvl="0" marL="457200" rtl="0"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">
                <a:solidFill>
                  <a:srgbClr val="D9D9D9"/>
                </a:solidFill>
              </a:rPr>
              <a:t>Expanding upon the "</a:t>
            </a:r>
            <a:r>
              <a:rPr lang="en">
                <a:solidFill>
                  <a:srgbClr val="D9D9D9"/>
                </a:solidFill>
                <a:hlinkClick r:id="rId4"/>
              </a:rPr>
              <a:t>card</a:t>
            </a:r>
            <a:r>
              <a:rPr lang="en">
                <a:solidFill>
                  <a:srgbClr val="D9D9D9"/>
                </a:solidFill>
              </a:rPr>
              <a:t>" motifs that debuted in </a:t>
            </a:r>
            <a:r>
              <a:rPr lang="en">
                <a:solidFill>
                  <a:srgbClr val="D9D9D9"/>
                </a:solidFill>
                <a:hlinkClick r:id="rId5"/>
              </a:rPr>
              <a:t>Google Now</a:t>
            </a:r>
          </a:p>
          <a:p>
            <a:pPr indent="-228600" lvl="0" marL="457200" rtl="0"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">
                <a:solidFill>
                  <a:srgbClr val="D9D9D9"/>
                </a:solidFill>
              </a:rPr>
              <a:t>Makes more liberal use of grid-based layouts, responsive animations and transitions,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781350" y="2595450"/>
            <a:ext cx="7581300" cy="112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1800"/>
              <a:t>Add a </a:t>
            </a:r>
            <a:r>
              <a:rPr lang="en" sz="1800">
                <a:hlinkClick r:id="rId3"/>
              </a:rPr>
              <a:t>Material Design</a:t>
            </a:r>
            <a:r>
              <a:rPr lang="en" sz="1800"/>
              <a:t> look and feel to your websites</a:t>
            </a:r>
          </a:p>
          <a:p>
            <a:pPr indent="-3429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1800"/>
              <a:t>Doesn’t rely on any JavaScript frameworks </a:t>
            </a:r>
          </a:p>
          <a:p>
            <a:pPr indent="-3429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1800"/>
              <a:t>Aims to optimize for cross-device use</a:t>
            </a:r>
          </a:p>
        </p:txBody>
      </p:sp>
      <p:sp>
        <p:nvSpPr>
          <p:cNvPr id="67" name="Shape 67"/>
          <p:cNvSpPr txBox="1"/>
          <p:nvPr>
            <p:ph type="ctrTitle"/>
          </p:nvPr>
        </p:nvSpPr>
        <p:spPr>
          <a:xfrm>
            <a:off x="311700" y="651825"/>
            <a:ext cx="8520600" cy="169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Material design Lite key features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311700" y="389050"/>
            <a:ext cx="8520600" cy="90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Examples: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361700"/>
            <a:ext cx="4199725" cy="35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4136125" y="1469575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4906475" y="2120400"/>
            <a:ext cx="35079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EFEFEF"/>
              </a:buClr>
              <a:buChar char="●"/>
            </a:pPr>
            <a:r>
              <a:rPr lang="en">
                <a:solidFill>
                  <a:srgbClr val="EFEFEF"/>
                </a:solidFill>
              </a:rPr>
              <a:t>Basic button</a:t>
            </a:r>
          </a:p>
          <a:p>
            <a:pPr indent="-228600" lvl="0" marL="457200" rtl="0">
              <a:spcBef>
                <a:spcPts val="0"/>
              </a:spcBef>
              <a:buClr>
                <a:srgbClr val="EFEFEF"/>
              </a:buClr>
              <a:buChar char="●"/>
            </a:pPr>
            <a:r>
              <a:rPr lang="en">
                <a:solidFill>
                  <a:srgbClr val="EFEFEF"/>
                </a:solidFill>
              </a:rPr>
              <a:t>Flat button</a:t>
            </a:r>
          </a:p>
          <a:p>
            <a:pPr indent="-228600" lvl="0" marL="457200">
              <a:spcBef>
                <a:spcPts val="0"/>
              </a:spcBef>
              <a:buClr>
                <a:srgbClr val="EFEFEF"/>
              </a:buClr>
              <a:buChar char="●"/>
            </a:pPr>
            <a:r>
              <a:rPr lang="en">
                <a:solidFill>
                  <a:srgbClr val="EFEFEF"/>
                </a:solidFill>
              </a:rPr>
              <a:t>Float action button(Unique to MDL)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311699" y="732725"/>
            <a:ext cx="8410800" cy="96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158750" y="1860675"/>
            <a:ext cx="68265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Front-end component library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A lightweight implementation of the Material Design spec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11700" y="545175"/>
            <a:ext cx="8520600" cy="948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158750" y="1836975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EFEFEF"/>
              </a:buClr>
              <a:buChar char="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https://webdesign.tutsplus.com/articles/an-overview-of-material-design-lite--cms-24370</a:t>
            </a:r>
          </a:p>
          <a:p>
            <a:pPr indent="-228600" lvl="0" marL="457200">
              <a:spcBef>
                <a:spcPts val="0"/>
              </a:spcBef>
              <a:buClr>
                <a:srgbClr val="EFEFEF"/>
              </a:buClr>
              <a:buChar char="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https://www.sitepoint.com/practical-introduction-material-design-lite-google/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