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1"/>
    <p:restoredTop sz="94692"/>
  </p:normalViewPr>
  <p:slideViewPr>
    <p:cSldViewPr snapToGrid="0">
      <p:cViewPr>
        <p:scale>
          <a:sx n="111" d="100"/>
          <a:sy n="111" d="100"/>
        </p:scale>
        <p:origin x="11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2D3D9-2C09-4446-A4B3-38EBA5D59C3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1CE27-2146-394F-8A8D-6AD1E1817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34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1CE27-2146-394F-8A8D-6AD1E1817F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321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6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68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26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5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7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1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95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2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53BBA1D8-4BA9-B1B9-2D0D-DDEFFAD1BB9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80253359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7772400" imgH="10058400" progId="TCLayout.ActiveDocument.1">
                  <p:embed/>
                </p:oleObj>
              </mc:Choice>
              <mc:Fallback>
                <p:oleObj name="think-cell Slide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12/8/22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0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0DEE3599-1307-892A-84A0-3875C373CDC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5921865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CE52541-DB43-A201-8C40-35DE3F792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447" y="-22812"/>
            <a:ext cx="11515209" cy="839577"/>
          </a:xfrm>
        </p:spPr>
        <p:txBody>
          <a:bodyPr vert="horz">
            <a:normAutofit/>
          </a:bodyPr>
          <a:lstStyle/>
          <a:p>
            <a:r>
              <a:rPr lang="en-US" sz="3600" dirty="0"/>
              <a:t>Predictive Analysis Competition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A5047-102B-380B-35DC-58AFC2EF7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47" y="1066093"/>
            <a:ext cx="3963057" cy="5377237"/>
          </a:xfrm>
          <a:ln>
            <a:solidFill>
              <a:schemeClr val="accent1"/>
            </a:solidFill>
          </a:ln>
        </p:spPr>
        <p:txBody>
          <a:bodyPr>
            <a:normAutofit fontScale="40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ndview"/>
                <a:ea typeface="+mn-ea"/>
                <a:cs typeface="+mn-cs"/>
              </a:rPr>
              <a:t> Critical Steps:</a:t>
            </a:r>
            <a:endParaRPr lang="en-US" sz="5000" b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b="1" dirty="0"/>
              <a:t>1. Data Exploration</a:t>
            </a:r>
          </a:p>
          <a:p>
            <a:pPr marL="457200" lvl="2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300" dirty="0">
                <a:solidFill>
                  <a:schemeClr val="accent1"/>
                </a:solidFill>
              </a:rPr>
              <a:t>Adequate time spending on data exploration before starting modelling, causing a more structured data analysis process.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b="1" dirty="0"/>
              <a:t>2. Data Tidying &amp; Transformation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300" dirty="0"/>
              <a:t>Categorical Variables </a:t>
            </a:r>
          </a:p>
          <a:p>
            <a:pPr marL="457200" lvl="4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300" dirty="0">
                <a:solidFill>
                  <a:schemeClr val="accent1"/>
                </a:solidFill>
              </a:rPr>
              <a:t>All the categorical variables (including character and logical data types) have been transformed to dummy variables (numeric data type). It allows further machine learning models training.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000" b="1" dirty="0"/>
              <a:t>3. Feature Selection</a:t>
            </a:r>
            <a:r>
              <a:rPr lang="en-US" sz="3000" dirty="0">
                <a:solidFill>
                  <a:schemeClr val="accent1"/>
                </a:solidFill>
              </a:rPr>
              <a:t>: </a:t>
            </a:r>
            <a:r>
              <a:rPr lang="en-US" sz="2300" dirty="0">
                <a:solidFill>
                  <a:schemeClr val="accent1"/>
                </a:solidFill>
              </a:rPr>
              <a:t>Reduced predictive modeling’s burden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300" dirty="0"/>
              <a:t>Variable Inter-set</a:t>
            </a:r>
            <a:r>
              <a:rPr lang="en-US" sz="2300" dirty="0">
                <a:solidFill>
                  <a:schemeClr val="accent1"/>
                </a:solidFill>
              </a:rPr>
              <a:t>: Only keep common variables of all datasets </a:t>
            </a:r>
            <a:endParaRPr lang="en-US" sz="2300" dirty="0"/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300" dirty="0"/>
              <a:t>Remove Near Zero Variance</a:t>
            </a:r>
            <a:r>
              <a:rPr lang="en-US" sz="2300" dirty="0">
                <a:solidFill>
                  <a:schemeClr val="accent1"/>
                </a:solidFill>
              </a:rPr>
              <a:t>: Drop less predictive data </a:t>
            </a:r>
            <a:endParaRPr lang="en-US" sz="2300" dirty="0"/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300" dirty="0"/>
              <a:t>Principal Components Analysis</a:t>
            </a:r>
            <a:r>
              <a:rPr lang="en-US" sz="2300" dirty="0">
                <a:solidFill>
                  <a:schemeClr val="accent1"/>
                </a:solidFill>
              </a:rPr>
              <a:t>: </a:t>
            </a:r>
          </a:p>
          <a:p>
            <a:pPr marL="457200" lvl="4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300" dirty="0">
                <a:solidFill>
                  <a:schemeClr val="accent1"/>
                </a:solidFill>
              </a:rPr>
              <a:t>More efficient than subset selection or shrinkage</a:t>
            </a:r>
          </a:p>
          <a:p>
            <a:pPr marL="457200" lvl="4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300" dirty="0">
                <a:solidFill>
                  <a:schemeClr val="accent1"/>
                </a:solidFill>
              </a:rPr>
              <a:t>Generating linear combinations of original predictors, based on based on similarity measurement (</a:t>
            </a:r>
            <a:r>
              <a:rPr lang="en-US" sz="2300" dirty="0" err="1">
                <a:solidFill>
                  <a:schemeClr val="accent1"/>
                </a:solidFill>
              </a:rPr>
              <a:t>eg.</a:t>
            </a:r>
            <a:r>
              <a:rPr lang="en-US" sz="2300" dirty="0">
                <a:solidFill>
                  <a:schemeClr val="accent1"/>
                </a:solidFill>
              </a:rPr>
              <a:t> correlation)</a:t>
            </a:r>
          </a:p>
          <a:p>
            <a:pPr marL="457200" lvl="4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sz="2300" dirty="0">
                <a:solidFill>
                  <a:schemeClr val="accent1"/>
                </a:solidFill>
              </a:rPr>
              <a:t>Capturing a certain amount of variance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/>
              <a:t>4. Data Analysis – Modeling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n-US" sz="2300" dirty="0">
                <a:solidFill>
                  <a:schemeClr val="accent1"/>
                </a:solidFill>
              </a:rPr>
              <a:t>I tried various models with default model parameters first. Each predictive model's RMSE (root-mean-square error) will be calculated to measure the model's accuracy for prediction. Then I compared these models' RMSE, and pick the models with lowest RMSE (best accuracy) for further parameters turning.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n-US" sz="2300" dirty="0">
                <a:solidFill>
                  <a:schemeClr val="accent1"/>
                </a:solidFill>
              </a:rPr>
              <a:t>Some models usually have higher flexibility and accuracy (</a:t>
            </a:r>
            <a:r>
              <a:rPr lang="en-US" sz="2300" dirty="0" err="1">
                <a:solidFill>
                  <a:schemeClr val="accent1"/>
                </a:solidFill>
              </a:rPr>
              <a:t>eg.</a:t>
            </a:r>
            <a:r>
              <a:rPr lang="en-US" sz="2300" dirty="0">
                <a:solidFill>
                  <a:schemeClr val="accent1"/>
                </a:solidFill>
              </a:rPr>
              <a:t> Bagging, Boosting, Random Forest, Support Vector Machine), while the other models have higher interpretability (</a:t>
            </a:r>
            <a:r>
              <a:rPr lang="en-US" sz="2300" dirty="0" err="1">
                <a:solidFill>
                  <a:schemeClr val="accent1"/>
                </a:solidFill>
              </a:rPr>
              <a:t>eg.</a:t>
            </a:r>
            <a:r>
              <a:rPr lang="en-US" sz="2300" dirty="0">
                <a:solidFill>
                  <a:schemeClr val="accent1"/>
                </a:solidFill>
              </a:rPr>
              <a:t> Linear Regression). Since our goal is to improve the predictive accuracy, the former are preferrable.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/>
              <a:t>5. Data Analysis – Model Tuning</a:t>
            </a:r>
            <a:r>
              <a:rPr lang="en-US" sz="3000" dirty="0"/>
              <a:t> </a:t>
            </a:r>
          </a:p>
          <a:p>
            <a:pPr lvl="1">
              <a:spcBef>
                <a:spcPts val="0"/>
              </a:spcBef>
              <a:buFont typeface="Wingdings" pitchFamily="2" charset="2"/>
              <a:buChar char="ü"/>
            </a:pPr>
            <a:r>
              <a:rPr lang="en-US" sz="2300" dirty="0">
                <a:solidFill>
                  <a:schemeClr val="accent1"/>
                </a:solidFill>
              </a:rPr>
              <a:t>Random Forest, Ranger, and </a:t>
            </a:r>
            <a:r>
              <a:rPr lang="en-US" sz="2300" dirty="0" err="1">
                <a:solidFill>
                  <a:schemeClr val="accent1"/>
                </a:solidFill>
              </a:rPr>
              <a:t>gbm</a:t>
            </a:r>
            <a:r>
              <a:rPr lang="en-US" sz="2300" dirty="0">
                <a:solidFill>
                  <a:schemeClr val="accent1"/>
                </a:solidFill>
              </a:rPr>
              <a:t> models are picked to further tuning. After an iterative process, the model’s prediction accuracy became better and better. 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300" dirty="0"/>
              <a:t>Tuned Model Parameters 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300" dirty="0"/>
              <a:t>Changed PCA Parameters </a:t>
            </a:r>
          </a:p>
          <a:p>
            <a:pPr marL="0" lvl="1">
              <a:lnSpc>
                <a:spcPct val="120000"/>
              </a:lnSpc>
              <a:spcBef>
                <a:spcPts val="0"/>
              </a:spcBef>
            </a:pPr>
            <a:r>
              <a:rPr lang="en-US" sz="2300" dirty="0"/>
              <a:t>Changed Seed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3A2DC9-2A55-789A-7C55-352F51664816}"/>
              </a:ext>
            </a:extLst>
          </p:cNvPr>
          <p:cNvSpPr txBox="1">
            <a:spLocks/>
          </p:cNvSpPr>
          <p:nvPr/>
        </p:nvSpPr>
        <p:spPr>
          <a:xfrm>
            <a:off x="8452465" y="1066093"/>
            <a:ext cx="3584075" cy="53772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Blip>
                <a:blip r:embed="rId6"/>
              </a:buBlip>
            </a:pPr>
            <a:r>
              <a:rPr lang="en-US" b="1" dirty="0"/>
              <a:t>Mistake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dirty="0"/>
              <a:t>Feature Selection (Principal Components Analysis): </a:t>
            </a:r>
            <a:r>
              <a:rPr lang="en-US" sz="900" dirty="0">
                <a:solidFill>
                  <a:schemeClr val="accent1"/>
                </a:solidFill>
              </a:rPr>
              <a:t>I did a mistake in coding. I didn't include brackets while indicating the reduced number of components (1664*0.7) for PCA. Although PCA generates linear combinations of original 1664 predictors for predictive modelling, the number of predictors have not been reduced. Interestingly, I re-do the it with correct codes, the results are the same as before.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US" b="1" dirty="0"/>
              <a:t>Future Improvements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dirty="0"/>
              <a:t>Understanding the business indications of data set: </a:t>
            </a:r>
            <a:r>
              <a:rPr lang="en-US" sz="900" dirty="0">
                <a:solidFill>
                  <a:schemeClr val="accent1"/>
                </a:solidFill>
              </a:rPr>
              <a:t>Published literature and domain knowledge should help us a lot to understand what features are usually related or not related to a song’s rating.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900" dirty="0"/>
              <a:t>Feature Selection Approach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900" dirty="0"/>
              <a:t>Correlation Check: </a:t>
            </a:r>
            <a:r>
              <a:rPr lang="en-US" sz="900" dirty="0">
                <a:solidFill>
                  <a:schemeClr val="accent1"/>
                </a:solidFill>
              </a:rPr>
              <a:t>I generated a correlation matrix for all predictors (1664) before PCA, but I gave up because it’s too much to check. However, I should at least check it before I created dummy variables.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900" dirty="0"/>
              <a:t>Selection for the large amount of variables</a:t>
            </a:r>
            <a:r>
              <a:rPr lang="en-US" sz="900" dirty="0">
                <a:solidFill>
                  <a:schemeClr val="accent1"/>
                </a:solidFill>
              </a:rPr>
              <a:t> (</a:t>
            </a:r>
            <a:r>
              <a:rPr lang="en-US" sz="900" dirty="0" err="1">
                <a:solidFill>
                  <a:schemeClr val="accent1"/>
                </a:solidFill>
              </a:rPr>
              <a:t>eg.</a:t>
            </a:r>
            <a:r>
              <a:rPr lang="en-US" sz="900" dirty="0">
                <a:solidFill>
                  <a:schemeClr val="accent1"/>
                </a:solidFill>
              </a:rPr>
              <a:t> genre, </a:t>
            </a:r>
            <a:r>
              <a:rPr lang="en-US" sz="900" dirty="0" err="1">
                <a:solidFill>
                  <a:schemeClr val="accent1"/>
                </a:solidFill>
              </a:rPr>
              <a:t>perfomer</a:t>
            </a:r>
            <a:r>
              <a:rPr lang="en-US" sz="900" dirty="0">
                <a:solidFill>
                  <a:schemeClr val="accent1"/>
                </a:solidFill>
              </a:rPr>
              <a:t>), based on the certain variable’s effect to rating and its frequency of being a song’s feature. For example, filtering out performers with less than 25 songs in dataset, Mariah Carrey has the highest average rating. We should include “Mariah Carrey” as our predictors.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900" dirty="0">
                <a:solidFill>
                  <a:schemeClr val="tx1"/>
                </a:solidFill>
              </a:rPr>
              <a:t>Model Tuning: </a:t>
            </a:r>
            <a:r>
              <a:rPr lang="en-US" sz="900" dirty="0">
                <a:solidFill>
                  <a:schemeClr val="accent1"/>
                </a:solidFill>
              </a:rPr>
              <a:t>If time and computer allow, I would like to enlarge the range of parameters for model tuning. </a:t>
            </a:r>
            <a:endParaRPr lang="en-US" sz="9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  <a:p>
            <a:pPr marL="2286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900" dirty="0">
              <a:solidFill>
                <a:schemeClr val="accent1"/>
              </a:solidFill>
            </a:endParaRP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54E5239-1082-979D-BC35-6FE1D23EF7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615" y="4212616"/>
            <a:ext cx="3584075" cy="2371984"/>
          </a:xfrm>
          <a:prstGeom prst="rect">
            <a:avLst/>
          </a:prstGeom>
        </p:spPr>
      </p:pic>
      <p:pic>
        <p:nvPicPr>
          <p:cNvPr id="17" name="Picture 16" descr="Chart, bar chart&#10;&#10;Description automatically generated">
            <a:extLst>
              <a:ext uri="{FF2B5EF4-FFF2-40B4-BE49-F238E27FC236}">
                <a16:creationId xmlns:a16="http://schemas.microsoft.com/office/drawing/2014/main" id="{9DFFC905-A8C7-067E-39A6-9D3CA8AF68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39089" y="1235254"/>
            <a:ext cx="3995982" cy="295908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6AF25CB-D900-0849-2582-CD348B93ADBD}"/>
              </a:ext>
            </a:extLst>
          </p:cNvPr>
          <p:cNvSpPr txBox="1">
            <a:spLocks/>
          </p:cNvSpPr>
          <p:nvPr/>
        </p:nvSpPr>
        <p:spPr>
          <a:xfrm>
            <a:off x="5296589" y="949438"/>
            <a:ext cx="2706010" cy="32640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050" dirty="0"/>
              <a:t>Model (without tuning) RMSE Comparison</a:t>
            </a:r>
          </a:p>
        </p:txBody>
      </p:sp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A6001CB9-D4BB-922E-EBE2-31F94EB5B5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38576" y="4872327"/>
            <a:ext cx="3113517" cy="12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155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2F3F0"/>
      </a:lt2>
      <a:accent1>
        <a:srgbClr val="844BC5"/>
      </a:accent1>
      <a:accent2>
        <a:srgbClr val="4842B7"/>
      </a:accent2>
      <a:accent3>
        <a:srgbClr val="4B78C5"/>
      </a:accent3>
      <a:accent4>
        <a:srgbClr val="3999B3"/>
      </a:accent4>
      <a:accent5>
        <a:srgbClr val="49C0A8"/>
      </a:accent5>
      <a:accent6>
        <a:srgbClr val="39B368"/>
      </a:accent6>
      <a:hlink>
        <a:srgbClr val="339A97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530</Words>
  <Application>Microsoft Macintosh PowerPoint</Application>
  <PresentationFormat>Widescreen</PresentationFormat>
  <Paragraphs>50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Grandview</vt:lpstr>
      <vt:lpstr>Wingdings</vt:lpstr>
      <vt:lpstr>CosineVTI</vt:lpstr>
      <vt:lpstr>think-cell Slide</vt:lpstr>
      <vt:lpstr>Predictive Analysis Competition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Analysis Competition </dc:title>
  <dc:creator>sz3074</dc:creator>
  <cp:lastModifiedBy>sz3074</cp:lastModifiedBy>
  <cp:revision>60</cp:revision>
  <dcterms:created xsi:type="dcterms:W3CDTF">2022-12-08T14:12:22Z</dcterms:created>
  <dcterms:modified xsi:type="dcterms:W3CDTF">2022-12-09T03:57:01Z</dcterms:modified>
</cp:coreProperties>
</file>