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6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9" r:id="rId2"/>
    <p:sldMasterId id="2147483741" r:id="rId3"/>
    <p:sldMasterId id="2147483765" r:id="rId4"/>
    <p:sldMasterId id="2147483777" r:id="rId5"/>
  </p:sldMasterIdLst>
  <p:notesMasterIdLst>
    <p:notesMasterId r:id="rId11"/>
  </p:notesMasterIdLst>
  <p:sldIdLst>
    <p:sldId id="272" r:id="rId6"/>
    <p:sldId id="302" r:id="rId7"/>
    <p:sldId id="309" r:id="rId8"/>
    <p:sldId id="310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6EEFE-BFA9-44E3-B688-70DBAF0963F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749F4-9100-4445-8167-E3DD3B06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3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AD698A-D66C-4FA1-BBD8-F72AE9E6E751}" type="slidenum">
              <a:rPr lang="zh-CN" altLang="en-US" smtClean="0">
                <a:solidFill>
                  <a:prstClr val="black"/>
                </a:solidFill>
                <a:ea typeface="微软雅黑" panose="020B0503020204020204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16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tx1"/>
            </a:gs>
            <a:gs pos="74000">
              <a:schemeClr val="accent2">
                <a:lumMod val="50000"/>
              </a:schemeClr>
            </a:gs>
            <a:gs pos="83000">
              <a:schemeClr val="accent2">
                <a:lumMod val="75000"/>
              </a:schemeClr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3843341"/>
            <a:ext cx="10811933" cy="132556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181600"/>
            <a:ext cx="10811933" cy="7239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333500"/>
            <a:ext cx="5291667" cy="4940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3133" y="1333500"/>
            <a:ext cx="5181600" cy="4940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696839-97BA-46B3-9C8A-461E5D28F9CD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深圳市天软科技开发有限公司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2C1EA7-1A9F-4293-BE59-3277A843594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82267" y="1739900"/>
            <a:ext cx="0" cy="3797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0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300"/>
            <a:ext cx="10811933" cy="5930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900" y="6395967"/>
            <a:ext cx="27432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084A05-165C-441F-8E2A-DE2747EE10E9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95967"/>
            <a:ext cx="5173133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67333" y="6395967"/>
            <a:ext cx="20828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2C1EA7-1A9F-4293-BE59-3277A84359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205"/>
            <a:ext cx="9144000" cy="1655763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1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9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6"/>
            <a:ext cx="10515600" cy="2483115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95937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3" y="168923"/>
            <a:ext cx="3456399" cy="688369"/>
          </a:xfrm>
        </p:spPr>
        <p:txBody>
          <a:bodyPr anchor="ctr" anchorCtr="0">
            <a:normAutofit/>
          </a:bodyPr>
          <a:lstStyle>
            <a:lvl1pPr algn="dist">
              <a:defRPr sz="21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65707"/>
            <a:ext cx="5181600" cy="5011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165707"/>
            <a:ext cx="5181600" cy="5011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61294" y="0"/>
            <a:ext cx="514985" cy="972820"/>
            <a:chOff x="4708" y="1697"/>
            <a:chExt cx="1961" cy="3703"/>
          </a:xfrm>
        </p:grpSpPr>
        <p:sp>
          <p:nvSpPr>
            <p:cNvPr id="9" name="任意多边形 8"/>
            <p:cNvSpPr/>
            <p:nvPr/>
          </p:nvSpPr>
          <p:spPr>
            <a:xfrm>
              <a:off x="5007" y="1697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8" y="2340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7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3" y="168929"/>
            <a:ext cx="3374204" cy="509171"/>
          </a:xfrm>
        </p:spPr>
        <p:txBody>
          <a:bodyPr anchor="ctr" anchorCtr="0">
            <a:normAutofit/>
          </a:bodyPr>
          <a:lstStyle>
            <a:lvl1pPr algn="dist">
              <a:defRPr sz="21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972821"/>
            <a:ext cx="10515600" cy="5204143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61294" y="0"/>
            <a:ext cx="514985" cy="972820"/>
            <a:chOff x="4708" y="1697"/>
            <a:chExt cx="1961" cy="3703"/>
          </a:xfrm>
        </p:grpSpPr>
        <p:sp>
          <p:nvSpPr>
            <p:cNvPr id="9" name="任意多边形 8"/>
            <p:cNvSpPr/>
            <p:nvPr/>
          </p:nvSpPr>
          <p:spPr>
            <a:xfrm>
              <a:off x="5007" y="1697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8" y="2340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7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744961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3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7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14779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0">
              <a:schemeClr val="tx2">
                <a:lumMod val="75000"/>
              </a:schemeClr>
            </a:gs>
            <a:gs pos="74000">
              <a:schemeClr val="tx2">
                <a:lumMod val="50000"/>
              </a:schemeClr>
            </a:gs>
            <a:gs pos="83000">
              <a:schemeClr val="tx2">
                <a:lumMod val="5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3843341"/>
            <a:ext cx="10811933" cy="1325563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181600"/>
            <a:ext cx="10811933" cy="7239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0C91-1CEC-4FCE-A910-77801B355B93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EA7-1A9F-4293-BE59-3277A8435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36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3" y="713679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3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3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900" y="365125"/>
            <a:ext cx="908901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1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9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769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205"/>
            <a:ext cx="9144000" cy="1655763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1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6"/>
            <a:ext cx="10515600" cy="2483115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75950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3" y="168923"/>
            <a:ext cx="3456399" cy="688369"/>
          </a:xfrm>
        </p:spPr>
        <p:txBody>
          <a:bodyPr anchor="ctr" anchorCtr="0">
            <a:normAutofit/>
          </a:bodyPr>
          <a:lstStyle>
            <a:lvl1pPr algn="dist">
              <a:defRPr sz="21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65707"/>
            <a:ext cx="5181600" cy="5011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165707"/>
            <a:ext cx="5181600" cy="5011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61294" y="0"/>
            <a:ext cx="514985" cy="972820"/>
            <a:chOff x="4708" y="1697"/>
            <a:chExt cx="1961" cy="3703"/>
          </a:xfrm>
        </p:grpSpPr>
        <p:sp>
          <p:nvSpPr>
            <p:cNvPr id="9" name="任意多边形 8"/>
            <p:cNvSpPr/>
            <p:nvPr/>
          </p:nvSpPr>
          <p:spPr>
            <a:xfrm>
              <a:off x="5007" y="1697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8" y="2340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3" y="168929"/>
            <a:ext cx="3374204" cy="509171"/>
          </a:xfrm>
        </p:spPr>
        <p:txBody>
          <a:bodyPr anchor="ctr" anchorCtr="0">
            <a:normAutofit/>
          </a:bodyPr>
          <a:lstStyle>
            <a:lvl1pPr algn="dist">
              <a:defRPr sz="21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972821"/>
            <a:ext cx="10515600" cy="5204143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61294" y="0"/>
            <a:ext cx="514985" cy="972820"/>
            <a:chOff x="4708" y="1697"/>
            <a:chExt cx="1961" cy="3703"/>
          </a:xfrm>
        </p:grpSpPr>
        <p:sp>
          <p:nvSpPr>
            <p:cNvPr id="9" name="任意多边形 8"/>
            <p:cNvSpPr/>
            <p:nvPr/>
          </p:nvSpPr>
          <p:spPr>
            <a:xfrm>
              <a:off x="5007" y="1697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8" y="2340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5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744961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7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324229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900"/>
            <a:ext cx="10811933" cy="4813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900" y="6395967"/>
            <a:ext cx="2743200" cy="333375"/>
          </a:xfrm>
        </p:spPr>
        <p:txBody>
          <a:bodyPr/>
          <a:lstStyle/>
          <a:p>
            <a:fld id="{44D42102-C490-4F7D-8D07-BF0DAE5C9504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95967"/>
            <a:ext cx="5173133" cy="3333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67333" y="6395967"/>
            <a:ext cx="2082800" cy="333375"/>
          </a:xfrm>
        </p:spPr>
        <p:txBody>
          <a:bodyPr/>
          <a:lstStyle/>
          <a:p>
            <a:fld id="{2D2C1EA7-1A9F-4293-BE59-3277A8435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1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3" y="713679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3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3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6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900" y="365125"/>
            <a:ext cx="908901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9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06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203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6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40518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2" y="168923"/>
            <a:ext cx="3456399" cy="688369"/>
          </a:xfrm>
        </p:spPr>
        <p:txBody>
          <a:bodyPr anchor="ctr" anchorCtr="0">
            <a:normAutofit/>
          </a:bodyPr>
          <a:lstStyle>
            <a:lvl1pPr algn="dist">
              <a:defRPr sz="28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65707"/>
            <a:ext cx="5181600" cy="5011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165707"/>
            <a:ext cx="5181600" cy="5011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61293" y="0"/>
            <a:ext cx="514985" cy="972820"/>
            <a:chOff x="4708" y="1697"/>
            <a:chExt cx="1961" cy="3703"/>
          </a:xfrm>
        </p:grpSpPr>
        <p:sp>
          <p:nvSpPr>
            <p:cNvPr id="9" name="任意多边形 8"/>
            <p:cNvSpPr/>
            <p:nvPr/>
          </p:nvSpPr>
          <p:spPr>
            <a:xfrm>
              <a:off x="5007" y="1697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8" y="2340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3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2" y="168927"/>
            <a:ext cx="3374204" cy="509171"/>
          </a:xfrm>
        </p:spPr>
        <p:txBody>
          <a:bodyPr anchor="ctr" anchorCtr="0">
            <a:normAutofit/>
          </a:bodyPr>
          <a:lstStyle>
            <a:lvl1pPr algn="dist">
              <a:defRPr sz="28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972821"/>
            <a:ext cx="10515600" cy="5204143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61293" y="0"/>
            <a:ext cx="514985" cy="972820"/>
            <a:chOff x="4708" y="1697"/>
            <a:chExt cx="1961" cy="3703"/>
          </a:xfrm>
        </p:grpSpPr>
        <p:sp>
          <p:nvSpPr>
            <p:cNvPr id="9" name="任意多边形 8"/>
            <p:cNvSpPr/>
            <p:nvPr/>
          </p:nvSpPr>
          <p:spPr>
            <a:xfrm>
              <a:off x="5007" y="1697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8" y="2340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333500"/>
            <a:ext cx="5291667" cy="494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3133" y="1333500"/>
            <a:ext cx="5181600" cy="494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FBB-965A-4842-94C1-8BFD8E09B0C8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深圳市天软科技开发有限公司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EA7-1A9F-4293-BE59-3277A84359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82267" y="1739900"/>
            <a:ext cx="0" cy="3797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37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5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5858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2" y="713677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2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900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7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77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203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6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695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2" y="168923"/>
            <a:ext cx="3456399" cy="688369"/>
          </a:xfrm>
        </p:spPr>
        <p:txBody>
          <a:bodyPr anchor="ctr" anchorCtr="0">
            <a:normAutofit/>
          </a:bodyPr>
          <a:lstStyle>
            <a:lvl1pPr algn="dist">
              <a:defRPr sz="28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65707"/>
            <a:ext cx="5181600" cy="5011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165707"/>
            <a:ext cx="5181600" cy="5011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61293" y="0"/>
            <a:ext cx="514985" cy="972820"/>
            <a:chOff x="4708" y="1697"/>
            <a:chExt cx="1961" cy="3703"/>
          </a:xfrm>
        </p:grpSpPr>
        <p:sp>
          <p:nvSpPr>
            <p:cNvPr id="9" name="任意多边形 8"/>
            <p:cNvSpPr/>
            <p:nvPr/>
          </p:nvSpPr>
          <p:spPr>
            <a:xfrm>
              <a:off x="5007" y="1697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8" y="2340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3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2" y="168927"/>
            <a:ext cx="3374204" cy="509171"/>
          </a:xfrm>
        </p:spPr>
        <p:txBody>
          <a:bodyPr anchor="ctr" anchorCtr="0">
            <a:normAutofit/>
          </a:bodyPr>
          <a:lstStyle>
            <a:lvl1pPr algn="dist">
              <a:defRPr sz="28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972821"/>
            <a:ext cx="10515600" cy="5204143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61293" y="0"/>
            <a:ext cx="514985" cy="972820"/>
            <a:chOff x="4708" y="1697"/>
            <a:chExt cx="1961" cy="3703"/>
          </a:xfrm>
        </p:grpSpPr>
        <p:sp>
          <p:nvSpPr>
            <p:cNvPr id="9" name="任意多边形 8"/>
            <p:cNvSpPr/>
            <p:nvPr/>
          </p:nvSpPr>
          <p:spPr>
            <a:xfrm>
              <a:off x="5007" y="1697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8" y="2340"/>
              <a:ext cx="1662" cy="3060"/>
            </a:xfrm>
            <a:custGeom>
              <a:avLst/>
              <a:gdLst>
                <a:gd name="connsiteX0" fmla="*/ 0 w 1055078"/>
                <a:gd name="connsiteY0" fmla="*/ 0 h 1943100"/>
                <a:gd name="connsiteX1" fmla="*/ 1055078 w 1055078"/>
                <a:gd name="connsiteY1" fmla="*/ 1055078 h 1943100"/>
                <a:gd name="connsiteX2" fmla="*/ 1055078 w 1055078"/>
                <a:gd name="connsiteY2" fmla="*/ 1943100 h 1943100"/>
                <a:gd name="connsiteX3" fmla="*/ 0 w 1055078"/>
                <a:gd name="connsiteY3" fmla="*/ 888022 h 1943100"/>
                <a:gd name="connsiteX4" fmla="*/ 0 w 1055078"/>
                <a:gd name="connsiteY4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078" h="1943100">
                  <a:moveTo>
                    <a:pt x="0" y="0"/>
                  </a:moveTo>
                  <a:lnTo>
                    <a:pt x="1055078" y="1055078"/>
                  </a:lnTo>
                  <a:lnTo>
                    <a:pt x="1055078" y="1943100"/>
                  </a:lnTo>
                  <a:lnTo>
                    <a:pt x="0" y="888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300"/>
            <a:ext cx="10811933" cy="593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900" y="6395967"/>
            <a:ext cx="2743200" cy="333375"/>
          </a:xfrm>
        </p:spPr>
        <p:txBody>
          <a:bodyPr/>
          <a:lstStyle/>
          <a:p>
            <a:fld id="{DCE0ADD6-2722-4CFA-8086-2B6B3B7CF9BF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95967"/>
            <a:ext cx="5173133" cy="3333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67333" y="6395967"/>
            <a:ext cx="2082800" cy="333375"/>
          </a:xfrm>
        </p:spPr>
        <p:txBody>
          <a:bodyPr/>
          <a:lstStyle/>
          <a:p>
            <a:fld id="{2D2C1EA7-1A9F-4293-BE59-3277A8435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5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4818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0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2" y="713677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2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900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7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637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900"/>
            <a:ext cx="10811933" cy="481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900" y="6395967"/>
            <a:ext cx="27432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1E7A79-0828-4C20-94D3-C8335B43749C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95967"/>
            <a:ext cx="5173133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67333" y="6395967"/>
            <a:ext cx="20828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2C1EA7-1A9F-4293-BE59-3277A84359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3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333500"/>
            <a:ext cx="5291667" cy="4940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3133" y="1333500"/>
            <a:ext cx="5181600" cy="4940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8E845-0ECE-4AC2-871F-BCFF53DC3CBD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深圳市天软科技开发有限公司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2C1EA7-1A9F-4293-BE59-3277A843594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82267" y="1739900"/>
            <a:ext cx="0" cy="3797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3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300"/>
            <a:ext cx="10811933" cy="5930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900" y="6395967"/>
            <a:ext cx="27432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8EEDE-06E6-4759-9B73-E81208D59A2F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95967"/>
            <a:ext cx="5173133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67333" y="6395967"/>
            <a:ext cx="20828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2C1EA7-1A9F-4293-BE59-3277A84359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900"/>
            <a:ext cx="10811933" cy="481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900" y="6395967"/>
            <a:ext cx="27432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AAD486-4DE8-49C3-BAAC-E9BBE23B2BE1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95967"/>
            <a:ext cx="5173133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67333" y="6395967"/>
            <a:ext cx="20828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2C1EA7-1A9F-4293-BE59-3277A84359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0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ags" Target="../tags/tag10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ags" Target="../tags/tag12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54028"/>
            <a:ext cx="10811933" cy="681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85900"/>
            <a:ext cx="10811933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65900" y="6370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fld id="{127DAA66-C7B2-49E9-9237-574A10773D3E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70567"/>
            <a:ext cx="5173133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67333" y="6370567"/>
            <a:ext cx="208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fld id="{2D2C1EA7-1A9F-4293-BE59-3277A843594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 alt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 alt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 alt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 alt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 altLang="en-US" sz="1800"/>
          </a:p>
        </p:txBody>
      </p:sp>
      <p:sp>
        <p:nvSpPr>
          <p:cNvPr id="13" name="Rectangle 14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 altLang="en-US" sz="1800"/>
          </a:p>
        </p:txBody>
      </p:sp>
      <p:sp>
        <p:nvSpPr>
          <p:cNvPr id="14" name="Rectangle 15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 altLang="en-US" sz="1800"/>
          </a:p>
        </p:txBody>
      </p:sp>
      <p:sp>
        <p:nvSpPr>
          <p:cNvPr id="15" name="Rectangle 16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912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0" r:id="rId3"/>
    <p:sldLayoutId id="2147483712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/>
  <p:txStyles>
    <p:titleStyle>
      <a:lvl1pPr marL="0" algn="l" defTabSz="914377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cap="none" spc="0" dirty="0" smtClean="0">
          <a:ln w="0"/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3000" endA="300" endPos="35500" dir="5400000" sy="-90000" algn="bl" rotWithShape="0"/>
          </a:effectLst>
          <a:latin typeface="Times New Roman" panose="02020603050405020304" pitchFamily="18" charset="0"/>
          <a:ea typeface="华文楷体" panose="02010600040101010101" pitchFamily="2" charset="-122"/>
          <a:cs typeface="Times New Roman" panose="02020603050405020304" pitchFamily="18" charset="0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6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7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2019/7/17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TSL</a:t>
            </a:r>
            <a:r>
              <a:rPr lang="zh-CN" altLang="en-US" dirty="0" smtClean="0"/>
              <a:t>手算实例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熟悉建模的手算过程，轻松保障自己的程序准确性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0C91-1CEC-4FCE-A910-77801B355B93}" type="datetime1">
              <a:rPr lang="zh-CN" altLang="en-US" smtClean="0"/>
              <a:t>2019/7/17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EA7-1A9F-4293-BE59-3277A84359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387271" y="3855562"/>
            <a:ext cx="2262221" cy="1762574"/>
            <a:chOff x="5750" y="5049"/>
            <a:chExt cx="3088" cy="2748"/>
          </a:xfrm>
        </p:grpSpPr>
        <p:grpSp>
          <p:nvGrpSpPr>
            <p:cNvPr id="25" name="组合 24"/>
            <p:cNvGrpSpPr/>
            <p:nvPr/>
          </p:nvGrpSpPr>
          <p:grpSpPr>
            <a:xfrm>
              <a:off x="6714" y="5049"/>
              <a:ext cx="1146" cy="1146"/>
              <a:chOff x="11167" y="6123"/>
              <a:chExt cx="1146" cy="1146"/>
            </a:xfrm>
          </p:grpSpPr>
          <p:sp>
            <p:nvSpPr>
              <p:cNvPr id="37" name="椭圆 1"/>
              <p:cNvSpPr>
                <a:spLocks noChangeArrowheads="1"/>
              </p:cNvSpPr>
              <p:nvPr/>
            </p:nvSpPr>
            <p:spPr bwMode="auto">
              <a:xfrm>
                <a:off x="11167" y="6123"/>
                <a:ext cx="1146" cy="1146"/>
              </a:xfrm>
              <a:prstGeom prst="roundRect">
                <a:avLst/>
              </a:prstGeom>
              <a:solidFill>
                <a:srgbClr val="262626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rgbClr val="43A13A"/>
                  </a:solidFill>
                </a:endParaRPr>
              </a:p>
            </p:txBody>
          </p:sp>
          <p:sp>
            <p:nvSpPr>
              <p:cNvPr id="38" name="TextBox 32"/>
              <p:cNvSpPr txBox="1">
                <a:spLocks noChangeArrowheads="1"/>
              </p:cNvSpPr>
              <p:nvPr/>
            </p:nvSpPr>
            <p:spPr bwMode="auto">
              <a:xfrm>
                <a:off x="11266" y="6236"/>
                <a:ext cx="947" cy="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01</a:t>
                </a:r>
              </a:p>
            </p:txBody>
          </p:sp>
        </p:grpSp>
        <p:sp useBgFill="1">
          <p:nvSpPr>
            <p:cNvPr id="40" name="TextBox 76"/>
            <p:cNvSpPr txBox="1"/>
            <p:nvPr/>
          </p:nvSpPr>
          <p:spPr>
            <a:xfrm>
              <a:off x="5750" y="6785"/>
              <a:ext cx="3088" cy="101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262626"/>
                  </a:solidFill>
                  <a:latin typeface="Noto Sans S Chinese Regular" panose="020B0500000000000000" charset="-122"/>
                  <a:ea typeface="Noto Sans S Chinese Regular" panose="020B0500000000000000" charset="-122"/>
                  <a:sym typeface="Arial" panose="020B0604020202020204" pitchFamily="34" charset="0"/>
                </a:rPr>
                <a:t>为什么要做手算</a:t>
              </a:r>
              <a:endParaRPr lang="zh-CN" altLang="en-US" b="1" dirty="0">
                <a:solidFill>
                  <a:srgbClr val="262626"/>
                </a:solidFill>
                <a:latin typeface="Noto Sans S Chinese Regular" panose="020B0500000000000000" charset="-122"/>
                <a:ea typeface="Noto Sans S Chinese Regular" panose="020B0500000000000000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 descr="iphone-1852901_1920"/>
          <p:cNvPicPr>
            <a:picLocks noChangeAspect="1"/>
          </p:cNvPicPr>
          <p:nvPr/>
        </p:nvPicPr>
        <p:blipFill>
          <a:blip r:embed="rId4"/>
          <a:srcRect b="57585"/>
          <a:stretch>
            <a:fillRect/>
          </a:stretch>
        </p:blipFill>
        <p:spPr>
          <a:xfrm>
            <a:off x="-9526" y="0"/>
            <a:ext cx="12211051" cy="3114040"/>
          </a:xfrm>
          <a:prstGeom prst="rect">
            <a:avLst/>
          </a:prstGeom>
        </p:spPr>
      </p:pic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816989" y="1049656"/>
            <a:ext cx="4558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ct val="0"/>
              </a:spcBef>
            </a:pPr>
            <a:r>
              <a:rPr lang="zh-CN" altLang="en-US" sz="6000" b="1" dirty="0">
                <a:solidFill>
                  <a:srgbClr val="FFFFFF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Noto Sans S Chinese Regular" panose="020B0500000000000000" charset="-122"/>
              </a:rPr>
              <a:t>目录</a:t>
            </a:r>
            <a:endParaRPr lang="en-US" altLang="zh-CN" sz="6000" b="1" dirty="0">
              <a:solidFill>
                <a:srgbClr val="FFFFFF"/>
              </a:solidFill>
              <a:latin typeface="Noto Sans S Chinese Regular" panose="020B0500000000000000" charset="-122"/>
              <a:ea typeface="Noto Sans S Chinese Regular" panose="020B0500000000000000" charset="-122"/>
              <a:cs typeface="Noto Sans S Chinese Regular" panose="020B0500000000000000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555843" y="3855562"/>
            <a:ext cx="2223944" cy="1748054"/>
            <a:chOff x="5750" y="5049"/>
            <a:chExt cx="3088" cy="2748"/>
          </a:xfrm>
          <a:solidFill>
            <a:srgbClr val="FF0000"/>
          </a:solidFill>
        </p:grpSpPr>
        <p:grpSp>
          <p:nvGrpSpPr>
            <p:cNvPr id="45" name="组合 44"/>
            <p:cNvGrpSpPr/>
            <p:nvPr/>
          </p:nvGrpSpPr>
          <p:grpSpPr>
            <a:xfrm>
              <a:off x="6714" y="5049"/>
              <a:ext cx="1146" cy="1146"/>
              <a:chOff x="11167" y="6123"/>
              <a:chExt cx="1146" cy="1146"/>
            </a:xfrm>
            <a:grpFill/>
          </p:grpSpPr>
          <p:sp>
            <p:nvSpPr>
              <p:cNvPr id="47" name="椭圆 1"/>
              <p:cNvSpPr>
                <a:spLocks noChangeArrowheads="1"/>
              </p:cNvSpPr>
              <p:nvPr/>
            </p:nvSpPr>
            <p:spPr bwMode="auto">
              <a:xfrm>
                <a:off x="11167" y="6123"/>
                <a:ext cx="1146" cy="1146"/>
              </a:xfrm>
              <a:prstGeom prst="roundRect">
                <a:avLst/>
              </a:prstGeom>
              <a:grpFill/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rgbClr val="43A13A"/>
                  </a:solidFill>
                </a:endParaRPr>
              </a:p>
            </p:txBody>
          </p:sp>
          <p:sp>
            <p:nvSpPr>
              <p:cNvPr id="49" name="TextBox 32"/>
              <p:cNvSpPr txBox="1">
                <a:spLocks noChangeArrowheads="1"/>
              </p:cNvSpPr>
              <p:nvPr/>
            </p:nvSpPr>
            <p:spPr bwMode="auto">
              <a:xfrm>
                <a:off x="11266" y="6236"/>
                <a:ext cx="835" cy="91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 smtClean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02</a:t>
                </a:r>
                <a:endParaRPr lang="en-US" altLang="zh-CN" sz="32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76"/>
            <p:cNvSpPr txBox="1"/>
            <p:nvPr/>
          </p:nvSpPr>
          <p:spPr>
            <a:xfrm>
              <a:off x="5750" y="6785"/>
              <a:ext cx="3088" cy="10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  <a:latin typeface="Noto Sans S Chinese Regular" panose="020B0500000000000000" charset="-122"/>
                  <a:ea typeface="Noto Sans S Chinese Regular" panose="020B0500000000000000" charset="-122"/>
                  <a:sym typeface="Arial" panose="020B0604020202020204" pitchFamily="34" charset="0"/>
                </a:rPr>
                <a:t>如何做手算实例</a:t>
              </a:r>
              <a:endParaRPr lang="zh-CN" altLang="en-US" b="1" dirty="0">
                <a:solidFill>
                  <a:srgbClr val="FF0000"/>
                </a:solidFill>
                <a:latin typeface="Noto Sans S Chinese Regular" panose="020B0500000000000000" charset="-122"/>
                <a:ea typeface="Noto Sans S Chinese Regular" panose="020B0500000000000000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165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为什么要做手算实例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3" y="1273178"/>
            <a:ext cx="10696575" cy="4822825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深刻理解业务需求：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dirty="0" smtClean="0"/>
              <a:t>在实际业务模型开发中，往往不是拿到需求即刻开发代码，而是将模型最核心的部分先在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里计算清楚，</a:t>
            </a:r>
            <a:r>
              <a:rPr lang="zh-CN" altLang="en-US" smtClean="0"/>
              <a:t>这样有利于代码</a:t>
            </a:r>
            <a:r>
              <a:rPr lang="zh-CN" altLang="en-US" dirty="0" smtClean="0"/>
              <a:t>开发的全局</a:t>
            </a:r>
            <a:r>
              <a:rPr lang="zh-CN" altLang="en-US" smtClean="0"/>
              <a:t>掌控，减少不必要的错误。</a:t>
            </a:r>
            <a:endParaRPr lang="en-US" altLang="zh-CN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保障模型的准确</a:t>
            </a:r>
            <a:endParaRPr lang="en-US" altLang="zh-CN" b="1" dirty="0" smtClean="0"/>
          </a:p>
          <a:p>
            <a:r>
              <a:rPr lang="en-US" altLang="zh-CN" b="1" i="1" dirty="0"/>
              <a:t>	</a:t>
            </a:r>
            <a:r>
              <a:rPr lang="zh-CN" altLang="en-US" dirty="0" smtClean="0"/>
              <a:t>如何跟客户说你的模型是准确的？即使是我们开发者，也很不情愿去检查别人的代码。如果做有手算过程，用户将十分清晰你的开发逻辑，以及结果的验算。</a:t>
            </a:r>
            <a:endParaRPr lang="en-US" altLang="zh-CN" dirty="0" smtClean="0"/>
          </a:p>
          <a:p>
            <a:endParaRPr lang="en-US" altLang="zh-CN" dirty="0"/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方便模型维护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dirty="0" smtClean="0"/>
              <a:t>模型的后期维护中，往往需求对模型进行升级，如何保证升级的兼容性以及准确性，需求手算的结果对比。</a:t>
            </a:r>
            <a:endParaRPr lang="en-US" altLang="zh-CN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endParaRPr lang="en-US" altLang="zh-CN" dirty="0"/>
          </a:p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0C91-1CEC-4FCE-A910-77801B355B93}" type="datetime1">
              <a:rPr lang="zh-CN" altLang="en-US" smtClean="0"/>
              <a:t>2019/7/17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EA7-1A9F-4293-BE59-3277A843594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3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如何做手算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3" y="1273178"/>
            <a:ext cx="10696575" cy="4822825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zh-CN" altLang="en-US" b="1" dirty="0"/>
              <a:t>输入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zh-CN" altLang="en-US" sz="2100" b="1" dirty="0" smtClean="0"/>
              <a:t>输出：</a:t>
            </a:r>
            <a:endParaRPr lang="en-US" altLang="zh-CN" sz="2100" b="1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zh-CN" altLang="en-US" sz="2100" b="1" dirty="0" smtClean="0"/>
              <a:t>中间过程：</a:t>
            </a:r>
            <a:endParaRPr lang="en-US" altLang="zh-CN" sz="2100" b="1" dirty="0"/>
          </a:p>
          <a:p>
            <a:r>
              <a:rPr lang="en-US" altLang="zh-CN" dirty="0" smtClean="0"/>
              <a:t>	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endParaRPr lang="en-US" altLang="zh-CN" dirty="0"/>
          </a:p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342891" indent="-342891">
              <a:buFont typeface="Wingdings" panose="05000000000000000000" pitchFamily="2" charset="2"/>
              <a:buChar char="Ø"/>
            </a:pPr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0C91-1CEC-4FCE-A910-77801B355B93}" type="datetime1">
              <a:rPr lang="zh-CN" altLang="en-US" smtClean="0"/>
              <a:t>2019/7/17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深圳市天软科技开发有限公司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1EA7-1A9F-4293-BE59-3277A843594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03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0576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45" y="-10795"/>
            <a:ext cx="12201525" cy="6868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5518" y="1632586"/>
            <a:ext cx="7993380" cy="3783965"/>
          </a:xfrm>
          <a:prstGeom prst="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39418" y="3392493"/>
            <a:ext cx="6545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FFFFFF"/>
                </a:solidFill>
                <a:latin typeface="Noto Sans S Chinese Black" panose="020B0A00000000000000" charset="-122"/>
                <a:ea typeface="Noto Sans S Chinese Black" panose="020B0A00000000000000" charset="-122"/>
              </a:rPr>
              <a:t>感谢您的观看</a:t>
            </a:r>
          </a:p>
        </p:txBody>
      </p:sp>
      <p:sp>
        <p:nvSpPr>
          <p:cNvPr id="6" name="矩形 5"/>
          <p:cNvSpPr/>
          <p:nvPr/>
        </p:nvSpPr>
        <p:spPr>
          <a:xfrm>
            <a:off x="4450080" y="1082044"/>
            <a:ext cx="3291205" cy="132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9160" y="1143635"/>
            <a:ext cx="2772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 err="1">
                <a:solidFill>
                  <a:srgbClr val="C00000"/>
                </a:solidFill>
                <a:latin typeface="Noto Sans S Chinese Black" panose="020B0A00000000000000" charset="-122"/>
                <a:ea typeface="Noto Sans S Chinese Black" panose="020B0A00000000000000" charset="-122"/>
              </a:rPr>
              <a:t>TinySoft</a:t>
            </a:r>
            <a:endParaRPr lang="en-US" altLang="zh-CN" sz="4400" dirty="0">
              <a:solidFill>
                <a:srgbClr val="C00000"/>
              </a:solidFill>
              <a:latin typeface="Noto Sans S Chinese Black" panose="020B0A00000000000000" charset="-122"/>
              <a:ea typeface="Noto Sans S Chinese Black" panose="020B0A0000000000000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9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私募基金评价系统及FOF&amp;MOM投资系统.potx" id="{EA795624-A9B4-4C5A-85B8-20F6B5724C6E}" vid="{E1A37E00-77D0-4D92-8FF7-DAED4D229FE1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PPT模板_01</Template>
  <TotalTime>12686</TotalTime>
  <Words>83</Words>
  <Application>Microsoft Office PowerPoint</Application>
  <PresentationFormat>宽屏</PresentationFormat>
  <Paragraphs>42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Noto Sans S Chinese Black</vt:lpstr>
      <vt:lpstr>Noto Sans S Chinese Regular</vt:lpstr>
      <vt:lpstr>黑体</vt:lpstr>
      <vt:lpstr>华文楷体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1_Office 主题</vt:lpstr>
      <vt:lpstr>2_Office 主题</vt:lpstr>
      <vt:lpstr>4_Office 主题</vt:lpstr>
      <vt:lpstr>3_Office 主题</vt:lpstr>
      <vt:lpstr>TSL手算实例</vt:lpstr>
      <vt:lpstr>PowerPoint 演示文稿</vt:lpstr>
      <vt:lpstr>为什么要做手算实例</vt:lpstr>
      <vt:lpstr>如何做手算</vt:lpstr>
      <vt:lpstr>PowerPoint 演示文稿</vt:lpstr>
    </vt:vector>
  </TitlesOfParts>
  <Company>Tinysoft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</dc:creator>
  <cp:lastModifiedBy>陈 明锋</cp:lastModifiedBy>
  <cp:revision>540</cp:revision>
  <dcterms:created xsi:type="dcterms:W3CDTF">2018-12-07T09:31:13Z</dcterms:created>
  <dcterms:modified xsi:type="dcterms:W3CDTF">2019-07-17T03:57:36Z</dcterms:modified>
</cp:coreProperties>
</file>