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5143500" cx="9144000"/>
  <p:notesSz cx="6858000" cy="9144000"/>
  <p:embeddedFontLst>
    <p:embeddedFont>
      <p:font typeface="PT Sans Narrow"/>
      <p:regular r:id="rId53"/>
      <p:bold r:id="rId54"/>
    </p:embeddedFont>
    <p:embeddedFont>
      <p:font typeface="Open Sans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4F25E30-B50B-4ED6-90D3-2B5F6AC663A7}">
  <a:tblStyle styleId="{64F25E30-B50B-4ED6-90D3-2B5F6AC663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PTSansNarrow-regular.fntdata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OpenSans-regular.fntdata"/><Relationship Id="rId10" Type="http://schemas.openxmlformats.org/officeDocument/2006/relationships/slide" Target="slides/slide4.xml"/><Relationship Id="rId54" Type="http://schemas.openxmlformats.org/officeDocument/2006/relationships/font" Target="fonts/PTSansNarrow-bold.fntdata"/><Relationship Id="rId13" Type="http://schemas.openxmlformats.org/officeDocument/2006/relationships/slide" Target="slides/slide7.xml"/><Relationship Id="rId57" Type="http://schemas.openxmlformats.org/officeDocument/2006/relationships/font" Target="fonts/OpenSans-italic.fntdata"/><Relationship Id="rId12" Type="http://schemas.openxmlformats.org/officeDocument/2006/relationships/slide" Target="slides/slide6.xml"/><Relationship Id="rId56" Type="http://schemas.openxmlformats.org/officeDocument/2006/relationships/font" Target="fonts/OpenSans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schemas.openxmlformats.org/officeDocument/2006/relationships/font" Target="fonts/OpenSans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ce66474f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ce66474f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d05068b1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d05068b1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ce66474f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ce66474f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ce66474f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ce66474f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d05068b1c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d05068b1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ce66474f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ce66474f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ce66474f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fce66474f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ce66474f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fce66474f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ce66474f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fce66474f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ce66474f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fce66474f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ce66474f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ce66474f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fce66474f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fce66474f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fce66474f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fce66474f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fce66474f5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fce66474f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fce66474f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fce66474f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fd05068b1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fd05068b1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fd05068b1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fd05068b1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fd05068b1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fd05068b1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fd05068b1c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fd05068b1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fce66474f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fce66474f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fce66474f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fce66474f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ce66474f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ce66474f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fcf34857c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fcf34857c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fcf34857c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fcf34857c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fcf34857c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fcf34857c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fcf34857c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fcf34857c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fcf34857c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fcf34857c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fcf34857c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fcf34857c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fd05068b1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fd05068b1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fcf34857c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fcf34857c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fcf34857c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fcf34857c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fcf34857c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fcf34857c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ce66474f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ce66474f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fcf34857c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fcf34857c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f84622be5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f84622be5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fcf34857c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fcf34857c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fcf34857c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fcf34857c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f84ce7ea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f84ce7ea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f84ce7ea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f84ce7ea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f84ce7ead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f84ce7ead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d05068b1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d05068b1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d05068b1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d05068b1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d05068b1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d05068b1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d05068b1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d05068b1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d05068b1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d05068b1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Relationship Id="rId4" Type="http://schemas.openxmlformats.org/officeDocument/2006/relationships/image" Target="../media/image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4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2137250" y="2774164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Boston University CS 506 - Lance Galletti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Revisited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11700" y="1266325"/>
            <a:ext cx="85206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example:</a:t>
            </a:r>
            <a:endParaRPr/>
          </a:p>
        </p:txBody>
      </p:sp>
      <p:sp>
        <p:nvSpPr>
          <p:cNvPr id="168" name="Google Shape;168;p22"/>
          <p:cNvSpPr txBox="1"/>
          <p:nvPr/>
        </p:nvSpPr>
        <p:spPr>
          <a:xfrm>
            <a:off x="4388839" y="1859813"/>
            <a:ext cx="3663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=</a:t>
            </a:r>
            <a:endParaRPr i="0" sz="190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9" name="Google Shape;169;p22"/>
          <p:cNvGraphicFramePr/>
          <p:nvPr/>
        </p:nvGraphicFramePr>
        <p:xfrm>
          <a:off x="3424663" y="1736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{64F25E30-B50B-4ED6-90D3-2B5F6AC663A7}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3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4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0" name="Google Shape;170;p22"/>
          <p:cNvGraphicFramePr/>
          <p:nvPr/>
        </p:nvGraphicFramePr>
        <p:xfrm>
          <a:off x="4849488" y="1745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{64F25E30-B50B-4ED6-90D3-2B5F6AC663A7}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r>
                        <a:rPr lang="en"/>
                        <a:t>2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r>
                        <a:rPr lang="en"/>
                        <a:t>2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311700" y="2651850"/>
            <a:ext cx="67707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value b do we get when </a:t>
            </a:r>
            <a:r>
              <a:rPr lang="en"/>
              <a:t>a</a:t>
            </a:r>
            <a:r>
              <a:rPr lang="en"/>
              <a:t>pplied to the diagonal pattern?</a:t>
            </a:r>
            <a:endParaRPr/>
          </a:p>
        </p:txBody>
      </p:sp>
      <p:graphicFrame>
        <p:nvGraphicFramePr>
          <p:cNvPr id="172" name="Google Shape;172;p22"/>
          <p:cNvGraphicFramePr/>
          <p:nvPr/>
        </p:nvGraphicFramePr>
        <p:xfrm>
          <a:off x="4506738" y="325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{64F25E30-B50B-4ED6-90D3-2B5F6AC663A7}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3" name="Google Shape;173;p22"/>
          <p:cNvGraphicFramePr/>
          <p:nvPr/>
        </p:nvGraphicFramePr>
        <p:xfrm>
          <a:off x="2995888" y="3287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{64F25E30-B50B-4ED6-90D3-2B5F6AC663A7}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4" name="Google Shape;174;p22"/>
          <p:cNvSpPr/>
          <p:nvPr/>
        </p:nvSpPr>
        <p:spPr>
          <a:xfrm>
            <a:off x="4034738" y="3536875"/>
            <a:ext cx="303000" cy="294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cxnSp>
        <p:nvCxnSpPr>
          <p:cNvPr id="175" name="Google Shape;175;p22"/>
          <p:cNvCxnSpPr>
            <a:stCxn id="174" idx="3"/>
            <a:endCxn id="174" idx="7"/>
          </p:cNvCxnSpPr>
          <p:nvPr/>
        </p:nvCxnSpPr>
        <p:spPr>
          <a:xfrm flipH="1" rot="10800000">
            <a:off x="4079111" y="3579920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2"/>
          <p:cNvCxnSpPr>
            <a:stCxn id="174" idx="1"/>
            <a:endCxn id="174" idx="5"/>
          </p:cNvCxnSpPr>
          <p:nvPr/>
        </p:nvCxnSpPr>
        <p:spPr>
          <a:xfrm>
            <a:off x="4079111" y="3579930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22"/>
          <p:cNvSpPr txBox="1"/>
          <p:nvPr/>
        </p:nvSpPr>
        <p:spPr>
          <a:xfrm>
            <a:off x="5590011" y="3354025"/>
            <a:ext cx="6417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= ?</a:t>
            </a:r>
            <a:endParaRPr i="0" sz="190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Revisited</a:t>
            </a:r>
            <a:endParaRPr/>
          </a:p>
        </p:txBody>
      </p:sp>
      <p:sp>
        <p:nvSpPr>
          <p:cNvPr id="183" name="Google Shape;183;p23"/>
          <p:cNvSpPr txBox="1"/>
          <p:nvPr>
            <p:ph idx="1" type="body"/>
          </p:nvPr>
        </p:nvSpPr>
        <p:spPr>
          <a:xfrm>
            <a:off x="311700" y="1266325"/>
            <a:ext cx="85206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Any other pattern will have a value lower:</a:t>
            </a:r>
            <a:endParaRPr/>
          </a:p>
        </p:txBody>
      </p:sp>
      <p:graphicFrame>
        <p:nvGraphicFramePr>
          <p:cNvPr id="184" name="Google Shape;184;p23"/>
          <p:cNvGraphicFramePr/>
          <p:nvPr/>
        </p:nvGraphicFramePr>
        <p:xfrm>
          <a:off x="4464938" y="212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{64F25E30-B50B-4ED6-90D3-2B5F6AC663A7}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5" name="Google Shape;185;p23"/>
          <p:cNvGraphicFramePr/>
          <p:nvPr/>
        </p:nvGraphicFramePr>
        <p:xfrm>
          <a:off x="2954088" y="2154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{64F25E30-B50B-4ED6-90D3-2B5F6AC663A7}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6" name="Google Shape;186;p23"/>
          <p:cNvSpPr/>
          <p:nvPr/>
        </p:nvSpPr>
        <p:spPr>
          <a:xfrm>
            <a:off x="3992938" y="2404100"/>
            <a:ext cx="303000" cy="294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cxnSp>
        <p:nvCxnSpPr>
          <p:cNvPr id="187" name="Google Shape;187;p23"/>
          <p:cNvCxnSpPr>
            <a:stCxn id="186" idx="3"/>
            <a:endCxn id="186" idx="7"/>
          </p:cNvCxnSpPr>
          <p:nvPr/>
        </p:nvCxnSpPr>
        <p:spPr>
          <a:xfrm flipH="1" rot="10800000">
            <a:off x="4037311" y="2447145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3"/>
          <p:cNvCxnSpPr>
            <a:stCxn id="186" idx="1"/>
            <a:endCxn id="186" idx="5"/>
          </p:cNvCxnSpPr>
          <p:nvPr/>
        </p:nvCxnSpPr>
        <p:spPr>
          <a:xfrm>
            <a:off x="4037311" y="2447155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3"/>
          <p:cNvSpPr txBox="1"/>
          <p:nvPr/>
        </p:nvSpPr>
        <p:spPr>
          <a:xfrm>
            <a:off x="5548211" y="2221250"/>
            <a:ext cx="6417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= ?</a:t>
            </a:r>
            <a:endParaRPr i="0" sz="190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Revisited</a:t>
            </a:r>
            <a:endParaRPr/>
          </a:p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Equivalently we can decide to move the value b to the left of the equation in order for the weighted sum to reveal a diagonal pattern at 0: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w</a:t>
            </a:r>
            <a:r>
              <a:rPr baseline="-25000" lang="en"/>
              <a:t>1</a:t>
            </a:r>
            <a:r>
              <a:rPr lang="en"/>
              <a:t>a</a:t>
            </a:r>
            <a:r>
              <a:rPr baseline="-25000" lang="en"/>
              <a:t>00</a:t>
            </a:r>
            <a:r>
              <a:rPr lang="en"/>
              <a:t> + w</a:t>
            </a:r>
            <a:r>
              <a:rPr baseline="-25000" lang="en"/>
              <a:t>2</a:t>
            </a:r>
            <a:r>
              <a:rPr lang="en"/>
              <a:t>a</a:t>
            </a:r>
            <a:r>
              <a:rPr baseline="-25000" lang="en"/>
              <a:t>01</a:t>
            </a:r>
            <a:r>
              <a:rPr lang="en"/>
              <a:t> + w</a:t>
            </a:r>
            <a:r>
              <a:rPr baseline="-25000" lang="en"/>
              <a:t>3</a:t>
            </a:r>
            <a:r>
              <a:rPr lang="en"/>
              <a:t>a</a:t>
            </a:r>
            <a:r>
              <a:rPr baseline="-25000" lang="en"/>
              <a:t>10</a:t>
            </a:r>
            <a:r>
              <a:rPr lang="en"/>
              <a:t> + w</a:t>
            </a:r>
            <a:r>
              <a:rPr baseline="-25000" lang="en"/>
              <a:t>4</a:t>
            </a:r>
            <a:r>
              <a:rPr lang="en"/>
              <a:t>a</a:t>
            </a:r>
            <a:r>
              <a:rPr baseline="-25000" lang="en"/>
              <a:t>11</a:t>
            </a:r>
            <a:r>
              <a:rPr lang="en"/>
              <a:t> + b = 0   if diagonal pattern found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could then find a function 𝞂 to apply to the result of this sum in order to make predictions {0, 1}: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𝞂(w</a:t>
            </a:r>
            <a:r>
              <a:rPr baseline="-25000" lang="en" sz="1700"/>
              <a:t>1</a:t>
            </a:r>
            <a:r>
              <a:rPr lang="en" sz="1700"/>
              <a:t>a</a:t>
            </a:r>
            <a:r>
              <a:rPr baseline="-25000" lang="en" sz="1700"/>
              <a:t>00</a:t>
            </a:r>
            <a:r>
              <a:rPr lang="en" sz="1700"/>
              <a:t> + w</a:t>
            </a:r>
            <a:r>
              <a:rPr baseline="-25000" lang="en" sz="1700"/>
              <a:t>2</a:t>
            </a:r>
            <a:r>
              <a:rPr lang="en" sz="1700"/>
              <a:t>a</a:t>
            </a:r>
            <a:r>
              <a:rPr baseline="-25000" lang="en" sz="1700"/>
              <a:t>01</a:t>
            </a:r>
            <a:r>
              <a:rPr lang="en" sz="1700"/>
              <a:t> + w</a:t>
            </a:r>
            <a:r>
              <a:rPr baseline="-25000" lang="en" sz="1700"/>
              <a:t>3</a:t>
            </a:r>
            <a:r>
              <a:rPr lang="en" sz="1700"/>
              <a:t>a</a:t>
            </a:r>
            <a:r>
              <a:rPr baseline="-25000" lang="en" sz="1700"/>
              <a:t>10</a:t>
            </a:r>
            <a:r>
              <a:rPr lang="en" sz="1700"/>
              <a:t> + w</a:t>
            </a:r>
            <a:r>
              <a:rPr baseline="-25000" lang="en" sz="1700"/>
              <a:t>4</a:t>
            </a:r>
            <a:r>
              <a:rPr lang="en" sz="1700"/>
              <a:t>a</a:t>
            </a:r>
            <a:r>
              <a:rPr baseline="-25000" lang="en" sz="1700"/>
              <a:t>11</a:t>
            </a:r>
            <a:r>
              <a:rPr lang="en" sz="1700"/>
              <a:t> + b) = 1 if w</a:t>
            </a:r>
            <a:r>
              <a:rPr baseline="-25000" lang="en" sz="1700"/>
              <a:t>1</a:t>
            </a:r>
            <a:r>
              <a:rPr lang="en" sz="1700"/>
              <a:t>a</a:t>
            </a:r>
            <a:r>
              <a:rPr baseline="-25000" lang="en" sz="1700"/>
              <a:t>00</a:t>
            </a:r>
            <a:r>
              <a:rPr lang="en" sz="1700"/>
              <a:t> + w</a:t>
            </a:r>
            <a:r>
              <a:rPr baseline="-25000" lang="en" sz="1700"/>
              <a:t>2</a:t>
            </a:r>
            <a:r>
              <a:rPr lang="en" sz="1700"/>
              <a:t>a</a:t>
            </a:r>
            <a:r>
              <a:rPr baseline="-25000" lang="en" sz="1700"/>
              <a:t>01</a:t>
            </a:r>
            <a:r>
              <a:rPr lang="en" sz="1700"/>
              <a:t> + w</a:t>
            </a:r>
            <a:r>
              <a:rPr baseline="-25000" lang="en" sz="1700"/>
              <a:t>3</a:t>
            </a:r>
            <a:r>
              <a:rPr lang="en" sz="1700"/>
              <a:t>a</a:t>
            </a:r>
            <a:r>
              <a:rPr baseline="-25000" lang="en" sz="1700"/>
              <a:t>10</a:t>
            </a:r>
            <a:r>
              <a:rPr lang="en" sz="1700"/>
              <a:t> + w</a:t>
            </a:r>
            <a:r>
              <a:rPr baseline="-25000" lang="en" sz="1700"/>
              <a:t>4</a:t>
            </a:r>
            <a:r>
              <a:rPr lang="en" sz="1700"/>
              <a:t>a</a:t>
            </a:r>
            <a:r>
              <a:rPr baseline="-25000" lang="en" sz="1700"/>
              <a:t>11</a:t>
            </a:r>
            <a:r>
              <a:rPr lang="en" sz="1700"/>
              <a:t> + b = 0 else 0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Revisited</a:t>
            </a:r>
            <a:endParaRPr/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311700" y="1266325"/>
            <a:ext cx="8520600" cy="17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relax our definition of diagonal by having a continuum of colors [c</a:t>
            </a:r>
            <a:r>
              <a:rPr baseline="-25000" lang="en"/>
              <a:t>1</a:t>
            </a:r>
            <a:r>
              <a:rPr lang="en"/>
              <a:t>, c</a:t>
            </a:r>
            <a:r>
              <a:rPr baseline="-25000" lang="en"/>
              <a:t>2</a:t>
            </a:r>
            <a:r>
              <a:rPr lang="en"/>
              <a:t>]. This means there will be a continuum of values for our weighted sum to take when a diagonal pattern is found: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</a:t>
            </a:r>
            <a:r>
              <a:rPr baseline="-25000" lang="en"/>
              <a:t>1</a:t>
            </a:r>
            <a:r>
              <a:rPr lang="en"/>
              <a:t>a</a:t>
            </a:r>
            <a:r>
              <a:rPr baseline="-25000" lang="en"/>
              <a:t>00</a:t>
            </a:r>
            <a:r>
              <a:rPr lang="en"/>
              <a:t> + w</a:t>
            </a:r>
            <a:r>
              <a:rPr baseline="-25000" lang="en"/>
              <a:t>2</a:t>
            </a:r>
            <a:r>
              <a:rPr lang="en"/>
              <a:t>a</a:t>
            </a:r>
            <a:r>
              <a:rPr baseline="-25000" lang="en"/>
              <a:t>01</a:t>
            </a:r>
            <a:r>
              <a:rPr lang="en"/>
              <a:t> + w</a:t>
            </a:r>
            <a:r>
              <a:rPr baseline="-25000" lang="en"/>
              <a:t>3</a:t>
            </a:r>
            <a:r>
              <a:rPr lang="en"/>
              <a:t>a</a:t>
            </a:r>
            <a:r>
              <a:rPr baseline="-25000" lang="en"/>
              <a:t>10</a:t>
            </a:r>
            <a:r>
              <a:rPr lang="en"/>
              <a:t> + w</a:t>
            </a:r>
            <a:r>
              <a:rPr baseline="-25000" lang="en"/>
              <a:t>4</a:t>
            </a:r>
            <a:r>
              <a:rPr lang="en"/>
              <a:t>a</a:t>
            </a:r>
            <a:r>
              <a:rPr baseline="-25000" lang="en"/>
              <a:t>11</a:t>
            </a:r>
            <a:r>
              <a:rPr lang="en"/>
              <a:t> + b &gt; 0  if diagonal</a:t>
            </a:r>
            <a:endParaRPr/>
          </a:p>
        </p:txBody>
      </p:sp>
      <p:graphicFrame>
        <p:nvGraphicFramePr>
          <p:cNvPr id="202" name="Google Shape;202;p25"/>
          <p:cNvGraphicFramePr/>
          <p:nvPr/>
        </p:nvGraphicFramePr>
        <p:xfrm>
          <a:off x="372400" y="3447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{64F25E30-B50B-4ED6-90D3-2B5F6AC663A7}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" name="Google Shape;203;p25"/>
          <p:cNvGraphicFramePr/>
          <p:nvPr/>
        </p:nvGraphicFramePr>
        <p:xfrm>
          <a:off x="1860325" y="3447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{64F25E30-B50B-4ED6-90D3-2B5F6AC663A7}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" name="Google Shape;204;p25"/>
          <p:cNvGraphicFramePr/>
          <p:nvPr/>
        </p:nvGraphicFramePr>
        <p:xfrm>
          <a:off x="3348250" y="3447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{64F25E30-B50B-4ED6-90D3-2B5F6AC663A7}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5" name="Google Shape;205;p25"/>
          <p:cNvGraphicFramePr/>
          <p:nvPr/>
        </p:nvGraphicFramePr>
        <p:xfrm>
          <a:off x="4836175" y="3447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{64F25E30-B50B-4ED6-90D3-2B5F6AC663A7}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6" name="Google Shape;206;p25"/>
          <p:cNvGraphicFramePr/>
          <p:nvPr/>
        </p:nvGraphicFramePr>
        <p:xfrm>
          <a:off x="6324100" y="3447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{64F25E30-B50B-4ED6-90D3-2B5F6AC663A7}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7" name="Google Shape;207;p25"/>
          <p:cNvGraphicFramePr/>
          <p:nvPr/>
        </p:nvGraphicFramePr>
        <p:xfrm>
          <a:off x="7812025" y="3447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{64F25E30-B50B-4ED6-90D3-2B5F6AC663A7}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Revisited</a:t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311700" y="1266325"/>
            <a:ext cx="8520600" cy="3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relax our definition of diagonal by having a continuum of colors [c</a:t>
            </a:r>
            <a:r>
              <a:rPr baseline="-25000" lang="en"/>
              <a:t>1</a:t>
            </a:r>
            <a:r>
              <a:rPr lang="en"/>
              <a:t>, c</a:t>
            </a:r>
            <a:r>
              <a:rPr baseline="-25000" lang="en"/>
              <a:t>2</a:t>
            </a:r>
            <a:r>
              <a:rPr lang="en"/>
              <a:t>]. This means there will be a continuum of values for our weighted sum to take when a diagonal pattern is found: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baseline="-25000" lang="en"/>
              <a:t>1</a:t>
            </a:r>
            <a:r>
              <a:rPr lang="en"/>
              <a:t>a</a:t>
            </a:r>
            <a:r>
              <a:rPr baseline="-25000" lang="en"/>
              <a:t>00</a:t>
            </a:r>
            <a:r>
              <a:rPr lang="en"/>
              <a:t> + w</a:t>
            </a:r>
            <a:r>
              <a:rPr baseline="-25000" lang="en"/>
              <a:t>2</a:t>
            </a:r>
            <a:r>
              <a:rPr lang="en"/>
              <a:t>a</a:t>
            </a:r>
            <a:r>
              <a:rPr baseline="-25000" lang="en"/>
              <a:t>01</a:t>
            </a:r>
            <a:r>
              <a:rPr lang="en"/>
              <a:t> + w</a:t>
            </a:r>
            <a:r>
              <a:rPr baseline="-25000" lang="en"/>
              <a:t>3</a:t>
            </a:r>
            <a:r>
              <a:rPr lang="en"/>
              <a:t>a</a:t>
            </a:r>
            <a:r>
              <a:rPr baseline="-25000" lang="en"/>
              <a:t>10</a:t>
            </a:r>
            <a:r>
              <a:rPr lang="en"/>
              <a:t> + w</a:t>
            </a:r>
            <a:r>
              <a:rPr baseline="-25000" lang="en"/>
              <a:t>4</a:t>
            </a:r>
            <a:r>
              <a:rPr lang="en"/>
              <a:t>a</a:t>
            </a:r>
            <a:r>
              <a:rPr baseline="-25000" lang="en"/>
              <a:t>11</a:t>
            </a:r>
            <a:r>
              <a:rPr lang="en"/>
              <a:t> + b &gt; 0  if diagonal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would like our function to adapt to this vagueness of specification / definition by reflecting an uncertainty in prediction (i.e. predicting probabilities of being diagonal)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𝞂(w</a:t>
            </a:r>
            <a:r>
              <a:rPr baseline="-25000" lang="en"/>
              <a:t>1</a:t>
            </a:r>
            <a:r>
              <a:rPr lang="en"/>
              <a:t>a</a:t>
            </a:r>
            <a:r>
              <a:rPr baseline="-25000" lang="en"/>
              <a:t>00</a:t>
            </a:r>
            <a:r>
              <a:rPr lang="en"/>
              <a:t> + w</a:t>
            </a:r>
            <a:r>
              <a:rPr baseline="-25000" lang="en"/>
              <a:t>2</a:t>
            </a:r>
            <a:r>
              <a:rPr lang="en"/>
              <a:t>a</a:t>
            </a:r>
            <a:r>
              <a:rPr baseline="-25000" lang="en"/>
              <a:t>01</a:t>
            </a:r>
            <a:r>
              <a:rPr lang="en"/>
              <a:t> + w</a:t>
            </a:r>
            <a:r>
              <a:rPr baseline="-25000" lang="en"/>
              <a:t>3</a:t>
            </a:r>
            <a:r>
              <a:rPr lang="en"/>
              <a:t>a</a:t>
            </a:r>
            <a:r>
              <a:rPr baseline="-25000" lang="en"/>
              <a:t>10</a:t>
            </a:r>
            <a:r>
              <a:rPr lang="en"/>
              <a:t> + w</a:t>
            </a:r>
            <a:r>
              <a:rPr baseline="-25000" lang="en"/>
              <a:t>4</a:t>
            </a:r>
            <a:r>
              <a:rPr lang="en"/>
              <a:t>a</a:t>
            </a:r>
            <a:r>
              <a:rPr baseline="-25000" lang="en"/>
              <a:t>11</a:t>
            </a:r>
            <a:r>
              <a:rPr lang="en"/>
              <a:t> + b) &gt; 0.5 then diagonal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Revisited</a:t>
            </a:r>
            <a:endParaRPr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311700" y="1266325"/>
            <a:ext cx="8520600" cy="3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</a:t>
            </a:r>
            <a:r>
              <a:rPr lang="en"/>
              <a:t>𝞂 is the logistic (also called sigmoid) function, this is Logistic Regression.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 for each cell we’re looking to learn a weight w</a:t>
            </a:r>
            <a:r>
              <a:rPr baseline="-25000" lang="en"/>
              <a:t>i</a:t>
            </a:r>
            <a:r>
              <a:rPr lang="en"/>
              <a:t> that makes 𝞂 larger for diagonal patterns. The bias term b lets us account for systemic dimming or brightening of cells (i.e. when the data is not normalized).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.92                    .81                    .95                   .73                    .68                    .99</a:t>
            </a:r>
            <a:endParaRPr/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4313" y="465292"/>
            <a:ext cx="2118776" cy="666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1" name="Google Shape;221;p27"/>
          <p:cNvGraphicFramePr/>
          <p:nvPr/>
        </p:nvGraphicFramePr>
        <p:xfrm>
          <a:off x="372400" y="3447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{64F25E30-B50B-4ED6-90D3-2B5F6AC663A7}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2" name="Google Shape;222;p27"/>
          <p:cNvGraphicFramePr/>
          <p:nvPr/>
        </p:nvGraphicFramePr>
        <p:xfrm>
          <a:off x="1860325" y="3447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{64F25E30-B50B-4ED6-90D3-2B5F6AC663A7}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3" name="Google Shape;223;p27"/>
          <p:cNvGraphicFramePr/>
          <p:nvPr/>
        </p:nvGraphicFramePr>
        <p:xfrm>
          <a:off x="3348250" y="3447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{64F25E30-B50B-4ED6-90D3-2B5F6AC663A7}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4" name="Google Shape;224;p27"/>
          <p:cNvGraphicFramePr/>
          <p:nvPr/>
        </p:nvGraphicFramePr>
        <p:xfrm>
          <a:off x="4836175" y="3447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{64F25E30-B50B-4ED6-90D3-2B5F6AC663A7}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5" name="Google Shape;225;p27"/>
          <p:cNvGraphicFramePr/>
          <p:nvPr/>
        </p:nvGraphicFramePr>
        <p:xfrm>
          <a:off x="6324100" y="3447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{64F25E30-B50B-4ED6-90D3-2B5F6AC663A7}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6" name="Google Shape;226;p27"/>
          <p:cNvGraphicFramePr/>
          <p:nvPr/>
        </p:nvGraphicFramePr>
        <p:xfrm>
          <a:off x="7812025" y="3447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{64F25E30-B50B-4ED6-90D3-2B5F6AC663A7}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Revisited</a:t>
            </a:r>
            <a:endParaRPr/>
          </a:p>
        </p:txBody>
      </p:sp>
      <p:sp>
        <p:nvSpPr>
          <p:cNvPr id="232" name="Google Shape;232;p28"/>
          <p:cNvSpPr/>
          <p:nvPr/>
        </p:nvSpPr>
        <p:spPr>
          <a:xfrm>
            <a:off x="2585825" y="14586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</a:t>
            </a:r>
            <a:r>
              <a:rPr b="1" baseline="-25000" lang="en" sz="1200"/>
              <a:t>00</a:t>
            </a:r>
            <a:endParaRPr b="1" baseline="-25000" sz="1200"/>
          </a:p>
        </p:txBody>
      </p:sp>
      <p:sp>
        <p:nvSpPr>
          <p:cNvPr id="233" name="Google Shape;233;p28"/>
          <p:cNvSpPr/>
          <p:nvPr/>
        </p:nvSpPr>
        <p:spPr>
          <a:xfrm>
            <a:off x="2585825" y="207137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</a:t>
            </a:r>
            <a:r>
              <a:rPr b="1" baseline="-25000" lang="en" sz="1200"/>
              <a:t>01</a:t>
            </a:r>
            <a:endParaRPr b="1" baseline="-25000" sz="1200"/>
          </a:p>
        </p:txBody>
      </p:sp>
      <p:sp>
        <p:nvSpPr>
          <p:cNvPr id="234" name="Google Shape;234;p28"/>
          <p:cNvSpPr/>
          <p:nvPr/>
        </p:nvSpPr>
        <p:spPr>
          <a:xfrm>
            <a:off x="2585825" y="26841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</a:t>
            </a:r>
            <a:r>
              <a:rPr b="1" baseline="-25000" lang="en" sz="1200"/>
              <a:t>1</a:t>
            </a:r>
            <a:r>
              <a:rPr b="1" baseline="-25000" lang="en" sz="1200"/>
              <a:t>0</a:t>
            </a:r>
            <a:endParaRPr b="1" baseline="-25000" sz="1200"/>
          </a:p>
        </p:txBody>
      </p:sp>
      <p:sp>
        <p:nvSpPr>
          <p:cNvPr id="235" name="Google Shape;235;p28"/>
          <p:cNvSpPr/>
          <p:nvPr/>
        </p:nvSpPr>
        <p:spPr>
          <a:xfrm>
            <a:off x="2585825" y="329687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</a:t>
            </a:r>
            <a:r>
              <a:rPr b="1" baseline="-25000" lang="en" sz="1200"/>
              <a:t>11</a:t>
            </a:r>
            <a:endParaRPr b="1" baseline="-25000" sz="1200"/>
          </a:p>
        </p:txBody>
      </p:sp>
      <p:sp>
        <p:nvSpPr>
          <p:cNvPr id="236" name="Google Shape;236;p28"/>
          <p:cNvSpPr/>
          <p:nvPr/>
        </p:nvSpPr>
        <p:spPr>
          <a:xfrm>
            <a:off x="4383125" y="2071375"/>
            <a:ext cx="1248300" cy="11823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𝝨</a:t>
            </a:r>
            <a:r>
              <a:rPr lang="en"/>
              <a:t>w</a:t>
            </a:r>
            <a:r>
              <a:rPr baseline="-25000" lang="en"/>
              <a:t>i</a:t>
            </a:r>
            <a:r>
              <a:rPr lang="en"/>
              <a:t>a</a:t>
            </a:r>
            <a:r>
              <a:rPr baseline="-25000" lang="en"/>
              <a:t>i</a:t>
            </a:r>
            <a:endParaRPr baseline="-25000"/>
          </a:p>
        </p:txBody>
      </p:sp>
      <p:cxnSp>
        <p:nvCxnSpPr>
          <p:cNvPr id="237" name="Google Shape;237;p28"/>
          <p:cNvCxnSpPr>
            <a:stCxn id="232" idx="6"/>
            <a:endCxn id="236" idx="2"/>
          </p:cNvCxnSpPr>
          <p:nvPr/>
        </p:nvCxnSpPr>
        <p:spPr>
          <a:xfrm>
            <a:off x="3134825" y="1715425"/>
            <a:ext cx="1248300" cy="94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8"/>
          <p:cNvCxnSpPr>
            <a:stCxn id="233" idx="6"/>
            <a:endCxn id="236" idx="2"/>
          </p:cNvCxnSpPr>
          <p:nvPr/>
        </p:nvCxnSpPr>
        <p:spPr>
          <a:xfrm>
            <a:off x="3134825" y="2328175"/>
            <a:ext cx="1248300" cy="33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8"/>
          <p:cNvCxnSpPr>
            <a:stCxn id="234" idx="6"/>
            <a:endCxn id="236" idx="2"/>
          </p:cNvCxnSpPr>
          <p:nvPr/>
        </p:nvCxnSpPr>
        <p:spPr>
          <a:xfrm flipH="1" rot="10800000">
            <a:off x="3134825" y="2662525"/>
            <a:ext cx="1248300" cy="27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8"/>
          <p:cNvCxnSpPr>
            <a:stCxn id="235" idx="6"/>
            <a:endCxn id="236" idx="2"/>
          </p:cNvCxnSpPr>
          <p:nvPr/>
        </p:nvCxnSpPr>
        <p:spPr>
          <a:xfrm flipH="1" rot="10800000">
            <a:off x="3134825" y="2662375"/>
            <a:ext cx="1248300" cy="89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28"/>
          <p:cNvSpPr txBox="1"/>
          <p:nvPr/>
        </p:nvSpPr>
        <p:spPr>
          <a:xfrm>
            <a:off x="6206650" y="2431675"/>
            <a:ext cx="44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𝞂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2" name="Google Shape;242;p28"/>
          <p:cNvCxnSpPr>
            <a:stCxn id="236" idx="6"/>
            <a:endCxn id="241" idx="1"/>
          </p:cNvCxnSpPr>
          <p:nvPr/>
        </p:nvCxnSpPr>
        <p:spPr>
          <a:xfrm>
            <a:off x="5631425" y="2662525"/>
            <a:ext cx="575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p28"/>
          <p:cNvSpPr txBox="1"/>
          <p:nvPr/>
        </p:nvSpPr>
        <p:spPr>
          <a:xfrm>
            <a:off x="7330875" y="2431675"/>
            <a:ext cx="100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proba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4" name="Google Shape;244;p28"/>
          <p:cNvCxnSpPr>
            <a:stCxn id="241" idx="3"/>
            <a:endCxn id="243" idx="1"/>
          </p:cNvCxnSpPr>
          <p:nvPr/>
        </p:nvCxnSpPr>
        <p:spPr>
          <a:xfrm>
            <a:off x="6649150" y="2662525"/>
            <a:ext cx="681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p28"/>
          <p:cNvSpPr txBox="1"/>
          <p:nvPr/>
        </p:nvSpPr>
        <p:spPr>
          <a:xfrm>
            <a:off x="3806375" y="3872475"/>
            <a:ext cx="8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where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6" name="Google Shape;2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550" y="3739130"/>
            <a:ext cx="2118776" cy="666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7" name="Google Shape;247;p28"/>
          <p:cNvGraphicFramePr/>
          <p:nvPr/>
        </p:nvGraphicFramePr>
        <p:xfrm>
          <a:off x="803925" y="2266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{64F25E30-B50B-4ED6-90D3-2B5F6AC663A7}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00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10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48" name="Google Shape;248;p28"/>
          <p:cNvCxnSpPr/>
          <p:nvPr/>
        </p:nvCxnSpPr>
        <p:spPr>
          <a:xfrm>
            <a:off x="1746600" y="2662525"/>
            <a:ext cx="575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28"/>
          <p:cNvSpPr/>
          <p:nvPr/>
        </p:nvSpPr>
        <p:spPr>
          <a:xfrm>
            <a:off x="2394513" y="1563175"/>
            <a:ext cx="177900" cy="2198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Revisited</a:t>
            </a:r>
            <a:endParaRPr/>
          </a:p>
        </p:txBody>
      </p:sp>
      <p:sp>
        <p:nvSpPr>
          <p:cNvPr id="255" name="Google Shape;255;p29"/>
          <p:cNvSpPr txBox="1"/>
          <p:nvPr>
            <p:ph idx="1" type="body"/>
          </p:nvPr>
        </p:nvSpPr>
        <p:spPr>
          <a:xfrm>
            <a:off x="311700" y="1266325"/>
            <a:ext cx="8520600" cy="9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Recall that </a:t>
            </a:r>
            <a:r>
              <a:rPr lang="en"/>
              <a:t>logistic</a:t>
            </a:r>
            <a:r>
              <a:rPr lang="en"/>
              <a:t> regression is looking for weights and a bias that maximizes the probability of having seen the data we saw:</a:t>
            </a:r>
            <a:endParaRPr/>
          </a:p>
        </p:txBody>
      </p:sp>
      <p:pic>
        <p:nvPicPr>
          <p:cNvPr id="256" name="Google Shape;2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25" y="4062825"/>
            <a:ext cx="2146974" cy="3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025" y="2937875"/>
            <a:ext cx="8839204" cy="794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025" y="2113550"/>
            <a:ext cx="2513234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(intuition)</a:t>
            </a:r>
            <a:endParaRPr/>
          </a:p>
        </p:txBody>
      </p:sp>
      <p:sp>
        <p:nvSpPr>
          <p:cNvPr id="264" name="Google Shape;264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closed form solution to finding the extrema of this cost function. We can however use an iterative process by which we increment w and b gradually toward some minimum (most likely local).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Goal</a:t>
            </a:r>
            <a:r>
              <a:rPr lang="en"/>
              <a:t>: find a sequence of w</a:t>
            </a:r>
            <a:r>
              <a:rPr baseline="-25000" lang="en"/>
              <a:t>i</a:t>
            </a:r>
            <a:r>
              <a:rPr lang="en"/>
              <a:t>’</a:t>
            </a:r>
            <a:r>
              <a:rPr lang="en"/>
              <a:t>s (and b’s) that converge toward a minimum.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(intuition)</a:t>
            </a:r>
            <a:endParaRPr/>
          </a:p>
        </p:txBody>
      </p:sp>
      <p:sp>
        <p:nvSpPr>
          <p:cNvPr id="270" name="Google Shape;270;p31"/>
          <p:cNvSpPr txBox="1"/>
          <p:nvPr>
            <p:ph idx="1" type="body"/>
          </p:nvPr>
        </p:nvSpPr>
        <p:spPr>
          <a:xfrm>
            <a:off x="311700" y="1266325"/>
            <a:ext cx="8520600" cy="10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Consider a random weight w</a:t>
            </a:r>
            <a:r>
              <a:rPr baseline="-25000" lang="en"/>
              <a:t>0</a:t>
            </a:r>
            <a:r>
              <a:rPr lang="en"/>
              <a:t>. What happens to Cost(w</a:t>
            </a:r>
            <a:r>
              <a:rPr baseline="-25000" lang="en"/>
              <a:t>0</a:t>
            </a:r>
            <a:r>
              <a:rPr lang="en"/>
              <a:t>) as you nudge w</a:t>
            </a:r>
            <a:r>
              <a:rPr baseline="-25000" lang="en"/>
              <a:t>0</a:t>
            </a:r>
            <a:r>
              <a:rPr lang="en"/>
              <a:t> slightly?</a:t>
            </a:r>
            <a:endParaRPr/>
          </a:p>
        </p:txBody>
      </p:sp>
      <p:sp>
        <p:nvSpPr>
          <p:cNvPr id="271" name="Google Shape;271;p31"/>
          <p:cNvSpPr txBox="1"/>
          <p:nvPr/>
        </p:nvSpPr>
        <p:spPr>
          <a:xfrm>
            <a:off x="4118100" y="3001450"/>
            <a:ext cx="9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Cost(w</a:t>
            </a:r>
            <a:r>
              <a:rPr baseline="-25000" lang="en"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Google Shape;272;p31"/>
          <p:cNvSpPr txBox="1"/>
          <p:nvPr/>
        </p:nvSpPr>
        <p:spPr>
          <a:xfrm>
            <a:off x="4400938" y="2248950"/>
            <a:ext cx="389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 sz="2300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3" name="Google Shape;273;p31"/>
          <p:cNvSpPr txBox="1"/>
          <p:nvPr/>
        </p:nvSpPr>
        <p:spPr>
          <a:xfrm>
            <a:off x="4377300" y="3615350"/>
            <a:ext cx="38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endParaRPr sz="30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4" name="Google Shape;274;p31"/>
          <p:cNvSpPr txBox="1"/>
          <p:nvPr/>
        </p:nvSpPr>
        <p:spPr>
          <a:xfrm>
            <a:off x="5229075" y="3001450"/>
            <a:ext cx="38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5" name="Google Shape;275;p31"/>
          <p:cNvSpPr txBox="1"/>
          <p:nvPr/>
        </p:nvSpPr>
        <p:spPr>
          <a:xfrm>
            <a:off x="3566650" y="2932150"/>
            <a:ext cx="389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31"/>
          <p:cNvSpPr txBox="1"/>
          <p:nvPr/>
        </p:nvSpPr>
        <p:spPr>
          <a:xfrm>
            <a:off x="4898950" y="2362825"/>
            <a:ext cx="389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 sz="3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" name="Google Shape;277;p31"/>
          <p:cNvSpPr txBox="1"/>
          <p:nvPr/>
        </p:nvSpPr>
        <p:spPr>
          <a:xfrm>
            <a:off x="4978625" y="3401650"/>
            <a:ext cx="389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Google Shape;278;p31"/>
          <p:cNvSpPr txBox="1"/>
          <p:nvPr/>
        </p:nvSpPr>
        <p:spPr>
          <a:xfrm>
            <a:off x="3775975" y="3401650"/>
            <a:ext cx="389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endParaRPr sz="4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p31"/>
          <p:cNvSpPr txBox="1"/>
          <p:nvPr/>
        </p:nvSpPr>
        <p:spPr>
          <a:xfrm>
            <a:off x="3829075" y="2516725"/>
            <a:ext cx="389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31"/>
          <p:cNvSpPr txBox="1"/>
          <p:nvPr/>
        </p:nvSpPr>
        <p:spPr>
          <a:xfrm>
            <a:off x="354250" y="4296525"/>
            <a:ext cx="307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Clearly this is the best nudge to give w</a:t>
            </a:r>
            <a:r>
              <a:rPr baseline="-25000" lang="en"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to improve our Cost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81" name="Google Shape;281;p31"/>
          <p:cNvCxnSpPr/>
          <p:nvPr/>
        </p:nvCxnSpPr>
        <p:spPr>
          <a:xfrm flipH="1" rot="10800000">
            <a:off x="3196025" y="4019525"/>
            <a:ext cx="593100" cy="57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Revisited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Given a 2 x 2 grid where each cell a</a:t>
            </a:r>
            <a:r>
              <a:rPr baseline="-25000" lang="en"/>
              <a:t>ij</a:t>
            </a:r>
            <a:r>
              <a:rPr lang="en"/>
              <a:t> can take on one of two colors c</a:t>
            </a:r>
            <a:r>
              <a:rPr baseline="-25000" lang="en"/>
              <a:t>1</a:t>
            </a:r>
            <a:r>
              <a:rPr lang="en"/>
              <a:t> and c</a:t>
            </a:r>
            <a:r>
              <a:rPr baseline="-25000" lang="en"/>
              <a:t>2</a:t>
            </a:r>
            <a:r>
              <a:rPr lang="en"/>
              <a:t>, find a function that can identify the following diagonal pattern:</a:t>
            </a:r>
            <a:endParaRPr/>
          </a:p>
        </p:txBody>
      </p:sp>
      <p:graphicFrame>
        <p:nvGraphicFramePr>
          <p:cNvPr id="74" name="Google Shape;74;p14"/>
          <p:cNvGraphicFramePr/>
          <p:nvPr/>
        </p:nvGraphicFramePr>
        <p:xfrm>
          <a:off x="2988650" y="245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{64F25E30-B50B-4ED6-90D3-2B5F6AC663A7}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Google Shape;75;p14"/>
          <p:cNvGraphicFramePr/>
          <p:nvPr/>
        </p:nvGraphicFramePr>
        <p:xfrm>
          <a:off x="5250175" y="23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{64F25E30-B50B-4ED6-90D3-2B5F6AC663A7}</a:tableStyleId>
              </a:tblPr>
              <a:tblGrid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Google Shape;76;p14"/>
          <p:cNvGraphicFramePr/>
          <p:nvPr/>
        </p:nvGraphicFramePr>
        <p:xfrm>
          <a:off x="5250175" y="293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{64F25E30-B50B-4ED6-90D3-2B5F6AC663A7}</a:tableStyleId>
              </a:tblPr>
              <a:tblGrid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7" name="Google Shape;77;p14"/>
          <p:cNvSpPr txBox="1"/>
          <p:nvPr/>
        </p:nvSpPr>
        <p:spPr>
          <a:xfrm>
            <a:off x="5789900" y="2337450"/>
            <a:ext cx="86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= c</a:t>
            </a:r>
            <a:r>
              <a:rPr baseline="-25000" lang="en"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= -1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789900" y="2934300"/>
            <a:ext cx="86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= c</a:t>
            </a:r>
            <a:r>
              <a:rPr baseline="-25000" lang="en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= 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(intuition)</a:t>
            </a:r>
            <a:endParaRPr/>
          </a:p>
        </p:txBody>
      </p:sp>
      <p:sp>
        <p:nvSpPr>
          <p:cNvPr id="287" name="Google Shape;287;p32"/>
          <p:cNvSpPr txBox="1"/>
          <p:nvPr>
            <p:ph idx="1" type="body"/>
          </p:nvPr>
        </p:nvSpPr>
        <p:spPr>
          <a:xfrm>
            <a:off x="311700" y="1266325"/>
            <a:ext cx="8520600" cy="30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such we can define the following sequence: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baseline="-25000" lang="en"/>
              <a:t>1</a:t>
            </a:r>
            <a:r>
              <a:rPr lang="en"/>
              <a:t> = best nudge to w</a:t>
            </a:r>
            <a:r>
              <a:rPr baseline="-25000" lang="en"/>
              <a:t>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baseline="-25000" lang="en"/>
              <a:t>2</a:t>
            </a:r>
            <a:r>
              <a:rPr lang="en"/>
              <a:t> = best nudge to w</a:t>
            </a:r>
            <a:r>
              <a:rPr baseline="-25000" lang="en"/>
              <a:t>1</a:t>
            </a:r>
            <a:endParaRPr baseline="-25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Until we reach w</a:t>
            </a:r>
            <a:r>
              <a:rPr baseline="-25000" lang="en"/>
              <a:t>t</a:t>
            </a:r>
            <a:r>
              <a:rPr lang="en"/>
              <a:t> that looks like this: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this point we can stop updating w. Why?</a:t>
            </a:r>
            <a:endParaRPr/>
          </a:p>
        </p:txBody>
      </p:sp>
      <p:sp>
        <p:nvSpPr>
          <p:cNvPr id="288" name="Google Shape;288;p32"/>
          <p:cNvSpPr txBox="1"/>
          <p:nvPr/>
        </p:nvSpPr>
        <p:spPr>
          <a:xfrm>
            <a:off x="5844425" y="3019150"/>
            <a:ext cx="9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Cost(w</a:t>
            </a:r>
            <a:r>
              <a:rPr baseline="-25000" lang="en"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9" name="Google Shape;289;p32"/>
          <p:cNvSpPr txBox="1"/>
          <p:nvPr/>
        </p:nvSpPr>
        <p:spPr>
          <a:xfrm>
            <a:off x="6127263" y="2266650"/>
            <a:ext cx="389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 sz="2300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0" name="Google Shape;290;p32"/>
          <p:cNvSpPr txBox="1"/>
          <p:nvPr/>
        </p:nvSpPr>
        <p:spPr>
          <a:xfrm>
            <a:off x="6103625" y="3633050"/>
            <a:ext cx="389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 sz="24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1" name="Google Shape;291;p32"/>
          <p:cNvSpPr txBox="1"/>
          <p:nvPr/>
        </p:nvSpPr>
        <p:spPr>
          <a:xfrm>
            <a:off x="6955400" y="3019150"/>
            <a:ext cx="38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32"/>
          <p:cNvSpPr txBox="1"/>
          <p:nvPr/>
        </p:nvSpPr>
        <p:spPr>
          <a:xfrm>
            <a:off x="5292975" y="2949850"/>
            <a:ext cx="389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" name="Google Shape;293;p32"/>
          <p:cNvSpPr txBox="1"/>
          <p:nvPr/>
        </p:nvSpPr>
        <p:spPr>
          <a:xfrm>
            <a:off x="6625275" y="2380525"/>
            <a:ext cx="389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 sz="3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Google Shape;294;p32"/>
          <p:cNvSpPr txBox="1"/>
          <p:nvPr/>
        </p:nvSpPr>
        <p:spPr>
          <a:xfrm>
            <a:off x="6704950" y="3419350"/>
            <a:ext cx="389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Google Shape;295;p32"/>
          <p:cNvSpPr txBox="1"/>
          <p:nvPr/>
        </p:nvSpPr>
        <p:spPr>
          <a:xfrm>
            <a:off x="5502300" y="3419350"/>
            <a:ext cx="389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 sz="4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6" name="Google Shape;296;p32"/>
          <p:cNvSpPr txBox="1"/>
          <p:nvPr/>
        </p:nvSpPr>
        <p:spPr>
          <a:xfrm>
            <a:off x="5555400" y="2534425"/>
            <a:ext cx="389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(intuition)</a:t>
            </a:r>
            <a:endParaRPr/>
          </a:p>
        </p:txBody>
      </p:sp>
      <p:pic>
        <p:nvPicPr>
          <p:cNvPr id="302" name="Google Shape;3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44322"/>
            <a:ext cx="2696900" cy="219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9275" y="1876325"/>
            <a:ext cx="5373025" cy="24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(intuition)</a:t>
            </a:r>
            <a:endParaRPr/>
          </a:p>
        </p:txBody>
      </p:sp>
      <p:sp>
        <p:nvSpPr>
          <p:cNvPr id="309" name="Google Shape;309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 can we know how much to nudge and in what direction?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Gradients</a:t>
            </a:r>
            <a:endParaRPr/>
          </a:p>
        </p:txBody>
      </p:sp>
      <p:sp>
        <p:nvSpPr>
          <p:cNvPr id="315" name="Google Shape;315;p35"/>
          <p:cNvSpPr txBox="1"/>
          <p:nvPr>
            <p:ph idx="1" type="body"/>
          </p:nvPr>
        </p:nvSpPr>
        <p:spPr>
          <a:xfrm>
            <a:off x="311700" y="1266325"/>
            <a:ext cx="8520600" cy="14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Intuitively the best nudge should be in the direction of the largest rate of change (steepness) of the function.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Rate of change -&gt; think derivatives</a:t>
            </a:r>
            <a:endParaRPr/>
          </a:p>
        </p:txBody>
      </p:sp>
      <p:pic>
        <p:nvPicPr>
          <p:cNvPr id="316" name="Google Shape;3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00" y="2883650"/>
            <a:ext cx="2482925" cy="425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p35"/>
          <p:cNvCxnSpPr/>
          <p:nvPr/>
        </p:nvCxnSpPr>
        <p:spPr>
          <a:xfrm flipH="1">
            <a:off x="5280500" y="2769600"/>
            <a:ext cx="12000" cy="1539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5"/>
          <p:cNvCxnSpPr/>
          <p:nvPr/>
        </p:nvCxnSpPr>
        <p:spPr>
          <a:xfrm rot="10800000">
            <a:off x="5280500" y="4309500"/>
            <a:ext cx="168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35"/>
          <p:cNvSpPr/>
          <p:nvPr/>
        </p:nvSpPr>
        <p:spPr>
          <a:xfrm>
            <a:off x="5334500" y="2571750"/>
            <a:ext cx="2239150" cy="1974925"/>
          </a:xfrm>
          <a:custGeom>
            <a:rect b="b" l="l" r="r" t="t"/>
            <a:pathLst>
              <a:path extrusionOk="0" h="78997" w="89566">
                <a:moveTo>
                  <a:pt x="0" y="75608"/>
                </a:moveTo>
                <a:cubicBezTo>
                  <a:pt x="3161" y="68847"/>
                  <a:pt x="12689" y="34556"/>
                  <a:pt x="18967" y="35039"/>
                </a:cubicBezTo>
                <a:cubicBezTo>
                  <a:pt x="25245" y="35522"/>
                  <a:pt x="28845" y="84126"/>
                  <a:pt x="37670" y="78506"/>
                </a:cubicBezTo>
                <a:cubicBezTo>
                  <a:pt x="46495" y="72886"/>
                  <a:pt x="63267" y="9355"/>
                  <a:pt x="71916" y="1320"/>
                </a:cubicBezTo>
                <a:cubicBezTo>
                  <a:pt x="80565" y="-6715"/>
                  <a:pt x="86624" y="25468"/>
                  <a:pt x="89566" y="30298"/>
                </a:cubicBez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Gradients</a:t>
            </a:r>
            <a:endParaRPr/>
          </a:p>
        </p:txBody>
      </p:sp>
      <p:sp>
        <p:nvSpPr>
          <p:cNvPr id="325" name="Google Shape;325;p36"/>
          <p:cNvSpPr txBox="1"/>
          <p:nvPr>
            <p:ph idx="1" type="body"/>
          </p:nvPr>
        </p:nvSpPr>
        <p:spPr>
          <a:xfrm>
            <a:off x="311700" y="1266325"/>
            <a:ext cx="8520600" cy="14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Intuitively the best nudge should be in the direction of the largest rate of change (steepness) of the function.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Rate of change -&gt; think derivatives</a:t>
            </a:r>
            <a:endParaRPr/>
          </a:p>
        </p:txBody>
      </p:sp>
      <p:pic>
        <p:nvPicPr>
          <p:cNvPr id="326" name="Google Shape;3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00" y="2883650"/>
            <a:ext cx="2482925" cy="425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7" name="Google Shape;327;p36"/>
          <p:cNvCxnSpPr/>
          <p:nvPr/>
        </p:nvCxnSpPr>
        <p:spPr>
          <a:xfrm flipH="1">
            <a:off x="5280500" y="2769600"/>
            <a:ext cx="12000" cy="1539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36"/>
          <p:cNvCxnSpPr/>
          <p:nvPr/>
        </p:nvCxnSpPr>
        <p:spPr>
          <a:xfrm rot="10800000">
            <a:off x="5280500" y="4309500"/>
            <a:ext cx="168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36"/>
          <p:cNvSpPr/>
          <p:nvPr/>
        </p:nvSpPr>
        <p:spPr>
          <a:xfrm>
            <a:off x="5334500" y="2571750"/>
            <a:ext cx="2239150" cy="1974925"/>
          </a:xfrm>
          <a:custGeom>
            <a:rect b="b" l="l" r="r" t="t"/>
            <a:pathLst>
              <a:path extrusionOk="0" h="78997" w="89566">
                <a:moveTo>
                  <a:pt x="0" y="75608"/>
                </a:moveTo>
                <a:cubicBezTo>
                  <a:pt x="3161" y="68847"/>
                  <a:pt x="12689" y="34556"/>
                  <a:pt x="18967" y="35039"/>
                </a:cubicBezTo>
                <a:cubicBezTo>
                  <a:pt x="25245" y="35522"/>
                  <a:pt x="28845" y="84126"/>
                  <a:pt x="37670" y="78506"/>
                </a:cubicBezTo>
                <a:cubicBezTo>
                  <a:pt x="46495" y="72886"/>
                  <a:pt x="63267" y="9355"/>
                  <a:pt x="71916" y="1320"/>
                </a:cubicBezTo>
                <a:cubicBezTo>
                  <a:pt x="80565" y="-6715"/>
                  <a:pt x="86624" y="25468"/>
                  <a:pt x="89566" y="30298"/>
                </a:cubicBez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0" name="Google Shape;330;p36"/>
          <p:cNvSpPr/>
          <p:nvPr/>
        </p:nvSpPr>
        <p:spPr>
          <a:xfrm>
            <a:off x="5485925" y="4258050"/>
            <a:ext cx="1053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Gradients</a:t>
            </a:r>
            <a:endParaRPr/>
          </a:p>
        </p:txBody>
      </p:sp>
      <p:sp>
        <p:nvSpPr>
          <p:cNvPr id="336" name="Google Shape;336;p37"/>
          <p:cNvSpPr txBox="1"/>
          <p:nvPr>
            <p:ph idx="1" type="body"/>
          </p:nvPr>
        </p:nvSpPr>
        <p:spPr>
          <a:xfrm>
            <a:off x="311700" y="1266325"/>
            <a:ext cx="8520600" cy="14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Intuitively the best nudge should be in the direction of the largest rate of change (steepness) of the function.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Rate of change -&gt; think derivatives</a:t>
            </a:r>
            <a:endParaRPr/>
          </a:p>
        </p:txBody>
      </p:sp>
      <p:pic>
        <p:nvPicPr>
          <p:cNvPr id="337" name="Google Shape;3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00" y="2883650"/>
            <a:ext cx="2482925" cy="425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8" name="Google Shape;338;p37"/>
          <p:cNvCxnSpPr/>
          <p:nvPr/>
        </p:nvCxnSpPr>
        <p:spPr>
          <a:xfrm flipH="1">
            <a:off x="5280500" y="2769600"/>
            <a:ext cx="12000" cy="1539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37"/>
          <p:cNvCxnSpPr/>
          <p:nvPr/>
        </p:nvCxnSpPr>
        <p:spPr>
          <a:xfrm rot="10800000">
            <a:off x="5280500" y="4309500"/>
            <a:ext cx="168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0" name="Google Shape;340;p37"/>
          <p:cNvSpPr/>
          <p:nvPr/>
        </p:nvSpPr>
        <p:spPr>
          <a:xfrm>
            <a:off x="5334500" y="2571750"/>
            <a:ext cx="2239150" cy="1974925"/>
          </a:xfrm>
          <a:custGeom>
            <a:rect b="b" l="l" r="r" t="t"/>
            <a:pathLst>
              <a:path extrusionOk="0" h="78997" w="89566">
                <a:moveTo>
                  <a:pt x="0" y="75608"/>
                </a:moveTo>
                <a:cubicBezTo>
                  <a:pt x="3161" y="68847"/>
                  <a:pt x="12689" y="34556"/>
                  <a:pt x="18967" y="35039"/>
                </a:cubicBezTo>
                <a:cubicBezTo>
                  <a:pt x="25245" y="35522"/>
                  <a:pt x="28845" y="84126"/>
                  <a:pt x="37670" y="78506"/>
                </a:cubicBezTo>
                <a:cubicBezTo>
                  <a:pt x="46495" y="72886"/>
                  <a:pt x="63267" y="9355"/>
                  <a:pt x="71916" y="1320"/>
                </a:cubicBezTo>
                <a:cubicBezTo>
                  <a:pt x="80565" y="-6715"/>
                  <a:pt x="86624" y="25468"/>
                  <a:pt x="89566" y="30298"/>
                </a:cubicBez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1" name="Google Shape;341;p37"/>
          <p:cNvSpPr/>
          <p:nvPr/>
        </p:nvSpPr>
        <p:spPr>
          <a:xfrm>
            <a:off x="5485925" y="4258050"/>
            <a:ext cx="1053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2" name="Google Shape;342;p37"/>
          <p:cNvCxnSpPr/>
          <p:nvPr/>
        </p:nvCxnSpPr>
        <p:spPr>
          <a:xfrm>
            <a:off x="5524150" y="4600000"/>
            <a:ext cx="535500" cy="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Gradients</a:t>
            </a:r>
            <a:endParaRPr/>
          </a:p>
        </p:txBody>
      </p:sp>
      <p:sp>
        <p:nvSpPr>
          <p:cNvPr id="348" name="Google Shape;348;p38"/>
          <p:cNvSpPr txBox="1"/>
          <p:nvPr>
            <p:ph idx="1" type="body"/>
          </p:nvPr>
        </p:nvSpPr>
        <p:spPr>
          <a:xfrm>
            <a:off x="311700" y="1266325"/>
            <a:ext cx="8520600" cy="14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Intuitively the best nudge should be in the direction of the largest rate of change (steepness) of the function.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Rate of change -&gt; think derivatives</a:t>
            </a:r>
            <a:endParaRPr/>
          </a:p>
        </p:txBody>
      </p:sp>
      <p:pic>
        <p:nvPicPr>
          <p:cNvPr id="349" name="Google Shape;3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00" y="2883650"/>
            <a:ext cx="2482925" cy="425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0" name="Google Shape;350;p38"/>
          <p:cNvCxnSpPr/>
          <p:nvPr/>
        </p:nvCxnSpPr>
        <p:spPr>
          <a:xfrm flipH="1">
            <a:off x="5280500" y="2769600"/>
            <a:ext cx="12000" cy="1539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38"/>
          <p:cNvCxnSpPr/>
          <p:nvPr/>
        </p:nvCxnSpPr>
        <p:spPr>
          <a:xfrm rot="10800000">
            <a:off x="5280500" y="4309500"/>
            <a:ext cx="168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2" name="Google Shape;352;p38"/>
          <p:cNvSpPr/>
          <p:nvPr/>
        </p:nvSpPr>
        <p:spPr>
          <a:xfrm>
            <a:off x="5334500" y="2571750"/>
            <a:ext cx="2239150" cy="1974925"/>
          </a:xfrm>
          <a:custGeom>
            <a:rect b="b" l="l" r="r" t="t"/>
            <a:pathLst>
              <a:path extrusionOk="0" h="78997" w="89566">
                <a:moveTo>
                  <a:pt x="0" y="75608"/>
                </a:moveTo>
                <a:cubicBezTo>
                  <a:pt x="3161" y="68847"/>
                  <a:pt x="12689" y="34556"/>
                  <a:pt x="18967" y="35039"/>
                </a:cubicBezTo>
                <a:cubicBezTo>
                  <a:pt x="25245" y="35522"/>
                  <a:pt x="28845" y="84126"/>
                  <a:pt x="37670" y="78506"/>
                </a:cubicBezTo>
                <a:cubicBezTo>
                  <a:pt x="46495" y="72886"/>
                  <a:pt x="63267" y="9355"/>
                  <a:pt x="71916" y="1320"/>
                </a:cubicBezTo>
                <a:cubicBezTo>
                  <a:pt x="80565" y="-6715"/>
                  <a:pt x="86624" y="25468"/>
                  <a:pt x="89566" y="30298"/>
                </a:cubicBez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3" name="Google Shape;353;p38"/>
          <p:cNvSpPr/>
          <p:nvPr/>
        </p:nvSpPr>
        <p:spPr>
          <a:xfrm>
            <a:off x="5900825" y="4258050"/>
            <a:ext cx="1053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Gradients</a:t>
            </a:r>
            <a:endParaRPr/>
          </a:p>
        </p:txBody>
      </p:sp>
      <p:sp>
        <p:nvSpPr>
          <p:cNvPr id="359" name="Google Shape;359;p39"/>
          <p:cNvSpPr txBox="1"/>
          <p:nvPr>
            <p:ph idx="1" type="body"/>
          </p:nvPr>
        </p:nvSpPr>
        <p:spPr>
          <a:xfrm>
            <a:off x="311700" y="1266325"/>
            <a:ext cx="8520600" cy="14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Intuitively the best nudge should be in the direction of the largest rate of change (steepness) of the function.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Rate of change -&gt; think derivatives</a:t>
            </a:r>
            <a:endParaRPr/>
          </a:p>
        </p:txBody>
      </p:sp>
      <p:pic>
        <p:nvPicPr>
          <p:cNvPr id="360" name="Google Shape;36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00" y="2883650"/>
            <a:ext cx="2482925" cy="425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Google Shape;361;p39"/>
          <p:cNvCxnSpPr/>
          <p:nvPr/>
        </p:nvCxnSpPr>
        <p:spPr>
          <a:xfrm flipH="1">
            <a:off x="5280500" y="2769600"/>
            <a:ext cx="12000" cy="1539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39"/>
          <p:cNvCxnSpPr/>
          <p:nvPr/>
        </p:nvCxnSpPr>
        <p:spPr>
          <a:xfrm rot="10800000">
            <a:off x="5280500" y="4309500"/>
            <a:ext cx="168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39"/>
          <p:cNvSpPr/>
          <p:nvPr/>
        </p:nvSpPr>
        <p:spPr>
          <a:xfrm>
            <a:off x="5334500" y="2571750"/>
            <a:ext cx="2239150" cy="1974925"/>
          </a:xfrm>
          <a:custGeom>
            <a:rect b="b" l="l" r="r" t="t"/>
            <a:pathLst>
              <a:path extrusionOk="0" h="78997" w="89566">
                <a:moveTo>
                  <a:pt x="0" y="75608"/>
                </a:moveTo>
                <a:cubicBezTo>
                  <a:pt x="3161" y="68847"/>
                  <a:pt x="12689" y="34556"/>
                  <a:pt x="18967" y="35039"/>
                </a:cubicBezTo>
                <a:cubicBezTo>
                  <a:pt x="25245" y="35522"/>
                  <a:pt x="28845" y="84126"/>
                  <a:pt x="37670" y="78506"/>
                </a:cubicBezTo>
                <a:cubicBezTo>
                  <a:pt x="46495" y="72886"/>
                  <a:pt x="63267" y="9355"/>
                  <a:pt x="71916" y="1320"/>
                </a:cubicBezTo>
                <a:cubicBezTo>
                  <a:pt x="80565" y="-6715"/>
                  <a:pt x="86624" y="25468"/>
                  <a:pt x="89566" y="30298"/>
                </a:cubicBez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4" name="Google Shape;364;p39"/>
          <p:cNvSpPr/>
          <p:nvPr/>
        </p:nvSpPr>
        <p:spPr>
          <a:xfrm>
            <a:off x="5900825" y="4258050"/>
            <a:ext cx="105300" cy="10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5" name="Google Shape;365;p39"/>
          <p:cNvCxnSpPr/>
          <p:nvPr/>
        </p:nvCxnSpPr>
        <p:spPr>
          <a:xfrm flipH="1">
            <a:off x="5472750" y="4546675"/>
            <a:ext cx="499200" cy="7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Gradients</a:t>
            </a:r>
            <a:endParaRPr/>
          </a:p>
        </p:txBody>
      </p:sp>
      <p:sp>
        <p:nvSpPr>
          <p:cNvPr id="371" name="Google Shape;371;p40"/>
          <p:cNvSpPr txBox="1"/>
          <p:nvPr>
            <p:ph idx="1" type="body"/>
          </p:nvPr>
        </p:nvSpPr>
        <p:spPr>
          <a:xfrm>
            <a:off x="311700" y="1266325"/>
            <a:ext cx="8520600" cy="1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Intuitively, the rate of change of a multi-dimensional function should be a combination of the rate change in each dimension. For a 3-dimensional function, the rate of change would be:</a:t>
            </a:r>
            <a:endParaRPr/>
          </a:p>
        </p:txBody>
      </p:sp>
      <p:cxnSp>
        <p:nvCxnSpPr>
          <p:cNvPr id="372" name="Google Shape;372;p40"/>
          <p:cNvCxnSpPr/>
          <p:nvPr/>
        </p:nvCxnSpPr>
        <p:spPr>
          <a:xfrm flipH="1">
            <a:off x="1473900" y="2881575"/>
            <a:ext cx="12000" cy="1539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40"/>
          <p:cNvCxnSpPr/>
          <p:nvPr/>
        </p:nvCxnSpPr>
        <p:spPr>
          <a:xfrm rot="10800000">
            <a:off x="1473900" y="4421475"/>
            <a:ext cx="168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40"/>
          <p:cNvCxnSpPr/>
          <p:nvPr/>
        </p:nvCxnSpPr>
        <p:spPr>
          <a:xfrm flipH="1">
            <a:off x="1473800" y="3657600"/>
            <a:ext cx="1004700" cy="746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40"/>
          <p:cNvCxnSpPr/>
          <p:nvPr/>
        </p:nvCxnSpPr>
        <p:spPr>
          <a:xfrm flipH="1" rot="10800000">
            <a:off x="1473875" y="4108650"/>
            <a:ext cx="390900" cy="294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40"/>
          <p:cNvCxnSpPr/>
          <p:nvPr/>
        </p:nvCxnSpPr>
        <p:spPr>
          <a:xfrm>
            <a:off x="1473875" y="4415600"/>
            <a:ext cx="535500" cy="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40"/>
          <p:cNvCxnSpPr/>
          <p:nvPr/>
        </p:nvCxnSpPr>
        <p:spPr>
          <a:xfrm flipH="1" rot="10800000">
            <a:off x="1473875" y="3892075"/>
            <a:ext cx="6000" cy="517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8" name="Google Shape;378;p40"/>
          <p:cNvSpPr txBox="1"/>
          <p:nvPr/>
        </p:nvSpPr>
        <p:spPr>
          <a:xfrm>
            <a:off x="1191125" y="4030575"/>
            <a:ext cx="22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k</a:t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9" name="Google Shape;379;p40"/>
          <p:cNvSpPr txBox="1"/>
          <p:nvPr/>
        </p:nvSpPr>
        <p:spPr>
          <a:xfrm>
            <a:off x="1630325" y="4433500"/>
            <a:ext cx="25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i</a:t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p40"/>
          <p:cNvSpPr txBox="1"/>
          <p:nvPr/>
        </p:nvSpPr>
        <p:spPr>
          <a:xfrm>
            <a:off x="1546075" y="3924725"/>
            <a:ext cx="22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j</a:t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81" name="Google Shape;381;p40"/>
          <p:cNvCxnSpPr/>
          <p:nvPr/>
        </p:nvCxnSpPr>
        <p:spPr>
          <a:xfrm>
            <a:off x="1239275" y="4078625"/>
            <a:ext cx="126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2" name="Google Shape;382;p40"/>
          <p:cNvCxnSpPr/>
          <p:nvPr/>
        </p:nvCxnSpPr>
        <p:spPr>
          <a:xfrm>
            <a:off x="1606175" y="3969488"/>
            <a:ext cx="126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3" name="Google Shape;383;p40"/>
          <p:cNvCxnSpPr/>
          <p:nvPr/>
        </p:nvCxnSpPr>
        <p:spPr>
          <a:xfrm>
            <a:off x="1696475" y="4479750"/>
            <a:ext cx="126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384" name="Google Shape;38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375" y="3297824"/>
            <a:ext cx="4359832" cy="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Gradients</a:t>
            </a:r>
            <a:endParaRPr/>
          </a:p>
        </p:txBody>
      </p:sp>
      <p:sp>
        <p:nvSpPr>
          <p:cNvPr id="390" name="Google Shape;390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Example: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f(x) = 3x</a:t>
            </a:r>
            <a:r>
              <a:rPr baseline="30000" lang="en"/>
              <a:t>2</a:t>
            </a:r>
            <a:r>
              <a:rPr lang="en"/>
              <a:t>-2y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Without even computing derivatives we can see that changes in x create more positive change in f than changes in y.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∇f = 6xi - 2j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is the gradient of f and can be evaluated at any point (x, y) in the space.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Revisited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266325"/>
            <a:ext cx="8520600" cy="4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That is, find </a:t>
            </a:r>
            <a:r>
              <a:rPr b="1" lang="en"/>
              <a:t>f</a:t>
            </a:r>
            <a:r>
              <a:rPr lang="en"/>
              <a:t> such that</a:t>
            </a:r>
            <a:endParaRPr/>
          </a:p>
        </p:txBody>
      </p:sp>
      <p:graphicFrame>
        <p:nvGraphicFramePr>
          <p:cNvPr id="85" name="Google Shape;85;p15"/>
          <p:cNvGraphicFramePr/>
          <p:nvPr/>
        </p:nvGraphicFramePr>
        <p:xfrm>
          <a:off x="1173825" y="22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{64F25E30-B50B-4ED6-90D3-2B5F6AC663A7}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00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10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6" name="Google Shape;86;p15"/>
          <p:cNvSpPr/>
          <p:nvPr/>
        </p:nvSpPr>
        <p:spPr>
          <a:xfrm>
            <a:off x="2895025" y="2248463"/>
            <a:ext cx="203700" cy="849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708350" y="2493113"/>
            <a:ext cx="27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f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850000" y="2257775"/>
            <a:ext cx="20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Open Sans"/>
                <a:ea typeface="Open Sans"/>
                <a:cs typeface="Open Sans"/>
                <a:sym typeface="Open Sans"/>
              </a:rPr>
              <a:t>(</a:t>
            </a:r>
            <a:endParaRPr sz="4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1999400" y="2257775"/>
            <a:ext cx="93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Open Sans"/>
                <a:ea typeface="Open Sans"/>
                <a:cs typeface="Open Sans"/>
                <a:sym typeface="Open Sans"/>
              </a:rPr>
              <a:t>) =</a:t>
            </a:r>
            <a:endParaRPr sz="4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3193453" y="1934025"/>
            <a:ext cx="7815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300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✔ </a:t>
            </a: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if</a:t>
            </a:r>
            <a:endParaRPr i="0" sz="190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3193449" y="2952550"/>
            <a:ext cx="19767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3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✘ 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otherwise</a:t>
            </a:r>
            <a:endParaRPr i="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92" name="Google Shape;92;p15"/>
          <p:cNvGraphicFramePr/>
          <p:nvPr/>
        </p:nvGraphicFramePr>
        <p:xfrm>
          <a:off x="4020900" y="1754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{64F25E30-B50B-4ED6-90D3-2B5F6AC663A7}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00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10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3" name="Google Shape;93;p15"/>
          <p:cNvSpPr txBox="1"/>
          <p:nvPr/>
        </p:nvSpPr>
        <p:spPr>
          <a:xfrm>
            <a:off x="4936702" y="1934025"/>
            <a:ext cx="3663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=</a:t>
            </a:r>
            <a:endParaRPr i="0" sz="190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94" name="Google Shape;94;p15"/>
          <p:cNvGraphicFramePr/>
          <p:nvPr/>
        </p:nvGraphicFramePr>
        <p:xfrm>
          <a:off x="5348950" y="1754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{64F25E30-B50B-4ED6-90D3-2B5F6AC663A7}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5" name="Google Shape;95;p15"/>
          <p:cNvSpPr txBox="1"/>
          <p:nvPr/>
        </p:nvSpPr>
        <p:spPr>
          <a:xfrm>
            <a:off x="6264752" y="1934025"/>
            <a:ext cx="3663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=</a:t>
            </a:r>
            <a:endParaRPr i="0" sz="190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96" name="Google Shape;96;p15"/>
          <p:cNvGraphicFramePr/>
          <p:nvPr/>
        </p:nvGraphicFramePr>
        <p:xfrm>
          <a:off x="6677000" y="1754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{64F25E30-B50B-4ED6-90D3-2B5F6AC663A7}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3915225"/>
            <a:ext cx="3504000" cy="4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can define: </a:t>
            </a:r>
            <a:r>
              <a:rPr lang="en"/>
              <a:t> </a:t>
            </a:r>
            <a:r>
              <a:rPr lang="en">
                <a:solidFill>
                  <a:srgbClr val="38761D"/>
                </a:solidFill>
              </a:rPr>
              <a:t>✔</a:t>
            </a:r>
            <a:r>
              <a:rPr lang="en"/>
              <a:t> = 1 and </a:t>
            </a:r>
            <a:r>
              <a:rPr lang="en">
                <a:solidFill>
                  <a:srgbClr val="CC0000"/>
                </a:solidFill>
              </a:rPr>
              <a:t>✘</a:t>
            </a:r>
            <a:r>
              <a:rPr lang="en"/>
              <a:t> = 0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Gradients</a:t>
            </a:r>
            <a:endParaRPr/>
          </a:p>
        </p:txBody>
      </p:sp>
      <p:sp>
        <p:nvSpPr>
          <p:cNvPr id="396" name="Google Shape;396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f(x) = 3x</a:t>
            </a:r>
            <a:r>
              <a:rPr baseline="30000" lang="en"/>
              <a:t>2</a:t>
            </a:r>
            <a:r>
              <a:rPr lang="en"/>
              <a:t>-2y    ,    ∇f = 6xi - 2j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Evaluating ∇f at p=(0, 0):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∇f</a:t>
            </a:r>
            <a:r>
              <a:rPr baseline="-25000" lang="en"/>
              <a:t>p</a:t>
            </a:r>
            <a:r>
              <a:rPr lang="en"/>
              <a:t> = 6ᐧ0ᐧi - 2j = -2j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happens to f as we move 1 unit away from p in the direction of the gradient?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baseline="-25000" lang="en"/>
              <a:t>new</a:t>
            </a:r>
            <a:r>
              <a:rPr lang="en"/>
              <a:t> = 1ᐧ ∇f</a:t>
            </a:r>
            <a:r>
              <a:rPr baseline="-25000" lang="en"/>
              <a:t>p</a:t>
            </a:r>
            <a:r>
              <a:rPr lang="en"/>
              <a:t> + p = (0, -2)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f(p</a:t>
            </a:r>
            <a:r>
              <a:rPr baseline="-25000" lang="en"/>
              <a:t>new</a:t>
            </a:r>
            <a:r>
              <a:rPr lang="en"/>
              <a:t>) = 3ᐧ0</a:t>
            </a:r>
            <a:r>
              <a:rPr baseline="30000" lang="en"/>
              <a:t>2</a:t>
            </a:r>
            <a:r>
              <a:rPr lang="en"/>
              <a:t> - 2ᐧ (-2) = 4 &gt; f(p) = 0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Gradients</a:t>
            </a:r>
            <a:endParaRPr/>
          </a:p>
        </p:txBody>
      </p:sp>
      <p:sp>
        <p:nvSpPr>
          <p:cNvPr id="402" name="Google Shape;402;p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f(x) = 3x</a:t>
            </a:r>
            <a:r>
              <a:rPr baseline="30000" lang="en"/>
              <a:t>2</a:t>
            </a:r>
            <a:r>
              <a:rPr lang="en"/>
              <a:t>-2y    ,    ∇f = 6xi - 2j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happens to f if we move 1 unit away from p in a random direction (not following ∇f)? Say (1,0) = 1i + 0j: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baseline="-25000" lang="en"/>
              <a:t>new</a:t>
            </a:r>
            <a:r>
              <a:rPr lang="en"/>
              <a:t> = 1ᐧ (1,0) + p = (1, 0)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f(p</a:t>
            </a:r>
            <a:r>
              <a:rPr baseline="-25000" lang="en"/>
              <a:t>new</a:t>
            </a:r>
            <a:r>
              <a:rPr lang="en"/>
              <a:t>) = 3 &lt; 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Moving p along the gradient will result in the fastest increase in f from p.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Gradients</a:t>
            </a:r>
            <a:endParaRPr/>
          </a:p>
        </p:txBody>
      </p:sp>
      <p:sp>
        <p:nvSpPr>
          <p:cNvPr id="408" name="Google Shape;408;p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the gradient expresses the </a:t>
            </a:r>
            <a:r>
              <a:rPr b="1" lang="en"/>
              <a:t>instantaneous</a:t>
            </a:r>
            <a:r>
              <a:rPr lang="en"/>
              <a:t> rate of change. At p, </a:t>
            </a:r>
            <a:r>
              <a:rPr lang="en"/>
              <a:t>∇f</a:t>
            </a:r>
            <a:r>
              <a:rPr baseline="-25000" lang="en"/>
              <a:t>p</a:t>
            </a:r>
            <a:r>
              <a:rPr lang="en"/>
              <a:t> is the steepest but the highest value of f will depend on how many units we step in that direction. If we step too many units away, the instantaneous change in f is no longer representative of what values f will take.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Example:</a:t>
            </a:r>
            <a:endParaRPr/>
          </a:p>
        </p:txBody>
      </p:sp>
      <p:pic>
        <p:nvPicPr>
          <p:cNvPr id="409" name="Google Shape;40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347" y="2615322"/>
            <a:ext cx="2708150" cy="24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</a:t>
            </a:r>
            <a:endParaRPr/>
          </a:p>
        </p:txBody>
      </p:sp>
      <p:sp>
        <p:nvSpPr>
          <p:cNvPr id="415" name="Google Shape;415;p45"/>
          <p:cNvSpPr txBox="1"/>
          <p:nvPr>
            <p:ph idx="1" type="body"/>
          </p:nvPr>
        </p:nvSpPr>
        <p:spPr>
          <a:xfrm>
            <a:off x="311700" y="1266325"/>
            <a:ext cx="8520600" cy="3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“smooth” function f for which there exists no closed form solution for finding its </a:t>
            </a:r>
            <a:r>
              <a:rPr b="1" lang="en"/>
              <a:t>maximum</a:t>
            </a:r>
            <a:r>
              <a:rPr lang="en"/>
              <a:t>, we can find a local maximum through the following steps: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Define a step size 𝛂 (tuning parameter)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Initialize p to be random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</a:t>
            </a:r>
            <a:r>
              <a:rPr baseline="-25000" lang="en"/>
              <a:t>new</a:t>
            </a:r>
            <a:r>
              <a:rPr lang="en"/>
              <a:t> = 𝛂 ∇f</a:t>
            </a:r>
            <a:r>
              <a:rPr baseline="-25000" lang="en"/>
              <a:t>p</a:t>
            </a:r>
            <a:r>
              <a:rPr lang="en"/>
              <a:t> + 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 🠄 p</a:t>
            </a:r>
            <a:r>
              <a:rPr baseline="-25000" lang="en"/>
              <a:t>new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3 &amp; 4 until p ~ p</a:t>
            </a:r>
            <a:r>
              <a:rPr baseline="-25000" lang="en"/>
              <a:t>new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 find a local </a:t>
            </a:r>
            <a:r>
              <a:rPr b="1" lang="en"/>
              <a:t>minimum</a:t>
            </a:r>
            <a:r>
              <a:rPr lang="en"/>
              <a:t>, just use -∇f</a:t>
            </a:r>
            <a:r>
              <a:rPr baseline="-25000" lang="en"/>
              <a:t>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</a:t>
            </a:r>
            <a:endParaRPr/>
          </a:p>
        </p:txBody>
      </p:sp>
      <p:sp>
        <p:nvSpPr>
          <p:cNvPr id="421" name="Google Shape;421;p4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 about </a:t>
            </a:r>
            <a:r>
              <a:rPr lang="en"/>
              <a:t>𝛂: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𝛂 is too large, GD may overshoot the maximum, take a long time to or never be able to converge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𝛂 is too small, GD may take too long to converge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7"/>
          <p:cNvSpPr/>
          <p:nvPr/>
        </p:nvSpPr>
        <p:spPr>
          <a:xfrm>
            <a:off x="3334050" y="3117250"/>
            <a:ext cx="2475900" cy="1007100"/>
          </a:xfrm>
          <a:prstGeom prst="bracePai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</a:t>
            </a:r>
            <a:endParaRPr/>
          </a:p>
        </p:txBody>
      </p:sp>
      <p:sp>
        <p:nvSpPr>
          <p:cNvPr id="428" name="Google Shape;428;p47"/>
          <p:cNvSpPr txBox="1"/>
          <p:nvPr>
            <p:ph idx="1" type="body"/>
          </p:nvPr>
        </p:nvSpPr>
        <p:spPr>
          <a:xfrm>
            <a:off x="311700" y="1266325"/>
            <a:ext cx="8520600" cy="13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apply this to our diagonal problem to find the weights and bias for logistic regression.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Assume we have the following dataset:</a:t>
            </a:r>
            <a:endParaRPr/>
          </a:p>
        </p:txBody>
      </p:sp>
      <p:graphicFrame>
        <p:nvGraphicFramePr>
          <p:cNvPr id="429" name="Google Shape;429;p47"/>
          <p:cNvGraphicFramePr/>
          <p:nvPr/>
        </p:nvGraphicFramePr>
        <p:xfrm>
          <a:off x="3598275" y="322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{64F25E30-B50B-4ED6-90D3-2B5F6AC663A7}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sp>
        <p:nvSpPr>
          <p:cNvPr id="430" name="Google Shape;430;p47"/>
          <p:cNvSpPr txBox="1"/>
          <p:nvPr/>
        </p:nvSpPr>
        <p:spPr>
          <a:xfrm>
            <a:off x="5086725" y="3252713"/>
            <a:ext cx="6792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4000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✔</a:t>
            </a:r>
            <a:endParaRPr i="0" sz="360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1" name="Google Shape;431;p47"/>
          <p:cNvSpPr txBox="1"/>
          <p:nvPr/>
        </p:nvSpPr>
        <p:spPr>
          <a:xfrm>
            <a:off x="3467700" y="4409600"/>
            <a:ext cx="113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[0 1 1 0]</a:t>
            </a:r>
            <a:r>
              <a:rPr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</a:t>
            </a:r>
            <a:endParaRPr/>
          </a:p>
        </p:txBody>
      </p:sp>
      <p:sp>
        <p:nvSpPr>
          <p:cNvPr id="437" name="Google Shape;437;p48"/>
          <p:cNvSpPr txBox="1"/>
          <p:nvPr>
            <p:ph idx="1" type="body"/>
          </p:nvPr>
        </p:nvSpPr>
        <p:spPr>
          <a:xfrm>
            <a:off x="311700" y="1266325"/>
            <a:ext cx="8520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Recall:</a:t>
            </a:r>
            <a:endParaRPr/>
          </a:p>
        </p:txBody>
      </p:sp>
      <p:pic>
        <p:nvPicPr>
          <p:cNvPr id="438" name="Google Shape;43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1500" y="2158450"/>
            <a:ext cx="2146974" cy="3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1500" y="2766675"/>
            <a:ext cx="8839204" cy="794147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8"/>
          <p:cNvSpPr txBox="1"/>
          <p:nvPr/>
        </p:nvSpPr>
        <p:spPr>
          <a:xfrm>
            <a:off x="-138300" y="2030500"/>
            <a:ext cx="895800" cy="147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Open Sans"/>
                <a:ea typeface="Open Sans"/>
                <a:cs typeface="Open Sans"/>
                <a:sym typeface="Open Sans"/>
              </a:rPr>
              <a:t>    =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</a:t>
            </a:r>
            <a:endParaRPr/>
          </a:p>
        </p:txBody>
      </p:sp>
      <p:sp>
        <p:nvSpPr>
          <p:cNvPr id="446" name="Google Shape;446;p49"/>
          <p:cNvSpPr txBox="1"/>
          <p:nvPr>
            <p:ph idx="1" type="body"/>
          </p:nvPr>
        </p:nvSpPr>
        <p:spPr>
          <a:xfrm>
            <a:off x="311700" y="1266325"/>
            <a:ext cx="85206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need to compute </a:t>
            </a:r>
            <a:r>
              <a:rPr lang="en"/>
              <a:t>∇Cost(w, b):</a:t>
            </a:r>
            <a:endParaRPr/>
          </a:p>
        </p:txBody>
      </p:sp>
      <p:pic>
        <p:nvPicPr>
          <p:cNvPr id="447" name="Google Shape;44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424" y="3742975"/>
            <a:ext cx="4797625" cy="87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425" y="2630363"/>
            <a:ext cx="5423000" cy="87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425" y="1763200"/>
            <a:ext cx="4290423" cy="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</a:t>
            </a:r>
            <a:endParaRPr/>
          </a:p>
        </p:txBody>
      </p:sp>
      <p:sp>
        <p:nvSpPr>
          <p:cNvPr id="455" name="Google Shape;455;p5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[0 1 1 0]</a:t>
            </a:r>
            <a:r>
              <a:rPr baseline="30000" lang="en"/>
              <a:t>T</a:t>
            </a:r>
            <a:endParaRPr baseline="30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Start with random w and b: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 = [0 0 0 0]</a:t>
            </a:r>
            <a:r>
              <a:rPr baseline="30000" lang="en"/>
              <a:t>T</a:t>
            </a:r>
            <a:r>
              <a:rPr lang="en"/>
              <a:t> , b =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Note: 𝞂(0) = 0.5</a:t>
            </a:r>
            <a:endParaRPr/>
          </a:p>
        </p:txBody>
      </p:sp>
      <p:graphicFrame>
        <p:nvGraphicFramePr>
          <p:cNvPr id="456" name="Google Shape;456;p50"/>
          <p:cNvGraphicFramePr/>
          <p:nvPr/>
        </p:nvGraphicFramePr>
        <p:xfrm>
          <a:off x="6700175" y="106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{64F25E30-B50B-4ED6-90D3-2B5F6AC663A7}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</a:t>
            </a:r>
            <a:endParaRPr/>
          </a:p>
        </p:txBody>
      </p:sp>
      <p:sp>
        <p:nvSpPr>
          <p:cNvPr id="462" name="Google Shape;462;p5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 Compute the Cost(w, b)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Cost([0 0 0 0]</a:t>
            </a:r>
            <a:r>
              <a:rPr baseline="30000" lang="en"/>
              <a:t>T</a:t>
            </a:r>
            <a:r>
              <a:rPr lang="en"/>
              <a:t> , 0) = -1 log(𝞂(0)) = -log(0.5)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Revisited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266325"/>
            <a:ext cx="77976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assign weights to each cell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4" name="Google Shape;104;p16"/>
          <p:cNvGraphicFramePr/>
          <p:nvPr/>
        </p:nvGraphicFramePr>
        <p:xfrm>
          <a:off x="4187400" y="1152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{64F25E30-B50B-4ED6-90D3-2B5F6AC663A7}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3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4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</a:t>
            </a:r>
            <a:endParaRPr/>
          </a:p>
        </p:txBody>
      </p:sp>
      <p:sp>
        <p:nvSpPr>
          <p:cNvPr id="468" name="Google Shape;468;p5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[0 1 1 0]</a:t>
            </a:r>
            <a:r>
              <a:rPr baseline="30000" lang="en"/>
              <a:t>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Compute the gradient ∇Cost at (w, b)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Recall we only have one data point</a:t>
            </a:r>
            <a:endParaRPr/>
          </a:p>
        </p:txBody>
      </p:sp>
      <p:pic>
        <p:nvPicPr>
          <p:cNvPr id="469" name="Google Shape;46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925" y="2229000"/>
            <a:ext cx="5425726" cy="1486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70" name="Google Shape;470;p52"/>
          <p:cNvGraphicFramePr/>
          <p:nvPr/>
        </p:nvGraphicFramePr>
        <p:xfrm>
          <a:off x="6700175" y="106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{64F25E30-B50B-4ED6-90D3-2B5F6AC663A7}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</a:t>
            </a:r>
            <a:endParaRPr/>
          </a:p>
        </p:txBody>
      </p:sp>
      <p:sp>
        <p:nvSpPr>
          <p:cNvPr id="476" name="Google Shape;476;p5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[0 1 1 0]</a:t>
            </a:r>
            <a:r>
              <a:rPr baseline="30000" lang="en"/>
              <a:t>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Compute the gradient ∇Cost at (w, b)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Recall we only have one data point</a:t>
            </a:r>
            <a:endParaRPr/>
          </a:p>
        </p:txBody>
      </p:sp>
      <p:pic>
        <p:nvPicPr>
          <p:cNvPr id="477" name="Google Shape;47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713" y="2571750"/>
            <a:ext cx="4642574" cy="969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78" name="Google Shape;478;p53"/>
          <p:cNvGraphicFramePr/>
          <p:nvPr/>
        </p:nvGraphicFramePr>
        <p:xfrm>
          <a:off x="6700175" y="106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{64F25E30-B50B-4ED6-90D3-2B5F6AC663A7}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</a:t>
            </a:r>
            <a:endParaRPr/>
          </a:p>
        </p:txBody>
      </p:sp>
      <p:sp>
        <p:nvSpPr>
          <p:cNvPr id="484" name="Google Shape;484;p5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Adjust w &amp; b by taking 𝛂 steps in the direction of -∇Cost</a:t>
            </a:r>
            <a:r>
              <a:rPr baseline="-25000" lang="en"/>
              <a:t>(w, b)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85" name="Google Shape;48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550" y="2385277"/>
            <a:ext cx="4056949" cy="12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0675" y="2759425"/>
            <a:ext cx="2534856" cy="6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</a:t>
            </a:r>
            <a:endParaRPr/>
          </a:p>
        </p:txBody>
      </p:sp>
      <p:sp>
        <p:nvSpPr>
          <p:cNvPr id="492" name="Google Shape;492;p5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Compute the updated Cost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what values of 𝛂 is the Cost reduced?</a:t>
            </a:r>
            <a:endParaRPr/>
          </a:p>
        </p:txBody>
      </p:sp>
      <p:pic>
        <p:nvPicPr>
          <p:cNvPr id="493" name="Google Shape;49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338" y="2253602"/>
            <a:ext cx="4233325" cy="12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Stochastic </a:t>
            </a:r>
            <a:r>
              <a:rPr lang="en"/>
              <a:t>Gradient Descent</a:t>
            </a:r>
            <a:endParaRPr/>
          </a:p>
        </p:txBody>
      </p:sp>
      <p:sp>
        <p:nvSpPr>
          <p:cNvPr id="499" name="Google Shape;499;p5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the Cost is computed for the entire dataset. This has some limitations: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It’s expensive to run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result we get depends only on the initial starting point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Stochastic Gradient Descent</a:t>
            </a:r>
            <a:endParaRPr/>
          </a:p>
        </p:txBody>
      </p:sp>
      <p:sp>
        <p:nvSpPr>
          <p:cNvPr id="505" name="Google Shape;505;p57"/>
          <p:cNvSpPr txBox="1"/>
          <p:nvPr>
            <p:ph idx="1" type="body"/>
          </p:nvPr>
        </p:nvSpPr>
        <p:spPr>
          <a:xfrm>
            <a:off x="311700" y="1266325"/>
            <a:ext cx="85206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Goal</a:t>
            </a:r>
            <a:r>
              <a:rPr lang="en"/>
              <a:t>: Approximate the gradient of the Cost using a sample of the data (batch)</a:t>
            </a:r>
            <a:endParaRPr/>
          </a:p>
        </p:txBody>
      </p:sp>
      <p:pic>
        <p:nvPicPr>
          <p:cNvPr id="506" name="Google Shape;50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725" y="1880425"/>
            <a:ext cx="4038545" cy="2958275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57"/>
          <p:cNvSpPr/>
          <p:nvPr/>
        </p:nvSpPr>
        <p:spPr>
          <a:xfrm>
            <a:off x="2473575" y="1829675"/>
            <a:ext cx="855900" cy="34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7"/>
          <p:cNvSpPr/>
          <p:nvPr/>
        </p:nvSpPr>
        <p:spPr>
          <a:xfrm>
            <a:off x="3698600" y="1927100"/>
            <a:ext cx="463200" cy="38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7"/>
          <p:cNvSpPr/>
          <p:nvPr/>
        </p:nvSpPr>
        <p:spPr>
          <a:xfrm>
            <a:off x="5476525" y="1927100"/>
            <a:ext cx="463200" cy="34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57"/>
          <p:cNvSpPr/>
          <p:nvPr/>
        </p:nvSpPr>
        <p:spPr>
          <a:xfrm>
            <a:off x="3744300" y="3453700"/>
            <a:ext cx="463200" cy="34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7"/>
          <p:cNvSpPr/>
          <p:nvPr/>
        </p:nvSpPr>
        <p:spPr>
          <a:xfrm>
            <a:off x="5476525" y="3370525"/>
            <a:ext cx="463200" cy="34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</a:t>
            </a:r>
            <a:endParaRPr/>
          </a:p>
        </p:txBody>
      </p:sp>
      <p:sp>
        <p:nvSpPr>
          <p:cNvPr id="517" name="Google Shape;517;p5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magnitude of </a:t>
            </a:r>
            <a:r>
              <a:rPr lang="en"/>
              <a:t>∇f</a:t>
            </a:r>
            <a:r>
              <a:rPr baseline="-25000" lang="en"/>
              <a:t>p</a:t>
            </a:r>
            <a:r>
              <a:rPr lang="en"/>
              <a:t> </a:t>
            </a:r>
            <a:r>
              <a:rPr lang="en"/>
              <a:t>depends on p. A p gets closer to the min / max, the size of </a:t>
            </a:r>
            <a:r>
              <a:rPr lang="en"/>
              <a:t>∇f</a:t>
            </a:r>
            <a:r>
              <a:rPr baseline="-25000" lang="en"/>
              <a:t>p</a:t>
            </a:r>
            <a:r>
              <a:rPr lang="en"/>
              <a:t> decreases.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also means that points p that contain more “information” have larger gradients. So the order with which this process is exposed to examples matters.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Revisited</a:t>
            </a:r>
            <a:endParaRPr/>
          </a:p>
        </p:txBody>
      </p:sp>
      <p:graphicFrame>
        <p:nvGraphicFramePr>
          <p:cNvPr id="110" name="Google Shape;110;p17"/>
          <p:cNvGraphicFramePr/>
          <p:nvPr/>
        </p:nvGraphicFramePr>
        <p:xfrm>
          <a:off x="1893675" y="1412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{64F25E30-B50B-4ED6-90D3-2B5F6AC663A7}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00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10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1" name="Google Shape;111;p17"/>
          <p:cNvGraphicFramePr/>
          <p:nvPr/>
        </p:nvGraphicFramePr>
        <p:xfrm>
          <a:off x="401475" y="1412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{64F25E30-B50B-4ED6-90D3-2B5F6AC663A7}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3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4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2" name="Google Shape;112;p17"/>
          <p:cNvSpPr/>
          <p:nvPr/>
        </p:nvSpPr>
        <p:spPr>
          <a:xfrm>
            <a:off x="1430988" y="1661475"/>
            <a:ext cx="303000" cy="294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cxnSp>
        <p:nvCxnSpPr>
          <p:cNvPr id="113" name="Google Shape;113;p17"/>
          <p:cNvCxnSpPr>
            <a:stCxn id="112" idx="3"/>
            <a:endCxn id="112" idx="7"/>
          </p:cNvCxnSpPr>
          <p:nvPr/>
        </p:nvCxnSpPr>
        <p:spPr>
          <a:xfrm flipH="1" rot="10800000">
            <a:off x="1475361" y="1704520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7"/>
          <p:cNvCxnSpPr>
            <a:stCxn id="112" idx="1"/>
            <a:endCxn id="112" idx="5"/>
          </p:cNvCxnSpPr>
          <p:nvPr/>
        </p:nvCxnSpPr>
        <p:spPr>
          <a:xfrm>
            <a:off x="1475361" y="1704530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7"/>
          <p:cNvSpPr txBox="1"/>
          <p:nvPr/>
        </p:nvSpPr>
        <p:spPr>
          <a:xfrm>
            <a:off x="2995134" y="1565225"/>
            <a:ext cx="43941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= 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00</a:t>
            </a:r>
            <a:endParaRPr i="0" sz="190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Revisited</a:t>
            </a:r>
            <a:endParaRPr/>
          </a:p>
        </p:txBody>
      </p:sp>
      <p:graphicFrame>
        <p:nvGraphicFramePr>
          <p:cNvPr id="121" name="Google Shape;121;p18"/>
          <p:cNvGraphicFramePr/>
          <p:nvPr/>
        </p:nvGraphicFramePr>
        <p:xfrm>
          <a:off x="1893675" y="1412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{64F25E30-B50B-4ED6-90D3-2B5F6AC663A7}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00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01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10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2" name="Google Shape;122;p18"/>
          <p:cNvGraphicFramePr/>
          <p:nvPr/>
        </p:nvGraphicFramePr>
        <p:xfrm>
          <a:off x="401475" y="1412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{64F25E30-B50B-4ED6-90D3-2B5F6AC663A7}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3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4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3" name="Google Shape;123;p18"/>
          <p:cNvSpPr/>
          <p:nvPr/>
        </p:nvSpPr>
        <p:spPr>
          <a:xfrm>
            <a:off x="1430988" y="1661475"/>
            <a:ext cx="303000" cy="294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cxnSp>
        <p:nvCxnSpPr>
          <p:cNvPr id="124" name="Google Shape;124;p18"/>
          <p:cNvCxnSpPr>
            <a:stCxn id="123" idx="3"/>
            <a:endCxn id="123" idx="7"/>
          </p:cNvCxnSpPr>
          <p:nvPr/>
        </p:nvCxnSpPr>
        <p:spPr>
          <a:xfrm flipH="1" rot="10800000">
            <a:off x="1475361" y="1704520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8"/>
          <p:cNvCxnSpPr>
            <a:stCxn id="123" idx="1"/>
            <a:endCxn id="123" idx="5"/>
          </p:cNvCxnSpPr>
          <p:nvPr/>
        </p:nvCxnSpPr>
        <p:spPr>
          <a:xfrm>
            <a:off x="1475361" y="1704530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8"/>
          <p:cNvSpPr txBox="1"/>
          <p:nvPr/>
        </p:nvSpPr>
        <p:spPr>
          <a:xfrm>
            <a:off x="2995134" y="1565225"/>
            <a:ext cx="43941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= 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00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+ w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i="0" sz="190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Revisited</a:t>
            </a:r>
            <a:endParaRPr/>
          </a:p>
        </p:txBody>
      </p:sp>
      <p:graphicFrame>
        <p:nvGraphicFramePr>
          <p:cNvPr id="132" name="Google Shape;132;p19"/>
          <p:cNvGraphicFramePr/>
          <p:nvPr/>
        </p:nvGraphicFramePr>
        <p:xfrm>
          <a:off x="1893675" y="1412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{64F25E30-B50B-4ED6-90D3-2B5F6AC663A7}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00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10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3" name="Google Shape;133;p19"/>
          <p:cNvGraphicFramePr/>
          <p:nvPr/>
        </p:nvGraphicFramePr>
        <p:xfrm>
          <a:off x="401475" y="1412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{64F25E30-B50B-4ED6-90D3-2B5F6AC663A7}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3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4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4" name="Google Shape;134;p19"/>
          <p:cNvSpPr/>
          <p:nvPr/>
        </p:nvSpPr>
        <p:spPr>
          <a:xfrm>
            <a:off x="1430988" y="1661475"/>
            <a:ext cx="303000" cy="294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cxnSp>
        <p:nvCxnSpPr>
          <p:cNvPr id="135" name="Google Shape;135;p19"/>
          <p:cNvCxnSpPr>
            <a:stCxn id="134" idx="3"/>
            <a:endCxn id="134" idx="7"/>
          </p:cNvCxnSpPr>
          <p:nvPr/>
        </p:nvCxnSpPr>
        <p:spPr>
          <a:xfrm flipH="1" rot="10800000">
            <a:off x="1475361" y="1704520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9"/>
          <p:cNvCxnSpPr>
            <a:stCxn id="134" idx="1"/>
            <a:endCxn id="134" idx="5"/>
          </p:cNvCxnSpPr>
          <p:nvPr/>
        </p:nvCxnSpPr>
        <p:spPr>
          <a:xfrm>
            <a:off x="1475361" y="1704530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19"/>
          <p:cNvSpPr txBox="1"/>
          <p:nvPr/>
        </p:nvSpPr>
        <p:spPr>
          <a:xfrm>
            <a:off x="2995134" y="1565225"/>
            <a:ext cx="43941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= 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00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+ w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+ w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i="0" sz="190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Revisited</a:t>
            </a:r>
            <a:endParaRPr/>
          </a:p>
        </p:txBody>
      </p:sp>
      <p:graphicFrame>
        <p:nvGraphicFramePr>
          <p:cNvPr id="143" name="Google Shape;143;p20"/>
          <p:cNvGraphicFramePr/>
          <p:nvPr/>
        </p:nvGraphicFramePr>
        <p:xfrm>
          <a:off x="1893675" y="1412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{64F25E30-B50B-4ED6-90D3-2B5F6AC663A7}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00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10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11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" name="Google Shape;144;p20"/>
          <p:cNvGraphicFramePr/>
          <p:nvPr/>
        </p:nvGraphicFramePr>
        <p:xfrm>
          <a:off x="401475" y="1412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{64F25E30-B50B-4ED6-90D3-2B5F6AC663A7}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3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4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145" name="Google Shape;145;p20"/>
          <p:cNvSpPr/>
          <p:nvPr/>
        </p:nvSpPr>
        <p:spPr>
          <a:xfrm>
            <a:off x="1430988" y="1661475"/>
            <a:ext cx="303000" cy="294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cxnSp>
        <p:nvCxnSpPr>
          <p:cNvPr id="146" name="Google Shape;146;p20"/>
          <p:cNvCxnSpPr>
            <a:stCxn id="145" idx="3"/>
            <a:endCxn id="145" idx="7"/>
          </p:cNvCxnSpPr>
          <p:nvPr/>
        </p:nvCxnSpPr>
        <p:spPr>
          <a:xfrm flipH="1" rot="10800000">
            <a:off x="1475361" y="1704520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0"/>
          <p:cNvCxnSpPr>
            <a:stCxn id="145" idx="1"/>
            <a:endCxn id="145" idx="5"/>
          </p:cNvCxnSpPr>
          <p:nvPr/>
        </p:nvCxnSpPr>
        <p:spPr>
          <a:xfrm>
            <a:off x="1475361" y="1704530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0"/>
          <p:cNvSpPr txBox="1"/>
          <p:nvPr/>
        </p:nvSpPr>
        <p:spPr>
          <a:xfrm>
            <a:off x="2995134" y="1565225"/>
            <a:ext cx="43941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= 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00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+ w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+ w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+ w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  <a:endParaRPr i="0" sz="190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Revisited</a:t>
            </a:r>
            <a:endParaRPr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311700" y="1266325"/>
            <a:ext cx="7797600" cy="16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assign weights to each cell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such that: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w</a:t>
            </a:r>
            <a:r>
              <a:rPr baseline="-25000" lang="en"/>
              <a:t>1</a:t>
            </a:r>
            <a:r>
              <a:rPr lang="en"/>
              <a:t>a</a:t>
            </a:r>
            <a:r>
              <a:rPr baseline="-25000" lang="en"/>
              <a:t>00</a:t>
            </a:r>
            <a:r>
              <a:rPr lang="en"/>
              <a:t> + w</a:t>
            </a:r>
            <a:r>
              <a:rPr baseline="-25000" lang="en"/>
              <a:t>2</a:t>
            </a:r>
            <a:r>
              <a:rPr lang="en"/>
              <a:t>a</a:t>
            </a:r>
            <a:r>
              <a:rPr baseline="-25000" lang="en"/>
              <a:t>01</a:t>
            </a:r>
            <a:r>
              <a:rPr lang="en"/>
              <a:t> + w</a:t>
            </a:r>
            <a:r>
              <a:rPr baseline="-25000" lang="en"/>
              <a:t>3</a:t>
            </a:r>
            <a:r>
              <a:rPr lang="en"/>
              <a:t>a</a:t>
            </a:r>
            <a:r>
              <a:rPr baseline="-25000" lang="en"/>
              <a:t>10</a:t>
            </a:r>
            <a:r>
              <a:rPr lang="en"/>
              <a:t> + w</a:t>
            </a:r>
            <a:r>
              <a:rPr baseline="-25000" lang="en"/>
              <a:t>4</a:t>
            </a:r>
            <a:r>
              <a:rPr lang="en"/>
              <a:t>a</a:t>
            </a:r>
            <a:r>
              <a:rPr baseline="-25000" lang="en"/>
              <a:t>11</a:t>
            </a:r>
            <a:r>
              <a:rPr lang="en"/>
              <a:t> = b    if diagonal pattern found</a:t>
            </a:r>
            <a:endParaRPr/>
          </a:p>
        </p:txBody>
      </p:sp>
      <p:graphicFrame>
        <p:nvGraphicFramePr>
          <p:cNvPr id="155" name="Google Shape;155;p21"/>
          <p:cNvGraphicFramePr/>
          <p:nvPr/>
        </p:nvGraphicFramePr>
        <p:xfrm>
          <a:off x="4187400" y="1152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{64F25E30-B50B-4ED6-90D3-2B5F6AC663A7}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3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4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6" name="Google Shape;156;p21"/>
          <p:cNvGraphicFramePr/>
          <p:nvPr/>
        </p:nvGraphicFramePr>
        <p:xfrm>
          <a:off x="2690575" y="3289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{64F25E30-B50B-4ED6-90D3-2B5F6AC663A7}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00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10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7" name="Google Shape;157;p21"/>
          <p:cNvGraphicFramePr/>
          <p:nvPr/>
        </p:nvGraphicFramePr>
        <p:xfrm>
          <a:off x="1198375" y="3289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{64F25E30-B50B-4ED6-90D3-2B5F6AC663A7}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3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4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8" name="Google Shape;158;p21"/>
          <p:cNvSpPr/>
          <p:nvPr/>
        </p:nvSpPr>
        <p:spPr>
          <a:xfrm>
            <a:off x="2227888" y="3538425"/>
            <a:ext cx="303000" cy="294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cxnSp>
        <p:nvCxnSpPr>
          <p:cNvPr id="159" name="Google Shape;159;p21"/>
          <p:cNvCxnSpPr>
            <a:stCxn id="158" idx="3"/>
            <a:endCxn id="158" idx="7"/>
          </p:cNvCxnSpPr>
          <p:nvPr/>
        </p:nvCxnSpPr>
        <p:spPr>
          <a:xfrm flipH="1" rot="10800000">
            <a:off x="2272261" y="3581470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1"/>
          <p:cNvCxnSpPr>
            <a:stCxn id="158" idx="1"/>
            <a:endCxn id="158" idx="5"/>
          </p:cNvCxnSpPr>
          <p:nvPr/>
        </p:nvCxnSpPr>
        <p:spPr>
          <a:xfrm>
            <a:off x="2272261" y="3581480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1"/>
          <p:cNvSpPr/>
          <p:nvPr/>
        </p:nvSpPr>
        <p:spPr>
          <a:xfrm rot="-5400000">
            <a:off x="2267500" y="1547700"/>
            <a:ext cx="223800" cy="2614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