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Lst>
  <p:sldSz cy="6858000" cx="12192000"/>
  <p:notesSz cx="6858000" cy="9144000"/>
  <p:embeddedFontLst>
    <p:embeddedFont>
      <p:font typeface="Overpass ExtraBold"/>
      <p:bold r:id="rId57"/>
      <p:boldItalic r:id="rId58"/>
    </p:embeddedFont>
    <p:embeddedFont>
      <p:font typeface="Overpass"/>
      <p:regular r:id="rId59"/>
      <p:bold r:id="rId60"/>
      <p:italic r:id="rId61"/>
      <p:boldItalic r:id="rId62"/>
    </p:embeddedFont>
    <p:embeddedFont>
      <p:font typeface="Overpass Light"/>
      <p:regular r:id="rId63"/>
      <p:bold r:id="rId64"/>
      <p:italic r:id="rId65"/>
      <p:boldItalic r:id="rId66"/>
    </p:embeddedFont>
    <p:embeddedFont>
      <p:font typeface="Overpass SemiBold"/>
      <p:regular r:id="rId67"/>
      <p:bold r:id="rId68"/>
      <p:italic r:id="rId69"/>
      <p:boldItalic r:id="rId70"/>
    </p:embeddedFont>
    <p:embeddedFont>
      <p:font typeface="Red Hat Text"/>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RedHatText-italic.fntdata"/><Relationship Id="rId72" Type="http://schemas.openxmlformats.org/officeDocument/2006/relationships/font" Target="fonts/RedHatText-bold.fntdata"/><Relationship Id="rId31" Type="http://schemas.openxmlformats.org/officeDocument/2006/relationships/slide" Target="slides/slide26.xml"/><Relationship Id="rId30" Type="http://schemas.openxmlformats.org/officeDocument/2006/relationships/slide" Target="slides/slide25.xml"/><Relationship Id="rId74" Type="http://schemas.openxmlformats.org/officeDocument/2006/relationships/font" Target="fonts/RedHatText-boldItalic.fntdata"/><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RedHatText-regular.fntdata"/><Relationship Id="rId70" Type="http://schemas.openxmlformats.org/officeDocument/2006/relationships/font" Target="fonts/OverpassSemiBold-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Overpass-boldItalic.fntdata"/><Relationship Id="rId61" Type="http://schemas.openxmlformats.org/officeDocument/2006/relationships/font" Target="fonts/Overpass-italic.fntdata"/><Relationship Id="rId20" Type="http://schemas.openxmlformats.org/officeDocument/2006/relationships/slide" Target="slides/slide15.xml"/><Relationship Id="rId64" Type="http://schemas.openxmlformats.org/officeDocument/2006/relationships/font" Target="fonts/OverpassLight-bold.fntdata"/><Relationship Id="rId63" Type="http://schemas.openxmlformats.org/officeDocument/2006/relationships/font" Target="fonts/OverpassLight-regular.fntdata"/><Relationship Id="rId22" Type="http://schemas.openxmlformats.org/officeDocument/2006/relationships/slide" Target="slides/slide17.xml"/><Relationship Id="rId66" Type="http://schemas.openxmlformats.org/officeDocument/2006/relationships/font" Target="fonts/OverpassLight-boldItalic.fntdata"/><Relationship Id="rId21" Type="http://schemas.openxmlformats.org/officeDocument/2006/relationships/slide" Target="slides/slide16.xml"/><Relationship Id="rId65" Type="http://schemas.openxmlformats.org/officeDocument/2006/relationships/font" Target="fonts/OverpassLight-italic.fntdata"/><Relationship Id="rId24" Type="http://schemas.openxmlformats.org/officeDocument/2006/relationships/slide" Target="slides/slide19.xml"/><Relationship Id="rId68" Type="http://schemas.openxmlformats.org/officeDocument/2006/relationships/font" Target="fonts/OverpassSemiBold-bold.fntdata"/><Relationship Id="rId23" Type="http://schemas.openxmlformats.org/officeDocument/2006/relationships/slide" Target="slides/slide18.xml"/><Relationship Id="rId67" Type="http://schemas.openxmlformats.org/officeDocument/2006/relationships/font" Target="fonts/OverpassSemiBold-regular.fntdata"/><Relationship Id="rId60" Type="http://schemas.openxmlformats.org/officeDocument/2006/relationships/font" Target="fonts/Overpass-bold.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OverpassSemi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OverpassExtraBold-bold.fntdata"/><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Overpass-regular.fntdata"/><Relationship Id="rId14" Type="http://schemas.openxmlformats.org/officeDocument/2006/relationships/slide" Target="slides/slide9.xml"/><Relationship Id="rId58" Type="http://schemas.openxmlformats.org/officeDocument/2006/relationships/font" Target="fonts/OverpassExtraBold-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rgbClr val="222222"/>
              </a:solidFill>
              <a:highlight>
                <a:srgbClr val="FFFFFF"/>
              </a:highlight>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f374d7bf86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f374d7bf86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f374d7bf86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f374d7bf86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f374d7bf86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f374d7bf86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f374d7bf86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f374d7bf86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f374d7bf86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f374d7bf86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f374d7bf86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f374d7bf86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f374d7bf86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f374d7bf86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f374d7bf86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f374d7bf86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f94af88ce4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f94af88ce4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f374d7bf86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f374d7bf86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b8b44183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b8b44183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f374d7bf86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f374d7bf86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f374d7bf86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f374d7bf86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f374d7bf86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f374d7bf86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f374d7bf86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f374d7bf86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f374d7bf86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f374d7bf86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f94af88ce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f94af88ce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f94af88ce4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f94af88ce4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f94af88ce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f94af88ce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f94af88ce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f94af88ce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f374d7bf86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f374d7bf86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f9db36da0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f9db36da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W</a:t>
            </a:r>
            <a:r>
              <a:rPr lang="en"/>
              <a:t>e first need to understand exactly what data scientists are doing</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f94af88ce4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f94af88ce4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f94af88ce4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f94af88ce4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f94af88ce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f94af88ce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547716335e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547716335e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So what is the open data hub and how does it help?</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ef9db36da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ef9db36da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Overpass"/>
                <a:ea typeface="Overpass"/>
                <a:cs typeface="Overpass"/>
                <a:sym typeface="Overpass"/>
              </a:rPr>
              <a:t>Platform for data scientists</a:t>
            </a:r>
            <a:endParaRPr>
              <a:solidFill>
                <a:schemeClr val="dk1"/>
              </a:solidFill>
              <a:latin typeface="Overpass"/>
              <a:ea typeface="Overpass"/>
              <a:cs typeface="Overpass"/>
              <a:sym typeface="Overpass"/>
            </a:endParaRPr>
          </a:p>
          <a:p>
            <a:pPr indent="0" lvl="0" marL="0" rtl="0" algn="l">
              <a:lnSpc>
                <a:spcPct val="115000"/>
              </a:lnSpc>
              <a:spcBef>
                <a:spcPts val="0"/>
              </a:spcBef>
              <a:spcAft>
                <a:spcPts val="0"/>
              </a:spcAft>
              <a:buClr>
                <a:schemeClr val="dk1"/>
              </a:buClr>
              <a:buSzPts val="1100"/>
              <a:buFont typeface="Arial"/>
              <a:buNone/>
            </a:pPr>
            <a:r>
              <a:rPr lang="en" sz="1200">
                <a:solidFill>
                  <a:srgbClr val="363636"/>
                </a:solidFill>
                <a:highlight>
                  <a:srgbClr val="FFFFFF"/>
                </a:highlight>
                <a:latin typeface="Overpass"/>
                <a:ea typeface="Overpass"/>
                <a:cs typeface="Overpass"/>
                <a:sym typeface="Overpass"/>
              </a:rPr>
              <a:t>AI as a service platform</a:t>
            </a:r>
            <a:endParaRPr sz="1200">
              <a:solidFill>
                <a:srgbClr val="363636"/>
              </a:solidFill>
              <a:highlight>
                <a:srgbClr val="FFFFFF"/>
              </a:highlight>
              <a:latin typeface="Overpass"/>
              <a:ea typeface="Overpass"/>
              <a:cs typeface="Overpass"/>
              <a:sym typeface="Overpass"/>
            </a:endParaRPr>
          </a:p>
          <a:p>
            <a:pPr indent="0" lvl="0" marL="0" rtl="0" algn="l">
              <a:lnSpc>
                <a:spcPct val="115000"/>
              </a:lnSpc>
              <a:spcBef>
                <a:spcPts val="0"/>
              </a:spcBef>
              <a:spcAft>
                <a:spcPts val="0"/>
              </a:spcAft>
              <a:buClr>
                <a:schemeClr val="dk1"/>
              </a:buClr>
              <a:buSzPts val="1100"/>
              <a:buFont typeface="Arial"/>
              <a:buNone/>
            </a:pPr>
            <a:r>
              <a:rPr lang="en" sz="1200">
                <a:solidFill>
                  <a:srgbClr val="363636"/>
                </a:solidFill>
                <a:highlight>
                  <a:srgbClr val="FFFFFF"/>
                </a:highlight>
                <a:latin typeface="Overpass"/>
                <a:ea typeface="Overpass"/>
                <a:cs typeface="Overpass"/>
                <a:sym typeface="Overpass"/>
              </a:rPr>
              <a:t>integrates many different open source projects into one operator</a:t>
            </a:r>
            <a:endParaRPr sz="1200">
              <a:solidFill>
                <a:srgbClr val="363636"/>
              </a:solidFill>
              <a:highlight>
                <a:srgbClr val="FFFFFF"/>
              </a:highlight>
              <a:latin typeface="Overpass"/>
              <a:ea typeface="Overpass"/>
              <a:cs typeface="Overpass"/>
              <a:sym typeface="Overpass"/>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Overpass"/>
              <a:ea typeface="Overpass"/>
              <a:cs typeface="Overpass"/>
              <a:sym typeface="Overpass"/>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Overpass"/>
                <a:ea typeface="Overpass"/>
                <a:cs typeface="Overpass"/>
                <a:sym typeface="Overpass"/>
              </a:rPr>
              <a:t>In the cloud? whaaaat?</a:t>
            </a:r>
            <a:endParaRPr>
              <a:solidFill>
                <a:schemeClr val="dk1"/>
              </a:solidFill>
              <a:latin typeface="Overpass"/>
              <a:ea typeface="Overpass"/>
              <a:cs typeface="Overpass"/>
              <a:sym typeface="Overpas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efbd2df2f9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efbd2df2f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Overpass"/>
              <a:ea typeface="Overpass"/>
              <a:cs typeface="Overpass"/>
              <a:sym typeface="Overpas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f5a9affeb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f5a9affeb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Overpass"/>
                <a:ea typeface="Overpass"/>
                <a:cs typeface="Overpass"/>
                <a:sym typeface="Overpass"/>
              </a:rPr>
              <a:t>By migrating data scientists into the cloud, they are able to take advantage of all the benefits of a cloud native environment</a:t>
            </a:r>
            <a:endParaRPr>
              <a:solidFill>
                <a:schemeClr val="dk1"/>
              </a:solidFill>
              <a:latin typeface="Overpass"/>
              <a:ea typeface="Overpass"/>
              <a:cs typeface="Overpass"/>
              <a:sym typeface="Overpas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gf5a9affeb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f5a9affeb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Overpass"/>
              <a:ea typeface="Overpass"/>
              <a:cs typeface="Overpass"/>
              <a:sym typeface="Overpas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f374d7bf86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f374d7bf86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So what is the open data hub and how does it help?</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f1f388d56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f1f388d56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222222"/>
                </a:solidFill>
              </a:rPr>
              <a:t>When new data is acquired, Seldon will use it to make a prediction, and send results to Prometheus, a times series database that stores all the streamed information from Seldon. From there, Prometheus forwards the data to Grafana so I can build dashboards to easily monitor the model’s health and performance. </a:t>
            </a:r>
            <a:endParaRPr>
              <a:solidFill>
                <a:srgbClr val="222222"/>
              </a:solidFill>
            </a:endParaRPr>
          </a:p>
          <a:p>
            <a:pPr indent="0" lvl="0" marL="0" rtl="0" algn="l">
              <a:lnSpc>
                <a:spcPct val="115000"/>
              </a:lnSpc>
              <a:spcBef>
                <a:spcPts val="0"/>
              </a:spcBef>
              <a:spcAft>
                <a:spcPts val="0"/>
              </a:spcAft>
              <a:buNone/>
            </a:pPr>
            <a:r>
              <a:t/>
            </a:r>
            <a:endParaRPr>
              <a:solidFill>
                <a:srgbClr val="222222"/>
              </a:solidFill>
            </a:endParaRPr>
          </a:p>
          <a:p>
            <a:pPr indent="0" lvl="0" marL="0" rtl="0" algn="l">
              <a:lnSpc>
                <a:spcPct val="115000"/>
              </a:lnSpc>
              <a:spcBef>
                <a:spcPts val="0"/>
              </a:spcBef>
              <a:spcAft>
                <a:spcPts val="0"/>
              </a:spcAft>
              <a:buNone/>
            </a:pPr>
            <a:r>
              <a:rPr lang="en">
                <a:solidFill>
                  <a:srgbClr val="222222"/>
                </a:solidFill>
              </a:rPr>
              <a:t>Grafana is where we are able to visualize what is happening under the hood. Engineers are often more interested in the model-user interaction, so they are able to monitor the deployed model, even while the data scientist works on  Machine learning does not break loudly; code will keep running with gradual, often unseen, model degradation. This can be difficult to diagnose, but Grafana allows us to measure model health. In this dashboard, we can see requests being sent to the model and how it is responding. If there was a distinct change in model health -- whether that be API latency, global success rates, or any other custom metrics you choose to build -- you could clearly see that the model is not performing as expected.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f9db36da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f9db36da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f1f388d562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f1f388d562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rgbClr val="222222"/>
              </a:solidFill>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gf1f388d562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3" name="Google Shape;993;gf1f388d562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gf1f388d56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8" name="Google Shape;1008;gf1f388d56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f1f388d562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f1f388d562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f94af88ce4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f94af88ce4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So what is the open data hub and how does it help?</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gf374d7bf86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1" name="Google Shape;1061;gf374d7bf86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gf94af88ce4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0" name="Google Shape;1090;gf94af88ce4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gf94af88ce4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8" name="Google Shape;1118;gf94af88ce4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Mailing list analysis--regex, messy data</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5" name="Shape 1145"/>
        <p:cNvGrpSpPr/>
        <p:nvPr/>
      </p:nvGrpSpPr>
      <p:grpSpPr>
        <a:xfrm>
          <a:off x="0" y="0"/>
          <a:ext cx="0" cy="0"/>
          <a:chOff x="0" y="0"/>
          <a:chExt cx="0" cy="0"/>
        </a:xfrm>
      </p:grpSpPr>
      <p:sp>
        <p:nvSpPr>
          <p:cNvPr id="1146" name="Google Shape;1146;gf94af88ce4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7" name="Google Shape;1147;gf94af88ce4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Ai-4-ci</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4" name="Shape 1174"/>
        <p:cNvGrpSpPr/>
        <p:nvPr/>
      </p:nvGrpSpPr>
      <p:grpSpPr>
        <a:xfrm>
          <a:off x="0" y="0"/>
          <a:ext cx="0" cy="0"/>
          <a:chOff x="0" y="0"/>
          <a:chExt cx="0" cy="0"/>
        </a:xfrm>
      </p:grpSpPr>
      <p:sp>
        <p:nvSpPr>
          <p:cNvPr id="1175" name="Google Shape;1175;gf94af88ce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6" name="Google Shape;1176;gf94af88ce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Pet image detection demo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efbd2df2f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efbd2df2f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3" name="Shape 1203"/>
        <p:cNvGrpSpPr/>
        <p:nvPr/>
      </p:nvGrpSpPr>
      <p:grpSpPr>
        <a:xfrm>
          <a:off x="0" y="0"/>
          <a:ext cx="0" cy="0"/>
          <a:chOff x="0" y="0"/>
          <a:chExt cx="0" cy="0"/>
        </a:xfrm>
      </p:grpSpPr>
      <p:sp>
        <p:nvSpPr>
          <p:cNvPr id="1204" name="Google Shape;1204;gf94af88ce4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5" name="Google Shape;1205;gf94af88ce4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sre-practices</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547716335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547716335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1A1A1A"/>
                </a:solidFill>
              </a:rPr>
              <a:t>Thank you for joining!  and I look forward to chatting with you and answering your questions.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f374d7bf8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f374d7bf8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f374d7bf86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f374d7bf86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f374d7bf86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f374d7bf86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f374d7bf86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f374d7bf86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7.png"/><Relationship Id="rId3"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5.png"/><Relationship Id="rId3"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9.png"/><Relationship Id="rId3" Type="http://schemas.openxmlformats.org/officeDocument/2006/relationships/image" Target="../media/image1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4.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3.png"/><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7.png"/><Relationship Id="rId7"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8.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8.png"/><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1.png"/><Relationship Id="rId3"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0.png"/><Relationship Id="rId3"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6.png"/><Relationship Id="rId3"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red"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idx="1" type="subTitle"/>
          </p:nvPr>
        </p:nvSpPr>
        <p:spPr>
          <a:xfrm>
            <a:off x="2083725" y="3521825"/>
            <a:ext cx="7533300" cy="914400"/>
          </a:xfrm>
          <a:prstGeom prst="rect">
            <a:avLst/>
          </a:prstGeom>
        </p:spPr>
        <p:txBody>
          <a:bodyPr anchorCtr="0" anchor="t" bIns="0" lIns="0" spcFirstLastPara="1" rIns="0" wrap="square" tIns="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0" name="Google Shape;10;p2"/>
          <p:cNvSpPr txBox="1"/>
          <p:nvPr>
            <p:ph type="title"/>
          </p:nvPr>
        </p:nvSpPr>
        <p:spPr>
          <a:xfrm>
            <a:off x="2083875" y="1743625"/>
            <a:ext cx="7533300" cy="1600200"/>
          </a:xfrm>
          <a:prstGeom prst="rect">
            <a:avLst/>
          </a:prstGeom>
        </p:spPr>
        <p:txBody>
          <a:bodyPr anchorCtr="0" anchor="b" bIns="0" lIns="0" spcFirstLastPara="1" rIns="0" wrap="square" tIns="0">
            <a:noAutofit/>
          </a:bodyPr>
          <a:lstStyle>
            <a:lvl1pPr lvl="0">
              <a:lnSpc>
                <a:spcPct val="105000"/>
              </a:lnSpc>
              <a:spcBef>
                <a:spcPts val="0"/>
              </a:spcBef>
              <a:spcAft>
                <a:spcPts val="0"/>
              </a:spcAft>
              <a:buNone/>
              <a:defRPr sz="4600">
                <a:solidFill>
                  <a:schemeClr val="lt1"/>
                </a:solidFill>
              </a:defRPr>
            </a:lvl1pPr>
            <a:lvl2pPr lvl="1">
              <a:lnSpc>
                <a:spcPct val="105000"/>
              </a:lnSpc>
              <a:spcBef>
                <a:spcPts val="0"/>
              </a:spcBef>
              <a:spcAft>
                <a:spcPts val="0"/>
              </a:spcAft>
              <a:buNone/>
              <a:defRPr sz="4600">
                <a:solidFill>
                  <a:schemeClr val="lt1"/>
                </a:solidFill>
              </a:defRPr>
            </a:lvl2pPr>
            <a:lvl3pPr lvl="2">
              <a:lnSpc>
                <a:spcPct val="105000"/>
              </a:lnSpc>
              <a:spcBef>
                <a:spcPts val="0"/>
              </a:spcBef>
              <a:spcAft>
                <a:spcPts val="0"/>
              </a:spcAft>
              <a:buNone/>
              <a:defRPr sz="4600">
                <a:solidFill>
                  <a:schemeClr val="lt1"/>
                </a:solidFill>
              </a:defRPr>
            </a:lvl3pPr>
            <a:lvl4pPr lvl="3">
              <a:lnSpc>
                <a:spcPct val="105000"/>
              </a:lnSpc>
              <a:spcBef>
                <a:spcPts val="0"/>
              </a:spcBef>
              <a:spcAft>
                <a:spcPts val="0"/>
              </a:spcAft>
              <a:buNone/>
              <a:defRPr sz="4600">
                <a:solidFill>
                  <a:schemeClr val="lt1"/>
                </a:solidFill>
              </a:defRPr>
            </a:lvl4pPr>
            <a:lvl5pPr lvl="4">
              <a:lnSpc>
                <a:spcPct val="105000"/>
              </a:lnSpc>
              <a:spcBef>
                <a:spcPts val="0"/>
              </a:spcBef>
              <a:spcAft>
                <a:spcPts val="0"/>
              </a:spcAft>
              <a:buNone/>
              <a:defRPr sz="4600">
                <a:solidFill>
                  <a:schemeClr val="lt1"/>
                </a:solidFill>
              </a:defRPr>
            </a:lvl5pPr>
            <a:lvl6pPr lvl="5">
              <a:lnSpc>
                <a:spcPct val="105000"/>
              </a:lnSpc>
              <a:spcBef>
                <a:spcPts val="0"/>
              </a:spcBef>
              <a:spcAft>
                <a:spcPts val="0"/>
              </a:spcAft>
              <a:buNone/>
              <a:defRPr sz="4600">
                <a:solidFill>
                  <a:schemeClr val="lt1"/>
                </a:solidFill>
              </a:defRPr>
            </a:lvl6pPr>
            <a:lvl7pPr lvl="6">
              <a:lnSpc>
                <a:spcPct val="105000"/>
              </a:lnSpc>
              <a:spcBef>
                <a:spcPts val="0"/>
              </a:spcBef>
              <a:spcAft>
                <a:spcPts val="0"/>
              </a:spcAft>
              <a:buNone/>
              <a:defRPr sz="4600">
                <a:solidFill>
                  <a:schemeClr val="lt1"/>
                </a:solidFill>
              </a:defRPr>
            </a:lvl7pPr>
            <a:lvl8pPr lvl="7">
              <a:lnSpc>
                <a:spcPct val="105000"/>
              </a:lnSpc>
              <a:spcBef>
                <a:spcPts val="0"/>
              </a:spcBef>
              <a:spcAft>
                <a:spcPts val="0"/>
              </a:spcAft>
              <a:buNone/>
              <a:defRPr sz="4600">
                <a:solidFill>
                  <a:schemeClr val="lt1"/>
                </a:solidFill>
              </a:defRPr>
            </a:lvl8pPr>
            <a:lvl9pPr lvl="8">
              <a:lnSpc>
                <a:spcPct val="105000"/>
              </a:lnSpc>
              <a:spcBef>
                <a:spcPts val="0"/>
              </a:spcBef>
              <a:spcAft>
                <a:spcPts val="0"/>
              </a:spcAft>
              <a:buNone/>
              <a:defRPr sz="4600">
                <a:solidFill>
                  <a:schemeClr val="lt1"/>
                </a:solidFill>
              </a:defRPr>
            </a:lvl9pPr>
          </a:lstStyle>
          <a:p/>
        </p:txBody>
      </p:sp>
      <p:sp>
        <p:nvSpPr>
          <p:cNvPr id="11" name="Google Shape;11;p2"/>
          <p:cNvSpPr txBox="1"/>
          <p:nvPr>
            <p:ph idx="2" type="subTitle"/>
          </p:nvPr>
        </p:nvSpPr>
        <p:spPr>
          <a:xfrm>
            <a:off x="2083725"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sp>
        <p:nvSpPr>
          <p:cNvPr id="12" name="Google Shape;12;p2"/>
          <p:cNvSpPr txBox="1"/>
          <p:nvPr>
            <p:ph idx="3" type="subTitle"/>
          </p:nvPr>
        </p:nvSpPr>
        <p:spPr>
          <a:xfrm>
            <a:off x="4471850"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pic>
        <p:nvPicPr>
          <p:cNvPr id="13" name="Google Shape;13;p2"/>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14" name="Google Shape;14;p2"/>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5" name="Google Shape;15;p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large quote white">
  <p:cSld name="CUSTOM_3">
    <p:bg>
      <p:bgPr>
        <a:blipFill>
          <a:blip r:embed="rId2">
            <a:alphaModFix/>
          </a:blip>
          <a:stretch>
            <a:fillRect/>
          </a:stretch>
        </a:blipFill>
      </p:bgPr>
    </p:bg>
    <p:spTree>
      <p:nvGrpSpPr>
        <p:cNvPr id="104" name="Shape 104"/>
        <p:cNvGrpSpPr/>
        <p:nvPr/>
      </p:nvGrpSpPr>
      <p:grpSpPr>
        <a:xfrm>
          <a:off x="0" y="0"/>
          <a:ext cx="0" cy="0"/>
          <a:chOff x="0" y="0"/>
          <a:chExt cx="0" cy="0"/>
        </a:xfrm>
      </p:grpSpPr>
      <p:sp>
        <p:nvSpPr>
          <p:cNvPr id="105" name="Google Shape;105;p11"/>
          <p:cNvSpPr txBox="1"/>
          <p:nvPr>
            <p:ph type="title"/>
          </p:nvPr>
        </p:nvSpPr>
        <p:spPr>
          <a:xfrm>
            <a:off x="2076025" y="1883250"/>
            <a:ext cx="7992000" cy="3071100"/>
          </a:xfrm>
          <a:prstGeom prst="rect">
            <a:avLst/>
          </a:prstGeom>
        </p:spPr>
        <p:txBody>
          <a:bodyPr anchorCtr="0" anchor="t" bIns="0" lIns="0" spcFirstLastPara="1" rIns="0" wrap="square" tIns="0">
            <a:noAutofit/>
          </a:bodyPr>
          <a:lstStyle>
            <a:lvl1pPr lvl="0">
              <a:lnSpc>
                <a:spcPct val="108000"/>
              </a:lnSpc>
              <a:spcBef>
                <a:spcPts val="0"/>
              </a:spcBef>
              <a:spcAft>
                <a:spcPts val="0"/>
              </a:spcAft>
              <a:buNone/>
              <a:defRPr sz="5400">
                <a:solidFill>
                  <a:srgbClr val="EE0000"/>
                </a:solidFill>
              </a:defRPr>
            </a:lvl1pPr>
            <a:lvl2pPr lvl="1">
              <a:lnSpc>
                <a:spcPct val="108000"/>
              </a:lnSpc>
              <a:spcBef>
                <a:spcPts val="0"/>
              </a:spcBef>
              <a:spcAft>
                <a:spcPts val="0"/>
              </a:spcAft>
              <a:buNone/>
              <a:defRPr sz="5400">
                <a:solidFill>
                  <a:srgbClr val="EE0000"/>
                </a:solidFill>
              </a:defRPr>
            </a:lvl2pPr>
            <a:lvl3pPr lvl="2">
              <a:lnSpc>
                <a:spcPct val="108000"/>
              </a:lnSpc>
              <a:spcBef>
                <a:spcPts val="0"/>
              </a:spcBef>
              <a:spcAft>
                <a:spcPts val="0"/>
              </a:spcAft>
              <a:buNone/>
              <a:defRPr sz="5400">
                <a:solidFill>
                  <a:srgbClr val="EE0000"/>
                </a:solidFill>
              </a:defRPr>
            </a:lvl3pPr>
            <a:lvl4pPr lvl="3">
              <a:lnSpc>
                <a:spcPct val="108000"/>
              </a:lnSpc>
              <a:spcBef>
                <a:spcPts val="0"/>
              </a:spcBef>
              <a:spcAft>
                <a:spcPts val="0"/>
              </a:spcAft>
              <a:buNone/>
              <a:defRPr sz="5400">
                <a:solidFill>
                  <a:srgbClr val="EE0000"/>
                </a:solidFill>
              </a:defRPr>
            </a:lvl4pPr>
            <a:lvl5pPr lvl="4">
              <a:lnSpc>
                <a:spcPct val="108000"/>
              </a:lnSpc>
              <a:spcBef>
                <a:spcPts val="0"/>
              </a:spcBef>
              <a:spcAft>
                <a:spcPts val="0"/>
              </a:spcAft>
              <a:buNone/>
              <a:defRPr sz="5400">
                <a:solidFill>
                  <a:srgbClr val="EE0000"/>
                </a:solidFill>
              </a:defRPr>
            </a:lvl5pPr>
            <a:lvl6pPr lvl="5">
              <a:lnSpc>
                <a:spcPct val="108000"/>
              </a:lnSpc>
              <a:spcBef>
                <a:spcPts val="0"/>
              </a:spcBef>
              <a:spcAft>
                <a:spcPts val="0"/>
              </a:spcAft>
              <a:buNone/>
              <a:defRPr sz="5400">
                <a:solidFill>
                  <a:srgbClr val="EE0000"/>
                </a:solidFill>
              </a:defRPr>
            </a:lvl6pPr>
            <a:lvl7pPr lvl="6">
              <a:lnSpc>
                <a:spcPct val="108000"/>
              </a:lnSpc>
              <a:spcBef>
                <a:spcPts val="0"/>
              </a:spcBef>
              <a:spcAft>
                <a:spcPts val="0"/>
              </a:spcAft>
              <a:buNone/>
              <a:defRPr sz="5400">
                <a:solidFill>
                  <a:srgbClr val="EE0000"/>
                </a:solidFill>
              </a:defRPr>
            </a:lvl7pPr>
            <a:lvl8pPr lvl="7">
              <a:lnSpc>
                <a:spcPct val="108000"/>
              </a:lnSpc>
              <a:spcBef>
                <a:spcPts val="0"/>
              </a:spcBef>
              <a:spcAft>
                <a:spcPts val="0"/>
              </a:spcAft>
              <a:buNone/>
              <a:defRPr sz="5400">
                <a:solidFill>
                  <a:srgbClr val="EE0000"/>
                </a:solidFill>
              </a:defRPr>
            </a:lvl8pPr>
            <a:lvl9pPr lvl="8">
              <a:lnSpc>
                <a:spcPct val="108000"/>
              </a:lnSpc>
              <a:spcBef>
                <a:spcPts val="0"/>
              </a:spcBef>
              <a:spcAft>
                <a:spcPts val="0"/>
              </a:spcAft>
              <a:buNone/>
              <a:defRPr sz="5400">
                <a:solidFill>
                  <a:srgbClr val="EE0000"/>
                </a:solidFill>
              </a:defRPr>
            </a:lvl9pPr>
          </a:lstStyle>
          <a:p/>
        </p:txBody>
      </p:sp>
      <p:cxnSp>
        <p:nvCxnSpPr>
          <p:cNvPr id="106" name="Google Shape;106;p11"/>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07" name="Google Shape;107;p1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EBEBEB"/>
                </a:solidFill>
                <a:latin typeface="Overpass SemiBold"/>
                <a:ea typeface="Overpass SemiBold"/>
                <a:cs typeface="Overpass SemiBold"/>
                <a:sym typeface="Overpass SemiBold"/>
              </a:defRPr>
            </a:lvl1pPr>
            <a:lvl2pPr lvl="1" rtl="0" algn="ctr">
              <a:buNone/>
              <a:defRPr sz="800">
                <a:solidFill>
                  <a:srgbClr val="EBEBEB"/>
                </a:solidFill>
                <a:latin typeface="Overpass SemiBold"/>
                <a:ea typeface="Overpass SemiBold"/>
                <a:cs typeface="Overpass SemiBold"/>
                <a:sym typeface="Overpass SemiBold"/>
              </a:defRPr>
            </a:lvl2pPr>
            <a:lvl3pPr lvl="2" rtl="0" algn="ctr">
              <a:buNone/>
              <a:defRPr sz="800">
                <a:solidFill>
                  <a:srgbClr val="EBEBEB"/>
                </a:solidFill>
                <a:latin typeface="Overpass SemiBold"/>
                <a:ea typeface="Overpass SemiBold"/>
                <a:cs typeface="Overpass SemiBold"/>
                <a:sym typeface="Overpass SemiBold"/>
              </a:defRPr>
            </a:lvl3pPr>
            <a:lvl4pPr lvl="3" rtl="0" algn="ctr">
              <a:buNone/>
              <a:defRPr sz="800">
                <a:solidFill>
                  <a:srgbClr val="EBEBEB"/>
                </a:solidFill>
                <a:latin typeface="Overpass SemiBold"/>
                <a:ea typeface="Overpass SemiBold"/>
                <a:cs typeface="Overpass SemiBold"/>
                <a:sym typeface="Overpass SemiBold"/>
              </a:defRPr>
            </a:lvl4pPr>
            <a:lvl5pPr lvl="4" rtl="0" algn="ctr">
              <a:buNone/>
              <a:defRPr sz="800">
                <a:solidFill>
                  <a:srgbClr val="EBEBEB"/>
                </a:solidFill>
                <a:latin typeface="Overpass SemiBold"/>
                <a:ea typeface="Overpass SemiBold"/>
                <a:cs typeface="Overpass SemiBold"/>
                <a:sym typeface="Overpass SemiBold"/>
              </a:defRPr>
            </a:lvl5pPr>
            <a:lvl6pPr lvl="5" rtl="0" algn="ctr">
              <a:buNone/>
              <a:defRPr sz="800">
                <a:solidFill>
                  <a:srgbClr val="EBEBEB"/>
                </a:solidFill>
                <a:latin typeface="Overpass SemiBold"/>
                <a:ea typeface="Overpass SemiBold"/>
                <a:cs typeface="Overpass SemiBold"/>
                <a:sym typeface="Overpass SemiBold"/>
              </a:defRPr>
            </a:lvl6pPr>
            <a:lvl7pPr lvl="6" rtl="0" algn="ctr">
              <a:buNone/>
              <a:defRPr sz="800">
                <a:solidFill>
                  <a:srgbClr val="EBEBEB"/>
                </a:solidFill>
                <a:latin typeface="Overpass SemiBold"/>
                <a:ea typeface="Overpass SemiBold"/>
                <a:cs typeface="Overpass SemiBold"/>
                <a:sym typeface="Overpass SemiBold"/>
              </a:defRPr>
            </a:lvl7pPr>
            <a:lvl8pPr lvl="7" rtl="0" algn="ctr">
              <a:buNone/>
              <a:defRPr sz="800">
                <a:solidFill>
                  <a:srgbClr val="EBEBEB"/>
                </a:solidFill>
                <a:latin typeface="Overpass SemiBold"/>
                <a:ea typeface="Overpass SemiBold"/>
                <a:cs typeface="Overpass SemiBold"/>
                <a:sym typeface="Overpass SemiBold"/>
              </a:defRPr>
            </a:lvl8pPr>
            <a:lvl9pPr lvl="8" rtl="0" algn="ctr">
              <a:buNone/>
              <a:defRPr sz="800">
                <a:solidFill>
                  <a:srgbClr val="EBEBEB"/>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108" name="Google Shape;108;p11"/>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9pPr>
          </a:lstStyle>
          <a:p/>
        </p:txBody>
      </p:sp>
      <p:pic>
        <p:nvPicPr>
          <p:cNvPr id="109" name="Google Shape;109;p11"/>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sp>
        <p:nvSpPr>
          <p:cNvPr id="110" name="Google Shape;110;p11"/>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rgbClr val="666666"/>
                </a:solidFill>
                <a:latin typeface="Overpass"/>
                <a:ea typeface="Overpass"/>
                <a:cs typeface="Overpass"/>
                <a:sym typeface="Overpass"/>
              </a:rPr>
              <a:t>CONFIDENTIAL </a:t>
            </a:r>
            <a:r>
              <a:rPr lang="en" sz="600">
                <a:solidFill>
                  <a:srgbClr val="666666"/>
                </a:solidFill>
                <a:latin typeface="Overpass Light"/>
                <a:ea typeface="Overpass Light"/>
                <a:cs typeface="Overpass Light"/>
                <a:sym typeface="Overpass Light"/>
              </a:rPr>
              <a:t>Designator</a:t>
            </a:r>
            <a:endParaRPr sz="600">
              <a:solidFill>
                <a:srgbClr val="666666"/>
              </a:solidFill>
              <a:latin typeface="Overpass Light"/>
              <a:ea typeface="Overpass Light"/>
              <a:cs typeface="Overpass Light"/>
              <a:sym typeface="Overpass Light"/>
            </a:endParaRPr>
          </a:p>
        </p:txBody>
      </p:sp>
      <p:cxnSp>
        <p:nvCxnSpPr>
          <p:cNvPr id="111" name="Google Shape;111;p11"/>
          <p:cNvCxnSpPr/>
          <p:nvPr/>
        </p:nvCxnSpPr>
        <p:spPr>
          <a:xfrm>
            <a:off x="2076025" y="1653700"/>
            <a:ext cx="1390800" cy="0"/>
          </a:xfrm>
          <a:prstGeom prst="straightConnector1">
            <a:avLst/>
          </a:prstGeom>
          <a:noFill/>
          <a:ln cap="flat" cmpd="sng" w="9525">
            <a:solidFill>
              <a:srgbClr val="EE0000"/>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large quote red">
  <p:cSld name="CUSTOM_3_1">
    <p:bg>
      <p:bgPr>
        <a:blipFill>
          <a:blip r:embed="rId2">
            <a:alphaModFix/>
          </a:blip>
          <a:stretch>
            <a:fillRect/>
          </a:stretch>
        </a:blipFill>
      </p:bgPr>
    </p:bg>
    <p:spTree>
      <p:nvGrpSpPr>
        <p:cNvPr id="112" name="Shape 112"/>
        <p:cNvGrpSpPr/>
        <p:nvPr/>
      </p:nvGrpSpPr>
      <p:grpSpPr>
        <a:xfrm>
          <a:off x="0" y="0"/>
          <a:ext cx="0" cy="0"/>
          <a:chOff x="0" y="0"/>
          <a:chExt cx="0" cy="0"/>
        </a:xfrm>
      </p:grpSpPr>
      <p:sp>
        <p:nvSpPr>
          <p:cNvPr id="113" name="Google Shape;113;p12"/>
          <p:cNvSpPr txBox="1"/>
          <p:nvPr>
            <p:ph type="title"/>
          </p:nvPr>
        </p:nvSpPr>
        <p:spPr>
          <a:xfrm>
            <a:off x="2076025" y="1883250"/>
            <a:ext cx="7992000" cy="3071100"/>
          </a:xfrm>
          <a:prstGeom prst="rect">
            <a:avLst/>
          </a:prstGeom>
        </p:spPr>
        <p:txBody>
          <a:bodyPr anchorCtr="0" anchor="t" bIns="0" lIns="0" spcFirstLastPara="1" rIns="0" wrap="square" tIns="0">
            <a:noAutofit/>
          </a:bodyPr>
          <a:lstStyle>
            <a:lvl1pPr lvl="0" rtl="0">
              <a:lnSpc>
                <a:spcPct val="108000"/>
              </a:lnSpc>
              <a:spcBef>
                <a:spcPts val="0"/>
              </a:spcBef>
              <a:spcAft>
                <a:spcPts val="0"/>
              </a:spcAft>
              <a:buNone/>
              <a:defRPr sz="5400">
                <a:solidFill>
                  <a:schemeClr val="lt1"/>
                </a:solidFill>
              </a:defRPr>
            </a:lvl1pPr>
            <a:lvl2pPr lvl="1" rtl="0">
              <a:lnSpc>
                <a:spcPct val="108000"/>
              </a:lnSpc>
              <a:spcBef>
                <a:spcPts val="0"/>
              </a:spcBef>
              <a:spcAft>
                <a:spcPts val="0"/>
              </a:spcAft>
              <a:buNone/>
              <a:defRPr sz="5400">
                <a:solidFill>
                  <a:schemeClr val="lt1"/>
                </a:solidFill>
              </a:defRPr>
            </a:lvl2pPr>
            <a:lvl3pPr lvl="2" rtl="0">
              <a:lnSpc>
                <a:spcPct val="108000"/>
              </a:lnSpc>
              <a:spcBef>
                <a:spcPts val="0"/>
              </a:spcBef>
              <a:spcAft>
                <a:spcPts val="0"/>
              </a:spcAft>
              <a:buNone/>
              <a:defRPr sz="5400">
                <a:solidFill>
                  <a:schemeClr val="lt1"/>
                </a:solidFill>
              </a:defRPr>
            </a:lvl3pPr>
            <a:lvl4pPr lvl="3" rtl="0">
              <a:lnSpc>
                <a:spcPct val="108000"/>
              </a:lnSpc>
              <a:spcBef>
                <a:spcPts val="0"/>
              </a:spcBef>
              <a:spcAft>
                <a:spcPts val="0"/>
              </a:spcAft>
              <a:buNone/>
              <a:defRPr sz="5400">
                <a:solidFill>
                  <a:schemeClr val="lt1"/>
                </a:solidFill>
              </a:defRPr>
            </a:lvl4pPr>
            <a:lvl5pPr lvl="4" rtl="0">
              <a:lnSpc>
                <a:spcPct val="108000"/>
              </a:lnSpc>
              <a:spcBef>
                <a:spcPts val="0"/>
              </a:spcBef>
              <a:spcAft>
                <a:spcPts val="0"/>
              </a:spcAft>
              <a:buNone/>
              <a:defRPr sz="5400">
                <a:solidFill>
                  <a:schemeClr val="lt1"/>
                </a:solidFill>
              </a:defRPr>
            </a:lvl5pPr>
            <a:lvl6pPr lvl="5" rtl="0">
              <a:lnSpc>
                <a:spcPct val="108000"/>
              </a:lnSpc>
              <a:spcBef>
                <a:spcPts val="0"/>
              </a:spcBef>
              <a:spcAft>
                <a:spcPts val="0"/>
              </a:spcAft>
              <a:buNone/>
              <a:defRPr sz="5400">
                <a:solidFill>
                  <a:schemeClr val="lt1"/>
                </a:solidFill>
              </a:defRPr>
            </a:lvl6pPr>
            <a:lvl7pPr lvl="6" rtl="0">
              <a:lnSpc>
                <a:spcPct val="108000"/>
              </a:lnSpc>
              <a:spcBef>
                <a:spcPts val="0"/>
              </a:spcBef>
              <a:spcAft>
                <a:spcPts val="0"/>
              </a:spcAft>
              <a:buNone/>
              <a:defRPr sz="5400">
                <a:solidFill>
                  <a:schemeClr val="lt1"/>
                </a:solidFill>
              </a:defRPr>
            </a:lvl7pPr>
            <a:lvl8pPr lvl="7" rtl="0">
              <a:lnSpc>
                <a:spcPct val="108000"/>
              </a:lnSpc>
              <a:spcBef>
                <a:spcPts val="0"/>
              </a:spcBef>
              <a:spcAft>
                <a:spcPts val="0"/>
              </a:spcAft>
              <a:buNone/>
              <a:defRPr sz="5400">
                <a:solidFill>
                  <a:schemeClr val="lt1"/>
                </a:solidFill>
              </a:defRPr>
            </a:lvl8pPr>
            <a:lvl9pPr lvl="8" rtl="0">
              <a:lnSpc>
                <a:spcPct val="108000"/>
              </a:lnSpc>
              <a:spcBef>
                <a:spcPts val="0"/>
              </a:spcBef>
              <a:spcAft>
                <a:spcPts val="0"/>
              </a:spcAft>
              <a:buNone/>
              <a:defRPr sz="5400">
                <a:solidFill>
                  <a:schemeClr val="lt1"/>
                </a:solidFill>
              </a:defRPr>
            </a:lvl9pPr>
          </a:lstStyle>
          <a:p/>
        </p:txBody>
      </p:sp>
      <p:cxnSp>
        <p:nvCxnSpPr>
          <p:cNvPr id="114" name="Google Shape;114;p12"/>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15" name="Google Shape;115;p1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116" name="Google Shape;116;p12"/>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sp>
        <p:nvSpPr>
          <p:cNvPr id="117" name="Google Shape;117;p12"/>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chemeClr val="lt1"/>
                </a:solidFill>
                <a:latin typeface="Overpass"/>
                <a:ea typeface="Overpass"/>
                <a:cs typeface="Overpass"/>
                <a:sym typeface="Overpass"/>
              </a:rPr>
              <a:t>CONFIDENTIAL </a:t>
            </a:r>
            <a:r>
              <a:rPr lang="en" sz="600">
                <a:solidFill>
                  <a:schemeClr val="lt1"/>
                </a:solidFill>
                <a:latin typeface="Overpass Light"/>
                <a:ea typeface="Overpass Light"/>
                <a:cs typeface="Overpass Light"/>
                <a:sym typeface="Overpass Light"/>
              </a:rPr>
              <a:t>Designator</a:t>
            </a:r>
            <a:endParaRPr sz="600">
              <a:solidFill>
                <a:schemeClr val="lt1"/>
              </a:solidFill>
              <a:latin typeface="Overpass Light"/>
              <a:ea typeface="Overpass Light"/>
              <a:cs typeface="Overpass Light"/>
              <a:sym typeface="Overpass Light"/>
            </a:endParaRPr>
          </a:p>
        </p:txBody>
      </p:sp>
      <p:cxnSp>
        <p:nvCxnSpPr>
          <p:cNvPr id="118" name="Google Shape;118;p12"/>
          <p:cNvCxnSpPr/>
          <p:nvPr/>
        </p:nvCxnSpPr>
        <p:spPr>
          <a:xfrm>
            <a:off x="2076025" y="1653700"/>
            <a:ext cx="1390800" cy="0"/>
          </a:xfrm>
          <a:prstGeom prst="straightConnector1">
            <a:avLst/>
          </a:prstGeom>
          <a:noFill/>
          <a:ln cap="flat" cmpd="sng" w="9525">
            <a:solidFill>
              <a:srgbClr val="EE0000"/>
            </a:solidFill>
            <a:prstDash val="solid"/>
            <a:round/>
            <a:headEnd len="med" w="med" type="none"/>
            <a:tailEnd len="med" w="med" type="none"/>
          </a:ln>
        </p:spPr>
      </p:cxnSp>
      <p:cxnSp>
        <p:nvCxnSpPr>
          <p:cNvPr id="119" name="Google Shape;119;p12"/>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120" name="Google Shape;120;p1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large quote illustrated">
  <p:cSld name="CUSTOM_3_1_1">
    <p:bg>
      <p:bgPr>
        <a:blipFill>
          <a:blip r:embed="rId2">
            <a:alphaModFix/>
          </a:blip>
          <a:stretch>
            <a:fillRect/>
          </a:stretch>
        </a:blipFill>
      </p:bgPr>
    </p:bg>
    <p:spTree>
      <p:nvGrpSpPr>
        <p:cNvPr id="121" name="Shape 121"/>
        <p:cNvGrpSpPr/>
        <p:nvPr/>
      </p:nvGrpSpPr>
      <p:grpSpPr>
        <a:xfrm>
          <a:off x="0" y="0"/>
          <a:ext cx="0" cy="0"/>
          <a:chOff x="0" y="0"/>
          <a:chExt cx="0" cy="0"/>
        </a:xfrm>
      </p:grpSpPr>
      <p:sp>
        <p:nvSpPr>
          <p:cNvPr id="122" name="Google Shape;122;p13"/>
          <p:cNvSpPr txBox="1"/>
          <p:nvPr>
            <p:ph type="title"/>
          </p:nvPr>
        </p:nvSpPr>
        <p:spPr>
          <a:xfrm>
            <a:off x="5674100" y="1632950"/>
            <a:ext cx="5037300" cy="3882600"/>
          </a:xfrm>
          <a:prstGeom prst="rect">
            <a:avLst/>
          </a:prstGeom>
        </p:spPr>
        <p:txBody>
          <a:bodyPr anchorCtr="0" anchor="t" bIns="0" lIns="0" spcFirstLastPara="1" rIns="0" wrap="square" tIns="0">
            <a:noAutofit/>
          </a:bodyPr>
          <a:lstStyle>
            <a:lvl1pPr lvl="0" rtl="0">
              <a:lnSpc>
                <a:spcPct val="108000"/>
              </a:lnSpc>
              <a:spcBef>
                <a:spcPts val="0"/>
              </a:spcBef>
              <a:spcAft>
                <a:spcPts val="0"/>
              </a:spcAft>
              <a:buNone/>
              <a:defRPr sz="5400">
                <a:solidFill>
                  <a:schemeClr val="lt1"/>
                </a:solidFill>
              </a:defRPr>
            </a:lvl1pPr>
            <a:lvl2pPr lvl="1" rtl="0">
              <a:lnSpc>
                <a:spcPct val="108000"/>
              </a:lnSpc>
              <a:spcBef>
                <a:spcPts val="0"/>
              </a:spcBef>
              <a:spcAft>
                <a:spcPts val="0"/>
              </a:spcAft>
              <a:buNone/>
              <a:defRPr sz="5400">
                <a:solidFill>
                  <a:schemeClr val="lt1"/>
                </a:solidFill>
              </a:defRPr>
            </a:lvl2pPr>
            <a:lvl3pPr lvl="2" rtl="0">
              <a:lnSpc>
                <a:spcPct val="108000"/>
              </a:lnSpc>
              <a:spcBef>
                <a:spcPts val="0"/>
              </a:spcBef>
              <a:spcAft>
                <a:spcPts val="0"/>
              </a:spcAft>
              <a:buNone/>
              <a:defRPr sz="5400">
                <a:solidFill>
                  <a:schemeClr val="lt1"/>
                </a:solidFill>
              </a:defRPr>
            </a:lvl3pPr>
            <a:lvl4pPr lvl="3" rtl="0">
              <a:lnSpc>
                <a:spcPct val="108000"/>
              </a:lnSpc>
              <a:spcBef>
                <a:spcPts val="0"/>
              </a:spcBef>
              <a:spcAft>
                <a:spcPts val="0"/>
              </a:spcAft>
              <a:buNone/>
              <a:defRPr sz="5400">
                <a:solidFill>
                  <a:schemeClr val="lt1"/>
                </a:solidFill>
              </a:defRPr>
            </a:lvl4pPr>
            <a:lvl5pPr lvl="4" rtl="0">
              <a:lnSpc>
                <a:spcPct val="108000"/>
              </a:lnSpc>
              <a:spcBef>
                <a:spcPts val="0"/>
              </a:spcBef>
              <a:spcAft>
                <a:spcPts val="0"/>
              </a:spcAft>
              <a:buNone/>
              <a:defRPr sz="5400">
                <a:solidFill>
                  <a:schemeClr val="lt1"/>
                </a:solidFill>
              </a:defRPr>
            </a:lvl5pPr>
            <a:lvl6pPr lvl="5" rtl="0">
              <a:lnSpc>
                <a:spcPct val="108000"/>
              </a:lnSpc>
              <a:spcBef>
                <a:spcPts val="0"/>
              </a:spcBef>
              <a:spcAft>
                <a:spcPts val="0"/>
              </a:spcAft>
              <a:buNone/>
              <a:defRPr sz="5400">
                <a:solidFill>
                  <a:schemeClr val="lt1"/>
                </a:solidFill>
              </a:defRPr>
            </a:lvl6pPr>
            <a:lvl7pPr lvl="6" rtl="0">
              <a:lnSpc>
                <a:spcPct val="108000"/>
              </a:lnSpc>
              <a:spcBef>
                <a:spcPts val="0"/>
              </a:spcBef>
              <a:spcAft>
                <a:spcPts val="0"/>
              </a:spcAft>
              <a:buNone/>
              <a:defRPr sz="5400">
                <a:solidFill>
                  <a:schemeClr val="lt1"/>
                </a:solidFill>
              </a:defRPr>
            </a:lvl7pPr>
            <a:lvl8pPr lvl="7" rtl="0">
              <a:lnSpc>
                <a:spcPct val="108000"/>
              </a:lnSpc>
              <a:spcBef>
                <a:spcPts val="0"/>
              </a:spcBef>
              <a:spcAft>
                <a:spcPts val="0"/>
              </a:spcAft>
              <a:buNone/>
              <a:defRPr sz="5400">
                <a:solidFill>
                  <a:schemeClr val="lt1"/>
                </a:solidFill>
              </a:defRPr>
            </a:lvl8pPr>
            <a:lvl9pPr lvl="8" rtl="0">
              <a:lnSpc>
                <a:spcPct val="108000"/>
              </a:lnSpc>
              <a:spcBef>
                <a:spcPts val="0"/>
              </a:spcBef>
              <a:spcAft>
                <a:spcPts val="0"/>
              </a:spcAft>
              <a:buNone/>
              <a:defRPr sz="5400">
                <a:solidFill>
                  <a:schemeClr val="lt1"/>
                </a:solidFill>
              </a:defRPr>
            </a:lvl9pPr>
          </a:lstStyle>
          <a:p/>
        </p:txBody>
      </p:sp>
      <p:cxnSp>
        <p:nvCxnSpPr>
          <p:cNvPr id="123" name="Google Shape;123;p13"/>
          <p:cNvCxnSpPr/>
          <p:nvPr/>
        </p:nvCxnSpPr>
        <p:spPr>
          <a:xfrm rot="10800000">
            <a:off x="447767" y="6401400"/>
            <a:ext cx="0" cy="456600"/>
          </a:xfrm>
          <a:prstGeom prst="straightConnector1">
            <a:avLst/>
          </a:prstGeom>
          <a:noFill/>
          <a:ln cap="flat" cmpd="sng" w="9525">
            <a:solidFill>
              <a:schemeClr val="lt1"/>
            </a:solidFill>
            <a:prstDash val="solid"/>
            <a:round/>
            <a:headEnd len="med" w="med" type="none"/>
            <a:tailEnd len="med" w="med" type="none"/>
          </a:ln>
        </p:spPr>
      </p:cxnSp>
      <p:sp>
        <p:nvSpPr>
          <p:cNvPr id="124" name="Google Shape;124;p1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chemeClr val="lt1"/>
                </a:solidFill>
                <a:latin typeface="Overpass SemiBold"/>
                <a:ea typeface="Overpass SemiBold"/>
                <a:cs typeface="Overpass SemiBold"/>
                <a:sym typeface="Overpass SemiBold"/>
              </a:defRPr>
            </a:lvl1pPr>
            <a:lvl2pPr lvl="1" rtl="0" algn="ctr">
              <a:buNone/>
              <a:defRPr sz="800">
                <a:solidFill>
                  <a:schemeClr val="lt1"/>
                </a:solidFill>
                <a:latin typeface="Overpass SemiBold"/>
                <a:ea typeface="Overpass SemiBold"/>
                <a:cs typeface="Overpass SemiBold"/>
                <a:sym typeface="Overpass SemiBold"/>
              </a:defRPr>
            </a:lvl2pPr>
            <a:lvl3pPr lvl="2" rtl="0" algn="ctr">
              <a:buNone/>
              <a:defRPr sz="800">
                <a:solidFill>
                  <a:schemeClr val="lt1"/>
                </a:solidFill>
                <a:latin typeface="Overpass SemiBold"/>
                <a:ea typeface="Overpass SemiBold"/>
                <a:cs typeface="Overpass SemiBold"/>
                <a:sym typeface="Overpass SemiBold"/>
              </a:defRPr>
            </a:lvl3pPr>
            <a:lvl4pPr lvl="3" rtl="0" algn="ctr">
              <a:buNone/>
              <a:defRPr sz="800">
                <a:solidFill>
                  <a:schemeClr val="lt1"/>
                </a:solidFill>
                <a:latin typeface="Overpass SemiBold"/>
                <a:ea typeface="Overpass SemiBold"/>
                <a:cs typeface="Overpass SemiBold"/>
                <a:sym typeface="Overpass SemiBold"/>
              </a:defRPr>
            </a:lvl4pPr>
            <a:lvl5pPr lvl="4" rtl="0" algn="ctr">
              <a:buNone/>
              <a:defRPr sz="800">
                <a:solidFill>
                  <a:schemeClr val="lt1"/>
                </a:solidFill>
                <a:latin typeface="Overpass SemiBold"/>
                <a:ea typeface="Overpass SemiBold"/>
                <a:cs typeface="Overpass SemiBold"/>
                <a:sym typeface="Overpass SemiBold"/>
              </a:defRPr>
            </a:lvl5pPr>
            <a:lvl6pPr lvl="5" rtl="0" algn="ctr">
              <a:buNone/>
              <a:defRPr sz="800">
                <a:solidFill>
                  <a:schemeClr val="lt1"/>
                </a:solidFill>
                <a:latin typeface="Overpass SemiBold"/>
                <a:ea typeface="Overpass SemiBold"/>
                <a:cs typeface="Overpass SemiBold"/>
                <a:sym typeface="Overpass SemiBold"/>
              </a:defRPr>
            </a:lvl6pPr>
            <a:lvl7pPr lvl="6" rtl="0" algn="ctr">
              <a:buNone/>
              <a:defRPr sz="800">
                <a:solidFill>
                  <a:schemeClr val="lt1"/>
                </a:solidFill>
                <a:latin typeface="Overpass SemiBold"/>
                <a:ea typeface="Overpass SemiBold"/>
                <a:cs typeface="Overpass SemiBold"/>
                <a:sym typeface="Overpass SemiBold"/>
              </a:defRPr>
            </a:lvl7pPr>
            <a:lvl8pPr lvl="7" rtl="0" algn="ctr">
              <a:buNone/>
              <a:defRPr sz="800">
                <a:solidFill>
                  <a:schemeClr val="lt1"/>
                </a:solidFill>
                <a:latin typeface="Overpass SemiBold"/>
                <a:ea typeface="Overpass SemiBold"/>
                <a:cs typeface="Overpass SemiBold"/>
                <a:sym typeface="Overpass SemiBold"/>
              </a:defRPr>
            </a:lvl8pPr>
            <a:lvl9pPr lvl="8" rtl="0" algn="ctr">
              <a:buNone/>
              <a:defRPr sz="800">
                <a:solidFill>
                  <a:schemeClr val="lt1"/>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125" name="Google Shape;125;p13"/>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9pPr>
          </a:lstStyle>
          <a:p/>
        </p:txBody>
      </p:sp>
      <p:pic>
        <p:nvPicPr>
          <p:cNvPr id="126" name="Google Shape;126;p13"/>
          <p:cNvPicPr preferRelativeResize="0"/>
          <p:nvPr/>
        </p:nvPicPr>
        <p:blipFill>
          <a:blip r:embed="rId3">
            <a:alphaModFix/>
          </a:blip>
          <a:stretch>
            <a:fillRect/>
          </a:stretch>
        </p:blipFill>
        <p:spPr>
          <a:xfrm>
            <a:off x="10711279" y="6312505"/>
            <a:ext cx="975850" cy="22961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p:cSld name="CUSTOM_4">
    <p:spTree>
      <p:nvGrpSpPr>
        <p:cNvPr id="127" name="Shape 127"/>
        <p:cNvGrpSpPr/>
        <p:nvPr/>
      </p:nvGrpSpPr>
      <p:grpSpPr>
        <a:xfrm>
          <a:off x="0" y="0"/>
          <a:ext cx="0" cy="0"/>
          <a:chOff x="0" y="0"/>
          <a:chExt cx="0" cy="0"/>
        </a:xfrm>
      </p:grpSpPr>
      <p:sp>
        <p:nvSpPr>
          <p:cNvPr id="128" name="Google Shape;128;p14"/>
          <p:cNvSpPr txBox="1"/>
          <p:nvPr>
            <p:ph type="title"/>
          </p:nvPr>
        </p:nvSpPr>
        <p:spPr>
          <a:xfrm>
            <a:off x="1752600" y="946000"/>
            <a:ext cx="8686800" cy="967800"/>
          </a:xfrm>
          <a:prstGeom prst="rect">
            <a:avLst/>
          </a:prstGeom>
        </p:spPr>
        <p:txBody>
          <a:bodyPr anchorCtr="0" anchor="t" bIns="0" lIns="0" spcFirstLastPara="1" rIns="0" wrap="square" tIns="0">
            <a:noAutofit/>
          </a:bodyPr>
          <a:lstStyle>
            <a:lvl1pPr lvl="0" algn="ctr">
              <a:lnSpc>
                <a:spcPct val="130000"/>
              </a:lnSpc>
              <a:spcBef>
                <a:spcPts val="0"/>
              </a:spcBef>
              <a:spcAft>
                <a:spcPts val="0"/>
              </a:spcAft>
              <a:buNone/>
              <a:defRPr sz="2600">
                <a:solidFill>
                  <a:srgbClr val="000000"/>
                </a:solidFill>
              </a:defRPr>
            </a:lvl1pPr>
            <a:lvl2pPr lvl="1" algn="ctr">
              <a:lnSpc>
                <a:spcPct val="130000"/>
              </a:lnSpc>
              <a:spcBef>
                <a:spcPts val="0"/>
              </a:spcBef>
              <a:spcAft>
                <a:spcPts val="0"/>
              </a:spcAft>
              <a:buNone/>
              <a:defRPr sz="2600">
                <a:solidFill>
                  <a:srgbClr val="000000"/>
                </a:solidFill>
              </a:defRPr>
            </a:lvl2pPr>
            <a:lvl3pPr lvl="2" algn="ctr">
              <a:lnSpc>
                <a:spcPct val="130000"/>
              </a:lnSpc>
              <a:spcBef>
                <a:spcPts val="0"/>
              </a:spcBef>
              <a:spcAft>
                <a:spcPts val="0"/>
              </a:spcAft>
              <a:buNone/>
              <a:defRPr sz="2600">
                <a:solidFill>
                  <a:srgbClr val="000000"/>
                </a:solidFill>
              </a:defRPr>
            </a:lvl3pPr>
            <a:lvl4pPr lvl="3" algn="ctr">
              <a:lnSpc>
                <a:spcPct val="130000"/>
              </a:lnSpc>
              <a:spcBef>
                <a:spcPts val="0"/>
              </a:spcBef>
              <a:spcAft>
                <a:spcPts val="0"/>
              </a:spcAft>
              <a:buNone/>
              <a:defRPr sz="2600">
                <a:solidFill>
                  <a:srgbClr val="000000"/>
                </a:solidFill>
              </a:defRPr>
            </a:lvl4pPr>
            <a:lvl5pPr lvl="4" algn="ctr">
              <a:lnSpc>
                <a:spcPct val="130000"/>
              </a:lnSpc>
              <a:spcBef>
                <a:spcPts val="0"/>
              </a:spcBef>
              <a:spcAft>
                <a:spcPts val="0"/>
              </a:spcAft>
              <a:buNone/>
              <a:defRPr sz="2600">
                <a:solidFill>
                  <a:srgbClr val="000000"/>
                </a:solidFill>
              </a:defRPr>
            </a:lvl5pPr>
            <a:lvl6pPr lvl="5" algn="ctr">
              <a:lnSpc>
                <a:spcPct val="130000"/>
              </a:lnSpc>
              <a:spcBef>
                <a:spcPts val="0"/>
              </a:spcBef>
              <a:spcAft>
                <a:spcPts val="0"/>
              </a:spcAft>
              <a:buNone/>
              <a:defRPr sz="2600">
                <a:solidFill>
                  <a:srgbClr val="000000"/>
                </a:solidFill>
              </a:defRPr>
            </a:lvl6pPr>
            <a:lvl7pPr lvl="6" algn="ctr">
              <a:lnSpc>
                <a:spcPct val="130000"/>
              </a:lnSpc>
              <a:spcBef>
                <a:spcPts val="0"/>
              </a:spcBef>
              <a:spcAft>
                <a:spcPts val="0"/>
              </a:spcAft>
              <a:buNone/>
              <a:defRPr sz="2600">
                <a:solidFill>
                  <a:srgbClr val="000000"/>
                </a:solidFill>
              </a:defRPr>
            </a:lvl7pPr>
            <a:lvl8pPr lvl="7" algn="ctr">
              <a:lnSpc>
                <a:spcPct val="130000"/>
              </a:lnSpc>
              <a:spcBef>
                <a:spcPts val="0"/>
              </a:spcBef>
              <a:spcAft>
                <a:spcPts val="0"/>
              </a:spcAft>
              <a:buNone/>
              <a:defRPr sz="2600">
                <a:solidFill>
                  <a:srgbClr val="000000"/>
                </a:solidFill>
              </a:defRPr>
            </a:lvl8pPr>
            <a:lvl9pPr lvl="8" algn="ctr">
              <a:lnSpc>
                <a:spcPct val="130000"/>
              </a:lnSpc>
              <a:spcBef>
                <a:spcPts val="0"/>
              </a:spcBef>
              <a:spcAft>
                <a:spcPts val="0"/>
              </a:spcAft>
              <a:buNone/>
              <a:defRPr sz="2600">
                <a:solidFill>
                  <a:srgbClr val="000000"/>
                </a:solidFill>
              </a:defRPr>
            </a:lvl9pPr>
          </a:lstStyle>
          <a:p/>
        </p:txBody>
      </p:sp>
      <p:cxnSp>
        <p:nvCxnSpPr>
          <p:cNvPr id="129" name="Google Shape;129;p14"/>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130" name="Google Shape;130;p1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131" name="Google Shape;131;p14"/>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32" name="Google Shape;132;p1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133" name="Google Shape;133;p14"/>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34" name="Google Shape;134;p14"/>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lvl1pPr lvl="0">
              <a:lnSpc>
                <a:spcPct val="142000"/>
              </a:lnSpc>
              <a:spcBef>
                <a:spcPts val="0"/>
              </a:spcBef>
              <a:spcAft>
                <a:spcPts val="0"/>
              </a:spcAft>
              <a:buNone/>
              <a:defRPr sz="600">
                <a:solidFill>
                  <a:srgbClr val="4D4D4F"/>
                </a:solidFill>
              </a:defRPr>
            </a:lvl1pPr>
            <a:lvl2pPr lvl="1">
              <a:lnSpc>
                <a:spcPct val="142000"/>
              </a:lnSpc>
              <a:spcBef>
                <a:spcPts val="0"/>
              </a:spcBef>
              <a:spcAft>
                <a:spcPts val="0"/>
              </a:spcAft>
              <a:buNone/>
              <a:defRPr sz="600">
                <a:solidFill>
                  <a:srgbClr val="4D4D4F"/>
                </a:solidFill>
              </a:defRPr>
            </a:lvl2pPr>
            <a:lvl3pPr lvl="2">
              <a:lnSpc>
                <a:spcPct val="142000"/>
              </a:lnSpc>
              <a:spcBef>
                <a:spcPts val="0"/>
              </a:spcBef>
              <a:spcAft>
                <a:spcPts val="0"/>
              </a:spcAft>
              <a:buNone/>
              <a:defRPr sz="600">
                <a:solidFill>
                  <a:srgbClr val="4D4D4F"/>
                </a:solidFill>
              </a:defRPr>
            </a:lvl3pPr>
            <a:lvl4pPr lvl="3">
              <a:lnSpc>
                <a:spcPct val="142000"/>
              </a:lnSpc>
              <a:spcBef>
                <a:spcPts val="0"/>
              </a:spcBef>
              <a:spcAft>
                <a:spcPts val="0"/>
              </a:spcAft>
              <a:buNone/>
              <a:defRPr sz="600">
                <a:solidFill>
                  <a:srgbClr val="4D4D4F"/>
                </a:solidFill>
              </a:defRPr>
            </a:lvl4pPr>
            <a:lvl5pPr lvl="4">
              <a:lnSpc>
                <a:spcPct val="142000"/>
              </a:lnSpc>
              <a:spcBef>
                <a:spcPts val="0"/>
              </a:spcBef>
              <a:spcAft>
                <a:spcPts val="0"/>
              </a:spcAft>
              <a:buNone/>
              <a:defRPr sz="600">
                <a:solidFill>
                  <a:srgbClr val="4D4D4F"/>
                </a:solidFill>
              </a:defRPr>
            </a:lvl5pPr>
            <a:lvl6pPr lvl="5">
              <a:lnSpc>
                <a:spcPct val="142000"/>
              </a:lnSpc>
              <a:spcBef>
                <a:spcPts val="0"/>
              </a:spcBef>
              <a:spcAft>
                <a:spcPts val="0"/>
              </a:spcAft>
              <a:buNone/>
              <a:defRPr sz="600">
                <a:solidFill>
                  <a:srgbClr val="4D4D4F"/>
                </a:solidFill>
              </a:defRPr>
            </a:lvl6pPr>
            <a:lvl7pPr lvl="6">
              <a:lnSpc>
                <a:spcPct val="142000"/>
              </a:lnSpc>
              <a:spcBef>
                <a:spcPts val="0"/>
              </a:spcBef>
              <a:spcAft>
                <a:spcPts val="0"/>
              </a:spcAft>
              <a:buNone/>
              <a:defRPr sz="600">
                <a:solidFill>
                  <a:srgbClr val="4D4D4F"/>
                </a:solidFill>
              </a:defRPr>
            </a:lvl7pPr>
            <a:lvl8pPr lvl="7">
              <a:lnSpc>
                <a:spcPct val="142000"/>
              </a:lnSpc>
              <a:spcBef>
                <a:spcPts val="0"/>
              </a:spcBef>
              <a:spcAft>
                <a:spcPts val="0"/>
              </a:spcAft>
              <a:buNone/>
              <a:defRPr sz="600">
                <a:solidFill>
                  <a:srgbClr val="4D4D4F"/>
                </a:solidFill>
              </a:defRPr>
            </a:lvl8pPr>
            <a:lvl9pPr lvl="8">
              <a:lnSpc>
                <a:spcPct val="142000"/>
              </a:lnSpc>
              <a:spcBef>
                <a:spcPts val="0"/>
              </a:spcBef>
              <a:spcAft>
                <a:spcPts val="0"/>
              </a:spcAft>
              <a:buNone/>
              <a:defRPr sz="600">
                <a:solidFill>
                  <a:srgbClr val="4D4D4F"/>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black">
  <p:cSld name="CUSTOM_4_1">
    <p:bg>
      <p:bgPr>
        <a:solidFill>
          <a:srgbClr val="141414"/>
        </a:solidFill>
      </p:bgPr>
    </p:bg>
    <p:spTree>
      <p:nvGrpSpPr>
        <p:cNvPr id="135" name="Shape 135"/>
        <p:cNvGrpSpPr/>
        <p:nvPr/>
      </p:nvGrpSpPr>
      <p:grpSpPr>
        <a:xfrm>
          <a:off x="0" y="0"/>
          <a:ext cx="0" cy="0"/>
          <a:chOff x="0" y="0"/>
          <a:chExt cx="0" cy="0"/>
        </a:xfrm>
      </p:grpSpPr>
      <p:sp>
        <p:nvSpPr>
          <p:cNvPr id="136" name="Google Shape;136;p15"/>
          <p:cNvSpPr txBox="1"/>
          <p:nvPr>
            <p:ph type="title"/>
          </p:nvPr>
        </p:nvSpPr>
        <p:spPr>
          <a:xfrm>
            <a:off x="1752600" y="946000"/>
            <a:ext cx="8686800" cy="9678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solidFill>
                  <a:srgbClr val="EBEBEB"/>
                </a:solidFill>
              </a:defRPr>
            </a:lvl1pPr>
            <a:lvl2pPr lvl="1" rtl="0" algn="ctr">
              <a:lnSpc>
                <a:spcPct val="130000"/>
              </a:lnSpc>
              <a:spcBef>
                <a:spcPts val="0"/>
              </a:spcBef>
              <a:spcAft>
                <a:spcPts val="0"/>
              </a:spcAft>
              <a:buNone/>
              <a:defRPr sz="2600">
                <a:solidFill>
                  <a:srgbClr val="EBEBEB"/>
                </a:solidFill>
              </a:defRPr>
            </a:lvl2pPr>
            <a:lvl3pPr lvl="2" rtl="0" algn="ctr">
              <a:lnSpc>
                <a:spcPct val="130000"/>
              </a:lnSpc>
              <a:spcBef>
                <a:spcPts val="0"/>
              </a:spcBef>
              <a:spcAft>
                <a:spcPts val="0"/>
              </a:spcAft>
              <a:buNone/>
              <a:defRPr sz="2600">
                <a:solidFill>
                  <a:srgbClr val="EBEBEB"/>
                </a:solidFill>
              </a:defRPr>
            </a:lvl3pPr>
            <a:lvl4pPr lvl="3" rtl="0" algn="ctr">
              <a:lnSpc>
                <a:spcPct val="130000"/>
              </a:lnSpc>
              <a:spcBef>
                <a:spcPts val="0"/>
              </a:spcBef>
              <a:spcAft>
                <a:spcPts val="0"/>
              </a:spcAft>
              <a:buNone/>
              <a:defRPr sz="2600">
                <a:solidFill>
                  <a:srgbClr val="EBEBEB"/>
                </a:solidFill>
              </a:defRPr>
            </a:lvl4pPr>
            <a:lvl5pPr lvl="4" rtl="0" algn="ctr">
              <a:lnSpc>
                <a:spcPct val="130000"/>
              </a:lnSpc>
              <a:spcBef>
                <a:spcPts val="0"/>
              </a:spcBef>
              <a:spcAft>
                <a:spcPts val="0"/>
              </a:spcAft>
              <a:buNone/>
              <a:defRPr sz="2600">
                <a:solidFill>
                  <a:srgbClr val="EBEBEB"/>
                </a:solidFill>
              </a:defRPr>
            </a:lvl5pPr>
            <a:lvl6pPr lvl="5" rtl="0" algn="ctr">
              <a:lnSpc>
                <a:spcPct val="130000"/>
              </a:lnSpc>
              <a:spcBef>
                <a:spcPts val="0"/>
              </a:spcBef>
              <a:spcAft>
                <a:spcPts val="0"/>
              </a:spcAft>
              <a:buNone/>
              <a:defRPr sz="2600">
                <a:solidFill>
                  <a:srgbClr val="EBEBEB"/>
                </a:solidFill>
              </a:defRPr>
            </a:lvl6pPr>
            <a:lvl7pPr lvl="6" rtl="0" algn="ctr">
              <a:lnSpc>
                <a:spcPct val="130000"/>
              </a:lnSpc>
              <a:spcBef>
                <a:spcPts val="0"/>
              </a:spcBef>
              <a:spcAft>
                <a:spcPts val="0"/>
              </a:spcAft>
              <a:buNone/>
              <a:defRPr sz="2600">
                <a:solidFill>
                  <a:srgbClr val="EBEBEB"/>
                </a:solidFill>
              </a:defRPr>
            </a:lvl7pPr>
            <a:lvl8pPr lvl="7" rtl="0" algn="ctr">
              <a:lnSpc>
                <a:spcPct val="130000"/>
              </a:lnSpc>
              <a:spcBef>
                <a:spcPts val="0"/>
              </a:spcBef>
              <a:spcAft>
                <a:spcPts val="0"/>
              </a:spcAft>
              <a:buNone/>
              <a:defRPr sz="2600">
                <a:solidFill>
                  <a:srgbClr val="EBEBEB"/>
                </a:solidFill>
              </a:defRPr>
            </a:lvl8pPr>
            <a:lvl9pPr lvl="8" rtl="0" algn="ctr">
              <a:lnSpc>
                <a:spcPct val="130000"/>
              </a:lnSpc>
              <a:spcBef>
                <a:spcPts val="0"/>
              </a:spcBef>
              <a:spcAft>
                <a:spcPts val="0"/>
              </a:spcAft>
              <a:buNone/>
              <a:defRPr sz="2600">
                <a:solidFill>
                  <a:srgbClr val="EBEBEB"/>
                </a:solidFill>
              </a:defRPr>
            </a:lvl9pPr>
          </a:lstStyle>
          <a:p/>
        </p:txBody>
      </p:sp>
      <p:cxnSp>
        <p:nvCxnSpPr>
          <p:cNvPr id="137" name="Google Shape;137;p15"/>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138" name="Google Shape;138;p1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9pPr>
          </a:lstStyle>
          <a:p/>
        </p:txBody>
      </p:sp>
      <p:cxnSp>
        <p:nvCxnSpPr>
          <p:cNvPr id="139" name="Google Shape;139;p15"/>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40" name="Google Shape;140;p1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EBEBEB"/>
                </a:solidFill>
                <a:latin typeface="Overpass SemiBold"/>
                <a:ea typeface="Overpass SemiBold"/>
                <a:cs typeface="Overpass SemiBold"/>
                <a:sym typeface="Overpass SemiBold"/>
              </a:defRPr>
            </a:lvl1pPr>
            <a:lvl2pPr lvl="1" rtl="0" algn="ctr">
              <a:buNone/>
              <a:defRPr sz="800">
                <a:solidFill>
                  <a:srgbClr val="EBEBEB"/>
                </a:solidFill>
                <a:latin typeface="Overpass SemiBold"/>
                <a:ea typeface="Overpass SemiBold"/>
                <a:cs typeface="Overpass SemiBold"/>
                <a:sym typeface="Overpass SemiBold"/>
              </a:defRPr>
            </a:lvl2pPr>
            <a:lvl3pPr lvl="2" rtl="0" algn="ctr">
              <a:buNone/>
              <a:defRPr sz="800">
                <a:solidFill>
                  <a:srgbClr val="EBEBEB"/>
                </a:solidFill>
                <a:latin typeface="Overpass SemiBold"/>
                <a:ea typeface="Overpass SemiBold"/>
                <a:cs typeface="Overpass SemiBold"/>
                <a:sym typeface="Overpass SemiBold"/>
              </a:defRPr>
            </a:lvl3pPr>
            <a:lvl4pPr lvl="3" rtl="0" algn="ctr">
              <a:buNone/>
              <a:defRPr sz="800">
                <a:solidFill>
                  <a:srgbClr val="EBEBEB"/>
                </a:solidFill>
                <a:latin typeface="Overpass SemiBold"/>
                <a:ea typeface="Overpass SemiBold"/>
                <a:cs typeface="Overpass SemiBold"/>
                <a:sym typeface="Overpass SemiBold"/>
              </a:defRPr>
            </a:lvl4pPr>
            <a:lvl5pPr lvl="4" rtl="0" algn="ctr">
              <a:buNone/>
              <a:defRPr sz="800">
                <a:solidFill>
                  <a:srgbClr val="EBEBEB"/>
                </a:solidFill>
                <a:latin typeface="Overpass SemiBold"/>
                <a:ea typeface="Overpass SemiBold"/>
                <a:cs typeface="Overpass SemiBold"/>
                <a:sym typeface="Overpass SemiBold"/>
              </a:defRPr>
            </a:lvl5pPr>
            <a:lvl6pPr lvl="5" rtl="0" algn="ctr">
              <a:buNone/>
              <a:defRPr sz="800">
                <a:solidFill>
                  <a:srgbClr val="EBEBEB"/>
                </a:solidFill>
                <a:latin typeface="Overpass SemiBold"/>
                <a:ea typeface="Overpass SemiBold"/>
                <a:cs typeface="Overpass SemiBold"/>
                <a:sym typeface="Overpass SemiBold"/>
              </a:defRPr>
            </a:lvl6pPr>
            <a:lvl7pPr lvl="6" rtl="0" algn="ctr">
              <a:buNone/>
              <a:defRPr sz="800">
                <a:solidFill>
                  <a:srgbClr val="EBEBEB"/>
                </a:solidFill>
                <a:latin typeface="Overpass SemiBold"/>
                <a:ea typeface="Overpass SemiBold"/>
                <a:cs typeface="Overpass SemiBold"/>
                <a:sym typeface="Overpass SemiBold"/>
              </a:defRPr>
            </a:lvl7pPr>
            <a:lvl8pPr lvl="7" rtl="0" algn="ctr">
              <a:buNone/>
              <a:defRPr sz="800">
                <a:solidFill>
                  <a:srgbClr val="EBEBEB"/>
                </a:solidFill>
                <a:latin typeface="Overpass SemiBold"/>
                <a:ea typeface="Overpass SemiBold"/>
                <a:cs typeface="Overpass SemiBold"/>
                <a:sym typeface="Overpass SemiBold"/>
              </a:defRPr>
            </a:lvl8pPr>
            <a:lvl9pPr lvl="8" rtl="0" algn="ctr">
              <a:buNone/>
              <a:defRPr sz="800">
                <a:solidFill>
                  <a:srgbClr val="EBEBEB"/>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141" name="Google Shape;141;p15"/>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rgbClr val="EBEBEB"/>
                </a:solidFill>
                <a:latin typeface="Overpass"/>
                <a:ea typeface="Overpass"/>
                <a:cs typeface="Overpass"/>
                <a:sym typeface="Overpass"/>
              </a:rPr>
              <a:t>CONFIDENTIAL </a:t>
            </a:r>
            <a:r>
              <a:rPr lang="en" sz="600">
                <a:solidFill>
                  <a:srgbClr val="EBEBEB"/>
                </a:solidFill>
                <a:latin typeface="Overpass Light"/>
                <a:ea typeface="Overpass Light"/>
                <a:cs typeface="Overpass Light"/>
                <a:sym typeface="Overpass Light"/>
              </a:rPr>
              <a:t>Designator</a:t>
            </a:r>
            <a:endParaRPr sz="600">
              <a:solidFill>
                <a:srgbClr val="EBEBEB"/>
              </a:solidFill>
              <a:latin typeface="Overpass Light"/>
              <a:ea typeface="Overpass Light"/>
              <a:cs typeface="Overpass Light"/>
              <a:sym typeface="Overpass Light"/>
            </a:endParaRPr>
          </a:p>
        </p:txBody>
      </p:sp>
      <p:sp>
        <p:nvSpPr>
          <p:cNvPr id="142" name="Google Shape;142;p15"/>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600">
                <a:solidFill>
                  <a:srgbClr val="EBEBEB"/>
                </a:solidFill>
              </a:defRPr>
            </a:lvl1pPr>
            <a:lvl2pPr lvl="1" rtl="0">
              <a:lnSpc>
                <a:spcPct val="142000"/>
              </a:lnSpc>
              <a:spcBef>
                <a:spcPts val="0"/>
              </a:spcBef>
              <a:spcAft>
                <a:spcPts val="0"/>
              </a:spcAft>
              <a:buNone/>
              <a:defRPr sz="600">
                <a:solidFill>
                  <a:srgbClr val="EBEBEB"/>
                </a:solidFill>
              </a:defRPr>
            </a:lvl2pPr>
            <a:lvl3pPr lvl="2" rtl="0">
              <a:lnSpc>
                <a:spcPct val="142000"/>
              </a:lnSpc>
              <a:spcBef>
                <a:spcPts val="0"/>
              </a:spcBef>
              <a:spcAft>
                <a:spcPts val="0"/>
              </a:spcAft>
              <a:buNone/>
              <a:defRPr sz="600">
                <a:solidFill>
                  <a:srgbClr val="EBEBEB"/>
                </a:solidFill>
              </a:defRPr>
            </a:lvl3pPr>
            <a:lvl4pPr lvl="3" rtl="0">
              <a:lnSpc>
                <a:spcPct val="142000"/>
              </a:lnSpc>
              <a:spcBef>
                <a:spcPts val="0"/>
              </a:spcBef>
              <a:spcAft>
                <a:spcPts val="0"/>
              </a:spcAft>
              <a:buNone/>
              <a:defRPr sz="600">
                <a:solidFill>
                  <a:srgbClr val="EBEBEB"/>
                </a:solidFill>
              </a:defRPr>
            </a:lvl4pPr>
            <a:lvl5pPr lvl="4" rtl="0">
              <a:lnSpc>
                <a:spcPct val="142000"/>
              </a:lnSpc>
              <a:spcBef>
                <a:spcPts val="0"/>
              </a:spcBef>
              <a:spcAft>
                <a:spcPts val="0"/>
              </a:spcAft>
              <a:buNone/>
              <a:defRPr sz="600">
                <a:solidFill>
                  <a:srgbClr val="EBEBEB"/>
                </a:solidFill>
              </a:defRPr>
            </a:lvl5pPr>
            <a:lvl6pPr lvl="5" rtl="0">
              <a:lnSpc>
                <a:spcPct val="142000"/>
              </a:lnSpc>
              <a:spcBef>
                <a:spcPts val="0"/>
              </a:spcBef>
              <a:spcAft>
                <a:spcPts val="0"/>
              </a:spcAft>
              <a:buNone/>
              <a:defRPr sz="600">
                <a:solidFill>
                  <a:srgbClr val="EBEBEB"/>
                </a:solidFill>
              </a:defRPr>
            </a:lvl6pPr>
            <a:lvl7pPr lvl="6" rtl="0">
              <a:lnSpc>
                <a:spcPct val="142000"/>
              </a:lnSpc>
              <a:spcBef>
                <a:spcPts val="0"/>
              </a:spcBef>
              <a:spcAft>
                <a:spcPts val="0"/>
              </a:spcAft>
              <a:buNone/>
              <a:defRPr sz="600">
                <a:solidFill>
                  <a:srgbClr val="EBEBEB"/>
                </a:solidFill>
              </a:defRPr>
            </a:lvl7pPr>
            <a:lvl8pPr lvl="7" rtl="0">
              <a:lnSpc>
                <a:spcPct val="142000"/>
              </a:lnSpc>
              <a:spcBef>
                <a:spcPts val="0"/>
              </a:spcBef>
              <a:spcAft>
                <a:spcPts val="0"/>
              </a:spcAft>
              <a:buNone/>
              <a:defRPr sz="600">
                <a:solidFill>
                  <a:srgbClr val="EBEBEB"/>
                </a:solidFill>
              </a:defRPr>
            </a:lvl8pPr>
            <a:lvl9pPr lvl="8" rtl="0">
              <a:lnSpc>
                <a:spcPct val="142000"/>
              </a:lnSpc>
              <a:spcBef>
                <a:spcPts val="0"/>
              </a:spcBef>
              <a:spcAft>
                <a:spcPts val="0"/>
              </a:spcAft>
              <a:buNone/>
              <a:defRPr sz="600">
                <a:solidFill>
                  <a:srgbClr val="EBEBEB"/>
                </a:solidFill>
              </a:defRPr>
            </a:lvl9pPr>
          </a:lstStyle>
          <a:p/>
        </p:txBody>
      </p:sp>
      <p:pic>
        <p:nvPicPr>
          <p:cNvPr id="143" name="Google Shape;143;p15"/>
          <p:cNvPicPr preferRelativeResize="0"/>
          <p:nvPr/>
        </p:nvPicPr>
        <p:blipFill>
          <a:blip r:embed="rId2">
            <a:alphaModFix/>
          </a:blip>
          <a:stretch>
            <a:fillRect/>
          </a:stretch>
        </p:blipFill>
        <p:spPr>
          <a:xfrm>
            <a:off x="10711279" y="6312505"/>
            <a:ext cx="975850" cy="22961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red">
  <p:cSld name="TITLE_1">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3"/>
          <p:cNvSpPr txBox="1"/>
          <p:nvPr>
            <p:ph idx="1" type="subTitle"/>
          </p:nvPr>
        </p:nvSpPr>
        <p:spPr>
          <a:xfrm>
            <a:off x="2083725" y="3008425"/>
            <a:ext cx="4146300" cy="15249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Clr>
                <a:schemeClr val="lt1"/>
              </a:buClr>
              <a:buSzPts val="1400"/>
              <a:buNone/>
              <a:defRPr sz="1400">
                <a:solidFill>
                  <a:schemeClr val="lt1"/>
                </a:solidFill>
              </a:defRPr>
            </a:lvl1pPr>
            <a:lvl2pPr lvl="1" rtl="0">
              <a:lnSpc>
                <a:spcPct val="180000"/>
              </a:lnSpc>
              <a:spcBef>
                <a:spcPts val="0"/>
              </a:spcBef>
              <a:spcAft>
                <a:spcPts val="0"/>
              </a:spcAft>
              <a:buClr>
                <a:schemeClr val="lt1"/>
              </a:buClr>
              <a:buSzPts val="1400"/>
              <a:buNone/>
              <a:defRPr sz="1400">
                <a:solidFill>
                  <a:schemeClr val="lt1"/>
                </a:solidFill>
              </a:defRPr>
            </a:lvl2pPr>
            <a:lvl3pPr lvl="2" rtl="0">
              <a:lnSpc>
                <a:spcPct val="180000"/>
              </a:lnSpc>
              <a:spcBef>
                <a:spcPts val="0"/>
              </a:spcBef>
              <a:spcAft>
                <a:spcPts val="0"/>
              </a:spcAft>
              <a:buClr>
                <a:schemeClr val="lt1"/>
              </a:buClr>
              <a:buSzPts val="1400"/>
              <a:buNone/>
              <a:defRPr sz="1400">
                <a:solidFill>
                  <a:schemeClr val="lt1"/>
                </a:solidFill>
              </a:defRPr>
            </a:lvl3pPr>
            <a:lvl4pPr lvl="3" rtl="0">
              <a:lnSpc>
                <a:spcPct val="180000"/>
              </a:lnSpc>
              <a:spcBef>
                <a:spcPts val="0"/>
              </a:spcBef>
              <a:spcAft>
                <a:spcPts val="0"/>
              </a:spcAft>
              <a:buClr>
                <a:schemeClr val="lt1"/>
              </a:buClr>
              <a:buSzPts val="1400"/>
              <a:buNone/>
              <a:defRPr sz="1400">
                <a:solidFill>
                  <a:schemeClr val="lt1"/>
                </a:solidFill>
              </a:defRPr>
            </a:lvl4pPr>
            <a:lvl5pPr lvl="4" rtl="0">
              <a:lnSpc>
                <a:spcPct val="180000"/>
              </a:lnSpc>
              <a:spcBef>
                <a:spcPts val="0"/>
              </a:spcBef>
              <a:spcAft>
                <a:spcPts val="0"/>
              </a:spcAft>
              <a:buClr>
                <a:schemeClr val="lt1"/>
              </a:buClr>
              <a:buSzPts val="1400"/>
              <a:buNone/>
              <a:defRPr sz="1400">
                <a:solidFill>
                  <a:schemeClr val="lt1"/>
                </a:solidFill>
              </a:defRPr>
            </a:lvl5pPr>
            <a:lvl6pPr lvl="5" rtl="0">
              <a:lnSpc>
                <a:spcPct val="180000"/>
              </a:lnSpc>
              <a:spcBef>
                <a:spcPts val="0"/>
              </a:spcBef>
              <a:spcAft>
                <a:spcPts val="0"/>
              </a:spcAft>
              <a:buClr>
                <a:schemeClr val="lt1"/>
              </a:buClr>
              <a:buSzPts val="1400"/>
              <a:buNone/>
              <a:defRPr sz="1400">
                <a:solidFill>
                  <a:schemeClr val="lt1"/>
                </a:solidFill>
              </a:defRPr>
            </a:lvl6pPr>
            <a:lvl7pPr lvl="6" rtl="0">
              <a:lnSpc>
                <a:spcPct val="180000"/>
              </a:lnSpc>
              <a:spcBef>
                <a:spcPts val="0"/>
              </a:spcBef>
              <a:spcAft>
                <a:spcPts val="0"/>
              </a:spcAft>
              <a:buClr>
                <a:schemeClr val="lt1"/>
              </a:buClr>
              <a:buSzPts val="1400"/>
              <a:buNone/>
              <a:defRPr sz="1400">
                <a:solidFill>
                  <a:schemeClr val="lt1"/>
                </a:solidFill>
              </a:defRPr>
            </a:lvl7pPr>
            <a:lvl8pPr lvl="7" rtl="0">
              <a:lnSpc>
                <a:spcPct val="180000"/>
              </a:lnSpc>
              <a:spcBef>
                <a:spcPts val="0"/>
              </a:spcBef>
              <a:spcAft>
                <a:spcPts val="0"/>
              </a:spcAft>
              <a:buClr>
                <a:schemeClr val="lt1"/>
              </a:buClr>
              <a:buSzPts val="1400"/>
              <a:buNone/>
              <a:defRPr sz="1400">
                <a:solidFill>
                  <a:schemeClr val="lt1"/>
                </a:solidFill>
              </a:defRPr>
            </a:lvl8pPr>
            <a:lvl9pPr lvl="8" rtl="0">
              <a:lnSpc>
                <a:spcPct val="180000"/>
              </a:lnSpc>
              <a:spcBef>
                <a:spcPts val="0"/>
              </a:spcBef>
              <a:spcAft>
                <a:spcPts val="0"/>
              </a:spcAft>
              <a:buClr>
                <a:schemeClr val="lt1"/>
              </a:buClr>
              <a:buSzPts val="1400"/>
              <a:buNone/>
              <a:defRPr sz="1400">
                <a:solidFill>
                  <a:schemeClr val="lt1"/>
                </a:solidFill>
              </a:defRPr>
            </a:lvl9pPr>
          </a:lstStyle>
          <a:p/>
        </p:txBody>
      </p:sp>
      <p:sp>
        <p:nvSpPr>
          <p:cNvPr id="18" name="Google Shape;18;p3"/>
          <p:cNvSpPr txBox="1"/>
          <p:nvPr>
            <p:ph type="title"/>
          </p:nvPr>
        </p:nvSpPr>
        <p:spPr>
          <a:xfrm>
            <a:off x="2083725" y="581200"/>
            <a:ext cx="4905000" cy="19854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7000">
                <a:solidFill>
                  <a:schemeClr val="lt1"/>
                </a:solidFill>
              </a:defRPr>
            </a:lvl1pPr>
            <a:lvl2pPr lvl="1" rtl="0">
              <a:lnSpc>
                <a:spcPct val="105000"/>
              </a:lnSpc>
              <a:spcBef>
                <a:spcPts val="0"/>
              </a:spcBef>
              <a:spcAft>
                <a:spcPts val="0"/>
              </a:spcAft>
              <a:buNone/>
              <a:defRPr sz="7000">
                <a:solidFill>
                  <a:schemeClr val="lt1"/>
                </a:solidFill>
              </a:defRPr>
            </a:lvl2pPr>
            <a:lvl3pPr lvl="2" rtl="0">
              <a:lnSpc>
                <a:spcPct val="105000"/>
              </a:lnSpc>
              <a:spcBef>
                <a:spcPts val="0"/>
              </a:spcBef>
              <a:spcAft>
                <a:spcPts val="0"/>
              </a:spcAft>
              <a:buNone/>
              <a:defRPr sz="7000">
                <a:solidFill>
                  <a:schemeClr val="lt1"/>
                </a:solidFill>
              </a:defRPr>
            </a:lvl3pPr>
            <a:lvl4pPr lvl="3" rtl="0">
              <a:lnSpc>
                <a:spcPct val="105000"/>
              </a:lnSpc>
              <a:spcBef>
                <a:spcPts val="0"/>
              </a:spcBef>
              <a:spcAft>
                <a:spcPts val="0"/>
              </a:spcAft>
              <a:buNone/>
              <a:defRPr sz="7000">
                <a:solidFill>
                  <a:schemeClr val="lt1"/>
                </a:solidFill>
              </a:defRPr>
            </a:lvl4pPr>
            <a:lvl5pPr lvl="4" rtl="0">
              <a:lnSpc>
                <a:spcPct val="105000"/>
              </a:lnSpc>
              <a:spcBef>
                <a:spcPts val="0"/>
              </a:spcBef>
              <a:spcAft>
                <a:spcPts val="0"/>
              </a:spcAft>
              <a:buNone/>
              <a:defRPr sz="7000">
                <a:solidFill>
                  <a:schemeClr val="lt1"/>
                </a:solidFill>
              </a:defRPr>
            </a:lvl5pPr>
            <a:lvl6pPr lvl="5" rtl="0">
              <a:lnSpc>
                <a:spcPct val="105000"/>
              </a:lnSpc>
              <a:spcBef>
                <a:spcPts val="0"/>
              </a:spcBef>
              <a:spcAft>
                <a:spcPts val="0"/>
              </a:spcAft>
              <a:buNone/>
              <a:defRPr sz="7000">
                <a:solidFill>
                  <a:schemeClr val="lt1"/>
                </a:solidFill>
              </a:defRPr>
            </a:lvl6pPr>
            <a:lvl7pPr lvl="6" rtl="0">
              <a:lnSpc>
                <a:spcPct val="105000"/>
              </a:lnSpc>
              <a:spcBef>
                <a:spcPts val="0"/>
              </a:spcBef>
              <a:spcAft>
                <a:spcPts val="0"/>
              </a:spcAft>
              <a:buNone/>
              <a:defRPr sz="7000">
                <a:solidFill>
                  <a:schemeClr val="lt1"/>
                </a:solidFill>
              </a:defRPr>
            </a:lvl7pPr>
            <a:lvl8pPr lvl="7" rtl="0">
              <a:lnSpc>
                <a:spcPct val="105000"/>
              </a:lnSpc>
              <a:spcBef>
                <a:spcPts val="0"/>
              </a:spcBef>
              <a:spcAft>
                <a:spcPts val="0"/>
              </a:spcAft>
              <a:buNone/>
              <a:defRPr sz="7000">
                <a:solidFill>
                  <a:schemeClr val="lt1"/>
                </a:solidFill>
              </a:defRPr>
            </a:lvl8pPr>
            <a:lvl9pPr lvl="8" rtl="0">
              <a:lnSpc>
                <a:spcPct val="105000"/>
              </a:lnSpc>
              <a:spcBef>
                <a:spcPts val="0"/>
              </a:spcBef>
              <a:spcAft>
                <a:spcPts val="0"/>
              </a:spcAft>
              <a:buNone/>
              <a:defRPr sz="7000">
                <a:solidFill>
                  <a:schemeClr val="lt1"/>
                </a:solidFill>
              </a:defRPr>
            </a:lvl9pPr>
          </a:lstStyle>
          <a:p/>
        </p:txBody>
      </p:sp>
      <p:pic>
        <p:nvPicPr>
          <p:cNvPr id="19" name="Google Shape;19;p3"/>
          <p:cNvPicPr preferRelativeResize="0"/>
          <p:nvPr/>
        </p:nvPicPr>
        <p:blipFill>
          <a:blip r:embed="rId3">
            <a:alphaModFix/>
          </a:blip>
          <a:stretch>
            <a:fillRect/>
          </a:stretch>
        </p:blipFill>
        <p:spPr>
          <a:xfrm>
            <a:off x="10106850" y="6203986"/>
            <a:ext cx="1580275" cy="372766"/>
          </a:xfrm>
          <a:prstGeom prst="rect">
            <a:avLst/>
          </a:prstGeom>
          <a:noFill/>
          <a:ln>
            <a:noFill/>
          </a:ln>
        </p:spPr>
      </p:pic>
      <p:pic>
        <p:nvPicPr>
          <p:cNvPr id="20" name="Google Shape;20;p3"/>
          <p:cNvPicPr preferRelativeResize="0"/>
          <p:nvPr/>
        </p:nvPicPr>
        <p:blipFill rotWithShape="1">
          <a:blip r:embed="rId4">
            <a:alphaModFix/>
          </a:blip>
          <a:srcRect b="0" l="0" r="0" t="0"/>
          <a:stretch/>
        </p:blipFill>
        <p:spPr>
          <a:xfrm>
            <a:off x="7379804" y="3748734"/>
            <a:ext cx="455950" cy="455950"/>
          </a:xfrm>
          <a:prstGeom prst="rect">
            <a:avLst/>
          </a:prstGeom>
          <a:noFill/>
          <a:ln>
            <a:noFill/>
          </a:ln>
        </p:spPr>
      </p:pic>
      <p:pic>
        <p:nvPicPr>
          <p:cNvPr id="21" name="Google Shape;21;p3"/>
          <p:cNvPicPr preferRelativeResize="0"/>
          <p:nvPr/>
        </p:nvPicPr>
        <p:blipFill rotWithShape="1">
          <a:blip r:embed="rId5">
            <a:alphaModFix/>
          </a:blip>
          <a:srcRect b="0" l="0" r="0" t="0"/>
          <a:stretch/>
        </p:blipFill>
        <p:spPr>
          <a:xfrm>
            <a:off x="7379804" y="4304059"/>
            <a:ext cx="455950" cy="455950"/>
          </a:xfrm>
          <a:prstGeom prst="rect">
            <a:avLst/>
          </a:prstGeom>
          <a:noFill/>
          <a:ln>
            <a:noFill/>
          </a:ln>
        </p:spPr>
      </p:pic>
      <p:sp>
        <p:nvSpPr>
          <p:cNvPr id="22" name="Google Shape;22;p3"/>
          <p:cNvSpPr txBox="1"/>
          <p:nvPr/>
        </p:nvSpPr>
        <p:spPr>
          <a:xfrm>
            <a:off x="7960472" y="3748700"/>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verpass Light"/>
                <a:ea typeface="Overpass Light"/>
                <a:cs typeface="Overpass Light"/>
                <a:sym typeface="Overpass Light"/>
              </a:rPr>
              <a:t>linkedin.com/isabel-zimmerman</a:t>
            </a:r>
            <a:endParaRPr>
              <a:solidFill>
                <a:schemeClr val="lt1"/>
              </a:solidFill>
              <a:latin typeface="Overpass Light"/>
              <a:ea typeface="Overpass Light"/>
              <a:cs typeface="Overpass Light"/>
              <a:sym typeface="Overpass Light"/>
            </a:endParaRPr>
          </a:p>
        </p:txBody>
      </p:sp>
      <p:sp>
        <p:nvSpPr>
          <p:cNvPr id="23" name="Google Shape;23;p3"/>
          <p:cNvSpPr txBox="1"/>
          <p:nvPr/>
        </p:nvSpPr>
        <p:spPr>
          <a:xfrm>
            <a:off x="7960472" y="430397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verpass Light"/>
                <a:ea typeface="Overpass Light"/>
                <a:cs typeface="Overpass Light"/>
                <a:sym typeface="Overpass Light"/>
              </a:rPr>
              <a:t>twitter.com/isabelizimm</a:t>
            </a:r>
            <a:endParaRPr>
              <a:solidFill>
                <a:schemeClr val="lt1"/>
              </a:solidFill>
              <a:latin typeface="Overpass Light"/>
              <a:ea typeface="Overpass Light"/>
              <a:cs typeface="Overpass Light"/>
              <a:sym typeface="Overpass Light"/>
            </a:endParaRPr>
          </a:p>
        </p:txBody>
      </p:sp>
      <p:cxnSp>
        <p:nvCxnSpPr>
          <p:cNvPr id="24" name="Google Shape;24;p3"/>
          <p:cNvCxnSpPr/>
          <p:nvPr/>
        </p:nvCxnSpPr>
        <p:spPr>
          <a:xfrm rot="10800000">
            <a:off x="447775" y="50"/>
            <a:ext cx="0" cy="2282700"/>
          </a:xfrm>
          <a:prstGeom prst="straightConnector1">
            <a:avLst/>
          </a:prstGeom>
          <a:noFill/>
          <a:ln cap="flat" cmpd="sng" w="9525">
            <a:solidFill>
              <a:srgbClr val="EE0000"/>
            </a:solidFill>
            <a:prstDash val="solid"/>
            <a:round/>
            <a:headEnd len="med" w="med" type="none"/>
            <a:tailEnd len="med" w="med" type="none"/>
          </a:ln>
        </p:spPr>
      </p:cxnSp>
      <p:cxnSp>
        <p:nvCxnSpPr>
          <p:cNvPr id="25" name="Google Shape;25;p3"/>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26" name="Google Shape;26;p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lack">
  <p:cSld name="TITLE_2">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4"/>
          <p:cNvSpPr txBox="1"/>
          <p:nvPr>
            <p:ph idx="1" type="subTitle"/>
          </p:nvPr>
        </p:nvSpPr>
        <p:spPr>
          <a:xfrm>
            <a:off x="2083725" y="3521825"/>
            <a:ext cx="7533300" cy="91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rgbClr val="EBEBEB"/>
              </a:buClr>
              <a:buSzPts val="2400"/>
              <a:buNone/>
              <a:defRPr sz="2400">
                <a:solidFill>
                  <a:srgbClr val="EBEBEB"/>
                </a:solidFill>
              </a:defRPr>
            </a:lvl1pPr>
            <a:lvl2pPr lvl="1" rtl="0">
              <a:lnSpc>
                <a:spcPct val="100000"/>
              </a:lnSpc>
              <a:spcBef>
                <a:spcPts val="0"/>
              </a:spcBef>
              <a:spcAft>
                <a:spcPts val="0"/>
              </a:spcAft>
              <a:buClr>
                <a:srgbClr val="EBEBEB"/>
              </a:buClr>
              <a:buSzPts val="2400"/>
              <a:buNone/>
              <a:defRPr sz="2400">
                <a:solidFill>
                  <a:srgbClr val="EBEBEB"/>
                </a:solidFill>
              </a:defRPr>
            </a:lvl2pPr>
            <a:lvl3pPr lvl="2" rtl="0">
              <a:lnSpc>
                <a:spcPct val="100000"/>
              </a:lnSpc>
              <a:spcBef>
                <a:spcPts val="0"/>
              </a:spcBef>
              <a:spcAft>
                <a:spcPts val="0"/>
              </a:spcAft>
              <a:buClr>
                <a:srgbClr val="EBEBEB"/>
              </a:buClr>
              <a:buSzPts val="2400"/>
              <a:buNone/>
              <a:defRPr sz="2400">
                <a:solidFill>
                  <a:srgbClr val="EBEBEB"/>
                </a:solidFill>
              </a:defRPr>
            </a:lvl3pPr>
            <a:lvl4pPr lvl="3" rtl="0">
              <a:lnSpc>
                <a:spcPct val="100000"/>
              </a:lnSpc>
              <a:spcBef>
                <a:spcPts val="0"/>
              </a:spcBef>
              <a:spcAft>
                <a:spcPts val="0"/>
              </a:spcAft>
              <a:buClr>
                <a:srgbClr val="EBEBEB"/>
              </a:buClr>
              <a:buSzPts val="2400"/>
              <a:buNone/>
              <a:defRPr sz="2400">
                <a:solidFill>
                  <a:srgbClr val="EBEBEB"/>
                </a:solidFill>
              </a:defRPr>
            </a:lvl4pPr>
            <a:lvl5pPr lvl="4" rtl="0">
              <a:lnSpc>
                <a:spcPct val="100000"/>
              </a:lnSpc>
              <a:spcBef>
                <a:spcPts val="0"/>
              </a:spcBef>
              <a:spcAft>
                <a:spcPts val="0"/>
              </a:spcAft>
              <a:buClr>
                <a:srgbClr val="EBEBEB"/>
              </a:buClr>
              <a:buSzPts val="2400"/>
              <a:buNone/>
              <a:defRPr sz="2400">
                <a:solidFill>
                  <a:srgbClr val="EBEBEB"/>
                </a:solidFill>
              </a:defRPr>
            </a:lvl5pPr>
            <a:lvl6pPr lvl="5" rtl="0">
              <a:lnSpc>
                <a:spcPct val="100000"/>
              </a:lnSpc>
              <a:spcBef>
                <a:spcPts val="0"/>
              </a:spcBef>
              <a:spcAft>
                <a:spcPts val="0"/>
              </a:spcAft>
              <a:buClr>
                <a:srgbClr val="EBEBEB"/>
              </a:buClr>
              <a:buSzPts val="2400"/>
              <a:buNone/>
              <a:defRPr sz="2400">
                <a:solidFill>
                  <a:srgbClr val="EBEBEB"/>
                </a:solidFill>
              </a:defRPr>
            </a:lvl6pPr>
            <a:lvl7pPr lvl="6" rtl="0">
              <a:lnSpc>
                <a:spcPct val="100000"/>
              </a:lnSpc>
              <a:spcBef>
                <a:spcPts val="0"/>
              </a:spcBef>
              <a:spcAft>
                <a:spcPts val="0"/>
              </a:spcAft>
              <a:buClr>
                <a:srgbClr val="EBEBEB"/>
              </a:buClr>
              <a:buSzPts val="2400"/>
              <a:buNone/>
              <a:defRPr sz="2400">
                <a:solidFill>
                  <a:srgbClr val="EBEBEB"/>
                </a:solidFill>
              </a:defRPr>
            </a:lvl7pPr>
            <a:lvl8pPr lvl="7" rtl="0">
              <a:lnSpc>
                <a:spcPct val="100000"/>
              </a:lnSpc>
              <a:spcBef>
                <a:spcPts val="0"/>
              </a:spcBef>
              <a:spcAft>
                <a:spcPts val="0"/>
              </a:spcAft>
              <a:buClr>
                <a:srgbClr val="EBEBEB"/>
              </a:buClr>
              <a:buSzPts val="2400"/>
              <a:buNone/>
              <a:defRPr sz="2400">
                <a:solidFill>
                  <a:srgbClr val="EBEBEB"/>
                </a:solidFill>
              </a:defRPr>
            </a:lvl8pPr>
            <a:lvl9pPr lvl="8" rtl="0">
              <a:lnSpc>
                <a:spcPct val="100000"/>
              </a:lnSpc>
              <a:spcBef>
                <a:spcPts val="0"/>
              </a:spcBef>
              <a:spcAft>
                <a:spcPts val="0"/>
              </a:spcAft>
              <a:buClr>
                <a:srgbClr val="EBEBEB"/>
              </a:buClr>
              <a:buSzPts val="2400"/>
              <a:buNone/>
              <a:defRPr sz="2400">
                <a:solidFill>
                  <a:srgbClr val="EBEBEB"/>
                </a:solidFill>
              </a:defRPr>
            </a:lvl9pPr>
          </a:lstStyle>
          <a:p/>
        </p:txBody>
      </p:sp>
      <p:sp>
        <p:nvSpPr>
          <p:cNvPr id="29" name="Google Shape;29;p4"/>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rgbClr val="EBEBEB"/>
                </a:solidFill>
                <a:latin typeface="Overpass"/>
                <a:ea typeface="Overpass"/>
                <a:cs typeface="Overpass"/>
                <a:sym typeface="Overpass"/>
              </a:rPr>
              <a:t>CONFIDENTIAL </a:t>
            </a:r>
            <a:r>
              <a:rPr lang="en" sz="600">
                <a:solidFill>
                  <a:srgbClr val="EBEBEB"/>
                </a:solidFill>
                <a:latin typeface="Overpass Light"/>
                <a:ea typeface="Overpass Light"/>
                <a:cs typeface="Overpass Light"/>
                <a:sym typeface="Overpass Light"/>
              </a:rPr>
              <a:t>Designator</a:t>
            </a:r>
            <a:endParaRPr sz="600">
              <a:solidFill>
                <a:srgbClr val="EBEBEB"/>
              </a:solidFill>
              <a:latin typeface="Overpass Light"/>
              <a:ea typeface="Overpass Light"/>
              <a:cs typeface="Overpass Light"/>
              <a:sym typeface="Overpass Light"/>
            </a:endParaRPr>
          </a:p>
        </p:txBody>
      </p:sp>
      <p:sp>
        <p:nvSpPr>
          <p:cNvPr id="30" name="Google Shape;30;p4"/>
          <p:cNvSpPr txBox="1"/>
          <p:nvPr>
            <p:ph type="title"/>
          </p:nvPr>
        </p:nvSpPr>
        <p:spPr>
          <a:xfrm>
            <a:off x="2083875" y="1743625"/>
            <a:ext cx="7533300" cy="16002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4600">
                <a:solidFill>
                  <a:srgbClr val="EBEBEB"/>
                </a:solidFill>
              </a:defRPr>
            </a:lvl1pPr>
            <a:lvl2pPr lvl="1" rtl="0">
              <a:lnSpc>
                <a:spcPct val="105000"/>
              </a:lnSpc>
              <a:spcBef>
                <a:spcPts val="0"/>
              </a:spcBef>
              <a:spcAft>
                <a:spcPts val="0"/>
              </a:spcAft>
              <a:buNone/>
              <a:defRPr sz="4600">
                <a:solidFill>
                  <a:srgbClr val="EBEBEB"/>
                </a:solidFill>
              </a:defRPr>
            </a:lvl2pPr>
            <a:lvl3pPr lvl="2" rtl="0">
              <a:lnSpc>
                <a:spcPct val="105000"/>
              </a:lnSpc>
              <a:spcBef>
                <a:spcPts val="0"/>
              </a:spcBef>
              <a:spcAft>
                <a:spcPts val="0"/>
              </a:spcAft>
              <a:buNone/>
              <a:defRPr sz="4600">
                <a:solidFill>
                  <a:srgbClr val="EBEBEB"/>
                </a:solidFill>
              </a:defRPr>
            </a:lvl3pPr>
            <a:lvl4pPr lvl="3" rtl="0">
              <a:lnSpc>
                <a:spcPct val="105000"/>
              </a:lnSpc>
              <a:spcBef>
                <a:spcPts val="0"/>
              </a:spcBef>
              <a:spcAft>
                <a:spcPts val="0"/>
              </a:spcAft>
              <a:buNone/>
              <a:defRPr sz="4600">
                <a:solidFill>
                  <a:srgbClr val="EBEBEB"/>
                </a:solidFill>
              </a:defRPr>
            </a:lvl4pPr>
            <a:lvl5pPr lvl="4" rtl="0">
              <a:lnSpc>
                <a:spcPct val="105000"/>
              </a:lnSpc>
              <a:spcBef>
                <a:spcPts val="0"/>
              </a:spcBef>
              <a:spcAft>
                <a:spcPts val="0"/>
              </a:spcAft>
              <a:buNone/>
              <a:defRPr sz="4600">
                <a:solidFill>
                  <a:srgbClr val="EBEBEB"/>
                </a:solidFill>
              </a:defRPr>
            </a:lvl5pPr>
            <a:lvl6pPr lvl="5" rtl="0">
              <a:lnSpc>
                <a:spcPct val="105000"/>
              </a:lnSpc>
              <a:spcBef>
                <a:spcPts val="0"/>
              </a:spcBef>
              <a:spcAft>
                <a:spcPts val="0"/>
              </a:spcAft>
              <a:buNone/>
              <a:defRPr sz="4600">
                <a:solidFill>
                  <a:srgbClr val="EBEBEB"/>
                </a:solidFill>
              </a:defRPr>
            </a:lvl6pPr>
            <a:lvl7pPr lvl="6" rtl="0">
              <a:lnSpc>
                <a:spcPct val="105000"/>
              </a:lnSpc>
              <a:spcBef>
                <a:spcPts val="0"/>
              </a:spcBef>
              <a:spcAft>
                <a:spcPts val="0"/>
              </a:spcAft>
              <a:buNone/>
              <a:defRPr sz="4600">
                <a:solidFill>
                  <a:srgbClr val="EBEBEB"/>
                </a:solidFill>
              </a:defRPr>
            </a:lvl7pPr>
            <a:lvl8pPr lvl="7" rtl="0">
              <a:lnSpc>
                <a:spcPct val="105000"/>
              </a:lnSpc>
              <a:spcBef>
                <a:spcPts val="0"/>
              </a:spcBef>
              <a:spcAft>
                <a:spcPts val="0"/>
              </a:spcAft>
              <a:buNone/>
              <a:defRPr sz="4600">
                <a:solidFill>
                  <a:srgbClr val="EBEBEB"/>
                </a:solidFill>
              </a:defRPr>
            </a:lvl8pPr>
            <a:lvl9pPr lvl="8" rtl="0">
              <a:lnSpc>
                <a:spcPct val="105000"/>
              </a:lnSpc>
              <a:spcBef>
                <a:spcPts val="0"/>
              </a:spcBef>
              <a:spcAft>
                <a:spcPts val="0"/>
              </a:spcAft>
              <a:buNone/>
              <a:defRPr sz="4600">
                <a:solidFill>
                  <a:srgbClr val="EBEBEB"/>
                </a:solidFill>
              </a:defRPr>
            </a:lvl9pPr>
          </a:lstStyle>
          <a:p/>
        </p:txBody>
      </p:sp>
      <p:sp>
        <p:nvSpPr>
          <p:cNvPr id="31" name="Google Shape;31;p4"/>
          <p:cNvSpPr txBox="1"/>
          <p:nvPr>
            <p:ph idx="2" type="subTitle"/>
          </p:nvPr>
        </p:nvSpPr>
        <p:spPr>
          <a:xfrm>
            <a:off x="2083725"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rgbClr val="EBEBEB"/>
              </a:buClr>
              <a:buSzPts val="1200"/>
              <a:buNone/>
              <a:defRPr sz="1200">
                <a:solidFill>
                  <a:srgbClr val="EBEBEB"/>
                </a:solidFill>
              </a:defRPr>
            </a:lvl1pPr>
            <a:lvl2pPr lvl="1" rtl="0">
              <a:lnSpc>
                <a:spcPct val="135000"/>
              </a:lnSpc>
              <a:spcBef>
                <a:spcPts val="0"/>
              </a:spcBef>
              <a:spcAft>
                <a:spcPts val="0"/>
              </a:spcAft>
              <a:buClr>
                <a:srgbClr val="EBEBEB"/>
              </a:buClr>
              <a:buSzPts val="1200"/>
              <a:buNone/>
              <a:defRPr sz="1200">
                <a:solidFill>
                  <a:srgbClr val="EBEBEB"/>
                </a:solidFill>
              </a:defRPr>
            </a:lvl2pPr>
            <a:lvl3pPr lvl="2" rtl="0">
              <a:lnSpc>
                <a:spcPct val="135000"/>
              </a:lnSpc>
              <a:spcBef>
                <a:spcPts val="0"/>
              </a:spcBef>
              <a:spcAft>
                <a:spcPts val="0"/>
              </a:spcAft>
              <a:buClr>
                <a:srgbClr val="EBEBEB"/>
              </a:buClr>
              <a:buSzPts val="1200"/>
              <a:buNone/>
              <a:defRPr sz="1200">
                <a:solidFill>
                  <a:srgbClr val="EBEBEB"/>
                </a:solidFill>
              </a:defRPr>
            </a:lvl3pPr>
            <a:lvl4pPr lvl="3" rtl="0">
              <a:lnSpc>
                <a:spcPct val="135000"/>
              </a:lnSpc>
              <a:spcBef>
                <a:spcPts val="0"/>
              </a:spcBef>
              <a:spcAft>
                <a:spcPts val="0"/>
              </a:spcAft>
              <a:buClr>
                <a:srgbClr val="EBEBEB"/>
              </a:buClr>
              <a:buSzPts val="1200"/>
              <a:buNone/>
              <a:defRPr sz="1200">
                <a:solidFill>
                  <a:srgbClr val="EBEBEB"/>
                </a:solidFill>
              </a:defRPr>
            </a:lvl4pPr>
            <a:lvl5pPr lvl="4" rtl="0">
              <a:lnSpc>
                <a:spcPct val="135000"/>
              </a:lnSpc>
              <a:spcBef>
                <a:spcPts val="0"/>
              </a:spcBef>
              <a:spcAft>
                <a:spcPts val="0"/>
              </a:spcAft>
              <a:buClr>
                <a:srgbClr val="EBEBEB"/>
              </a:buClr>
              <a:buSzPts val="1200"/>
              <a:buNone/>
              <a:defRPr sz="1200">
                <a:solidFill>
                  <a:srgbClr val="EBEBEB"/>
                </a:solidFill>
              </a:defRPr>
            </a:lvl5pPr>
            <a:lvl6pPr lvl="5" rtl="0">
              <a:lnSpc>
                <a:spcPct val="135000"/>
              </a:lnSpc>
              <a:spcBef>
                <a:spcPts val="0"/>
              </a:spcBef>
              <a:spcAft>
                <a:spcPts val="0"/>
              </a:spcAft>
              <a:buClr>
                <a:srgbClr val="EBEBEB"/>
              </a:buClr>
              <a:buSzPts val="1200"/>
              <a:buNone/>
              <a:defRPr sz="1200">
                <a:solidFill>
                  <a:srgbClr val="EBEBEB"/>
                </a:solidFill>
              </a:defRPr>
            </a:lvl6pPr>
            <a:lvl7pPr lvl="6" rtl="0">
              <a:lnSpc>
                <a:spcPct val="135000"/>
              </a:lnSpc>
              <a:spcBef>
                <a:spcPts val="0"/>
              </a:spcBef>
              <a:spcAft>
                <a:spcPts val="0"/>
              </a:spcAft>
              <a:buClr>
                <a:srgbClr val="EBEBEB"/>
              </a:buClr>
              <a:buSzPts val="1200"/>
              <a:buNone/>
              <a:defRPr sz="1200">
                <a:solidFill>
                  <a:srgbClr val="EBEBEB"/>
                </a:solidFill>
              </a:defRPr>
            </a:lvl7pPr>
            <a:lvl8pPr lvl="7" rtl="0">
              <a:lnSpc>
                <a:spcPct val="135000"/>
              </a:lnSpc>
              <a:spcBef>
                <a:spcPts val="0"/>
              </a:spcBef>
              <a:spcAft>
                <a:spcPts val="0"/>
              </a:spcAft>
              <a:buClr>
                <a:srgbClr val="EBEBEB"/>
              </a:buClr>
              <a:buSzPts val="1200"/>
              <a:buNone/>
              <a:defRPr sz="1200">
                <a:solidFill>
                  <a:srgbClr val="EBEBEB"/>
                </a:solidFill>
              </a:defRPr>
            </a:lvl8pPr>
            <a:lvl9pPr lvl="8" rtl="0">
              <a:lnSpc>
                <a:spcPct val="135000"/>
              </a:lnSpc>
              <a:spcBef>
                <a:spcPts val="0"/>
              </a:spcBef>
              <a:spcAft>
                <a:spcPts val="0"/>
              </a:spcAft>
              <a:buClr>
                <a:srgbClr val="EBEBEB"/>
              </a:buClr>
              <a:buSzPts val="1200"/>
              <a:buNone/>
              <a:defRPr sz="1200">
                <a:solidFill>
                  <a:srgbClr val="EBEBEB"/>
                </a:solidFill>
              </a:defRPr>
            </a:lvl9pPr>
          </a:lstStyle>
          <a:p/>
        </p:txBody>
      </p:sp>
      <p:sp>
        <p:nvSpPr>
          <p:cNvPr id="32" name="Google Shape;32;p4"/>
          <p:cNvSpPr txBox="1"/>
          <p:nvPr>
            <p:ph idx="3" type="subTitle"/>
          </p:nvPr>
        </p:nvSpPr>
        <p:spPr>
          <a:xfrm>
            <a:off x="4471850"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rgbClr val="EBEBEB"/>
              </a:buClr>
              <a:buSzPts val="1200"/>
              <a:buNone/>
              <a:defRPr sz="1200">
                <a:solidFill>
                  <a:srgbClr val="EBEBEB"/>
                </a:solidFill>
              </a:defRPr>
            </a:lvl1pPr>
            <a:lvl2pPr lvl="1" rtl="0">
              <a:lnSpc>
                <a:spcPct val="135000"/>
              </a:lnSpc>
              <a:spcBef>
                <a:spcPts val="0"/>
              </a:spcBef>
              <a:spcAft>
                <a:spcPts val="0"/>
              </a:spcAft>
              <a:buClr>
                <a:srgbClr val="EBEBEB"/>
              </a:buClr>
              <a:buSzPts val="1200"/>
              <a:buNone/>
              <a:defRPr sz="1200">
                <a:solidFill>
                  <a:srgbClr val="EBEBEB"/>
                </a:solidFill>
              </a:defRPr>
            </a:lvl2pPr>
            <a:lvl3pPr lvl="2" rtl="0">
              <a:lnSpc>
                <a:spcPct val="135000"/>
              </a:lnSpc>
              <a:spcBef>
                <a:spcPts val="0"/>
              </a:spcBef>
              <a:spcAft>
                <a:spcPts val="0"/>
              </a:spcAft>
              <a:buClr>
                <a:srgbClr val="EBEBEB"/>
              </a:buClr>
              <a:buSzPts val="1200"/>
              <a:buNone/>
              <a:defRPr sz="1200">
                <a:solidFill>
                  <a:srgbClr val="EBEBEB"/>
                </a:solidFill>
              </a:defRPr>
            </a:lvl3pPr>
            <a:lvl4pPr lvl="3" rtl="0">
              <a:lnSpc>
                <a:spcPct val="135000"/>
              </a:lnSpc>
              <a:spcBef>
                <a:spcPts val="0"/>
              </a:spcBef>
              <a:spcAft>
                <a:spcPts val="0"/>
              </a:spcAft>
              <a:buClr>
                <a:srgbClr val="EBEBEB"/>
              </a:buClr>
              <a:buSzPts val="1200"/>
              <a:buNone/>
              <a:defRPr sz="1200">
                <a:solidFill>
                  <a:srgbClr val="EBEBEB"/>
                </a:solidFill>
              </a:defRPr>
            </a:lvl4pPr>
            <a:lvl5pPr lvl="4" rtl="0">
              <a:lnSpc>
                <a:spcPct val="135000"/>
              </a:lnSpc>
              <a:spcBef>
                <a:spcPts val="0"/>
              </a:spcBef>
              <a:spcAft>
                <a:spcPts val="0"/>
              </a:spcAft>
              <a:buClr>
                <a:srgbClr val="EBEBEB"/>
              </a:buClr>
              <a:buSzPts val="1200"/>
              <a:buNone/>
              <a:defRPr sz="1200">
                <a:solidFill>
                  <a:srgbClr val="EBEBEB"/>
                </a:solidFill>
              </a:defRPr>
            </a:lvl5pPr>
            <a:lvl6pPr lvl="5" rtl="0">
              <a:lnSpc>
                <a:spcPct val="135000"/>
              </a:lnSpc>
              <a:spcBef>
                <a:spcPts val="0"/>
              </a:spcBef>
              <a:spcAft>
                <a:spcPts val="0"/>
              </a:spcAft>
              <a:buClr>
                <a:srgbClr val="EBEBEB"/>
              </a:buClr>
              <a:buSzPts val="1200"/>
              <a:buNone/>
              <a:defRPr sz="1200">
                <a:solidFill>
                  <a:srgbClr val="EBEBEB"/>
                </a:solidFill>
              </a:defRPr>
            </a:lvl6pPr>
            <a:lvl7pPr lvl="6" rtl="0">
              <a:lnSpc>
                <a:spcPct val="135000"/>
              </a:lnSpc>
              <a:spcBef>
                <a:spcPts val="0"/>
              </a:spcBef>
              <a:spcAft>
                <a:spcPts val="0"/>
              </a:spcAft>
              <a:buClr>
                <a:srgbClr val="EBEBEB"/>
              </a:buClr>
              <a:buSzPts val="1200"/>
              <a:buNone/>
              <a:defRPr sz="1200">
                <a:solidFill>
                  <a:srgbClr val="EBEBEB"/>
                </a:solidFill>
              </a:defRPr>
            </a:lvl7pPr>
            <a:lvl8pPr lvl="7" rtl="0">
              <a:lnSpc>
                <a:spcPct val="135000"/>
              </a:lnSpc>
              <a:spcBef>
                <a:spcPts val="0"/>
              </a:spcBef>
              <a:spcAft>
                <a:spcPts val="0"/>
              </a:spcAft>
              <a:buClr>
                <a:srgbClr val="EBEBEB"/>
              </a:buClr>
              <a:buSzPts val="1200"/>
              <a:buNone/>
              <a:defRPr sz="1200">
                <a:solidFill>
                  <a:srgbClr val="EBEBEB"/>
                </a:solidFill>
              </a:defRPr>
            </a:lvl8pPr>
            <a:lvl9pPr lvl="8" rtl="0">
              <a:lnSpc>
                <a:spcPct val="135000"/>
              </a:lnSpc>
              <a:spcBef>
                <a:spcPts val="0"/>
              </a:spcBef>
              <a:spcAft>
                <a:spcPts val="0"/>
              </a:spcAft>
              <a:buClr>
                <a:srgbClr val="EBEBEB"/>
              </a:buClr>
              <a:buSzPts val="1200"/>
              <a:buNone/>
              <a:defRPr sz="1200">
                <a:solidFill>
                  <a:srgbClr val="EBEBEB"/>
                </a:solidFill>
              </a:defRPr>
            </a:lvl9pPr>
          </a:lstStyle>
          <a:p/>
        </p:txBody>
      </p:sp>
      <p:pic>
        <p:nvPicPr>
          <p:cNvPr id="33" name="Google Shape;33;p4"/>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34" name="Google Shape;34;p4"/>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35" name="Google Shape;35;p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ck closing">
  <p:cSld name="TITLE_1_1">
    <p:bg>
      <p:bgPr>
        <a:blipFill>
          <a:blip r:embed="rId2">
            <a:alphaModFix/>
          </a:blip>
          <a:stretch>
            <a:fillRect/>
          </a:stretch>
        </a:blipFill>
      </p:bgPr>
    </p:bg>
    <p:spTree>
      <p:nvGrpSpPr>
        <p:cNvPr id="36" name="Shape 36"/>
        <p:cNvGrpSpPr/>
        <p:nvPr/>
      </p:nvGrpSpPr>
      <p:grpSpPr>
        <a:xfrm>
          <a:off x="0" y="0"/>
          <a:ext cx="0" cy="0"/>
          <a:chOff x="0" y="0"/>
          <a:chExt cx="0" cy="0"/>
        </a:xfrm>
      </p:grpSpPr>
      <p:sp>
        <p:nvSpPr>
          <p:cNvPr id="37" name="Google Shape;37;p5"/>
          <p:cNvSpPr txBox="1"/>
          <p:nvPr>
            <p:ph idx="1" type="subTitle"/>
          </p:nvPr>
        </p:nvSpPr>
        <p:spPr>
          <a:xfrm>
            <a:off x="2083725" y="3008425"/>
            <a:ext cx="4146300" cy="15249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Clr>
                <a:srgbClr val="EBEBEB"/>
              </a:buClr>
              <a:buSzPts val="1400"/>
              <a:buNone/>
              <a:defRPr sz="1400">
                <a:solidFill>
                  <a:srgbClr val="EBEBEB"/>
                </a:solidFill>
              </a:defRPr>
            </a:lvl1pPr>
            <a:lvl2pPr lvl="1" rtl="0">
              <a:lnSpc>
                <a:spcPct val="180000"/>
              </a:lnSpc>
              <a:spcBef>
                <a:spcPts val="0"/>
              </a:spcBef>
              <a:spcAft>
                <a:spcPts val="0"/>
              </a:spcAft>
              <a:buClr>
                <a:srgbClr val="EBEBEB"/>
              </a:buClr>
              <a:buSzPts val="1400"/>
              <a:buNone/>
              <a:defRPr sz="1400">
                <a:solidFill>
                  <a:srgbClr val="EBEBEB"/>
                </a:solidFill>
              </a:defRPr>
            </a:lvl2pPr>
            <a:lvl3pPr lvl="2" rtl="0">
              <a:lnSpc>
                <a:spcPct val="180000"/>
              </a:lnSpc>
              <a:spcBef>
                <a:spcPts val="0"/>
              </a:spcBef>
              <a:spcAft>
                <a:spcPts val="0"/>
              </a:spcAft>
              <a:buClr>
                <a:srgbClr val="EBEBEB"/>
              </a:buClr>
              <a:buSzPts val="1400"/>
              <a:buNone/>
              <a:defRPr sz="1400">
                <a:solidFill>
                  <a:srgbClr val="EBEBEB"/>
                </a:solidFill>
              </a:defRPr>
            </a:lvl3pPr>
            <a:lvl4pPr lvl="3" rtl="0">
              <a:lnSpc>
                <a:spcPct val="180000"/>
              </a:lnSpc>
              <a:spcBef>
                <a:spcPts val="0"/>
              </a:spcBef>
              <a:spcAft>
                <a:spcPts val="0"/>
              </a:spcAft>
              <a:buClr>
                <a:srgbClr val="EBEBEB"/>
              </a:buClr>
              <a:buSzPts val="1400"/>
              <a:buNone/>
              <a:defRPr sz="1400">
                <a:solidFill>
                  <a:srgbClr val="EBEBEB"/>
                </a:solidFill>
              </a:defRPr>
            </a:lvl4pPr>
            <a:lvl5pPr lvl="4" rtl="0">
              <a:lnSpc>
                <a:spcPct val="180000"/>
              </a:lnSpc>
              <a:spcBef>
                <a:spcPts val="0"/>
              </a:spcBef>
              <a:spcAft>
                <a:spcPts val="0"/>
              </a:spcAft>
              <a:buClr>
                <a:srgbClr val="EBEBEB"/>
              </a:buClr>
              <a:buSzPts val="1400"/>
              <a:buNone/>
              <a:defRPr sz="1400">
                <a:solidFill>
                  <a:srgbClr val="EBEBEB"/>
                </a:solidFill>
              </a:defRPr>
            </a:lvl5pPr>
            <a:lvl6pPr lvl="5" rtl="0">
              <a:lnSpc>
                <a:spcPct val="180000"/>
              </a:lnSpc>
              <a:spcBef>
                <a:spcPts val="0"/>
              </a:spcBef>
              <a:spcAft>
                <a:spcPts val="0"/>
              </a:spcAft>
              <a:buClr>
                <a:srgbClr val="EBEBEB"/>
              </a:buClr>
              <a:buSzPts val="1400"/>
              <a:buNone/>
              <a:defRPr sz="1400">
                <a:solidFill>
                  <a:srgbClr val="EBEBEB"/>
                </a:solidFill>
              </a:defRPr>
            </a:lvl6pPr>
            <a:lvl7pPr lvl="6" rtl="0">
              <a:lnSpc>
                <a:spcPct val="180000"/>
              </a:lnSpc>
              <a:spcBef>
                <a:spcPts val="0"/>
              </a:spcBef>
              <a:spcAft>
                <a:spcPts val="0"/>
              </a:spcAft>
              <a:buClr>
                <a:srgbClr val="EBEBEB"/>
              </a:buClr>
              <a:buSzPts val="1400"/>
              <a:buNone/>
              <a:defRPr sz="1400">
                <a:solidFill>
                  <a:srgbClr val="EBEBEB"/>
                </a:solidFill>
              </a:defRPr>
            </a:lvl7pPr>
            <a:lvl8pPr lvl="7" rtl="0">
              <a:lnSpc>
                <a:spcPct val="180000"/>
              </a:lnSpc>
              <a:spcBef>
                <a:spcPts val="0"/>
              </a:spcBef>
              <a:spcAft>
                <a:spcPts val="0"/>
              </a:spcAft>
              <a:buClr>
                <a:srgbClr val="EBEBEB"/>
              </a:buClr>
              <a:buSzPts val="1400"/>
              <a:buNone/>
              <a:defRPr sz="1400">
                <a:solidFill>
                  <a:srgbClr val="EBEBEB"/>
                </a:solidFill>
              </a:defRPr>
            </a:lvl8pPr>
            <a:lvl9pPr lvl="8" rtl="0">
              <a:lnSpc>
                <a:spcPct val="180000"/>
              </a:lnSpc>
              <a:spcBef>
                <a:spcPts val="0"/>
              </a:spcBef>
              <a:spcAft>
                <a:spcPts val="0"/>
              </a:spcAft>
              <a:buClr>
                <a:srgbClr val="EBEBEB"/>
              </a:buClr>
              <a:buSzPts val="1400"/>
              <a:buNone/>
              <a:defRPr sz="1400">
                <a:solidFill>
                  <a:srgbClr val="EBEBEB"/>
                </a:solidFill>
              </a:defRPr>
            </a:lvl9pPr>
          </a:lstStyle>
          <a:p/>
        </p:txBody>
      </p:sp>
      <p:sp>
        <p:nvSpPr>
          <p:cNvPr id="38" name="Google Shape;38;p5"/>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rgbClr val="EBEBEB"/>
                </a:solidFill>
                <a:latin typeface="Overpass"/>
                <a:ea typeface="Overpass"/>
                <a:cs typeface="Overpass"/>
                <a:sym typeface="Overpass"/>
              </a:rPr>
              <a:t>CONFIDENTIAL </a:t>
            </a:r>
            <a:r>
              <a:rPr lang="en" sz="600">
                <a:solidFill>
                  <a:srgbClr val="EBEBEB"/>
                </a:solidFill>
                <a:latin typeface="Overpass Light"/>
                <a:ea typeface="Overpass Light"/>
                <a:cs typeface="Overpass Light"/>
                <a:sym typeface="Overpass Light"/>
              </a:rPr>
              <a:t>Designator</a:t>
            </a:r>
            <a:endParaRPr sz="600">
              <a:solidFill>
                <a:srgbClr val="EBEBEB"/>
              </a:solidFill>
              <a:latin typeface="Overpass Light"/>
              <a:ea typeface="Overpass Light"/>
              <a:cs typeface="Overpass Light"/>
              <a:sym typeface="Overpass Light"/>
            </a:endParaRPr>
          </a:p>
        </p:txBody>
      </p:sp>
      <p:sp>
        <p:nvSpPr>
          <p:cNvPr id="39" name="Google Shape;39;p5"/>
          <p:cNvSpPr txBox="1"/>
          <p:nvPr>
            <p:ph type="title"/>
          </p:nvPr>
        </p:nvSpPr>
        <p:spPr>
          <a:xfrm>
            <a:off x="2083875" y="568625"/>
            <a:ext cx="4905000" cy="19854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7000">
                <a:solidFill>
                  <a:srgbClr val="EBEBEB"/>
                </a:solidFill>
              </a:defRPr>
            </a:lvl1pPr>
            <a:lvl2pPr lvl="1" rtl="0">
              <a:lnSpc>
                <a:spcPct val="105000"/>
              </a:lnSpc>
              <a:spcBef>
                <a:spcPts val="0"/>
              </a:spcBef>
              <a:spcAft>
                <a:spcPts val="0"/>
              </a:spcAft>
              <a:buNone/>
              <a:defRPr sz="7000">
                <a:solidFill>
                  <a:srgbClr val="EBEBEB"/>
                </a:solidFill>
              </a:defRPr>
            </a:lvl2pPr>
            <a:lvl3pPr lvl="2" rtl="0">
              <a:lnSpc>
                <a:spcPct val="105000"/>
              </a:lnSpc>
              <a:spcBef>
                <a:spcPts val="0"/>
              </a:spcBef>
              <a:spcAft>
                <a:spcPts val="0"/>
              </a:spcAft>
              <a:buNone/>
              <a:defRPr sz="7000">
                <a:solidFill>
                  <a:srgbClr val="EBEBEB"/>
                </a:solidFill>
              </a:defRPr>
            </a:lvl3pPr>
            <a:lvl4pPr lvl="3" rtl="0">
              <a:lnSpc>
                <a:spcPct val="105000"/>
              </a:lnSpc>
              <a:spcBef>
                <a:spcPts val="0"/>
              </a:spcBef>
              <a:spcAft>
                <a:spcPts val="0"/>
              </a:spcAft>
              <a:buNone/>
              <a:defRPr sz="7000">
                <a:solidFill>
                  <a:srgbClr val="EBEBEB"/>
                </a:solidFill>
              </a:defRPr>
            </a:lvl4pPr>
            <a:lvl5pPr lvl="4" rtl="0">
              <a:lnSpc>
                <a:spcPct val="105000"/>
              </a:lnSpc>
              <a:spcBef>
                <a:spcPts val="0"/>
              </a:spcBef>
              <a:spcAft>
                <a:spcPts val="0"/>
              </a:spcAft>
              <a:buNone/>
              <a:defRPr sz="7000">
                <a:solidFill>
                  <a:srgbClr val="EBEBEB"/>
                </a:solidFill>
              </a:defRPr>
            </a:lvl5pPr>
            <a:lvl6pPr lvl="5" rtl="0">
              <a:lnSpc>
                <a:spcPct val="105000"/>
              </a:lnSpc>
              <a:spcBef>
                <a:spcPts val="0"/>
              </a:spcBef>
              <a:spcAft>
                <a:spcPts val="0"/>
              </a:spcAft>
              <a:buNone/>
              <a:defRPr sz="7000">
                <a:solidFill>
                  <a:srgbClr val="EBEBEB"/>
                </a:solidFill>
              </a:defRPr>
            </a:lvl6pPr>
            <a:lvl7pPr lvl="6" rtl="0">
              <a:lnSpc>
                <a:spcPct val="105000"/>
              </a:lnSpc>
              <a:spcBef>
                <a:spcPts val="0"/>
              </a:spcBef>
              <a:spcAft>
                <a:spcPts val="0"/>
              </a:spcAft>
              <a:buNone/>
              <a:defRPr sz="7000">
                <a:solidFill>
                  <a:srgbClr val="EBEBEB"/>
                </a:solidFill>
              </a:defRPr>
            </a:lvl7pPr>
            <a:lvl8pPr lvl="7" rtl="0">
              <a:lnSpc>
                <a:spcPct val="105000"/>
              </a:lnSpc>
              <a:spcBef>
                <a:spcPts val="0"/>
              </a:spcBef>
              <a:spcAft>
                <a:spcPts val="0"/>
              </a:spcAft>
              <a:buNone/>
              <a:defRPr sz="7000">
                <a:solidFill>
                  <a:srgbClr val="EBEBEB"/>
                </a:solidFill>
              </a:defRPr>
            </a:lvl8pPr>
            <a:lvl9pPr lvl="8" rtl="0">
              <a:lnSpc>
                <a:spcPct val="105000"/>
              </a:lnSpc>
              <a:spcBef>
                <a:spcPts val="0"/>
              </a:spcBef>
              <a:spcAft>
                <a:spcPts val="0"/>
              </a:spcAft>
              <a:buNone/>
              <a:defRPr sz="7000">
                <a:solidFill>
                  <a:srgbClr val="EBEBEB"/>
                </a:solidFill>
              </a:defRPr>
            </a:lvl9pPr>
          </a:lstStyle>
          <a:p/>
        </p:txBody>
      </p:sp>
      <p:pic>
        <p:nvPicPr>
          <p:cNvPr id="40" name="Google Shape;40;p5"/>
          <p:cNvPicPr preferRelativeResize="0"/>
          <p:nvPr/>
        </p:nvPicPr>
        <p:blipFill>
          <a:blip r:embed="rId3">
            <a:alphaModFix/>
          </a:blip>
          <a:stretch>
            <a:fillRect/>
          </a:stretch>
        </p:blipFill>
        <p:spPr>
          <a:xfrm>
            <a:off x="10106850" y="6203986"/>
            <a:ext cx="1580275" cy="372766"/>
          </a:xfrm>
          <a:prstGeom prst="rect">
            <a:avLst/>
          </a:prstGeom>
          <a:noFill/>
          <a:ln>
            <a:noFill/>
          </a:ln>
        </p:spPr>
      </p:pic>
      <p:sp>
        <p:nvSpPr>
          <p:cNvPr id="41" name="Google Shape;41;p5"/>
          <p:cNvSpPr txBox="1"/>
          <p:nvPr/>
        </p:nvSpPr>
        <p:spPr>
          <a:xfrm>
            <a:off x="7960472" y="19998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BEBEB"/>
                </a:solidFill>
                <a:latin typeface="Overpass Light"/>
                <a:ea typeface="Overpass Light"/>
                <a:cs typeface="Overpass Light"/>
                <a:sym typeface="Overpass Light"/>
              </a:rPr>
              <a:t>linkedin.com/company/red-hat</a:t>
            </a:r>
            <a:endParaRPr>
              <a:solidFill>
                <a:srgbClr val="EBEBEB"/>
              </a:solidFill>
              <a:latin typeface="Overpass Light"/>
              <a:ea typeface="Overpass Light"/>
              <a:cs typeface="Overpass Light"/>
              <a:sym typeface="Overpass Light"/>
            </a:endParaRPr>
          </a:p>
        </p:txBody>
      </p:sp>
      <p:sp>
        <p:nvSpPr>
          <p:cNvPr id="42" name="Google Shape;42;p5"/>
          <p:cNvSpPr txBox="1"/>
          <p:nvPr/>
        </p:nvSpPr>
        <p:spPr>
          <a:xfrm>
            <a:off x="7960472" y="276787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BEBEB"/>
                </a:solidFill>
                <a:latin typeface="Overpass Light"/>
                <a:ea typeface="Overpass Light"/>
                <a:cs typeface="Overpass Light"/>
                <a:sym typeface="Overpass Light"/>
              </a:rPr>
              <a:t>youtube.com/user/RedHatVideos</a:t>
            </a:r>
            <a:endParaRPr>
              <a:solidFill>
                <a:srgbClr val="EBEBEB"/>
              </a:solidFill>
              <a:latin typeface="Overpass Light"/>
              <a:ea typeface="Overpass Light"/>
              <a:cs typeface="Overpass Light"/>
              <a:sym typeface="Overpass Light"/>
            </a:endParaRPr>
          </a:p>
        </p:txBody>
      </p:sp>
      <p:sp>
        <p:nvSpPr>
          <p:cNvPr id="43" name="Google Shape;43;p5"/>
          <p:cNvSpPr txBox="1"/>
          <p:nvPr/>
        </p:nvSpPr>
        <p:spPr>
          <a:xfrm>
            <a:off x="7960472" y="35359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BEBEB"/>
                </a:solidFill>
                <a:latin typeface="Overpass Light"/>
                <a:ea typeface="Overpass Light"/>
                <a:cs typeface="Overpass Light"/>
                <a:sym typeface="Overpass Light"/>
              </a:rPr>
              <a:t>facebook.com/redhatinc</a:t>
            </a:r>
            <a:endParaRPr>
              <a:solidFill>
                <a:srgbClr val="EBEBEB"/>
              </a:solidFill>
              <a:latin typeface="Overpass Light"/>
              <a:ea typeface="Overpass Light"/>
              <a:cs typeface="Overpass Light"/>
              <a:sym typeface="Overpass Light"/>
            </a:endParaRPr>
          </a:p>
        </p:txBody>
      </p:sp>
      <p:sp>
        <p:nvSpPr>
          <p:cNvPr id="44" name="Google Shape;44;p5"/>
          <p:cNvSpPr txBox="1"/>
          <p:nvPr/>
        </p:nvSpPr>
        <p:spPr>
          <a:xfrm>
            <a:off x="7960472" y="430397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BEBEB"/>
                </a:solidFill>
                <a:latin typeface="Overpass Light"/>
                <a:ea typeface="Overpass Light"/>
                <a:cs typeface="Overpass Light"/>
                <a:sym typeface="Overpass Light"/>
              </a:rPr>
              <a:t>twitter.com/RedHat</a:t>
            </a:r>
            <a:endParaRPr>
              <a:solidFill>
                <a:srgbClr val="EBEBEB"/>
              </a:solidFill>
              <a:latin typeface="Overpass Light"/>
              <a:ea typeface="Overpass Light"/>
              <a:cs typeface="Overpass Light"/>
              <a:sym typeface="Overpass Light"/>
            </a:endParaRPr>
          </a:p>
        </p:txBody>
      </p:sp>
      <p:cxnSp>
        <p:nvCxnSpPr>
          <p:cNvPr id="45" name="Google Shape;45;p5"/>
          <p:cNvCxnSpPr/>
          <p:nvPr/>
        </p:nvCxnSpPr>
        <p:spPr>
          <a:xfrm rot="10800000">
            <a:off x="447775" y="50"/>
            <a:ext cx="0" cy="2282700"/>
          </a:xfrm>
          <a:prstGeom prst="straightConnector1">
            <a:avLst/>
          </a:prstGeom>
          <a:noFill/>
          <a:ln cap="flat" cmpd="sng" w="9525">
            <a:solidFill>
              <a:srgbClr val="EE0000"/>
            </a:solidFill>
            <a:prstDash val="solid"/>
            <a:round/>
            <a:headEnd len="med" w="med" type="none"/>
            <a:tailEnd len="med" w="med" type="none"/>
          </a:ln>
        </p:spPr>
      </p:cxnSp>
      <p:pic>
        <p:nvPicPr>
          <p:cNvPr id="46" name="Google Shape;46;p5"/>
          <p:cNvPicPr preferRelativeResize="0"/>
          <p:nvPr/>
        </p:nvPicPr>
        <p:blipFill rotWithShape="1">
          <a:blip r:embed="rId4">
            <a:alphaModFix/>
          </a:blip>
          <a:srcRect b="0" l="0" r="0" t="0"/>
          <a:stretch/>
        </p:blipFill>
        <p:spPr>
          <a:xfrm>
            <a:off x="7321275" y="1882617"/>
            <a:ext cx="580517" cy="580517"/>
          </a:xfrm>
          <a:prstGeom prst="rect">
            <a:avLst/>
          </a:prstGeom>
          <a:noFill/>
          <a:ln>
            <a:noFill/>
          </a:ln>
        </p:spPr>
      </p:pic>
      <p:pic>
        <p:nvPicPr>
          <p:cNvPr id="47" name="Google Shape;47;p5"/>
          <p:cNvPicPr preferRelativeResize="0"/>
          <p:nvPr/>
        </p:nvPicPr>
        <p:blipFill rotWithShape="1">
          <a:blip r:embed="rId5">
            <a:alphaModFix/>
          </a:blip>
          <a:srcRect b="0" l="0" r="0" t="0"/>
          <a:stretch/>
        </p:blipFill>
        <p:spPr>
          <a:xfrm>
            <a:off x="7321275" y="3404473"/>
            <a:ext cx="580517" cy="580517"/>
          </a:xfrm>
          <a:prstGeom prst="rect">
            <a:avLst/>
          </a:prstGeom>
          <a:noFill/>
          <a:ln>
            <a:noFill/>
          </a:ln>
        </p:spPr>
      </p:pic>
      <p:pic>
        <p:nvPicPr>
          <p:cNvPr id="48" name="Google Shape;48;p5"/>
          <p:cNvPicPr preferRelativeResize="0"/>
          <p:nvPr/>
        </p:nvPicPr>
        <p:blipFill rotWithShape="1">
          <a:blip r:embed="rId6">
            <a:alphaModFix/>
          </a:blip>
          <a:srcRect b="0" l="0" r="0" t="0"/>
          <a:stretch/>
        </p:blipFill>
        <p:spPr>
          <a:xfrm>
            <a:off x="7321275" y="2705617"/>
            <a:ext cx="580517" cy="580517"/>
          </a:xfrm>
          <a:prstGeom prst="rect">
            <a:avLst/>
          </a:prstGeom>
          <a:noFill/>
          <a:ln>
            <a:noFill/>
          </a:ln>
        </p:spPr>
      </p:pic>
      <p:pic>
        <p:nvPicPr>
          <p:cNvPr id="49" name="Google Shape;49;p5"/>
          <p:cNvPicPr preferRelativeResize="0"/>
          <p:nvPr/>
        </p:nvPicPr>
        <p:blipFill rotWithShape="1">
          <a:blip r:embed="rId7">
            <a:alphaModFix/>
          </a:blip>
          <a:srcRect b="0" l="0" r="0" t="0"/>
          <a:stretch/>
        </p:blipFill>
        <p:spPr>
          <a:xfrm>
            <a:off x="7321275" y="4214033"/>
            <a:ext cx="580517" cy="580517"/>
          </a:xfrm>
          <a:prstGeom prst="rect">
            <a:avLst/>
          </a:prstGeom>
          <a:noFill/>
          <a:ln>
            <a:noFill/>
          </a:ln>
        </p:spPr>
      </p:pic>
      <p:cxnSp>
        <p:nvCxnSpPr>
          <p:cNvPr id="50" name="Google Shape;50;p5"/>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51" name="Google Shape;51;p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illustrated">
  <p:cSld name="CUSTOM">
    <p:bg>
      <p:bgPr>
        <a:blipFill>
          <a:blip r:embed="rId2">
            <a:alphaModFix/>
          </a:blip>
          <a:stretch>
            <a:fillRect/>
          </a:stretch>
        </a:blipFill>
      </p:bgPr>
    </p:bg>
    <p:spTree>
      <p:nvGrpSpPr>
        <p:cNvPr id="52" name="Shape 52"/>
        <p:cNvGrpSpPr/>
        <p:nvPr/>
      </p:nvGrpSpPr>
      <p:grpSpPr>
        <a:xfrm>
          <a:off x="0" y="0"/>
          <a:ext cx="0" cy="0"/>
          <a:chOff x="0" y="0"/>
          <a:chExt cx="0" cy="0"/>
        </a:xfrm>
      </p:grpSpPr>
      <p:sp>
        <p:nvSpPr>
          <p:cNvPr id="53" name="Google Shape;53;p6"/>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rgbClr val="666666"/>
                </a:solidFill>
                <a:latin typeface="Overpass"/>
                <a:ea typeface="Overpass"/>
                <a:cs typeface="Overpass"/>
                <a:sym typeface="Overpass"/>
              </a:rPr>
              <a:t>CONFIDENTIAL </a:t>
            </a:r>
            <a:r>
              <a:rPr lang="en" sz="600">
                <a:solidFill>
                  <a:srgbClr val="666666"/>
                </a:solidFill>
                <a:latin typeface="Overpass Light"/>
                <a:ea typeface="Overpass Light"/>
                <a:cs typeface="Overpass Light"/>
                <a:sym typeface="Overpass Light"/>
              </a:rPr>
              <a:t>Designator</a:t>
            </a:r>
            <a:endParaRPr sz="600">
              <a:solidFill>
                <a:srgbClr val="666666"/>
              </a:solidFill>
              <a:latin typeface="Overpass Light"/>
              <a:ea typeface="Overpass Light"/>
              <a:cs typeface="Overpass Light"/>
              <a:sym typeface="Overpass Light"/>
            </a:endParaRPr>
          </a:p>
        </p:txBody>
      </p:sp>
      <p:pic>
        <p:nvPicPr>
          <p:cNvPr id="54" name="Google Shape;54;p6"/>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55" name="Google Shape;55;p6"/>
          <p:cNvCxnSpPr/>
          <p:nvPr/>
        </p:nvCxnSpPr>
        <p:spPr>
          <a:xfrm rot="10800000">
            <a:off x="447767" y="6401400"/>
            <a:ext cx="0" cy="456600"/>
          </a:xfrm>
          <a:prstGeom prst="straightConnector1">
            <a:avLst/>
          </a:prstGeom>
          <a:noFill/>
          <a:ln cap="flat" cmpd="sng" w="9525">
            <a:solidFill>
              <a:schemeClr val="lt1"/>
            </a:solidFill>
            <a:prstDash val="solid"/>
            <a:round/>
            <a:headEnd len="med" w="med" type="none"/>
            <a:tailEnd len="med" w="med" type="none"/>
          </a:ln>
        </p:spPr>
      </p:cxnSp>
      <p:sp>
        <p:nvSpPr>
          <p:cNvPr id="56" name="Google Shape;56;p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chemeClr val="lt1"/>
                </a:solidFill>
                <a:latin typeface="Overpass SemiBold"/>
                <a:ea typeface="Overpass SemiBold"/>
                <a:cs typeface="Overpass SemiBold"/>
                <a:sym typeface="Overpass SemiBold"/>
              </a:defRPr>
            </a:lvl1pPr>
            <a:lvl2pPr lvl="1" rtl="0" algn="ctr">
              <a:buNone/>
              <a:defRPr sz="800">
                <a:solidFill>
                  <a:schemeClr val="lt1"/>
                </a:solidFill>
                <a:latin typeface="Overpass SemiBold"/>
                <a:ea typeface="Overpass SemiBold"/>
                <a:cs typeface="Overpass SemiBold"/>
                <a:sym typeface="Overpass SemiBold"/>
              </a:defRPr>
            </a:lvl2pPr>
            <a:lvl3pPr lvl="2" rtl="0" algn="ctr">
              <a:buNone/>
              <a:defRPr sz="800">
                <a:solidFill>
                  <a:schemeClr val="lt1"/>
                </a:solidFill>
                <a:latin typeface="Overpass SemiBold"/>
                <a:ea typeface="Overpass SemiBold"/>
                <a:cs typeface="Overpass SemiBold"/>
                <a:sym typeface="Overpass SemiBold"/>
              </a:defRPr>
            </a:lvl3pPr>
            <a:lvl4pPr lvl="3" rtl="0" algn="ctr">
              <a:buNone/>
              <a:defRPr sz="800">
                <a:solidFill>
                  <a:schemeClr val="lt1"/>
                </a:solidFill>
                <a:latin typeface="Overpass SemiBold"/>
                <a:ea typeface="Overpass SemiBold"/>
                <a:cs typeface="Overpass SemiBold"/>
                <a:sym typeface="Overpass SemiBold"/>
              </a:defRPr>
            </a:lvl4pPr>
            <a:lvl5pPr lvl="4" rtl="0" algn="ctr">
              <a:buNone/>
              <a:defRPr sz="800">
                <a:solidFill>
                  <a:schemeClr val="lt1"/>
                </a:solidFill>
                <a:latin typeface="Overpass SemiBold"/>
                <a:ea typeface="Overpass SemiBold"/>
                <a:cs typeface="Overpass SemiBold"/>
                <a:sym typeface="Overpass SemiBold"/>
              </a:defRPr>
            </a:lvl5pPr>
            <a:lvl6pPr lvl="5" rtl="0" algn="ctr">
              <a:buNone/>
              <a:defRPr sz="800">
                <a:solidFill>
                  <a:schemeClr val="lt1"/>
                </a:solidFill>
                <a:latin typeface="Overpass SemiBold"/>
                <a:ea typeface="Overpass SemiBold"/>
                <a:cs typeface="Overpass SemiBold"/>
                <a:sym typeface="Overpass SemiBold"/>
              </a:defRPr>
            </a:lvl6pPr>
            <a:lvl7pPr lvl="6" rtl="0" algn="ctr">
              <a:buNone/>
              <a:defRPr sz="800">
                <a:solidFill>
                  <a:schemeClr val="lt1"/>
                </a:solidFill>
                <a:latin typeface="Overpass SemiBold"/>
                <a:ea typeface="Overpass SemiBold"/>
                <a:cs typeface="Overpass SemiBold"/>
                <a:sym typeface="Overpass SemiBold"/>
              </a:defRPr>
            </a:lvl7pPr>
            <a:lvl8pPr lvl="7" rtl="0" algn="ctr">
              <a:buNone/>
              <a:defRPr sz="800">
                <a:solidFill>
                  <a:schemeClr val="lt1"/>
                </a:solidFill>
                <a:latin typeface="Overpass SemiBold"/>
                <a:ea typeface="Overpass SemiBold"/>
                <a:cs typeface="Overpass SemiBold"/>
                <a:sym typeface="Overpass SemiBold"/>
              </a:defRPr>
            </a:lvl8pPr>
            <a:lvl9pPr lvl="8" rtl="0" algn="ctr">
              <a:buNone/>
              <a:defRPr sz="800">
                <a:solidFill>
                  <a:schemeClr val="lt1"/>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57" name="Google Shape;57;p6"/>
          <p:cNvSpPr txBox="1"/>
          <p:nvPr>
            <p:ph idx="1" type="subTitle"/>
          </p:nvPr>
        </p:nvSpPr>
        <p:spPr>
          <a:xfrm>
            <a:off x="5660525" y="3971650"/>
            <a:ext cx="4446300" cy="9144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SzPts val="1800"/>
              <a:buNone/>
              <a:defRPr sz="1800"/>
            </a:lvl1pPr>
            <a:lvl2pPr lvl="1" rtl="0">
              <a:lnSpc>
                <a:spcPct val="140000"/>
              </a:lnSpc>
              <a:spcBef>
                <a:spcPts val="0"/>
              </a:spcBef>
              <a:spcAft>
                <a:spcPts val="0"/>
              </a:spcAft>
              <a:buSzPts val="1800"/>
              <a:buNone/>
              <a:defRPr sz="1800"/>
            </a:lvl2pPr>
            <a:lvl3pPr lvl="2" rtl="0">
              <a:lnSpc>
                <a:spcPct val="140000"/>
              </a:lnSpc>
              <a:spcBef>
                <a:spcPts val="0"/>
              </a:spcBef>
              <a:spcAft>
                <a:spcPts val="0"/>
              </a:spcAft>
              <a:buSzPts val="1800"/>
              <a:buNone/>
              <a:defRPr sz="1800"/>
            </a:lvl3pPr>
            <a:lvl4pPr lvl="3" rtl="0">
              <a:lnSpc>
                <a:spcPct val="140000"/>
              </a:lnSpc>
              <a:spcBef>
                <a:spcPts val="0"/>
              </a:spcBef>
              <a:spcAft>
                <a:spcPts val="0"/>
              </a:spcAft>
              <a:buSzPts val="1800"/>
              <a:buNone/>
              <a:defRPr sz="1800"/>
            </a:lvl4pPr>
            <a:lvl5pPr lvl="4" rtl="0">
              <a:lnSpc>
                <a:spcPct val="140000"/>
              </a:lnSpc>
              <a:spcBef>
                <a:spcPts val="0"/>
              </a:spcBef>
              <a:spcAft>
                <a:spcPts val="0"/>
              </a:spcAft>
              <a:buSzPts val="1800"/>
              <a:buNone/>
              <a:defRPr sz="1800"/>
            </a:lvl5pPr>
            <a:lvl6pPr lvl="5" rtl="0">
              <a:lnSpc>
                <a:spcPct val="140000"/>
              </a:lnSpc>
              <a:spcBef>
                <a:spcPts val="0"/>
              </a:spcBef>
              <a:spcAft>
                <a:spcPts val="0"/>
              </a:spcAft>
              <a:buSzPts val="1800"/>
              <a:buNone/>
              <a:defRPr sz="1800"/>
            </a:lvl6pPr>
            <a:lvl7pPr lvl="6" rtl="0">
              <a:lnSpc>
                <a:spcPct val="140000"/>
              </a:lnSpc>
              <a:spcBef>
                <a:spcPts val="0"/>
              </a:spcBef>
              <a:spcAft>
                <a:spcPts val="0"/>
              </a:spcAft>
              <a:buSzPts val="1800"/>
              <a:buNone/>
              <a:defRPr sz="1800"/>
            </a:lvl7pPr>
            <a:lvl8pPr lvl="7" rtl="0">
              <a:lnSpc>
                <a:spcPct val="140000"/>
              </a:lnSpc>
              <a:spcBef>
                <a:spcPts val="0"/>
              </a:spcBef>
              <a:spcAft>
                <a:spcPts val="0"/>
              </a:spcAft>
              <a:buSzPts val="1800"/>
              <a:buNone/>
              <a:defRPr sz="1800"/>
            </a:lvl8pPr>
            <a:lvl9pPr lvl="8" rtl="0">
              <a:lnSpc>
                <a:spcPct val="140000"/>
              </a:lnSpc>
              <a:spcBef>
                <a:spcPts val="0"/>
              </a:spcBef>
              <a:spcAft>
                <a:spcPts val="0"/>
              </a:spcAft>
              <a:buSzPts val="1800"/>
              <a:buNone/>
              <a:defRPr sz="1800"/>
            </a:lvl9pPr>
          </a:lstStyle>
          <a:p/>
        </p:txBody>
      </p:sp>
      <p:sp>
        <p:nvSpPr>
          <p:cNvPr id="58" name="Google Shape;58;p6"/>
          <p:cNvSpPr txBox="1"/>
          <p:nvPr>
            <p:ph type="title"/>
          </p:nvPr>
        </p:nvSpPr>
        <p:spPr>
          <a:xfrm>
            <a:off x="5660525" y="1709031"/>
            <a:ext cx="5736300" cy="21174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b="1" sz="4600">
                <a:solidFill>
                  <a:srgbClr val="EE0000"/>
                </a:solidFill>
                <a:latin typeface="Overpass"/>
                <a:ea typeface="Overpass"/>
                <a:cs typeface="Overpass"/>
                <a:sym typeface="Overpass"/>
              </a:defRPr>
            </a:lvl1pPr>
            <a:lvl2pPr lvl="1" rtl="0">
              <a:lnSpc>
                <a:spcPct val="100000"/>
              </a:lnSpc>
              <a:spcBef>
                <a:spcPts val="0"/>
              </a:spcBef>
              <a:spcAft>
                <a:spcPts val="0"/>
              </a:spcAft>
              <a:buNone/>
              <a:defRPr b="1" sz="4600">
                <a:solidFill>
                  <a:srgbClr val="EE0000"/>
                </a:solidFill>
                <a:latin typeface="Overpass"/>
                <a:ea typeface="Overpass"/>
                <a:cs typeface="Overpass"/>
                <a:sym typeface="Overpass"/>
              </a:defRPr>
            </a:lvl2pPr>
            <a:lvl3pPr lvl="2" rtl="0">
              <a:lnSpc>
                <a:spcPct val="100000"/>
              </a:lnSpc>
              <a:spcBef>
                <a:spcPts val="0"/>
              </a:spcBef>
              <a:spcAft>
                <a:spcPts val="0"/>
              </a:spcAft>
              <a:buNone/>
              <a:defRPr b="1" sz="4600">
                <a:solidFill>
                  <a:srgbClr val="EE0000"/>
                </a:solidFill>
                <a:latin typeface="Overpass"/>
                <a:ea typeface="Overpass"/>
                <a:cs typeface="Overpass"/>
                <a:sym typeface="Overpass"/>
              </a:defRPr>
            </a:lvl3pPr>
            <a:lvl4pPr lvl="3" rtl="0">
              <a:lnSpc>
                <a:spcPct val="100000"/>
              </a:lnSpc>
              <a:spcBef>
                <a:spcPts val="0"/>
              </a:spcBef>
              <a:spcAft>
                <a:spcPts val="0"/>
              </a:spcAft>
              <a:buNone/>
              <a:defRPr b="1" sz="4600">
                <a:solidFill>
                  <a:srgbClr val="EE0000"/>
                </a:solidFill>
                <a:latin typeface="Overpass"/>
                <a:ea typeface="Overpass"/>
                <a:cs typeface="Overpass"/>
                <a:sym typeface="Overpass"/>
              </a:defRPr>
            </a:lvl4pPr>
            <a:lvl5pPr lvl="4" rtl="0">
              <a:lnSpc>
                <a:spcPct val="100000"/>
              </a:lnSpc>
              <a:spcBef>
                <a:spcPts val="0"/>
              </a:spcBef>
              <a:spcAft>
                <a:spcPts val="0"/>
              </a:spcAft>
              <a:buNone/>
              <a:defRPr b="1" sz="4600">
                <a:solidFill>
                  <a:srgbClr val="EE0000"/>
                </a:solidFill>
                <a:latin typeface="Overpass"/>
                <a:ea typeface="Overpass"/>
                <a:cs typeface="Overpass"/>
                <a:sym typeface="Overpass"/>
              </a:defRPr>
            </a:lvl5pPr>
            <a:lvl6pPr lvl="5" rtl="0">
              <a:lnSpc>
                <a:spcPct val="100000"/>
              </a:lnSpc>
              <a:spcBef>
                <a:spcPts val="0"/>
              </a:spcBef>
              <a:spcAft>
                <a:spcPts val="0"/>
              </a:spcAft>
              <a:buNone/>
              <a:defRPr b="1" sz="4600">
                <a:solidFill>
                  <a:srgbClr val="EE0000"/>
                </a:solidFill>
                <a:latin typeface="Overpass"/>
                <a:ea typeface="Overpass"/>
                <a:cs typeface="Overpass"/>
                <a:sym typeface="Overpass"/>
              </a:defRPr>
            </a:lvl6pPr>
            <a:lvl7pPr lvl="6" rtl="0">
              <a:lnSpc>
                <a:spcPct val="100000"/>
              </a:lnSpc>
              <a:spcBef>
                <a:spcPts val="0"/>
              </a:spcBef>
              <a:spcAft>
                <a:spcPts val="0"/>
              </a:spcAft>
              <a:buNone/>
              <a:defRPr b="1" sz="4600">
                <a:solidFill>
                  <a:srgbClr val="EE0000"/>
                </a:solidFill>
                <a:latin typeface="Overpass"/>
                <a:ea typeface="Overpass"/>
                <a:cs typeface="Overpass"/>
                <a:sym typeface="Overpass"/>
              </a:defRPr>
            </a:lvl7pPr>
            <a:lvl8pPr lvl="7" rtl="0">
              <a:lnSpc>
                <a:spcPct val="100000"/>
              </a:lnSpc>
              <a:spcBef>
                <a:spcPts val="0"/>
              </a:spcBef>
              <a:spcAft>
                <a:spcPts val="0"/>
              </a:spcAft>
              <a:buNone/>
              <a:defRPr b="1" sz="4600">
                <a:solidFill>
                  <a:srgbClr val="EE0000"/>
                </a:solidFill>
                <a:latin typeface="Overpass"/>
                <a:ea typeface="Overpass"/>
                <a:cs typeface="Overpass"/>
                <a:sym typeface="Overpass"/>
              </a:defRPr>
            </a:lvl8pPr>
            <a:lvl9pPr lvl="8" rtl="0">
              <a:lnSpc>
                <a:spcPct val="100000"/>
              </a:lnSpc>
              <a:spcBef>
                <a:spcPts val="0"/>
              </a:spcBef>
              <a:spcAft>
                <a:spcPts val="0"/>
              </a:spcAft>
              <a:buNone/>
              <a:defRPr b="1" sz="4600">
                <a:solidFill>
                  <a:srgbClr val="EE0000"/>
                </a:solidFill>
                <a:latin typeface="Overpass"/>
                <a:ea typeface="Overpass"/>
                <a:cs typeface="Overpass"/>
                <a:sym typeface="Overpass"/>
              </a:defRPr>
            </a:lvl9pPr>
          </a:lstStyle>
          <a:p/>
        </p:txBody>
      </p:sp>
      <p:sp>
        <p:nvSpPr>
          <p:cNvPr id="59" name="Google Shape;59;p6"/>
          <p:cNvSpPr txBox="1"/>
          <p:nvPr>
            <p:ph idx="2" type="subTitle"/>
          </p:nvPr>
        </p:nvSpPr>
        <p:spPr>
          <a:xfrm>
            <a:off x="5660525" y="5318275"/>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SzPts val="1200"/>
              <a:buNone/>
              <a:defRPr sz="1200"/>
            </a:lvl1pPr>
            <a:lvl2pPr lvl="1" rtl="0">
              <a:lnSpc>
                <a:spcPct val="135000"/>
              </a:lnSpc>
              <a:spcBef>
                <a:spcPts val="0"/>
              </a:spcBef>
              <a:spcAft>
                <a:spcPts val="0"/>
              </a:spcAft>
              <a:buSzPts val="1200"/>
              <a:buNone/>
              <a:defRPr sz="1200"/>
            </a:lvl2pPr>
            <a:lvl3pPr lvl="2" rtl="0">
              <a:lnSpc>
                <a:spcPct val="135000"/>
              </a:lnSpc>
              <a:spcBef>
                <a:spcPts val="0"/>
              </a:spcBef>
              <a:spcAft>
                <a:spcPts val="0"/>
              </a:spcAft>
              <a:buSzPts val="1200"/>
              <a:buNone/>
              <a:defRPr sz="1200"/>
            </a:lvl3pPr>
            <a:lvl4pPr lvl="3" rtl="0">
              <a:lnSpc>
                <a:spcPct val="135000"/>
              </a:lnSpc>
              <a:spcBef>
                <a:spcPts val="0"/>
              </a:spcBef>
              <a:spcAft>
                <a:spcPts val="0"/>
              </a:spcAft>
              <a:buSzPts val="1200"/>
              <a:buNone/>
              <a:defRPr sz="1200"/>
            </a:lvl4pPr>
            <a:lvl5pPr lvl="4" rtl="0">
              <a:lnSpc>
                <a:spcPct val="135000"/>
              </a:lnSpc>
              <a:spcBef>
                <a:spcPts val="0"/>
              </a:spcBef>
              <a:spcAft>
                <a:spcPts val="0"/>
              </a:spcAft>
              <a:buSzPts val="1200"/>
              <a:buNone/>
              <a:defRPr sz="1200"/>
            </a:lvl5pPr>
            <a:lvl6pPr lvl="5" rtl="0">
              <a:lnSpc>
                <a:spcPct val="135000"/>
              </a:lnSpc>
              <a:spcBef>
                <a:spcPts val="0"/>
              </a:spcBef>
              <a:spcAft>
                <a:spcPts val="0"/>
              </a:spcAft>
              <a:buSzPts val="1200"/>
              <a:buNone/>
              <a:defRPr sz="1200"/>
            </a:lvl6pPr>
            <a:lvl7pPr lvl="6" rtl="0">
              <a:lnSpc>
                <a:spcPct val="135000"/>
              </a:lnSpc>
              <a:spcBef>
                <a:spcPts val="0"/>
              </a:spcBef>
              <a:spcAft>
                <a:spcPts val="0"/>
              </a:spcAft>
              <a:buSzPts val="1200"/>
              <a:buNone/>
              <a:defRPr sz="1200"/>
            </a:lvl7pPr>
            <a:lvl8pPr lvl="7" rtl="0">
              <a:lnSpc>
                <a:spcPct val="135000"/>
              </a:lnSpc>
              <a:spcBef>
                <a:spcPts val="0"/>
              </a:spcBef>
              <a:spcAft>
                <a:spcPts val="0"/>
              </a:spcAft>
              <a:buSzPts val="1200"/>
              <a:buNone/>
              <a:defRPr sz="1200"/>
            </a:lvl8pPr>
            <a:lvl9pPr lvl="8" rtl="0">
              <a:lnSpc>
                <a:spcPct val="135000"/>
              </a:lnSpc>
              <a:spcBef>
                <a:spcPts val="0"/>
              </a:spcBef>
              <a:spcAft>
                <a:spcPts val="0"/>
              </a:spcAft>
              <a:buSzPts val="1200"/>
              <a:buNone/>
              <a:defRPr sz="1200"/>
            </a:lvl9pPr>
          </a:lstStyle>
          <a:p/>
        </p:txBody>
      </p:sp>
      <p:sp>
        <p:nvSpPr>
          <p:cNvPr id="60" name="Google Shape;60;p6"/>
          <p:cNvSpPr txBox="1"/>
          <p:nvPr>
            <p:ph idx="3"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illustrated">
  <p:cSld name="CUSTOM_1">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7"/>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rgbClr val="666666"/>
                </a:solidFill>
                <a:latin typeface="Overpass"/>
                <a:ea typeface="Overpass"/>
                <a:cs typeface="Overpass"/>
                <a:sym typeface="Overpass"/>
              </a:rPr>
              <a:t>CONFIDENTIAL </a:t>
            </a:r>
            <a:r>
              <a:rPr lang="en" sz="600">
                <a:solidFill>
                  <a:srgbClr val="666666"/>
                </a:solidFill>
                <a:latin typeface="Overpass Light"/>
                <a:ea typeface="Overpass Light"/>
                <a:cs typeface="Overpass Light"/>
                <a:sym typeface="Overpass Light"/>
              </a:rPr>
              <a:t>Designator</a:t>
            </a:r>
            <a:endParaRPr sz="600">
              <a:solidFill>
                <a:srgbClr val="666666"/>
              </a:solidFill>
              <a:latin typeface="Overpass Light"/>
              <a:ea typeface="Overpass Light"/>
              <a:cs typeface="Overpass Light"/>
              <a:sym typeface="Overpass Light"/>
            </a:endParaRPr>
          </a:p>
        </p:txBody>
      </p:sp>
      <p:pic>
        <p:nvPicPr>
          <p:cNvPr id="63" name="Google Shape;63;p7"/>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64" name="Google Shape;64;p7"/>
          <p:cNvCxnSpPr/>
          <p:nvPr/>
        </p:nvCxnSpPr>
        <p:spPr>
          <a:xfrm rot="10800000">
            <a:off x="447767" y="6401400"/>
            <a:ext cx="0" cy="456600"/>
          </a:xfrm>
          <a:prstGeom prst="straightConnector1">
            <a:avLst/>
          </a:prstGeom>
          <a:noFill/>
          <a:ln cap="flat" cmpd="sng" w="9525">
            <a:solidFill>
              <a:schemeClr val="lt1"/>
            </a:solidFill>
            <a:prstDash val="solid"/>
            <a:round/>
            <a:headEnd len="med" w="med" type="none"/>
            <a:tailEnd len="med" w="med" type="none"/>
          </a:ln>
        </p:spPr>
      </p:cxnSp>
      <p:sp>
        <p:nvSpPr>
          <p:cNvPr id="65" name="Google Shape;65;p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chemeClr val="lt1"/>
                </a:solidFill>
                <a:latin typeface="Overpass SemiBold"/>
                <a:ea typeface="Overpass SemiBold"/>
                <a:cs typeface="Overpass SemiBold"/>
                <a:sym typeface="Overpass SemiBold"/>
              </a:defRPr>
            </a:lvl1pPr>
            <a:lvl2pPr lvl="1" rtl="0" algn="ctr">
              <a:buNone/>
              <a:defRPr sz="800">
                <a:solidFill>
                  <a:schemeClr val="lt1"/>
                </a:solidFill>
                <a:latin typeface="Overpass SemiBold"/>
                <a:ea typeface="Overpass SemiBold"/>
                <a:cs typeface="Overpass SemiBold"/>
                <a:sym typeface="Overpass SemiBold"/>
              </a:defRPr>
            </a:lvl2pPr>
            <a:lvl3pPr lvl="2" rtl="0" algn="ctr">
              <a:buNone/>
              <a:defRPr sz="800">
                <a:solidFill>
                  <a:schemeClr val="lt1"/>
                </a:solidFill>
                <a:latin typeface="Overpass SemiBold"/>
                <a:ea typeface="Overpass SemiBold"/>
                <a:cs typeface="Overpass SemiBold"/>
                <a:sym typeface="Overpass SemiBold"/>
              </a:defRPr>
            </a:lvl3pPr>
            <a:lvl4pPr lvl="3" rtl="0" algn="ctr">
              <a:buNone/>
              <a:defRPr sz="800">
                <a:solidFill>
                  <a:schemeClr val="lt1"/>
                </a:solidFill>
                <a:latin typeface="Overpass SemiBold"/>
                <a:ea typeface="Overpass SemiBold"/>
                <a:cs typeface="Overpass SemiBold"/>
                <a:sym typeface="Overpass SemiBold"/>
              </a:defRPr>
            </a:lvl4pPr>
            <a:lvl5pPr lvl="4" rtl="0" algn="ctr">
              <a:buNone/>
              <a:defRPr sz="800">
                <a:solidFill>
                  <a:schemeClr val="lt1"/>
                </a:solidFill>
                <a:latin typeface="Overpass SemiBold"/>
                <a:ea typeface="Overpass SemiBold"/>
                <a:cs typeface="Overpass SemiBold"/>
                <a:sym typeface="Overpass SemiBold"/>
              </a:defRPr>
            </a:lvl5pPr>
            <a:lvl6pPr lvl="5" rtl="0" algn="ctr">
              <a:buNone/>
              <a:defRPr sz="800">
                <a:solidFill>
                  <a:schemeClr val="lt1"/>
                </a:solidFill>
                <a:latin typeface="Overpass SemiBold"/>
                <a:ea typeface="Overpass SemiBold"/>
                <a:cs typeface="Overpass SemiBold"/>
                <a:sym typeface="Overpass SemiBold"/>
              </a:defRPr>
            </a:lvl6pPr>
            <a:lvl7pPr lvl="6" rtl="0" algn="ctr">
              <a:buNone/>
              <a:defRPr sz="800">
                <a:solidFill>
                  <a:schemeClr val="lt1"/>
                </a:solidFill>
                <a:latin typeface="Overpass SemiBold"/>
                <a:ea typeface="Overpass SemiBold"/>
                <a:cs typeface="Overpass SemiBold"/>
                <a:sym typeface="Overpass SemiBold"/>
              </a:defRPr>
            </a:lvl7pPr>
            <a:lvl8pPr lvl="7" rtl="0" algn="ctr">
              <a:buNone/>
              <a:defRPr sz="800">
                <a:solidFill>
                  <a:schemeClr val="lt1"/>
                </a:solidFill>
                <a:latin typeface="Overpass SemiBold"/>
                <a:ea typeface="Overpass SemiBold"/>
                <a:cs typeface="Overpass SemiBold"/>
                <a:sym typeface="Overpass SemiBold"/>
              </a:defRPr>
            </a:lvl8pPr>
            <a:lvl9pPr lvl="8" rtl="0" algn="ctr">
              <a:buNone/>
              <a:defRPr sz="800">
                <a:solidFill>
                  <a:schemeClr val="lt1"/>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66" name="Google Shape;66;p7"/>
          <p:cNvSpPr txBox="1"/>
          <p:nvPr>
            <p:ph type="title"/>
          </p:nvPr>
        </p:nvSpPr>
        <p:spPr>
          <a:xfrm>
            <a:off x="5660525" y="568626"/>
            <a:ext cx="5736300" cy="19293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b="1" sz="7000">
                <a:solidFill>
                  <a:srgbClr val="EE0000"/>
                </a:solidFill>
                <a:latin typeface="Overpass"/>
                <a:ea typeface="Overpass"/>
                <a:cs typeface="Overpass"/>
                <a:sym typeface="Overpass"/>
              </a:defRPr>
            </a:lvl1pPr>
            <a:lvl2pPr lvl="1" rtl="0">
              <a:lnSpc>
                <a:spcPct val="100000"/>
              </a:lnSpc>
              <a:spcBef>
                <a:spcPts val="0"/>
              </a:spcBef>
              <a:spcAft>
                <a:spcPts val="0"/>
              </a:spcAft>
              <a:buNone/>
              <a:defRPr b="1" sz="7000">
                <a:solidFill>
                  <a:srgbClr val="EE0000"/>
                </a:solidFill>
                <a:latin typeface="Overpass"/>
                <a:ea typeface="Overpass"/>
                <a:cs typeface="Overpass"/>
                <a:sym typeface="Overpass"/>
              </a:defRPr>
            </a:lvl2pPr>
            <a:lvl3pPr lvl="2" rtl="0">
              <a:lnSpc>
                <a:spcPct val="100000"/>
              </a:lnSpc>
              <a:spcBef>
                <a:spcPts val="0"/>
              </a:spcBef>
              <a:spcAft>
                <a:spcPts val="0"/>
              </a:spcAft>
              <a:buNone/>
              <a:defRPr b="1" sz="7000">
                <a:solidFill>
                  <a:srgbClr val="EE0000"/>
                </a:solidFill>
                <a:latin typeface="Overpass"/>
                <a:ea typeface="Overpass"/>
                <a:cs typeface="Overpass"/>
                <a:sym typeface="Overpass"/>
              </a:defRPr>
            </a:lvl3pPr>
            <a:lvl4pPr lvl="3" rtl="0">
              <a:lnSpc>
                <a:spcPct val="100000"/>
              </a:lnSpc>
              <a:spcBef>
                <a:spcPts val="0"/>
              </a:spcBef>
              <a:spcAft>
                <a:spcPts val="0"/>
              </a:spcAft>
              <a:buNone/>
              <a:defRPr b="1" sz="7000">
                <a:solidFill>
                  <a:srgbClr val="EE0000"/>
                </a:solidFill>
                <a:latin typeface="Overpass"/>
                <a:ea typeface="Overpass"/>
                <a:cs typeface="Overpass"/>
                <a:sym typeface="Overpass"/>
              </a:defRPr>
            </a:lvl4pPr>
            <a:lvl5pPr lvl="4" rtl="0">
              <a:lnSpc>
                <a:spcPct val="100000"/>
              </a:lnSpc>
              <a:spcBef>
                <a:spcPts val="0"/>
              </a:spcBef>
              <a:spcAft>
                <a:spcPts val="0"/>
              </a:spcAft>
              <a:buNone/>
              <a:defRPr b="1" sz="7000">
                <a:solidFill>
                  <a:srgbClr val="EE0000"/>
                </a:solidFill>
                <a:latin typeface="Overpass"/>
                <a:ea typeface="Overpass"/>
                <a:cs typeface="Overpass"/>
                <a:sym typeface="Overpass"/>
              </a:defRPr>
            </a:lvl5pPr>
            <a:lvl6pPr lvl="5" rtl="0">
              <a:lnSpc>
                <a:spcPct val="100000"/>
              </a:lnSpc>
              <a:spcBef>
                <a:spcPts val="0"/>
              </a:spcBef>
              <a:spcAft>
                <a:spcPts val="0"/>
              </a:spcAft>
              <a:buNone/>
              <a:defRPr b="1" sz="7000">
                <a:solidFill>
                  <a:srgbClr val="EE0000"/>
                </a:solidFill>
                <a:latin typeface="Overpass"/>
                <a:ea typeface="Overpass"/>
                <a:cs typeface="Overpass"/>
                <a:sym typeface="Overpass"/>
              </a:defRPr>
            </a:lvl6pPr>
            <a:lvl7pPr lvl="6" rtl="0">
              <a:lnSpc>
                <a:spcPct val="100000"/>
              </a:lnSpc>
              <a:spcBef>
                <a:spcPts val="0"/>
              </a:spcBef>
              <a:spcAft>
                <a:spcPts val="0"/>
              </a:spcAft>
              <a:buNone/>
              <a:defRPr b="1" sz="7000">
                <a:solidFill>
                  <a:srgbClr val="EE0000"/>
                </a:solidFill>
                <a:latin typeface="Overpass"/>
                <a:ea typeface="Overpass"/>
                <a:cs typeface="Overpass"/>
                <a:sym typeface="Overpass"/>
              </a:defRPr>
            </a:lvl7pPr>
            <a:lvl8pPr lvl="7" rtl="0">
              <a:lnSpc>
                <a:spcPct val="100000"/>
              </a:lnSpc>
              <a:spcBef>
                <a:spcPts val="0"/>
              </a:spcBef>
              <a:spcAft>
                <a:spcPts val="0"/>
              </a:spcAft>
              <a:buNone/>
              <a:defRPr b="1" sz="7000">
                <a:solidFill>
                  <a:srgbClr val="EE0000"/>
                </a:solidFill>
                <a:latin typeface="Overpass"/>
                <a:ea typeface="Overpass"/>
                <a:cs typeface="Overpass"/>
                <a:sym typeface="Overpass"/>
              </a:defRPr>
            </a:lvl8pPr>
            <a:lvl9pPr lvl="8" rtl="0">
              <a:lnSpc>
                <a:spcPct val="100000"/>
              </a:lnSpc>
              <a:spcBef>
                <a:spcPts val="0"/>
              </a:spcBef>
              <a:spcAft>
                <a:spcPts val="0"/>
              </a:spcAft>
              <a:buNone/>
              <a:defRPr b="1" sz="7000">
                <a:solidFill>
                  <a:srgbClr val="EE0000"/>
                </a:solidFill>
                <a:latin typeface="Overpass"/>
                <a:ea typeface="Overpass"/>
                <a:cs typeface="Overpass"/>
                <a:sym typeface="Overpass"/>
              </a:defRPr>
            </a:lvl9pPr>
          </a:lstStyle>
          <a:p/>
        </p:txBody>
      </p:sp>
      <p:sp>
        <p:nvSpPr>
          <p:cNvPr id="67" name="Google Shape;67;p7"/>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9pPr>
          </a:lstStyle>
          <a:p/>
        </p:txBody>
      </p:sp>
      <p:sp>
        <p:nvSpPr>
          <p:cNvPr id="68" name="Google Shape;68;p7"/>
          <p:cNvSpPr txBox="1"/>
          <p:nvPr>
            <p:ph idx="2" type="subTitle"/>
          </p:nvPr>
        </p:nvSpPr>
        <p:spPr>
          <a:xfrm>
            <a:off x="5660525" y="2752400"/>
            <a:ext cx="4446300" cy="15249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SzPts val="1400"/>
              <a:buNone/>
              <a:defRPr sz="1400"/>
            </a:lvl1pPr>
            <a:lvl2pPr lvl="1" rtl="0">
              <a:lnSpc>
                <a:spcPct val="180000"/>
              </a:lnSpc>
              <a:spcBef>
                <a:spcPts val="0"/>
              </a:spcBef>
              <a:spcAft>
                <a:spcPts val="0"/>
              </a:spcAft>
              <a:buSzPts val="1400"/>
              <a:buNone/>
              <a:defRPr sz="1400"/>
            </a:lvl2pPr>
            <a:lvl3pPr lvl="2" rtl="0">
              <a:lnSpc>
                <a:spcPct val="180000"/>
              </a:lnSpc>
              <a:spcBef>
                <a:spcPts val="0"/>
              </a:spcBef>
              <a:spcAft>
                <a:spcPts val="0"/>
              </a:spcAft>
              <a:buSzPts val="1400"/>
              <a:buNone/>
              <a:defRPr sz="1400"/>
            </a:lvl3pPr>
            <a:lvl4pPr lvl="3" rtl="0">
              <a:lnSpc>
                <a:spcPct val="180000"/>
              </a:lnSpc>
              <a:spcBef>
                <a:spcPts val="0"/>
              </a:spcBef>
              <a:spcAft>
                <a:spcPts val="0"/>
              </a:spcAft>
              <a:buSzPts val="1400"/>
              <a:buNone/>
              <a:defRPr sz="1400"/>
            </a:lvl4pPr>
            <a:lvl5pPr lvl="4" rtl="0">
              <a:lnSpc>
                <a:spcPct val="180000"/>
              </a:lnSpc>
              <a:spcBef>
                <a:spcPts val="0"/>
              </a:spcBef>
              <a:spcAft>
                <a:spcPts val="0"/>
              </a:spcAft>
              <a:buSzPts val="1400"/>
              <a:buNone/>
              <a:defRPr sz="1400"/>
            </a:lvl5pPr>
            <a:lvl6pPr lvl="5" rtl="0">
              <a:lnSpc>
                <a:spcPct val="180000"/>
              </a:lnSpc>
              <a:spcBef>
                <a:spcPts val="0"/>
              </a:spcBef>
              <a:spcAft>
                <a:spcPts val="0"/>
              </a:spcAft>
              <a:buSzPts val="1400"/>
              <a:buNone/>
              <a:defRPr sz="1400"/>
            </a:lvl6pPr>
            <a:lvl7pPr lvl="6" rtl="0">
              <a:lnSpc>
                <a:spcPct val="180000"/>
              </a:lnSpc>
              <a:spcBef>
                <a:spcPts val="0"/>
              </a:spcBef>
              <a:spcAft>
                <a:spcPts val="0"/>
              </a:spcAft>
              <a:buSzPts val="1400"/>
              <a:buNone/>
              <a:defRPr sz="1400"/>
            </a:lvl7pPr>
            <a:lvl8pPr lvl="7" rtl="0">
              <a:lnSpc>
                <a:spcPct val="180000"/>
              </a:lnSpc>
              <a:spcBef>
                <a:spcPts val="0"/>
              </a:spcBef>
              <a:spcAft>
                <a:spcPts val="0"/>
              </a:spcAft>
              <a:buSzPts val="1400"/>
              <a:buNone/>
              <a:defRPr sz="1400"/>
            </a:lvl8pPr>
            <a:lvl9pPr lvl="8" rtl="0">
              <a:lnSpc>
                <a:spcPct val="180000"/>
              </a:lnSpc>
              <a:spcBef>
                <a:spcPts val="0"/>
              </a:spcBef>
              <a:spcAft>
                <a:spcPts val="0"/>
              </a:spcAft>
              <a:buSzPts val="1400"/>
              <a:buNone/>
              <a:defRPr sz="1400"/>
            </a:lvl9pPr>
          </a:lstStyle>
          <a:p/>
        </p:txBody>
      </p:sp>
      <p:sp>
        <p:nvSpPr>
          <p:cNvPr id="69" name="Google Shape;69;p7"/>
          <p:cNvSpPr txBox="1"/>
          <p:nvPr/>
        </p:nvSpPr>
        <p:spPr>
          <a:xfrm>
            <a:off x="5903450" y="4669200"/>
            <a:ext cx="23238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Overpass Light"/>
                <a:ea typeface="Overpass Light"/>
                <a:cs typeface="Overpass Light"/>
                <a:sym typeface="Overpass Light"/>
              </a:rPr>
              <a:t>linkedin.com/company/red-hat</a:t>
            </a:r>
            <a:endParaRPr sz="1100">
              <a:latin typeface="Overpass Light"/>
              <a:ea typeface="Overpass Light"/>
              <a:cs typeface="Overpass Light"/>
              <a:sym typeface="Overpass Light"/>
            </a:endParaRPr>
          </a:p>
        </p:txBody>
      </p:sp>
      <p:sp>
        <p:nvSpPr>
          <p:cNvPr id="70" name="Google Shape;70;p7"/>
          <p:cNvSpPr txBox="1"/>
          <p:nvPr/>
        </p:nvSpPr>
        <p:spPr>
          <a:xfrm>
            <a:off x="5903450" y="5174300"/>
            <a:ext cx="23238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Overpass Light"/>
                <a:ea typeface="Overpass Light"/>
                <a:cs typeface="Overpass Light"/>
                <a:sym typeface="Overpass Light"/>
              </a:rPr>
              <a:t>youtube.com/user/RedHatVideos</a:t>
            </a:r>
            <a:endParaRPr sz="1100">
              <a:latin typeface="Overpass Light"/>
              <a:ea typeface="Overpass Light"/>
              <a:cs typeface="Overpass Light"/>
              <a:sym typeface="Overpass Light"/>
            </a:endParaRPr>
          </a:p>
        </p:txBody>
      </p:sp>
      <p:sp>
        <p:nvSpPr>
          <p:cNvPr id="71" name="Google Shape;71;p7"/>
          <p:cNvSpPr txBox="1"/>
          <p:nvPr/>
        </p:nvSpPr>
        <p:spPr>
          <a:xfrm>
            <a:off x="8815525" y="4669200"/>
            <a:ext cx="23238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Overpass Light"/>
                <a:ea typeface="Overpass Light"/>
                <a:cs typeface="Overpass Light"/>
                <a:sym typeface="Overpass Light"/>
              </a:rPr>
              <a:t>facebook.com/redhatinc</a:t>
            </a:r>
            <a:endParaRPr sz="1100">
              <a:latin typeface="Overpass Light"/>
              <a:ea typeface="Overpass Light"/>
              <a:cs typeface="Overpass Light"/>
              <a:sym typeface="Overpass Light"/>
            </a:endParaRPr>
          </a:p>
        </p:txBody>
      </p:sp>
      <p:sp>
        <p:nvSpPr>
          <p:cNvPr id="72" name="Google Shape;72;p7"/>
          <p:cNvSpPr txBox="1"/>
          <p:nvPr/>
        </p:nvSpPr>
        <p:spPr>
          <a:xfrm>
            <a:off x="8815525" y="5174300"/>
            <a:ext cx="23238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Overpass Light"/>
                <a:ea typeface="Overpass Light"/>
                <a:cs typeface="Overpass Light"/>
                <a:sym typeface="Overpass Light"/>
              </a:rPr>
              <a:t>twitter.com/RedHat</a:t>
            </a:r>
            <a:endParaRPr sz="1100">
              <a:latin typeface="Overpass Light"/>
              <a:ea typeface="Overpass Light"/>
              <a:cs typeface="Overpass Light"/>
              <a:sym typeface="Overpass Light"/>
            </a:endParaRPr>
          </a:p>
        </p:txBody>
      </p:sp>
      <p:pic>
        <p:nvPicPr>
          <p:cNvPr id="73" name="Google Shape;73;p7"/>
          <p:cNvPicPr preferRelativeResize="0"/>
          <p:nvPr/>
        </p:nvPicPr>
        <p:blipFill rotWithShape="1">
          <a:blip r:embed="rId4">
            <a:alphaModFix/>
          </a:blip>
          <a:srcRect b="0" l="2507" r="2498" t="0"/>
          <a:stretch/>
        </p:blipFill>
        <p:spPr>
          <a:xfrm>
            <a:off x="8586459" y="5174306"/>
            <a:ext cx="229075" cy="241150"/>
          </a:xfrm>
          <a:prstGeom prst="rect">
            <a:avLst/>
          </a:prstGeom>
          <a:noFill/>
          <a:ln>
            <a:noFill/>
          </a:ln>
        </p:spPr>
      </p:pic>
      <p:pic>
        <p:nvPicPr>
          <p:cNvPr id="74" name="Google Shape;74;p7"/>
          <p:cNvPicPr preferRelativeResize="0"/>
          <p:nvPr/>
        </p:nvPicPr>
        <p:blipFill rotWithShape="1">
          <a:blip r:embed="rId5">
            <a:alphaModFix/>
          </a:blip>
          <a:srcRect b="0" l="2678" r="2678" t="0"/>
          <a:stretch/>
        </p:blipFill>
        <p:spPr>
          <a:xfrm>
            <a:off x="8586459" y="4669206"/>
            <a:ext cx="229075" cy="241150"/>
          </a:xfrm>
          <a:prstGeom prst="rect">
            <a:avLst/>
          </a:prstGeom>
          <a:noFill/>
          <a:ln>
            <a:noFill/>
          </a:ln>
        </p:spPr>
      </p:pic>
      <p:pic>
        <p:nvPicPr>
          <p:cNvPr id="75" name="Google Shape;75;p7"/>
          <p:cNvPicPr preferRelativeResize="0"/>
          <p:nvPr/>
        </p:nvPicPr>
        <p:blipFill rotWithShape="1">
          <a:blip r:embed="rId6">
            <a:alphaModFix/>
          </a:blip>
          <a:srcRect b="0" l="2507" r="2498" t="0"/>
          <a:stretch/>
        </p:blipFill>
        <p:spPr>
          <a:xfrm>
            <a:off x="5660534" y="5174306"/>
            <a:ext cx="229075" cy="241150"/>
          </a:xfrm>
          <a:prstGeom prst="rect">
            <a:avLst/>
          </a:prstGeom>
          <a:noFill/>
          <a:ln>
            <a:noFill/>
          </a:ln>
        </p:spPr>
      </p:pic>
      <p:pic>
        <p:nvPicPr>
          <p:cNvPr id="76" name="Google Shape;76;p7"/>
          <p:cNvPicPr preferRelativeResize="0"/>
          <p:nvPr/>
        </p:nvPicPr>
        <p:blipFill rotWithShape="1">
          <a:blip r:embed="rId7">
            <a:alphaModFix/>
          </a:blip>
          <a:srcRect b="0" l="2326" r="2326" t="0"/>
          <a:stretch/>
        </p:blipFill>
        <p:spPr>
          <a:xfrm>
            <a:off x="5660534" y="4669206"/>
            <a:ext cx="229075" cy="2411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black">
  <p:cSld name="CUSTOM_2">
    <p:bg>
      <p:bgPr>
        <a:blipFill>
          <a:blip r:embed="rId2">
            <a:alphaModFix/>
          </a:blip>
          <a:stretch>
            <a:fillRect/>
          </a:stretch>
        </a:blipFill>
      </p:bgPr>
    </p:bg>
    <p:spTree>
      <p:nvGrpSpPr>
        <p:cNvPr id="77" name="Shape 77"/>
        <p:cNvGrpSpPr/>
        <p:nvPr/>
      </p:nvGrpSpPr>
      <p:grpSpPr>
        <a:xfrm>
          <a:off x="0" y="0"/>
          <a:ext cx="0" cy="0"/>
          <a:chOff x="0" y="0"/>
          <a:chExt cx="0" cy="0"/>
        </a:xfrm>
      </p:grpSpPr>
      <p:sp>
        <p:nvSpPr>
          <p:cNvPr id="78" name="Google Shape;78;p8"/>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a:spcBef>
                <a:spcPts val="0"/>
              </a:spcBef>
              <a:spcAft>
                <a:spcPts val="0"/>
              </a:spcAft>
              <a:buNone/>
              <a:defRPr b="1" sz="6000">
                <a:solidFill>
                  <a:srgbClr val="EBEBEB"/>
                </a:solidFill>
                <a:latin typeface="Overpass"/>
                <a:ea typeface="Overpass"/>
                <a:cs typeface="Overpass"/>
                <a:sym typeface="Overpass"/>
              </a:defRPr>
            </a:lvl1pPr>
            <a:lvl2pPr lvl="1">
              <a:spcBef>
                <a:spcPts val="0"/>
              </a:spcBef>
              <a:spcAft>
                <a:spcPts val="0"/>
              </a:spcAft>
              <a:buNone/>
              <a:defRPr b="1" sz="6000">
                <a:solidFill>
                  <a:srgbClr val="EBEBEB"/>
                </a:solidFill>
                <a:latin typeface="Overpass"/>
                <a:ea typeface="Overpass"/>
                <a:cs typeface="Overpass"/>
                <a:sym typeface="Overpass"/>
              </a:defRPr>
            </a:lvl2pPr>
            <a:lvl3pPr lvl="2">
              <a:spcBef>
                <a:spcPts val="0"/>
              </a:spcBef>
              <a:spcAft>
                <a:spcPts val="0"/>
              </a:spcAft>
              <a:buNone/>
              <a:defRPr b="1" sz="6000">
                <a:solidFill>
                  <a:srgbClr val="EBEBEB"/>
                </a:solidFill>
                <a:latin typeface="Overpass"/>
                <a:ea typeface="Overpass"/>
                <a:cs typeface="Overpass"/>
                <a:sym typeface="Overpass"/>
              </a:defRPr>
            </a:lvl3pPr>
            <a:lvl4pPr lvl="3">
              <a:spcBef>
                <a:spcPts val="0"/>
              </a:spcBef>
              <a:spcAft>
                <a:spcPts val="0"/>
              </a:spcAft>
              <a:buNone/>
              <a:defRPr b="1" sz="6000">
                <a:solidFill>
                  <a:srgbClr val="EBEBEB"/>
                </a:solidFill>
                <a:latin typeface="Overpass"/>
                <a:ea typeface="Overpass"/>
                <a:cs typeface="Overpass"/>
                <a:sym typeface="Overpass"/>
              </a:defRPr>
            </a:lvl4pPr>
            <a:lvl5pPr lvl="4">
              <a:spcBef>
                <a:spcPts val="0"/>
              </a:spcBef>
              <a:spcAft>
                <a:spcPts val="0"/>
              </a:spcAft>
              <a:buNone/>
              <a:defRPr b="1" sz="6000">
                <a:solidFill>
                  <a:srgbClr val="EBEBEB"/>
                </a:solidFill>
                <a:latin typeface="Overpass"/>
                <a:ea typeface="Overpass"/>
                <a:cs typeface="Overpass"/>
                <a:sym typeface="Overpass"/>
              </a:defRPr>
            </a:lvl5pPr>
            <a:lvl6pPr lvl="5">
              <a:spcBef>
                <a:spcPts val="0"/>
              </a:spcBef>
              <a:spcAft>
                <a:spcPts val="0"/>
              </a:spcAft>
              <a:buNone/>
              <a:defRPr b="1" sz="6000">
                <a:solidFill>
                  <a:srgbClr val="EBEBEB"/>
                </a:solidFill>
                <a:latin typeface="Overpass"/>
                <a:ea typeface="Overpass"/>
                <a:cs typeface="Overpass"/>
                <a:sym typeface="Overpass"/>
              </a:defRPr>
            </a:lvl6pPr>
            <a:lvl7pPr lvl="6">
              <a:spcBef>
                <a:spcPts val="0"/>
              </a:spcBef>
              <a:spcAft>
                <a:spcPts val="0"/>
              </a:spcAft>
              <a:buNone/>
              <a:defRPr b="1" sz="6000">
                <a:solidFill>
                  <a:srgbClr val="EBEBEB"/>
                </a:solidFill>
                <a:latin typeface="Overpass"/>
                <a:ea typeface="Overpass"/>
                <a:cs typeface="Overpass"/>
                <a:sym typeface="Overpass"/>
              </a:defRPr>
            </a:lvl7pPr>
            <a:lvl8pPr lvl="7">
              <a:spcBef>
                <a:spcPts val="0"/>
              </a:spcBef>
              <a:spcAft>
                <a:spcPts val="0"/>
              </a:spcAft>
              <a:buNone/>
              <a:defRPr b="1" sz="6000">
                <a:solidFill>
                  <a:srgbClr val="EBEBEB"/>
                </a:solidFill>
                <a:latin typeface="Overpass"/>
                <a:ea typeface="Overpass"/>
                <a:cs typeface="Overpass"/>
                <a:sym typeface="Overpass"/>
              </a:defRPr>
            </a:lvl8pPr>
            <a:lvl9pPr lvl="8">
              <a:spcBef>
                <a:spcPts val="0"/>
              </a:spcBef>
              <a:spcAft>
                <a:spcPts val="0"/>
              </a:spcAft>
              <a:buNone/>
              <a:defRPr b="1" sz="6000">
                <a:solidFill>
                  <a:srgbClr val="EBEBEB"/>
                </a:solidFill>
                <a:latin typeface="Overpass"/>
                <a:ea typeface="Overpass"/>
                <a:cs typeface="Overpass"/>
                <a:sym typeface="Overpass"/>
              </a:defRPr>
            </a:lvl9pPr>
          </a:lstStyle>
          <a:p/>
        </p:txBody>
      </p:sp>
      <p:cxnSp>
        <p:nvCxnSpPr>
          <p:cNvPr id="79" name="Google Shape;79;p8"/>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80" name="Google Shape;80;p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EBEBEB"/>
                </a:solidFill>
                <a:latin typeface="Overpass SemiBold"/>
                <a:ea typeface="Overpass SemiBold"/>
                <a:cs typeface="Overpass SemiBold"/>
                <a:sym typeface="Overpass SemiBold"/>
              </a:defRPr>
            </a:lvl1pPr>
            <a:lvl2pPr lvl="1" rtl="0" algn="ctr">
              <a:buNone/>
              <a:defRPr sz="800">
                <a:solidFill>
                  <a:srgbClr val="EBEBEB"/>
                </a:solidFill>
                <a:latin typeface="Overpass SemiBold"/>
                <a:ea typeface="Overpass SemiBold"/>
                <a:cs typeface="Overpass SemiBold"/>
                <a:sym typeface="Overpass SemiBold"/>
              </a:defRPr>
            </a:lvl2pPr>
            <a:lvl3pPr lvl="2" rtl="0" algn="ctr">
              <a:buNone/>
              <a:defRPr sz="800">
                <a:solidFill>
                  <a:srgbClr val="EBEBEB"/>
                </a:solidFill>
                <a:latin typeface="Overpass SemiBold"/>
                <a:ea typeface="Overpass SemiBold"/>
                <a:cs typeface="Overpass SemiBold"/>
                <a:sym typeface="Overpass SemiBold"/>
              </a:defRPr>
            </a:lvl3pPr>
            <a:lvl4pPr lvl="3" rtl="0" algn="ctr">
              <a:buNone/>
              <a:defRPr sz="800">
                <a:solidFill>
                  <a:srgbClr val="EBEBEB"/>
                </a:solidFill>
                <a:latin typeface="Overpass SemiBold"/>
                <a:ea typeface="Overpass SemiBold"/>
                <a:cs typeface="Overpass SemiBold"/>
                <a:sym typeface="Overpass SemiBold"/>
              </a:defRPr>
            </a:lvl4pPr>
            <a:lvl5pPr lvl="4" rtl="0" algn="ctr">
              <a:buNone/>
              <a:defRPr sz="800">
                <a:solidFill>
                  <a:srgbClr val="EBEBEB"/>
                </a:solidFill>
                <a:latin typeface="Overpass SemiBold"/>
                <a:ea typeface="Overpass SemiBold"/>
                <a:cs typeface="Overpass SemiBold"/>
                <a:sym typeface="Overpass SemiBold"/>
              </a:defRPr>
            </a:lvl5pPr>
            <a:lvl6pPr lvl="5" rtl="0" algn="ctr">
              <a:buNone/>
              <a:defRPr sz="800">
                <a:solidFill>
                  <a:srgbClr val="EBEBEB"/>
                </a:solidFill>
                <a:latin typeface="Overpass SemiBold"/>
                <a:ea typeface="Overpass SemiBold"/>
                <a:cs typeface="Overpass SemiBold"/>
                <a:sym typeface="Overpass SemiBold"/>
              </a:defRPr>
            </a:lvl6pPr>
            <a:lvl7pPr lvl="6" rtl="0" algn="ctr">
              <a:buNone/>
              <a:defRPr sz="800">
                <a:solidFill>
                  <a:srgbClr val="EBEBEB"/>
                </a:solidFill>
                <a:latin typeface="Overpass SemiBold"/>
                <a:ea typeface="Overpass SemiBold"/>
                <a:cs typeface="Overpass SemiBold"/>
                <a:sym typeface="Overpass SemiBold"/>
              </a:defRPr>
            </a:lvl7pPr>
            <a:lvl8pPr lvl="7" rtl="0" algn="ctr">
              <a:buNone/>
              <a:defRPr sz="800">
                <a:solidFill>
                  <a:srgbClr val="EBEBEB"/>
                </a:solidFill>
                <a:latin typeface="Overpass SemiBold"/>
                <a:ea typeface="Overpass SemiBold"/>
                <a:cs typeface="Overpass SemiBold"/>
                <a:sym typeface="Overpass SemiBold"/>
              </a:defRPr>
            </a:lvl8pPr>
            <a:lvl9pPr lvl="8" rtl="0" algn="ctr">
              <a:buNone/>
              <a:defRPr sz="800">
                <a:solidFill>
                  <a:srgbClr val="EBEBEB"/>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cxnSp>
        <p:nvCxnSpPr>
          <p:cNvPr id="81" name="Google Shape;81;p8"/>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82" name="Google Shape;82;p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sp>
        <p:nvSpPr>
          <p:cNvPr id="83" name="Google Shape;83;p8"/>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rgbClr val="666666"/>
                </a:solidFill>
                <a:latin typeface="Overpass"/>
                <a:ea typeface="Overpass"/>
                <a:cs typeface="Overpass"/>
                <a:sym typeface="Overpass"/>
              </a:rPr>
              <a:t>CONFIDENTIAL </a:t>
            </a:r>
            <a:r>
              <a:rPr lang="en" sz="600">
                <a:solidFill>
                  <a:srgbClr val="666666"/>
                </a:solidFill>
                <a:latin typeface="Overpass Light"/>
                <a:ea typeface="Overpass Light"/>
                <a:cs typeface="Overpass Light"/>
                <a:sym typeface="Overpass Light"/>
              </a:rPr>
              <a:t>Designator</a:t>
            </a:r>
            <a:endParaRPr sz="600">
              <a:solidFill>
                <a:srgbClr val="666666"/>
              </a:solidFill>
              <a:latin typeface="Overpass Light"/>
              <a:ea typeface="Overpass Light"/>
              <a:cs typeface="Overpass Light"/>
              <a:sym typeface="Overpass Light"/>
            </a:endParaRPr>
          </a:p>
        </p:txBody>
      </p:sp>
      <p:sp>
        <p:nvSpPr>
          <p:cNvPr id="84" name="Google Shape;84;p8"/>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lvl1pPr lvl="0">
              <a:lnSpc>
                <a:spcPct val="174000"/>
              </a:lnSpc>
              <a:spcBef>
                <a:spcPts val="0"/>
              </a:spcBef>
              <a:spcAft>
                <a:spcPts val="0"/>
              </a:spcAft>
              <a:buNone/>
              <a:defRPr sz="1400">
                <a:solidFill>
                  <a:srgbClr val="4D4D4F"/>
                </a:solidFill>
              </a:defRPr>
            </a:lvl1pPr>
            <a:lvl2pPr lvl="1">
              <a:lnSpc>
                <a:spcPct val="174000"/>
              </a:lnSpc>
              <a:spcBef>
                <a:spcPts val="0"/>
              </a:spcBef>
              <a:spcAft>
                <a:spcPts val="0"/>
              </a:spcAft>
              <a:buNone/>
              <a:defRPr sz="1400">
                <a:solidFill>
                  <a:srgbClr val="4D4D4F"/>
                </a:solidFill>
              </a:defRPr>
            </a:lvl2pPr>
            <a:lvl3pPr lvl="2">
              <a:lnSpc>
                <a:spcPct val="174000"/>
              </a:lnSpc>
              <a:spcBef>
                <a:spcPts val="0"/>
              </a:spcBef>
              <a:spcAft>
                <a:spcPts val="0"/>
              </a:spcAft>
              <a:buNone/>
              <a:defRPr sz="1400">
                <a:solidFill>
                  <a:srgbClr val="4D4D4F"/>
                </a:solidFill>
              </a:defRPr>
            </a:lvl3pPr>
            <a:lvl4pPr lvl="3">
              <a:lnSpc>
                <a:spcPct val="174000"/>
              </a:lnSpc>
              <a:spcBef>
                <a:spcPts val="0"/>
              </a:spcBef>
              <a:spcAft>
                <a:spcPts val="0"/>
              </a:spcAft>
              <a:buNone/>
              <a:defRPr sz="1400">
                <a:solidFill>
                  <a:srgbClr val="4D4D4F"/>
                </a:solidFill>
              </a:defRPr>
            </a:lvl4pPr>
            <a:lvl5pPr lvl="4">
              <a:lnSpc>
                <a:spcPct val="174000"/>
              </a:lnSpc>
              <a:spcBef>
                <a:spcPts val="0"/>
              </a:spcBef>
              <a:spcAft>
                <a:spcPts val="0"/>
              </a:spcAft>
              <a:buNone/>
              <a:defRPr sz="1400">
                <a:solidFill>
                  <a:srgbClr val="4D4D4F"/>
                </a:solidFill>
              </a:defRPr>
            </a:lvl5pPr>
            <a:lvl6pPr lvl="5">
              <a:lnSpc>
                <a:spcPct val="174000"/>
              </a:lnSpc>
              <a:spcBef>
                <a:spcPts val="0"/>
              </a:spcBef>
              <a:spcAft>
                <a:spcPts val="0"/>
              </a:spcAft>
              <a:buNone/>
              <a:defRPr sz="1400">
                <a:solidFill>
                  <a:srgbClr val="4D4D4F"/>
                </a:solidFill>
              </a:defRPr>
            </a:lvl6pPr>
            <a:lvl7pPr lvl="6">
              <a:lnSpc>
                <a:spcPct val="174000"/>
              </a:lnSpc>
              <a:spcBef>
                <a:spcPts val="0"/>
              </a:spcBef>
              <a:spcAft>
                <a:spcPts val="0"/>
              </a:spcAft>
              <a:buNone/>
              <a:defRPr sz="1400">
                <a:solidFill>
                  <a:srgbClr val="4D4D4F"/>
                </a:solidFill>
              </a:defRPr>
            </a:lvl7pPr>
            <a:lvl8pPr lvl="7">
              <a:lnSpc>
                <a:spcPct val="174000"/>
              </a:lnSpc>
              <a:spcBef>
                <a:spcPts val="0"/>
              </a:spcBef>
              <a:spcAft>
                <a:spcPts val="0"/>
              </a:spcAft>
              <a:buNone/>
              <a:defRPr sz="1400">
                <a:solidFill>
                  <a:srgbClr val="4D4D4F"/>
                </a:solidFill>
              </a:defRPr>
            </a:lvl8pPr>
            <a:lvl9pPr lvl="8">
              <a:lnSpc>
                <a:spcPct val="174000"/>
              </a:lnSpc>
              <a:spcBef>
                <a:spcPts val="0"/>
              </a:spcBef>
              <a:spcAft>
                <a:spcPts val="0"/>
              </a:spcAft>
              <a:buNone/>
              <a:defRPr sz="1400">
                <a:solidFill>
                  <a:srgbClr val="4D4D4F"/>
                </a:solidFill>
              </a:defRPr>
            </a:lvl9pPr>
          </a:lstStyle>
          <a:p/>
        </p:txBody>
      </p:sp>
      <p:pic>
        <p:nvPicPr>
          <p:cNvPr id="85" name="Google Shape;85;p8"/>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white">
  <p:cSld name="CUSTOM_2_1">
    <p:bg>
      <p:bgPr>
        <a:blipFill>
          <a:blip r:embed="rId2">
            <a:alphaModFix/>
          </a:blip>
          <a:stretch>
            <a:fillRect/>
          </a:stretch>
        </a:blipFill>
      </p:bgPr>
    </p:bg>
    <p:spTree>
      <p:nvGrpSpPr>
        <p:cNvPr id="86" name="Shape 86"/>
        <p:cNvGrpSpPr/>
        <p:nvPr/>
      </p:nvGrpSpPr>
      <p:grpSpPr>
        <a:xfrm>
          <a:off x="0" y="0"/>
          <a:ext cx="0" cy="0"/>
          <a:chOff x="0" y="0"/>
          <a:chExt cx="0" cy="0"/>
        </a:xfrm>
      </p:grpSpPr>
      <p:sp>
        <p:nvSpPr>
          <p:cNvPr id="87" name="Google Shape;87;p9"/>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b="1" sz="6000">
                <a:solidFill>
                  <a:srgbClr val="EE0000"/>
                </a:solidFill>
                <a:latin typeface="Overpass"/>
                <a:ea typeface="Overpass"/>
                <a:cs typeface="Overpass"/>
                <a:sym typeface="Overpass"/>
              </a:defRPr>
            </a:lvl1pPr>
            <a:lvl2pPr lvl="1" rtl="0">
              <a:spcBef>
                <a:spcPts val="0"/>
              </a:spcBef>
              <a:spcAft>
                <a:spcPts val="0"/>
              </a:spcAft>
              <a:buNone/>
              <a:defRPr b="1" sz="6000">
                <a:solidFill>
                  <a:srgbClr val="EE0000"/>
                </a:solidFill>
                <a:latin typeface="Overpass"/>
                <a:ea typeface="Overpass"/>
                <a:cs typeface="Overpass"/>
                <a:sym typeface="Overpass"/>
              </a:defRPr>
            </a:lvl2pPr>
            <a:lvl3pPr lvl="2" rtl="0">
              <a:spcBef>
                <a:spcPts val="0"/>
              </a:spcBef>
              <a:spcAft>
                <a:spcPts val="0"/>
              </a:spcAft>
              <a:buNone/>
              <a:defRPr b="1" sz="6000">
                <a:solidFill>
                  <a:srgbClr val="EE0000"/>
                </a:solidFill>
                <a:latin typeface="Overpass"/>
                <a:ea typeface="Overpass"/>
                <a:cs typeface="Overpass"/>
                <a:sym typeface="Overpass"/>
              </a:defRPr>
            </a:lvl3pPr>
            <a:lvl4pPr lvl="3" rtl="0">
              <a:spcBef>
                <a:spcPts val="0"/>
              </a:spcBef>
              <a:spcAft>
                <a:spcPts val="0"/>
              </a:spcAft>
              <a:buNone/>
              <a:defRPr b="1" sz="6000">
                <a:solidFill>
                  <a:srgbClr val="EE0000"/>
                </a:solidFill>
                <a:latin typeface="Overpass"/>
                <a:ea typeface="Overpass"/>
                <a:cs typeface="Overpass"/>
                <a:sym typeface="Overpass"/>
              </a:defRPr>
            </a:lvl4pPr>
            <a:lvl5pPr lvl="4" rtl="0">
              <a:spcBef>
                <a:spcPts val="0"/>
              </a:spcBef>
              <a:spcAft>
                <a:spcPts val="0"/>
              </a:spcAft>
              <a:buNone/>
              <a:defRPr b="1" sz="6000">
                <a:solidFill>
                  <a:srgbClr val="EE0000"/>
                </a:solidFill>
                <a:latin typeface="Overpass"/>
                <a:ea typeface="Overpass"/>
                <a:cs typeface="Overpass"/>
                <a:sym typeface="Overpass"/>
              </a:defRPr>
            </a:lvl5pPr>
            <a:lvl6pPr lvl="5" rtl="0">
              <a:spcBef>
                <a:spcPts val="0"/>
              </a:spcBef>
              <a:spcAft>
                <a:spcPts val="0"/>
              </a:spcAft>
              <a:buNone/>
              <a:defRPr b="1" sz="6000">
                <a:solidFill>
                  <a:srgbClr val="EE0000"/>
                </a:solidFill>
                <a:latin typeface="Overpass"/>
                <a:ea typeface="Overpass"/>
                <a:cs typeface="Overpass"/>
                <a:sym typeface="Overpass"/>
              </a:defRPr>
            </a:lvl6pPr>
            <a:lvl7pPr lvl="6" rtl="0">
              <a:spcBef>
                <a:spcPts val="0"/>
              </a:spcBef>
              <a:spcAft>
                <a:spcPts val="0"/>
              </a:spcAft>
              <a:buNone/>
              <a:defRPr b="1" sz="6000">
                <a:solidFill>
                  <a:srgbClr val="EE0000"/>
                </a:solidFill>
                <a:latin typeface="Overpass"/>
                <a:ea typeface="Overpass"/>
                <a:cs typeface="Overpass"/>
                <a:sym typeface="Overpass"/>
              </a:defRPr>
            </a:lvl7pPr>
            <a:lvl8pPr lvl="7" rtl="0">
              <a:spcBef>
                <a:spcPts val="0"/>
              </a:spcBef>
              <a:spcAft>
                <a:spcPts val="0"/>
              </a:spcAft>
              <a:buNone/>
              <a:defRPr b="1" sz="6000">
                <a:solidFill>
                  <a:srgbClr val="EE0000"/>
                </a:solidFill>
                <a:latin typeface="Overpass"/>
                <a:ea typeface="Overpass"/>
                <a:cs typeface="Overpass"/>
                <a:sym typeface="Overpass"/>
              </a:defRPr>
            </a:lvl8pPr>
            <a:lvl9pPr lvl="8" rtl="0">
              <a:spcBef>
                <a:spcPts val="0"/>
              </a:spcBef>
              <a:spcAft>
                <a:spcPts val="0"/>
              </a:spcAft>
              <a:buNone/>
              <a:defRPr b="1" sz="6000">
                <a:solidFill>
                  <a:srgbClr val="EE0000"/>
                </a:solidFill>
                <a:latin typeface="Overpass"/>
                <a:ea typeface="Overpass"/>
                <a:cs typeface="Overpass"/>
                <a:sym typeface="Overpass"/>
              </a:defRPr>
            </a:lvl9pPr>
          </a:lstStyle>
          <a:p/>
        </p:txBody>
      </p:sp>
      <p:cxnSp>
        <p:nvCxnSpPr>
          <p:cNvPr id="88" name="Google Shape;88;p9"/>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89" name="Google Shape;89;p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cxnSp>
        <p:nvCxnSpPr>
          <p:cNvPr id="90" name="Google Shape;90;p9"/>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91" name="Google Shape;91;p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1pPr>
            <a:lvl2pPr lvl="1"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2pPr>
            <a:lvl3pPr lvl="2"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3pPr>
            <a:lvl4pPr lvl="3"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4pPr>
            <a:lvl5pPr lvl="4"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5pPr>
            <a:lvl6pPr lvl="5"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6pPr>
            <a:lvl7pPr lvl="6"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7pPr>
            <a:lvl8pPr lvl="7"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8pPr>
            <a:lvl9pPr lvl="8"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9pPr>
          </a:lstStyle>
          <a:p/>
        </p:txBody>
      </p:sp>
      <p:sp>
        <p:nvSpPr>
          <p:cNvPr id="92" name="Google Shape;92;p9"/>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rgbClr val="EBEBEB"/>
                </a:solidFill>
                <a:latin typeface="Overpass"/>
                <a:ea typeface="Overpass"/>
                <a:cs typeface="Overpass"/>
                <a:sym typeface="Overpass"/>
              </a:rPr>
              <a:t>CONFIDENTIAL </a:t>
            </a:r>
            <a:r>
              <a:rPr lang="en" sz="600">
                <a:solidFill>
                  <a:srgbClr val="EBEBEB"/>
                </a:solidFill>
                <a:latin typeface="Overpass Light"/>
                <a:ea typeface="Overpass Light"/>
                <a:cs typeface="Overpass Light"/>
                <a:sym typeface="Overpass Light"/>
              </a:rPr>
              <a:t>Designator</a:t>
            </a:r>
            <a:endParaRPr sz="600">
              <a:solidFill>
                <a:srgbClr val="EBEBEB"/>
              </a:solidFill>
              <a:latin typeface="Overpass Light"/>
              <a:ea typeface="Overpass Light"/>
              <a:cs typeface="Overpass Light"/>
              <a:sym typeface="Overpass Light"/>
            </a:endParaRPr>
          </a:p>
        </p:txBody>
      </p:sp>
      <p:sp>
        <p:nvSpPr>
          <p:cNvPr id="93" name="Google Shape;93;p9"/>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rgbClr val="EBEBEB"/>
                </a:solidFill>
              </a:defRPr>
            </a:lvl1pPr>
            <a:lvl2pPr lvl="1" rtl="0">
              <a:lnSpc>
                <a:spcPct val="174000"/>
              </a:lnSpc>
              <a:spcBef>
                <a:spcPts val="0"/>
              </a:spcBef>
              <a:spcAft>
                <a:spcPts val="0"/>
              </a:spcAft>
              <a:buNone/>
              <a:defRPr sz="1400">
                <a:solidFill>
                  <a:srgbClr val="EBEBEB"/>
                </a:solidFill>
              </a:defRPr>
            </a:lvl2pPr>
            <a:lvl3pPr lvl="2" rtl="0">
              <a:lnSpc>
                <a:spcPct val="174000"/>
              </a:lnSpc>
              <a:spcBef>
                <a:spcPts val="0"/>
              </a:spcBef>
              <a:spcAft>
                <a:spcPts val="0"/>
              </a:spcAft>
              <a:buNone/>
              <a:defRPr sz="1400">
                <a:solidFill>
                  <a:srgbClr val="EBEBEB"/>
                </a:solidFill>
              </a:defRPr>
            </a:lvl3pPr>
            <a:lvl4pPr lvl="3" rtl="0">
              <a:lnSpc>
                <a:spcPct val="174000"/>
              </a:lnSpc>
              <a:spcBef>
                <a:spcPts val="0"/>
              </a:spcBef>
              <a:spcAft>
                <a:spcPts val="0"/>
              </a:spcAft>
              <a:buNone/>
              <a:defRPr sz="1400">
                <a:solidFill>
                  <a:srgbClr val="EBEBEB"/>
                </a:solidFill>
              </a:defRPr>
            </a:lvl4pPr>
            <a:lvl5pPr lvl="4" rtl="0">
              <a:lnSpc>
                <a:spcPct val="174000"/>
              </a:lnSpc>
              <a:spcBef>
                <a:spcPts val="0"/>
              </a:spcBef>
              <a:spcAft>
                <a:spcPts val="0"/>
              </a:spcAft>
              <a:buNone/>
              <a:defRPr sz="1400">
                <a:solidFill>
                  <a:srgbClr val="EBEBEB"/>
                </a:solidFill>
              </a:defRPr>
            </a:lvl5pPr>
            <a:lvl6pPr lvl="5" rtl="0">
              <a:lnSpc>
                <a:spcPct val="174000"/>
              </a:lnSpc>
              <a:spcBef>
                <a:spcPts val="0"/>
              </a:spcBef>
              <a:spcAft>
                <a:spcPts val="0"/>
              </a:spcAft>
              <a:buNone/>
              <a:defRPr sz="1400">
                <a:solidFill>
                  <a:srgbClr val="EBEBEB"/>
                </a:solidFill>
              </a:defRPr>
            </a:lvl6pPr>
            <a:lvl7pPr lvl="6" rtl="0">
              <a:lnSpc>
                <a:spcPct val="174000"/>
              </a:lnSpc>
              <a:spcBef>
                <a:spcPts val="0"/>
              </a:spcBef>
              <a:spcAft>
                <a:spcPts val="0"/>
              </a:spcAft>
              <a:buNone/>
              <a:defRPr sz="1400">
                <a:solidFill>
                  <a:srgbClr val="EBEBEB"/>
                </a:solidFill>
              </a:defRPr>
            </a:lvl7pPr>
            <a:lvl8pPr lvl="7" rtl="0">
              <a:lnSpc>
                <a:spcPct val="174000"/>
              </a:lnSpc>
              <a:spcBef>
                <a:spcPts val="0"/>
              </a:spcBef>
              <a:spcAft>
                <a:spcPts val="0"/>
              </a:spcAft>
              <a:buNone/>
              <a:defRPr sz="1400">
                <a:solidFill>
                  <a:srgbClr val="EBEBEB"/>
                </a:solidFill>
              </a:defRPr>
            </a:lvl8pPr>
            <a:lvl9pPr lvl="8" rtl="0">
              <a:lnSpc>
                <a:spcPct val="174000"/>
              </a:lnSpc>
              <a:spcBef>
                <a:spcPts val="0"/>
              </a:spcBef>
              <a:spcAft>
                <a:spcPts val="0"/>
              </a:spcAft>
              <a:buNone/>
              <a:defRPr sz="1400">
                <a:solidFill>
                  <a:srgbClr val="EBEBEB"/>
                </a:solidFill>
              </a:defRPr>
            </a:lvl9pPr>
          </a:lstStyle>
          <a:p/>
        </p:txBody>
      </p:sp>
      <p:pic>
        <p:nvPicPr>
          <p:cNvPr id="94" name="Google Shape;94;p9"/>
          <p:cNvPicPr preferRelativeResize="0"/>
          <p:nvPr/>
        </p:nvPicPr>
        <p:blipFill>
          <a:blip r:embed="rId3">
            <a:alphaModFix/>
          </a:blip>
          <a:stretch>
            <a:fillRect/>
          </a:stretch>
        </p:blipFill>
        <p:spPr>
          <a:xfrm>
            <a:off x="10711279" y="6312505"/>
            <a:ext cx="975850" cy="22961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white">
  <p:cSld name="CUSTOM_2_1_1">
    <p:bg>
      <p:bgPr>
        <a:blipFill>
          <a:blip r:embed="rId2">
            <a:alphaModFix/>
          </a:blip>
          <a:stretch>
            <a:fillRect/>
          </a:stretch>
        </a:blipFill>
      </p:bgPr>
    </p:bg>
    <p:spTree>
      <p:nvGrpSpPr>
        <p:cNvPr id="95" name="Shape 95"/>
        <p:cNvGrpSpPr/>
        <p:nvPr/>
      </p:nvGrpSpPr>
      <p:grpSpPr>
        <a:xfrm>
          <a:off x="0" y="0"/>
          <a:ext cx="0" cy="0"/>
          <a:chOff x="0" y="0"/>
          <a:chExt cx="0" cy="0"/>
        </a:xfrm>
      </p:grpSpPr>
      <p:sp>
        <p:nvSpPr>
          <p:cNvPr id="96" name="Google Shape;96;p10"/>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b="1" sz="6000">
                <a:solidFill>
                  <a:srgbClr val="EE0000"/>
                </a:solidFill>
                <a:latin typeface="Overpass"/>
                <a:ea typeface="Overpass"/>
                <a:cs typeface="Overpass"/>
                <a:sym typeface="Overpass"/>
              </a:defRPr>
            </a:lvl1pPr>
            <a:lvl2pPr lvl="1" rtl="0">
              <a:spcBef>
                <a:spcPts val="0"/>
              </a:spcBef>
              <a:spcAft>
                <a:spcPts val="0"/>
              </a:spcAft>
              <a:buNone/>
              <a:defRPr b="1" sz="6000">
                <a:solidFill>
                  <a:srgbClr val="EE0000"/>
                </a:solidFill>
                <a:latin typeface="Overpass"/>
                <a:ea typeface="Overpass"/>
                <a:cs typeface="Overpass"/>
                <a:sym typeface="Overpass"/>
              </a:defRPr>
            </a:lvl2pPr>
            <a:lvl3pPr lvl="2" rtl="0">
              <a:spcBef>
                <a:spcPts val="0"/>
              </a:spcBef>
              <a:spcAft>
                <a:spcPts val="0"/>
              </a:spcAft>
              <a:buNone/>
              <a:defRPr b="1" sz="6000">
                <a:solidFill>
                  <a:srgbClr val="EE0000"/>
                </a:solidFill>
                <a:latin typeface="Overpass"/>
                <a:ea typeface="Overpass"/>
                <a:cs typeface="Overpass"/>
                <a:sym typeface="Overpass"/>
              </a:defRPr>
            </a:lvl3pPr>
            <a:lvl4pPr lvl="3" rtl="0">
              <a:spcBef>
                <a:spcPts val="0"/>
              </a:spcBef>
              <a:spcAft>
                <a:spcPts val="0"/>
              </a:spcAft>
              <a:buNone/>
              <a:defRPr b="1" sz="6000">
                <a:solidFill>
                  <a:srgbClr val="EE0000"/>
                </a:solidFill>
                <a:latin typeface="Overpass"/>
                <a:ea typeface="Overpass"/>
                <a:cs typeface="Overpass"/>
                <a:sym typeface="Overpass"/>
              </a:defRPr>
            </a:lvl4pPr>
            <a:lvl5pPr lvl="4" rtl="0">
              <a:spcBef>
                <a:spcPts val="0"/>
              </a:spcBef>
              <a:spcAft>
                <a:spcPts val="0"/>
              </a:spcAft>
              <a:buNone/>
              <a:defRPr b="1" sz="6000">
                <a:solidFill>
                  <a:srgbClr val="EE0000"/>
                </a:solidFill>
                <a:latin typeface="Overpass"/>
                <a:ea typeface="Overpass"/>
                <a:cs typeface="Overpass"/>
                <a:sym typeface="Overpass"/>
              </a:defRPr>
            </a:lvl5pPr>
            <a:lvl6pPr lvl="5" rtl="0">
              <a:spcBef>
                <a:spcPts val="0"/>
              </a:spcBef>
              <a:spcAft>
                <a:spcPts val="0"/>
              </a:spcAft>
              <a:buNone/>
              <a:defRPr b="1" sz="6000">
                <a:solidFill>
                  <a:srgbClr val="EE0000"/>
                </a:solidFill>
                <a:latin typeface="Overpass"/>
                <a:ea typeface="Overpass"/>
                <a:cs typeface="Overpass"/>
                <a:sym typeface="Overpass"/>
              </a:defRPr>
            </a:lvl6pPr>
            <a:lvl7pPr lvl="6" rtl="0">
              <a:spcBef>
                <a:spcPts val="0"/>
              </a:spcBef>
              <a:spcAft>
                <a:spcPts val="0"/>
              </a:spcAft>
              <a:buNone/>
              <a:defRPr b="1" sz="6000">
                <a:solidFill>
                  <a:srgbClr val="EE0000"/>
                </a:solidFill>
                <a:latin typeface="Overpass"/>
                <a:ea typeface="Overpass"/>
                <a:cs typeface="Overpass"/>
                <a:sym typeface="Overpass"/>
              </a:defRPr>
            </a:lvl7pPr>
            <a:lvl8pPr lvl="7" rtl="0">
              <a:spcBef>
                <a:spcPts val="0"/>
              </a:spcBef>
              <a:spcAft>
                <a:spcPts val="0"/>
              </a:spcAft>
              <a:buNone/>
              <a:defRPr b="1" sz="6000">
                <a:solidFill>
                  <a:srgbClr val="EE0000"/>
                </a:solidFill>
                <a:latin typeface="Overpass"/>
                <a:ea typeface="Overpass"/>
                <a:cs typeface="Overpass"/>
                <a:sym typeface="Overpass"/>
              </a:defRPr>
            </a:lvl8pPr>
            <a:lvl9pPr lvl="8" rtl="0">
              <a:spcBef>
                <a:spcPts val="0"/>
              </a:spcBef>
              <a:spcAft>
                <a:spcPts val="0"/>
              </a:spcAft>
              <a:buNone/>
              <a:defRPr b="1" sz="6000">
                <a:solidFill>
                  <a:srgbClr val="EE0000"/>
                </a:solidFill>
                <a:latin typeface="Overpass"/>
                <a:ea typeface="Overpass"/>
                <a:cs typeface="Overpass"/>
                <a:sym typeface="Overpass"/>
              </a:defRPr>
            </a:lvl9pPr>
          </a:lstStyle>
          <a:p/>
        </p:txBody>
      </p:sp>
      <p:cxnSp>
        <p:nvCxnSpPr>
          <p:cNvPr id="97" name="Google Shape;97;p10"/>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98" name="Google Shape;98;p1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cxnSp>
        <p:nvCxnSpPr>
          <p:cNvPr id="99" name="Google Shape;99;p10"/>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100" name="Google Shape;100;p1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1pPr>
            <a:lvl2pPr lvl="1"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2pPr>
            <a:lvl3pPr lvl="2"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3pPr>
            <a:lvl4pPr lvl="3"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4pPr>
            <a:lvl5pPr lvl="4"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5pPr>
            <a:lvl6pPr lvl="5"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6pPr>
            <a:lvl7pPr lvl="6"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7pPr>
            <a:lvl8pPr lvl="7"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8pPr>
            <a:lvl9pPr lvl="8"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9pPr>
          </a:lstStyle>
          <a:p/>
        </p:txBody>
      </p:sp>
      <p:sp>
        <p:nvSpPr>
          <p:cNvPr id="101" name="Google Shape;101;p10"/>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rgbClr val="EBEBEB"/>
                </a:solidFill>
              </a:defRPr>
            </a:lvl1pPr>
            <a:lvl2pPr lvl="1" rtl="0">
              <a:lnSpc>
                <a:spcPct val="174000"/>
              </a:lnSpc>
              <a:spcBef>
                <a:spcPts val="0"/>
              </a:spcBef>
              <a:spcAft>
                <a:spcPts val="0"/>
              </a:spcAft>
              <a:buNone/>
              <a:defRPr sz="1400">
                <a:solidFill>
                  <a:srgbClr val="EBEBEB"/>
                </a:solidFill>
              </a:defRPr>
            </a:lvl2pPr>
            <a:lvl3pPr lvl="2" rtl="0">
              <a:lnSpc>
                <a:spcPct val="174000"/>
              </a:lnSpc>
              <a:spcBef>
                <a:spcPts val="0"/>
              </a:spcBef>
              <a:spcAft>
                <a:spcPts val="0"/>
              </a:spcAft>
              <a:buNone/>
              <a:defRPr sz="1400">
                <a:solidFill>
                  <a:srgbClr val="EBEBEB"/>
                </a:solidFill>
              </a:defRPr>
            </a:lvl3pPr>
            <a:lvl4pPr lvl="3" rtl="0">
              <a:lnSpc>
                <a:spcPct val="174000"/>
              </a:lnSpc>
              <a:spcBef>
                <a:spcPts val="0"/>
              </a:spcBef>
              <a:spcAft>
                <a:spcPts val="0"/>
              </a:spcAft>
              <a:buNone/>
              <a:defRPr sz="1400">
                <a:solidFill>
                  <a:srgbClr val="EBEBEB"/>
                </a:solidFill>
              </a:defRPr>
            </a:lvl4pPr>
            <a:lvl5pPr lvl="4" rtl="0">
              <a:lnSpc>
                <a:spcPct val="174000"/>
              </a:lnSpc>
              <a:spcBef>
                <a:spcPts val="0"/>
              </a:spcBef>
              <a:spcAft>
                <a:spcPts val="0"/>
              </a:spcAft>
              <a:buNone/>
              <a:defRPr sz="1400">
                <a:solidFill>
                  <a:srgbClr val="EBEBEB"/>
                </a:solidFill>
              </a:defRPr>
            </a:lvl5pPr>
            <a:lvl6pPr lvl="5" rtl="0">
              <a:lnSpc>
                <a:spcPct val="174000"/>
              </a:lnSpc>
              <a:spcBef>
                <a:spcPts val="0"/>
              </a:spcBef>
              <a:spcAft>
                <a:spcPts val="0"/>
              </a:spcAft>
              <a:buNone/>
              <a:defRPr sz="1400">
                <a:solidFill>
                  <a:srgbClr val="EBEBEB"/>
                </a:solidFill>
              </a:defRPr>
            </a:lvl6pPr>
            <a:lvl7pPr lvl="6" rtl="0">
              <a:lnSpc>
                <a:spcPct val="174000"/>
              </a:lnSpc>
              <a:spcBef>
                <a:spcPts val="0"/>
              </a:spcBef>
              <a:spcAft>
                <a:spcPts val="0"/>
              </a:spcAft>
              <a:buNone/>
              <a:defRPr sz="1400">
                <a:solidFill>
                  <a:srgbClr val="EBEBEB"/>
                </a:solidFill>
              </a:defRPr>
            </a:lvl7pPr>
            <a:lvl8pPr lvl="7" rtl="0">
              <a:lnSpc>
                <a:spcPct val="174000"/>
              </a:lnSpc>
              <a:spcBef>
                <a:spcPts val="0"/>
              </a:spcBef>
              <a:spcAft>
                <a:spcPts val="0"/>
              </a:spcAft>
              <a:buNone/>
              <a:defRPr sz="1400">
                <a:solidFill>
                  <a:srgbClr val="EBEBEB"/>
                </a:solidFill>
              </a:defRPr>
            </a:lvl8pPr>
            <a:lvl9pPr lvl="8" rtl="0">
              <a:lnSpc>
                <a:spcPct val="174000"/>
              </a:lnSpc>
              <a:spcBef>
                <a:spcPts val="0"/>
              </a:spcBef>
              <a:spcAft>
                <a:spcPts val="0"/>
              </a:spcAft>
              <a:buNone/>
              <a:defRPr sz="1400">
                <a:solidFill>
                  <a:srgbClr val="EBEBEB"/>
                </a:solidFill>
              </a:defRPr>
            </a:lvl9pPr>
          </a:lstStyle>
          <a:p/>
        </p:txBody>
      </p:sp>
      <p:pic>
        <p:nvPicPr>
          <p:cNvPr id="102" name="Google Shape;102;p10"/>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sp>
        <p:nvSpPr>
          <p:cNvPr id="103" name="Google Shape;103;p10"/>
          <p:cNvSpPr txBox="1"/>
          <p:nvPr>
            <p:ph idx="3"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lvl1pPr>
            <a:lvl2pPr lvl="1" rtl="0">
              <a:lnSpc>
                <a:spcPct val="174000"/>
              </a:lnSpc>
              <a:spcBef>
                <a:spcPts val="0"/>
              </a:spcBef>
              <a:spcAft>
                <a:spcPts val="0"/>
              </a:spcAft>
              <a:buNone/>
              <a:defRPr sz="1400"/>
            </a:lvl2pPr>
            <a:lvl3pPr lvl="2" rtl="0">
              <a:lnSpc>
                <a:spcPct val="174000"/>
              </a:lnSpc>
              <a:spcBef>
                <a:spcPts val="0"/>
              </a:spcBef>
              <a:spcAft>
                <a:spcPts val="0"/>
              </a:spcAft>
              <a:buNone/>
              <a:defRPr sz="1400"/>
            </a:lvl3pPr>
            <a:lvl4pPr lvl="3" rtl="0">
              <a:lnSpc>
                <a:spcPct val="174000"/>
              </a:lnSpc>
              <a:spcBef>
                <a:spcPts val="0"/>
              </a:spcBef>
              <a:spcAft>
                <a:spcPts val="0"/>
              </a:spcAft>
              <a:buNone/>
              <a:defRPr sz="1400"/>
            </a:lvl4pPr>
            <a:lvl5pPr lvl="4" rtl="0">
              <a:lnSpc>
                <a:spcPct val="174000"/>
              </a:lnSpc>
              <a:spcBef>
                <a:spcPts val="0"/>
              </a:spcBef>
              <a:spcAft>
                <a:spcPts val="0"/>
              </a:spcAft>
              <a:buNone/>
              <a:defRPr sz="1400"/>
            </a:lvl5pPr>
            <a:lvl6pPr lvl="5" rtl="0">
              <a:lnSpc>
                <a:spcPct val="174000"/>
              </a:lnSpc>
              <a:spcBef>
                <a:spcPts val="0"/>
              </a:spcBef>
              <a:spcAft>
                <a:spcPts val="0"/>
              </a:spcAft>
              <a:buNone/>
              <a:defRPr sz="1400"/>
            </a:lvl6pPr>
            <a:lvl7pPr lvl="6" rtl="0">
              <a:lnSpc>
                <a:spcPct val="174000"/>
              </a:lnSpc>
              <a:spcBef>
                <a:spcPts val="0"/>
              </a:spcBef>
              <a:spcAft>
                <a:spcPts val="0"/>
              </a:spcAft>
              <a:buNone/>
              <a:defRPr sz="1400"/>
            </a:lvl7pPr>
            <a:lvl8pPr lvl="7" rtl="0">
              <a:lnSpc>
                <a:spcPct val="174000"/>
              </a:lnSpc>
              <a:spcBef>
                <a:spcPts val="0"/>
              </a:spcBef>
              <a:spcAft>
                <a:spcPts val="0"/>
              </a:spcAft>
              <a:buNone/>
              <a:defRPr sz="1400"/>
            </a:lvl8pPr>
            <a:lvl9pPr lvl="8" rtl="0">
              <a:lnSpc>
                <a:spcPct val="174000"/>
              </a:lnSpc>
              <a:spcBef>
                <a:spcPts val="0"/>
              </a:spcBef>
              <a:spcAft>
                <a:spcPts val="0"/>
              </a:spcAft>
              <a:buNone/>
              <a:defRPr sz="14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800"/>
          </a:xfrm>
          <a:prstGeom prst="rect">
            <a:avLst/>
          </a:prstGeom>
          <a:noFill/>
          <a:ln>
            <a:noFill/>
          </a:ln>
        </p:spPr>
        <p:txBody>
          <a:bodyPr anchorCtr="0" anchor="t" bIns="0" lIns="0" spcFirstLastPara="1" rIns="0" wrap="square" tIns="0">
            <a:noAutofit/>
          </a:bodyPr>
          <a:lstStyle>
            <a:lvl1pPr lvl="0">
              <a:spcBef>
                <a:spcPts val="0"/>
              </a:spcBef>
              <a:spcAft>
                <a:spcPts val="0"/>
              </a:spcAft>
              <a:buClr>
                <a:schemeClr val="dk1"/>
              </a:buClr>
              <a:buSzPts val="3400"/>
              <a:buFont typeface="Overpass Light"/>
              <a:buNone/>
              <a:defRPr sz="3400">
                <a:solidFill>
                  <a:schemeClr val="dk1"/>
                </a:solidFill>
                <a:latin typeface="Overpass Light"/>
                <a:ea typeface="Overpass Light"/>
                <a:cs typeface="Overpass Light"/>
                <a:sym typeface="Overpass Light"/>
              </a:defRPr>
            </a:lvl1pPr>
            <a:lvl2pPr lvl="1">
              <a:spcBef>
                <a:spcPts val="0"/>
              </a:spcBef>
              <a:spcAft>
                <a:spcPts val="0"/>
              </a:spcAft>
              <a:buClr>
                <a:schemeClr val="dk1"/>
              </a:buClr>
              <a:buSzPts val="3400"/>
              <a:buFont typeface="Overpass Light"/>
              <a:buNone/>
              <a:defRPr sz="3400">
                <a:solidFill>
                  <a:schemeClr val="dk1"/>
                </a:solidFill>
                <a:latin typeface="Overpass Light"/>
                <a:ea typeface="Overpass Light"/>
                <a:cs typeface="Overpass Light"/>
                <a:sym typeface="Overpass Light"/>
              </a:defRPr>
            </a:lvl2pPr>
            <a:lvl3pPr lvl="2">
              <a:spcBef>
                <a:spcPts val="0"/>
              </a:spcBef>
              <a:spcAft>
                <a:spcPts val="0"/>
              </a:spcAft>
              <a:buClr>
                <a:schemeClr val="dk1"/>
              </a:buClr>
              <a:buSzPts val="3400"/>
              <a:buFont typeface="Overpass Light"/>
              <a:buNone/>
              <a:defRPr sz="3400">
                <a:solidFill>
                  <a:schemeClr val="dk1"/>
                </a:solidFill>
                <a:latin typeface="Overpass Light"/>
                <a:ea typeface="Overpass Light"/>
                <a:cs typeface="Overpass Light"/>
                <a:sym typeface="Overpass Light"/>
              </a:defRPr>
            </a:lvl3pPr>
            <a:lvl4pPr lvl="3">
              <a:spcBef>
                <a:spcPts val="0"/>
              </a:spcBef>
              <a:spcAft>
                <a:spcPts val="0"/>
              </a:spcAft>
              <a:buClr>
                <a:schemeClr val="dk1"/>
              </a:buClr>
              <a:buSzPts val="3400"/>
              <a:buFont typeface="Overpass Light"/>
              <a:buNone/>
              <a:defRPr sz="3400">
                <a:solidFill>
                  <a:schemeClr val="dk1"/>
                </a:solidFill>
                <a:latin typeface="Overpass Light"/>
                <a:ea typeface="Overpass Light"/>
                <a:cs typeface="Overpass Light"/>
                <a:sym typeface="Overpass Light"/>
              </a:defRPr>
            </a:lvl4pPr>
            <a:lvl5pPr lvl="4">
              <a:spcBef>
                <a:spcPts val="0"/>
              </a:spcBef>
              <a:spcAft>
                <a:spcPts val="0"/>
              </a:spcAft>
              <a:buClr>
                <a:schemeClr val="dk1"/>
              </a:buClr>
              <a:buSzPts val="3400"/>
              <a:buFont typeface="Overpass Light"/>
              <a:buNone/>
              <a:defRPr sz="3400">
                <a:solidFill>
                  <a:schemeClr val="dk1"/>
                </a:solidFill>
                <a:latin typeface="Overpass Light"/>
                <a:ea typeface="Overpass Light"/>
                <a:cs typeface="Overpass Light"/>
                <a:sym typeface="Overpass Light"/>
              </a:defRPr>
            </a:lvl5pPr>
            <a:lvl6pPr lvl="5">
              <a:spcBef>
                <a:spcPts val="0"/>
              </a:spcBef>
              <a:spcAft>
                <a:spcPts val="0"/>
              </a:spcAft>
              <a:buClr>
                <a:schemeClr val="dk1"/>
              </a:buClr>
              <a:buSzPts val="3400"/>
              <a:buFont typeface="Overpass Light"/>
              <a:buNone/>
              <a:defRPr sz="3400">
                <a:solidFill>
                  <a:schemeClr val="dk1"/>
                </a:solidFill>
                <a:latin typeface="Overpass Light"/>
                <a:ea typeface="Overpass Light"/>
                <a:cs typeface="Overpass Light"/>
                <a:sym typeface="Overpass Light"/>
              </a:defRPr>
            </a:lvl6pPr>
            <a:lvl7pPr lvl="6">
              <a:spcBef>
                <a:spcPts val="0"/>
              </a:spcBef>
              <a:spcAft>
                <a:spcPts val="0"/>
              </a:spcAft>
              <a:buClr>
                <a:schemeClr val="dk1"/>
              </a:buClr>
              <a:buSzPts val="3400"/>
              <a:buFont typeface="Overpass Light"/>
              <a:buNone/>
              <a:defRPr sz="3400">
                <a:solidFill>
                  <a:schemeClr val="dk1"/>
                </a:solidFill>
                <a:latin typeface="Overpass Light"/>
                <a:ea typeface="Overpass Light"/>
                <a:cs typeface="Overpass Light"/>
                <a:sym typeface="Overpass Light"/>
              </a:defRPr>
            </a:lvl7pPr>
            <a:lvl8pPr lvl="7">
              <a:spcBef>
                <a:spcPts val="0"/>
              </a:spcBef>
              <a:spcAft>
                <a:spcPts val="0"/>
              </a:spcAft>
              <a:buClr>
                <a:schemeClr val="dk1"/>
              </a:buClr>
              <a:buSzPts val="3400"/>
              <a:buFont typeface="Overpass Light"/>
              <a:buNone/>
              <a:defRPr sz="3400">
                <a:solidFill>
                  <a:schemeClr val="dk1"/>
                </a:solidFill>
                <a:latin typeface="Overpass Light"/>
                <a:ea typeface="Overpass Light"/>
                <a:cs typeface="Overpass Light"/>
                <a:sym typeface="Overpass Light"/>
              </a:defRPr>
            </a:lvl8pPr>
            <a:lvl9pPr lvl="8">
              <a:spcBef>
                <a:spcPts val="0"/>
              </a:spcBef>
              <a:spcAft>
                <a:spcPts val="0"/>
              </a:spcAft>
              <a:buClr>
                <a:schemeClr val="dk1"/>
              </a:buClr>
              <a:buSzPts val="3400"/>
              <a:buFont typeface="Overpass Light"/>
              <a:buNone/>
              <a:defRPr sz="3400">
                <a:solidFill>
                  <a:schemeClr val="dk1"/>
                </a:solidFill>
                <a:latin typeface="Overpass Light"/>
                <a:ea typeface="Overpass Light"/>
                <a:cs typeface="Overpass Light"/>
                <a:sym typeface="Overpass Light"/>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0" lIns="0" spcFirstLastPara="1" rIns="0" wrap="square" tIns="0">
            <a:noAutofit/>
          </a:bodyPr>
          <a:lstStyle>
            <a:lvl1pPr indent="-361950" lvl="0" marL="457200">
              <a:lnSpc>
                <a:spcPct val="115000"/>
              </a:lnSpc>
              <a:spcBef>
                <a:spcPts val="0"/>
              </a:spcBef>
              <a:spcAft>
                <a:spcPts val="0"/>
              </a:spcAft>
              <a:buSzPts val="2100"/>
              <a:buFont typeface="Overpass Light"/>
              <a:buChar char="●"/>
              <a:defRPr sz="2100">
                <a:latin typeface="Overpass Light"/>
                <a:ea typeface="Overpass Light"/>
                <a:cs typeface="Overpass Light"/>
                <a:sym typeface="Overpass Light"/>
              </a:defRPr>
            </a:lvl1pPr>
            <a:lvl2pPr indent="-330200" lvl="1" marL="914400">
              <a:lnSpc>
                <a:spcPct val="115000"/>
              </a:lnSpc>
              <a:spcBef>
                <a:spcPts val="2100"/>
              </a:spcBef>
              <a:spcAft>
                <a:spcPts val="0"/>
              </a:spcAft>
              <a:buSzPts val="1600"/>
              <a:buFont typeface="Overpass Light"/>
              <a:buChar char="○"/>
              <a:defRPr sz="1600">
                <a:latin typeface="Overpass Light"/>
                <a:ea typeface="Overpass Light"/>
                <a:cs typeface="Overpass Light"/>
                <a:sym typeface="Overpass Light"/>
              </a:defRPr>
            </a:lvl2pPr>
            <a:lvl3pPr indent="-330200" lvl="2" marL="1371600">
              <a:lnSpc>
                <a:spcPct val="115000"/>
              </a:lnSpc>
              <a:spcBef>
                <a:spcPts val="2100"/>
              </a:spcBef>
              <a:spcAft>
                <a:spcPts val="0"/>
              </a:spcAft>
              <a:buSzPts val="1600"/>
              <a:buFont typeface="Overpass Light"/>
              <a:buChar char="■"/>
              <a:defRPr sz="1600">
                <a:latin typeface="Overpass Light"/>
                <a:ea typeface="Overpass Light"/>
                <a:cs typeface="Overpass Light"/>
                <a:sym typeface="Overpass Light"/>
              </a:defRPr>
            </a:lvl3pPr>
            <a:lvl4pPr indent="-330200" lvl="3" marL="1828800">
              <a:lnSpc>
                <a:spcPct val="115000"/>
              </a:lnSpc>
              <a:spcBef>
                <a:spcPts val="2100"/>
              </a:spcBef>
              <a:spcAft>
                <a:spcPts val="0"/>
              </a:spcAft>
              <a:buSzPts val="1600"/>
              <a:buFont typeface="Overpass Light"/>
              <a:buChar char="●"/>
              <a:defRPr sz="1600">
                <a:latin typeface="Overpass Light"/>
                <a:ea typeface="Overpass Light"/>
                <a:cs typeface="Overpass Light"/>
                <a:sym typeface="Overpass Light"/>
              </a:defRPr>
            </a:lvl4pPr>
            <a:lvl5pPr indent="-330200" lvl="4" marL="2286000">
              <a:lnSpc>
                <a:spcPct val="115000"/>
              </a:lnSpc>
              <a:spcBef>
                <a:spcPts val="2100"/>
              </a:spcBef>
              <a:spcAft>
                <a:spcPts val="0"/>
              </a:spcAft>
              <a:buSzPts val="1600"/>
              <a:buFont typeface="Overpass Light"/>
              <a:buChar char="○"/>
              <a:defRPr sz="1600">
                <a:latin typeface="Overpass Light"/>
                <a:ea typeface="Overpass Light"/>
                <a:cs typeface="Overpass Light"/>
                <a:sym typeface="Overpass Light"/>
              </a:defRPr>
            </a:lvl5pPr>
            <a:lvl6pPr indent="-330200" lvl="5" marL="2743200">
              <a:lnSpc>
                <a:spcPct val="115000"/>
              </a:lnSpc>
              <a:spcBef>
                <a:spcPts val="2100"/>
              </a:spcBef>
              <a:spcAft>
                <a:spcPts val="0"/>
              </a:spcAft>
              <a:buSzPts val="1600"/>
              <a:buFont typeface="Overpass Light"/>
              <a:buChar char="■"/>
              <a:defRPr sz="1600">
                <a:latin typeface="Overpass Light"/>
                <a:ea typeface="Overpass Light"/>
                <a:cs typeface="Overpass Light"/>
                <a:sym typeface="Overpass Light"/>
              </a:defRPr>
            </a:lvl6pPr>
            <a:lvl7pPr indent="-330200" lvl="6" marL="3200400">
              <a:lnSpc>
                <a:spcPct val="115000"/>
              </a:lnSpc>
              <a:spcBef>
                <a:spcPts val="2100"/>
              </a:spcBef>
              <a:spcAft>
                <a:spcPts val="0"/>
              </a:spcAft>
              <a:buSzPts val="1600"/>
              <a:buFont typeface="Overpass Light"/>
              <a:buChar char="●"/>
              <a:defRPr sz="1600">
                <a:latin typeface="Overpass Light"/>
                <a:ea typeface="Overpass Light"/>
                <a:cs typeface="Overpass Light"/>
                <a:sym typeface="Overpass Light"/>
              </a:defRPr>
            </a:lvl7pPr>
            <a:lvl8pPr indent="-330200" lvl="7" marL="3657600">
              <a:lnSpc>
                <a:spcPct val="115000"/>
              </a:lnSpc>
              <a:spcBef>
                <a:spcPts val="2100"/>
              </a:spcBef>
              <a:spcAft>
                <a:spcPts val="0"/>
              </a:spcAft>
              <a:buSzPts val="1600"/>
              <a:buFont typeface="Overpass Light"/>
              <a:buChar char="○"/>
              <a:defRPr sz="1600">
                <a:latin typeface="Overpass Light"/>
                <a:ea typeface="Overpass Light"/>
                <a:cs typeface="Overpass Light"/>
                <a:sym typeface="Overpass Light"/>
              </a:defRPr>
            </a:lvl8pPr>
            <a:lvl9pPr indent="-330200" lvl="8" marL="4114800">
              <a:lnSpc>
                <a:spcPct val="115000"/>
              </a:lnSpc>
              <a:spcBef>
                <a:spcPts val="2100"/>
              </a:spcBef>
              <a:spcAft>
                <a:spcPts val="2100"/>
              </a:spcAft>
              <a:buSzPts val="1600"/>
              <a:buFont typeface="Overpass Light"/>
              <a:buChar char="■"/>
              <a:defRPr sz="1600">
                <a:latin typeface="Overpass Light"/>
                <a:ea typeface="Overpass Light"/>
                <a:cs typeface="Overpass Light"/>
                <a:sym typeface="Overpass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20.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1.png"/><Relationship Id="rId4"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17.gif"/><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21.png"/><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19.png"/><Relationship Id="rId4" Type="http://schemas.openxmlformats.org/officeDocument/2006/relationships/image" Target="../media/image20.jpg"/><Relationship Id="rId5" Type="http://schemas.openxmlformats.org/officeDocument/2006/relationships/image" Target="../media/image17.gif"/><Relationship Id="rId6" Type="http://schemas.openxmlformats.org/officeDocument/2006/relationships/image" Target="../media/image24.png"/><Relationship Id="rId7"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19.png"/><Relationship Id="rId4" Type="http://schemas.openxmlformats.org/officeDocument/2006/relationships/image" Target="../media/image20.jpg"/><Relationship Id="rId5" Type="http://schemas.openxmlformats.org/officeDocument/2006/relationships/image" Target="../media/image17.gif"/><Relationship Id="rId6" Type="http://schemas.openxmlformats.org/officeDocument/2006/relationships/image" Target="../media/image24.png"/><Relationship Id="rId7"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19.png"/><Relationship Id="rId4" Type="http://schemas.openxmlformats.org/officeDocument/2006/relationships/image" Target="../media/image20.jpg"/><Relationship Id="rId5" Type="http://schemas.openxmlformats.org/officeDocument/2006/relationships/image" Target="../media/image17.gif"/><Relationship Id="rId6" Type="http://schemas.openxmlformats.org/officeDocument/2006/relationships/image" Target="../media/image24.png"/><Relationship Id="rId7"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21.png"/><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19.png"/><Relationship Id="rId4" Type="http://schemas.openxmlformats.org/officeDocument/2006/relationships/image" Target="../media/image20.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 Id="rId3" Type="http://schemas.openxmlformats.org/officeDocument/2006/relationships/image" Target="../media/image19.png"/><Relationship Id="rId4" Type="http://schemas.openxmlformats.org/officeDocument/2006/relationships/image" Target="../media/image20.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19.png"/><Relationship Id="rId4" Type="http://schemas.openxmlformats.org/officeDocument/2006/relationships/image" Target="../media/image20.jpg"/><Relationship Id="rId5" Type="http://schemas.openxmlformats.org/officeDocument/2006/relationships/image" Target="../media/image17.gif"/><Relationship Id="rId6"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 Id="rId3" Type="http://schemas.openxmlformats.org/officeDocument/2006/relationships/image" Target="../media/image19.png"/><Relationship Id="rId4" Type="http://schemas.openxmlformats.org/officeDocument/2006/relationships/image" Target="../media/image20.jpg"/><Relationship Id="rId5" Type="http://schemas.openxmlformats.org/officeDocument/2006/relationships/image" Target="../media/image17.gif"/><Relationship Id="rId6" Type="http://schemas.openxmlformats.org/officeDocument/2006/relationships/image" Target="../media/image24.png"/><Relationship Id="rId7" Type="http://schemas.openxmlformats.org/officeDocument/2006/relationships/image" Target="../media/image26.png"/><Relationship Id="rId8"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 Id="rId3" Type="http://schemas.openxmlformats.org/officeDocument/2006/relationships/image" Target="../media/image21.png"/><Relationship Id="rId4"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 Id="rId3" Type="http://schemas.openxmlformats.org/officeDocument/2006/relationships/image" Target="../media/image1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 Id="rId3" Type="http://schemas.openxmlformats.org/officeDocument/2006/relationships/image" Target="../media/image2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 Id="rId3" Type="http://schemas.openxmlformats.org/officeDocument/2006/relationships/image" Target="../media/image2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 Id="rId3"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 Id="rId3" Type="http://schemas.openxmlformats.org/officeDocument/2006/relationships/image" Target="../media/image3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2.png"/><Relationship Id="rId4" Type="http://schemas.openxmlformats.org/officeDocument/2006/relationships/image" Target="../media/image31.jpg"/><Relationship Id="rId5" Type="http://schemas.openxmlformats.org/officeDocument/2006/relationships/image" Target="../media/image19.png"/><Relationship Id="rId6"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2083875" y="1743625"/>
            <a:ext cx="7533300" cy="1600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End to end data science</a:t>
            </a:r>
            <a:endParaRPr/>
          </a:p>
        </p:txBody>
      </p:sp>
      <p:sp>
        <p:nvSpPr>
          <p:cNvPr id="149" name="Google Shape;149;p16"/>
          <p:cNvSpPr txBox="1"/>
          <p:nvPr>
            <p:ph idx="2" type="subTitle"/>
          </p:nvPr>
        </p:nvSpPr>
        <p:spPr>
          <a:xfrm>
            <a:off x="2083725" y="4386325"/>
            <a:ext cx="4932000" cy="9012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Isabel Zimmerman</a:t>
            </a:r>
            <a:endParaRPr/>
          </a:p>
          <a:p>
            <a:pPr indent="0" lvl="0" marL="0" rtl="0" algn="l">
              <a:spcBef>
                <a:spcPts val="0"/>
              </a:spcBef>
              <a:spcAft>
                <a:spcPts val="0"/>
              </a:spcAft>
              <a:buNone/>
            </a:pPr>
            <a:r>
              <a:rPr lang="en"/>
              <a:t>Software Engineer</a:t>
            </a:r>
            <a:endParaRPr/>
          </a:p>
          <a:p>
            <a:pPr indent="0" lvl="0" marL="0" rtl="0" algn="l">
              <a:spcBef>
                <a:spcPts val="0"/>
              </a:spcBef>
              <a:spcAft>
                <a:spcPts val="0"/>
              </a:spcAft>
              <a:buNone/>
            </a:pPr>
            <a:r>
              <a:rPr lang="en"/>
              <a:t>Artificial Intelligence Center of Excellence, Red Hat</a:t>
            </a:r>
            <a:endParaRPr/>
          </a:p>
        </p:txBody>
      </p:sp>
      <p:cxnSp>
        <p:nvCxnSpPr>
          <p:cNvPr id="150" name="Google Shape;150;p16"/>
          <p:cNvCxnSpPr/>
          <p:nvPr/>
        </p:nvCxnSpPr>
        <p:spPr>
          <a:xfrm>
            <a:off x="2083725" y="4572800"/>
            <a:ext cx="327600" cy="0"/>
          </a:xfrm>
          <a:prstGeom prst="straightConnector1">
            <a:avLst/>
          </a:prstGeom>
          <a:noFill/>
          <a:ln cap="flat" cmpd="sng" w="9525">
            <a:solidFill>
              <a:srgbClr val="EE0000"/>
            </a:solidFill>
            <a:prstDash val="solid"/>
            <a:round/>
            <a:headEnd len="med" w="med" type="none"/>
            <a:tailEnd len="med" w="med" type="none"/>
          </a:ln>
        </p:spPr>
      </p:cxnSp>
      <p:sp>
        <p:nvSpPr>
          <p:cNvPr id="151" name="Google Shape;151;p1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latin typeface="Red Hat Text"/>
                <a:ea typeface="Red Hat Text"/>
                <a:cs typeface="Red Hat Text"/>
                <a:sym typeface="Red Hat Text"/>
              </a:rPr>
              <a:t>DATA SCIENCE LIFECYCLE</a:t>
            </a:r>
            <a:endParaRPr>
              <a:latin typeface="Red Hat Text"/>
              <a:ea typeface="Red Hat Text"/>
              <a:cs typeface="Red Hat Text"/>
              <a:sym typeface="Red Hat Text"/>
            </a:endParaRPr>
          </a:p>
        </p:txBody>
      </p:sp>
      <p:sp>
        <p:nvSpPr>
          <p:cNvPr id="320" name="Google Shape;320;p2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21" name="Google Shape;321;p25"/>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322" name="Google Shape;322;p25"/>
          <p:cNvSpPr/>
          <p:nvPr/>
        </p:nvSpPr>
        <p:spPr>
          <a:xfrm rot="5400000">
            <a:off x="2188977"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323" name="Google Shape;323;p25"/>
          <p:cNvSpPr/>
          <p:nvPr/>
        </p:nvSpPr>
        <p:spPr>
          <a:xfrm rot="5400000">
            <a:off x="385241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324" name="Google Shape;324;p25"/>
          <p:cNvSpPr/>
          <p:nvPr/>
        </p:nvSpPr>
        <p:spPr>
          <a:xfrm rot="5400000">
            <a:off x="5402729"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325" name="Google Shape;325;p25"/>
          <p:cNvSpPr/>
          <p:nvPr/>
        </p:nvSpPr>
        <p:spPr>
          <a:xfrm rot="5400000">
            <a:off x="708862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326" name="Google Shape;326;p25"/>
          <p:cNvSpPr/>
          <p:nvPr/>
        </p:nvSpPr>
        <p:spPr>
          <a:xfrm rot="5400000">
            <a:off x="8652003"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327" name="Google Shape;327;p25"/>
          <p:cNvSpPr/>
          <p:nvPr/>
        </p:nvSpPr>
        <p:spPr>
          <a:xfrm rot="5400000">
            <a:off x="10189258"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328" name="Google Shape;328;p25"/>
          <p:cNvSpPr/>
          <p:nvPr/>
        </p:nvSpPr>
        <p:spPr>
          <a:xfrm>
            <a:off x="522488" y="1977047"/>
            <a:ext cx="15846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codifying problem </a:t>
            </a:r>
            <a:br>
              <a:rPr b="0" i="0" lang="en" u="none" cap="none" strike="noStrike">
                <a:solidFill>
                  <a:srgbClr val="FFFFFF"/>
                </a:solidFill>
                <a:latin typeface="Overpass ExtraBold"/>
                <a:ea typeface="Overpass ExtraBold"/>
                <a:cs typeface="Overpass ExtraBold"/>
                <a:sym typeface="Overpass ExtraBold"/>
              </a:rPr>
            </a:br>
            <a:r>
              <a:rPr b="0" i="0" lang="en" u="none" cap="none" strike="noStrike">
                <a:solidFill>
                  <a:srgbClr val="FFFFFF"/>
                </a:solidFill>
                <a:latin typeface="Overpass ExtraBold"/>
                <a:ea typeface="Overpass ExtraBold"/>
                <a:cs typeface="Overpass ExtraBold"/>
                <a:sym typeface="Overpass ExtraBold"/>
              </a:rPr>
              <a:t>and metrics</a:t>
            </a:r>
            <a:endParaRPr/>
          </a:p>
        </p:txBody>
      </p:sp>
      <p:sp>
        <p:nvSpPr>
          <p:cNvPr id="329" name="Google Shape;329;p25"/>
          <p:cNvSpPr/>
          <p:nvPr/>
        </p:nvSpPr>
        <p:spPr>
          <a:xfrm>
            <a:off x="4190997"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feature engineering</a:t>
            </a:r>
            <a:endParaRPr/>
          </a:p>
        </p:txBody>
      </p:sp>
      <p:sp>
        <p:nvSpPr>
          <p:cNvPr id="330" name="Google Shape;330;p25"/>
          <p:cNvSpPr/>
          <p:nvPr/>
        </p:nvSpPr>
        <p:spPr>
          <a:xfrm>
            <a:off x="5730269" y="1977047"/>
            <a:ext cx="1288800" cy="932700"/>
          </a:xfrm>
          <a:prstGeom prst="rect">
            <a:avLst/>
          </a:prstGeom>
          <a:solidFill>
            <a:schemeClr val="dk2"/>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 training </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and tuning</a:t>
            </a:r>
            <a:endParaRPr/>
          </a:p>
        </p:txBody>
      </p:sp>
      <p:sp>
        <p:nvSpPr>
          <p:cNvPr id="331" name="Google Shape;331;p25"/>
          <p:cNvSpPr/>
          <p:nvPr/>
        </p:nvSpPr>
        <p:spPr>
          <a:xfrm>
            <a:off x="7391844" y="1977047"/>
            <a:ext cx="12147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332" name="Google Shape;332;p25"/>
          <p:cNvSpPr/>
          <p:nvPr/>
        </p:nvSpPr>
        <p:spPr>
          <a:xfrm>
            <a:off x="2529516" y="1977047"/>
            <a:ext cx="1239900" cy="932700"/>
          </a:xfrm>
          <a:prstGeom prst="rect">
            <a:avLst/>
          </a:prstGeom>
          <a:solidFill>
            <a:srgbClr val="EE0000"/>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300"/>
              <a:buFont typeface="Overpass ExtraBold"/>
              <a:buNone/>
            </a:pPr>
            <a:r>
              <a:rPr b="0" i="0" lang="en" u="none" cap="none" strike="noStrike">
                <a:solidFill>
                  <a:srgbClr val="FFFFFF"/>
                </a:solidFill>
                <a:latin typeface="Overpass ExtraBold"/>
                <a:ea typeface="Overpass ExtraBold"/>
                <a:cs typeface="Overpass ExtraBold"/>
                <a:sym typeface="Overpass ExtraBold"/>
              </a:rPr>
              <a:t>data collection and cleaning</a:t>
            </a:r>
            <a:endParaRPr/>
          </a:p>
        </p:txBody>
      </p:sp>
      <p:sp>
        <p:nvSpPr>
          <p:cNvPr id="333" name="Google Shape;333;p25"/>
          <p:cNvSpPr/>
          <p:nvPr/>
        </p:nvSpPr>
        <p:spPr>
          <a:xfrm>
            <a:off x="8940894"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deployment</a:t>
            </a:r>
            <a:endParaRPr/>
          </a:p>
        </p:txBody>
      </p:sp>
      <p:sp>
        <p:nvSpPr>
          <p:cNvPr id="334" name="Google Shape;334;p25"/>
          <p:cNvSpPr/>
          <p:nvPr/>
        </p:nvSpPr>
        <p:spPr>
          <a:xfrm>
            <a:off x="10517200" y="1977047"/>
            <a:ext cx="11523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monitoring,</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335" name="Google Shape;335;p25"/>
          <p:cNvSpPr/>
          <p:nvPr/>
        </p:nvSpPr>
        <p:spPr>
          <a:xfrm>
            <a:off x="4777440" y="1444058"/>
            <a:ext cx="1842318" cy="532980"/>
          </a:xfrm>
          <a:custGeom>
            <a:rect b="b" l="l" r="r" t="t"/>
            <a:pathLst>
              <a:path extrusionOk="0" h="21600" w="21600">
                <a:moveTo>
                  <a:pt x="937" y="0"/>
                </a:moveTo>
                <a:lnTo>
                  <a:pt x="937" y="4742"/>
                </a:lnTo>
                <a:lnTo>
                  <a:pt x="935" y="4742"/>
                </a:lnTo>
                <a:lnTo>
                  <a:pt x="935" y="12562"/>
                </a:lnTo>
                <a:lnTo>
                  <a:pt x="0" y="12562"/>
                </a:lnTo>
                <a:lnTo>
                  <a:pt x="1602" y="21600"/>
                </a:lnTo>
                <a:lnTo>
                  <a:pt x="3204" y="12562"/>
                </a:lnTo>
                <a:lnTo>
                  <a:pt x="2269" y="12562"/>
                </a:lnTo>
                <a:lnTo>
                  <a:pt x="2269" y="4809"/>
                </a:lnTo>
                <a:lnTo>
                  <a:pt x="20276" y="4809"/>
                </a:lnTo>
                <a:lnTo>
                  <a:pt x="20276" y="20043"/>
                </a:lnTo>
                <a:lnTo>
                  <a:pt x="21600" y="20043"/>
                </a:lnTo>
                <a:lnTo>
                  <a:pt x="21600" y="60"/>
                </a:lnTo>
                <a:lnTo>
                  <a:pt x="21597" y="60"/>
                </a:lnTo>
                <a:lnTo>
                  <a:pt x="21597" y="0"/>
                </a:lnTo>
                <a:lnTo>
                  <a:pt x="937" y="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336" name="Google Shape;336;p25"/>
          <p:cNvSpPr/>
          <p:nvPr/>
        </p:nvSpPr>
        <p:spPr>
          <a:xfrm>
            <a:off x="8732571" y="2949092"/>
            <a:ext cx="2457270" cy="979992"/>
          </a:xfrm>
          <a:custGeom>
            <a:rect b="b" l="l" r="r" t="t"/>
            <a:pathLst>
              <a:path extrusionOk="0" h="21600" w="21600">
                <a:moveTo>
                  <a:pt x="20578" y="0"/>
                </a:moveTo>
                <a:lnTo>
                  <a:pt x="20607" y="17133"/>
                </a:lnTo>
                <a:lnTo>
                  <a:pt x="13341" y="17133"/>
                </a:lnTo>
                <a:lnTo>
                  <a:pt x="13341" y="19747"/>
                </a:lnTo>
                <a:lnTo>
                  <a:pt x="21597" y="19747"/>
                </a:lnTo>
                <a:lnTo>
                  <a:pt x="21597" y="19616"/>
                </a:lnTo>
                <a:lnTo>
                  <a:pt x="21600" y="19616"/>
                </a:lnTo>
                <a:lnTo>
                  <a:pt x="21571" y="0"/>
                </a:lnTo>
                <a:lnTo>
                  <a:pt x="20578" y="0"/>
                </a:lnTo>
                <a:close/>
                <a:moveTo>
                  <a:pt x="1868" y="15280"/>
                </a:moveTo>
                <a:lnTo>
                  <a:pt x="0" y="18440"/>
                </a:lnTo>
                <a:lnTo>
                  <a:pt x="1868" y="21600"/>
                </a:lnTo>
                <a:lnTo>
                  <a:pt x="1868" y="19756"/>
                </a:lnTo>
                <a:lnTo>
                  <a:pt x="8309" y="19756"/>
                </a:lnTo>
                <a:lnTo>
                  <a:pt x="8309" y="17124"/>
                </a:lnTo>
                <a:lnTo>
                  <a:pt x="1868" y="17124"/>
                </a:lnTo>
                <a:lnTo>
                  <a:pt x="1868" y="15280"/>
                </a:lnTo>
                <a:close/>
                <a:moveTo>
                  <a:pt x="8849" y="17133"/>
                </a:moveTo>
                <a:lnTo>
                  <a:pt x="8849" y="19747"/>
                </a:lnTo>
                <a:lnTo>
                  <a:pt x="9841" y="19747"/>
                </a:lnTo>
                <a:lnTo>
                  <a:pt x="9841" y="17133"/>
                </a:lnTo>
                <a:lnTo>
                  <a:pt x="8849" y="17133"/>
                </a:lnTo>
                <a:close/>
                <a:moveTo>
                  <a:pt x="10346" y="17133"/>
                </a:moveTo>
                <a:lnTo>
                  <a:pt x="10346" y="19747"/>
                </a:lnTo>
                <a:lnTo>
                  <a:pt x="11338" y="19747"/>
                </a:lnTo>
                <a:lnTo>
                  <a:pt x="11338" y="17133"/>
                </a:lnTo>
                <a:lnTo>
                  <a:pt x="10346" y="17133"/>
                </a:lnTo>
                <a:close/>
                <a:moveTo>
                  <a:pt x="11844" y="17133"/>
                </a:moveTo>
                <a:lnTo>
                  <a:pt x="11844" y="19747"/>
                </a:lnTo>
                <a:lnTo>
                  <a:pt x="12836" y="19747"/>
                </a:lnTo>
                <a:lnTo>
                  <a:pt x="12836" y="17133"/>
                </a:lnTo>
                <a:lnTo>
                  <a:pt x="11844" y="17133"/>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337" name="Google Shape;337;p25"/>
          <p:cNvSpPr/>
          <p:nvPr/>
        </p:nvSpPr>
        <p:spPr>
          <a:xfrm>
            <a:off x="6296336" y="2949085"/>
            <a:ext cx="1842318" cy="532980"/>
          </a:xfrm>
          <a:custGeom>
            <a:rect b="b" l="l" r="r" t="t"/>
            <a:pathLst>
              <a:path extrusionOk="0" h="21600" w="21600">
                <a:moveTo>
                  <a:pt x="937" y="21600"/>
                </a:moveTo>
                <a:lnTo>
                  <a:pt x="937" y="16858"/>
                </a:lnTo>
                <a:lnTo>
                  <a:pt x="935" y="16858"/>
                </a:lnTo>
                <a:lnTo>
                  <a:pt x="935" y="9038"/>
                </a:lnTo>
                <a:lnTo>
                  <a:pt x="0" y="9038"/>
                </a:lnTo>
                <a:lnTo>
                  <a:pt x="1602" y="0"/>
                </a:lnTo>
                <a:lnTo>
                  <a:pt x="3204" y="9038"/>
                </a:lnTo>
                <a:lnTo>
                  <a:pt x="2269" y="9038"/>
                </a:lnTo>
                <a:lnTo>
                  <a:pt x="2269" y="16791"/>
                </a:lnTo>
                <a:lnTo>
                  <a:pt x="20276" y="16791"/>
                </a:lnTo>
                <a:lnTo>
                  <a:pt x="20276" y="1557"/>
                </a:lnTo>
                <a:lnTo>
                  <a:pt x="21600" y="1557"/>
                </a:lnTo>
                <a:lnTo>
                  <a:pt x="21600" y="21540"/>
                </a:lnTo>
                <a:lnTo>
                  <a:pt x="21597" y="21540"/>
                </a:lnTo>
                <a:lnTo>
                  <a:pt x="21597" y="21600"/>
                </a:lnTo>
                <a:lnTo>
                  <a:pt x="937"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338" name="Google Shape;338;p25"/>
          <p:cNvSpPr/>
          <p:nvPr/>
        </p:nvSpPr>
        <p:spPr>
          <a:xfrm>
            <a:off x="4781201" y="2949085"/>
            <a:ext cx="1500822" cy="532980"/>
          </a:xfrm>
          <a:custGeom>
            <a:rect b="b" l="l" r="r" t="t"/>
            <a:pathLst>
              <a:path extrusionOk="0" h="21600" w="21600">
                <a:moveTo>
                  <a:pt x="1151" y="21600"/>
                </a:moveTo>
                <a:lnTo>
                  <a:pt x="1151" y="16858"/>
                </a:lnTo>
                <a:lnTo>
                  <a:pt x="1147" y="16858"/>
                </a:lnTo>
                <a:lnTo>
                  <a:pt x="1147" y="9038"/>
                </a:lnTo>
                <a:lnTo>
                  <a:pt x="0" y="9038"/>
                </a:lnTo>
                <a:lnTo>
                  <a:pt x="1967" y="0"/>
                </a:lnTo>
                <a:lnTo>
                  <a:pt x="3933" y="9038"/>
                </a:lnTo>
                <a:lnTo>
                  <a:pt x="2785" y="9038"/>
                </a:lnTo>
                <a:lnTo>
                  <a:pt x="2785" y="16791"/>
                </a:lnTo>
                <a:lnTo>
                  <a:pt x="21600" y="16791"/>
                </a:lnTo>
                <a:lnTo>
                  <a:pt x="21521" y="21540"/>
                </a:lnTo>
                <a:lnTo>
                  <a:pt x="1151"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339" name="Google Shape;339;p25"/>
          <p:cNvSpPr txBox="1"/>
          <p:nvPr/>
        </p:nvSpPr>
        <p:spPr>
          <a:xfrm>
            <a:off x="522500" y="4084738"/>
            <a:ext cx="41748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1600">
                <a:solidFill>
                  <a:schemeClr val="dk1"/>
                </a:solidFill>
                <a:latin typeface="Overpass Light"/>
                <a:ea typeface="Overpass Light"/>
                <a:cs typeface="Overpass Light"/>
                <a:sym typeface="Overpass Light"/>
              </a:rPr>
              <a:t>Where can we get the information to solve the problem?</a:t>
            </a:r>
            <a:endParaRPr/>
          </a:p>
        </p:txBody>
      </p:sp>
      <p:sp>
        <p:nvSpPr>
          <p:cNvPr id="340" name="Google Shape;340;p25"/>
          <p:cNvSpPr txBox="1"/>
          <p:nvPr/>
        </p:nvSpPr>
        <p:spPr>
          <a:xfrm>
            <a:off x="3217050" y="5022038"/>
            <a:ext cx="41748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1600">
                <a:solidFill>
                  <a:schemeClr val="dk1"/>
                </a:solidFill>
                <a:latin typeface="Overpass Light"/>
                <a:ea typeface="Overpass Light"/>
                <a:cs typeface="Overpass Light"/>
                <a:sym typeface="Overpass Light"/>
              </a:rPr>
              <a:t>How will this data be handled?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latin typeface="Red Hat Text"/>
                <a:ea typeface="Red Hat Text"/>
                <a:cs typeface="Red Hat Text"/>
                <a:sym typeface="Red Hat Text"/>
              </a:rPr>
              <a:t>DATA SCIENCE LIFECYCLE</a:t>
            </a:r>
            <a:endParaRPr>
              <a:latin typeface="Red Hat Text"/>
              <a:ea typeface="Red Hat Text"/>
              <a:cs typeface="Red Hat Text"/>
              <a:sym typeface="Red Hat Text"/>
            </a:endParaRPr>
          </a:p>
        </p:txBody>
      </p:sp>
      <p:sp>
        <p:nvSpPr>
          <p:cNvPr id="346" name="Google Shape;346;p2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47" name="Google Shape;347;p26"/>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348" name="Google Shape;348;p26"/>
          <p:cNvSpPr/>
          <p:nvPr/>
        </p:nvSpPr>
        <p:spPr>
          <a:xfrm rot="5400000">
            <a:off x="2188977"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349" name="Google Shape;349;p26"/>
          <p:cNvSpPr/>
          <p:nvPr/>
        </p:nvSpPr>
        <p:spPr>
          <a:xfrm rot="5400000">
            <a:off x="385241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350" name="Google Shape;350;p26"/>
          <p:cNvSpPr/>
          <p:nvPr/>
        </p:nvSpPr>
        <p:spPr>
          <a:xfrm rot="5400000">
            <a:off x="5402729"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351" name="Google Shape;351;p26"/>
          <p:cNvSpPr/>
          <p:nvPr/>
        </p:nvSpPr>
        <p:spPr>
          <a:xfrm rot="5400000">
            <a:off x="708862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352" name="Google Shape;352;p26"/>
          <p:cNvSpPr/>
          <p:nvPr/>
        </p:nvSpPr>
        <p:spPr>
          <a:xfrm rot="5400000">
            <a:off x="8652003"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353" name="Google Shape;353;p26"/>
          <p:cNvSpPr/>
          <p:nvPr/>
        </p:nvSpPr>
        <p:spPr>
          <a:xfrm rot="5400000">
            <a:off x="10189258"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354" name="Google Shape;354;p26"/>
          <p:cNvSpPr/>
          <p:nvPr/>
        </p:nvSpPr>
        <p:spPr>
          <a:xfrm>
            <a:off x="522488" y="1977047"/>
            <a:ext cx="15846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codifying problem </a:t>
            </a:r>
            <a:br>
              <a:rPr b="0" i="0" lang="en" u="none" cap="none" strike="noStrike">
                <a:solidFill>
                  <a:srgbClr val="FFFFFF"/>
                </a:solidFill>
                <a:latin typeface="Overpass ExtraBold"/>
                <a:ea typeface="Overpass ExtraBold"/>
                <a:cs typeface="Overpass ExtraBold"/>
                <a:sym typeface="Overpass ExtraBold"/>
              </a:rPr>
            </a:br>
            <a:r>
              <a:rPr b="0" i="0" lang="en" u="none" cap="none" strike="noStrike">
                <a:solidFill>
                  <a:srgbClr val="FFFFFF"/>
                </a:solidFill>
                <a:latin typeface="Overpass ExtraBold"/>
                <a:ea typeface="Overpass ExtraBold"/>
                <a:cs typeface="Overpass ExtraBold"/>
                <a:sym typeface="Overpass ExtraBold"/>
              </a:rPr>
              <a:t>and metrics</a:t>
            </a:r>
            <a:endParaRPr/>
          </a:p>
        </p:txBody>
      </p:sp>
      <p:sp>
        <p:nvSpPr>
          <p:cNvPr id="355" name="Google Shape;355;p26"/>
          <p:cNvSpPr/>
          <p:nvPr/>
        </p:nvSpPr>
        <p:spPr>
          <a:xfrm>
            <a:off x="4190997"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feature engineering</a:t>
            </a:r>
            <a:endParaRPr/>
          </a:p>
        </p:txBody>
      </p:sp>
      <p:sp>
        <p:nvSpPr>
          <p:cNvPr id="356" name="Google Shape;356;p26"/>
          <p:cNvSpPr/>
          <p:nvPr/>
        </p:nvSpPr>
        <p:spPr>
          <a:xfrm>
            <a:off x="5730269" y="1977047"/>
            <a:ext cx="1288800" cy="932700"/>
          </a:xfrm>
          <a:prstGeom prst="rect">
            <a:avLst/>
          </a:prstGeom>
          <a:solidFill>
            <a:schemeClr val="dk2"/>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 training </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and tuning</a:t>
            </a:r>
            <a:endParaRPr/>
          </a:p>
        </p:txBody>
      </p:sp>
      <p:sp>
        <p:nvSpPr>
          <p:cNvPr id="357" name="Google Shape;357;p26"/>
          <p:cNvSpPr/>
          <p:nvPr/>
        </p:nvSpPr>
        <p:spPr>
          <a:xfrm>
            <a:off x="7391844" y="1977047"/>
            <a:ext cx="12147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358" name="Google Shape;358;p26"/>
          <p:cNvSpPr/>
          <p:nvPr/>
        </p:nvSpPr>
        <p:spPr>
          <a:xfrm>
            <a:off x="2529516" y="1977047"/>
            <a:ext cx="1239900" cy="932700"/>
          </a:xfrm>
          <a:prstGeom prst="rect">
            <a:avLst/>
          </a:prstGeom>
          <a:solidFill>
            <a:srgbClr val="EE0000"/>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300"/>
              <a:buFont typeface="Overpass ExtraBold"/>
              <a:buNone/>
            </a:pPr>
            <a:r>
              <a:rPr b="0" i="0" lang="en" u="none" cap="none" strike="noStrike">
                <a:solidFill>
                  <a:srgbClr val="FFFFFF"/>
                </a:solidFill>
                <a:latin typeface="Overpass ExtraBold"/>
                <a:ea typeface="Overpass ExtraBold"/>
                <a:cs typeface="Overpass ExtraBold"/>
                <a:sym typeface="Overpass ExtraBold"/>
              </a:rPr>
              <a:t>data collection and cleaning</a:t>
            </a:r>
            <a:endParaRPr/>
          </a:p>
        </p:txBody>
      </p:sp>
      <p:sp>
        <p:nvSpPr>
          <p:cNvPr id="359" name="Google Shape;359;p26"/>
          <p:cNvSpPr/>
          <p:nvPr/>
        </p:nvSpPr>
        <p:spPr>
          <a:xfrm>
            <a:off x="8940894"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deployment</a:t>
            </a:r>
            <a:endParaRPr/>
          </a:p>
        </p:txBody>
      </p:sp>
      <p:sp>
        <p:nvSpPr>
          <p:cNvPr id="360" name="Google Shape;360;p26"/>
          <p:cNvSpPr/>
          <p:nvPr/>
        </p:nvSpPr>
        <p:spPr>
          <a:xfrm>
            <a:off x="10517200" y="1977047"/>
            <a:ext cx="11523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monitoring,</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361" name="Google Shape;361;p26"/>
          <p:cNvSpPr/>
          <p:nvPr/>
        </p:nvSpPr>
        <p:spPr>
          <a:xfrm>
            <a:off x="4777440" y="1444058"/>
            <a:ext cx="1842318" cy="532980"/>
          </a:xfrm>
          <a:custGeom>
            <a:rect b="b" l="l" r="r" t="t"/>
            <a:pathLst>
              <a:path extrusionOk="0" h="21600" w="21600">
                <a:moveTo>
                  <a:pt x="937" y="0"/>
                </a:moveTo>
                <a:lnTo>
                  <a:pt x="937" y="4742"/>
                </a:lnTo>
                <a:lnTo>
                  <a:pt x="935" y="4742"/>
                </a:lnTo>
                <a:lnTo>
                  <a:pt x="935" y="12562"/>
                </a:lnTo>
                <a:lnTo>
                  <a:pt x="0" y="12562"/>
                </a:lnTo>
                <a:lnTo>
                  <a:pt x="1602" y="21600"/>
                </a:lnTo>
                <a:lnTo>
                  <a:pt x="3204" y="12562"/>
                </a:lnTo>
                <a:lnTo>
                  <a:pt x="2269" y="12562"/>
                </a:lnTo>
                <a:lnTo>
                  <a:pt x="2269" y="4809"/>
                </a:lnTo>
                <a:lnTo>
                  <a:pt x="20276" y="4809"/>
                </a:lnTo>
                <a:lnTo>
                  <a:pt x="20276" y="20043"/>
                </a:lnTo>
                <a:lnTo>
                  <a:pt x="21600" y="20043"/>
                </a:lnTo>
                <a:lnTo>
                  <a:pt x="21600" y="60"/>
                </a:lnTo>
                <a:lnTo>
                  <a:pt x="21597" y="60"/>
                </a:lnTo>
                <a:lnTo>
                  <a:pt x="21597" y="0"/>
                </a:lnTo>
                <a:lnTo>
                  <a:pt x="937" y="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362" name="Google Shape;362;p26"/>
          <p:cNvSpPr/>
          <p:nvPr/>
        </p:nvSpPr>
        <p:spPr>
          <a:xfrm>
            <a:off x="8732571" y="2949092"/>
            <a:ext cx="2457270" cy="979992"/>
          </a:xfrm>
          <a:custGeom>
            <a:rect b="b" l="l" r="r" t="t"/>
            <a:pathLst>
              <a:path extrusionOk="0" h="21600" w="21600">
                <a:moveTo>
                  <a:pt x="20578" y="0"/>
                </a:moveTo>
                <a:lnTo>
                  <a:pt x="20607" y="17133"/>
                </a:lnTo>
                <a:lnTo>
                  <a:pt x="13341" y="17133"/>
                </a:lnTo>
                <a:lnTo>
                  <a:pt x="13341" y="19747"/>
                </a:lnTo>
                <a:lnTo>
                  <a:pt x="21597" y="19747"/>
                </a:lnTo>
                <a:lnTo>
                  <a:pt x="21597" y="19616"/>
                </a:lnTo>
                <a:lnTo>
                  <a:pt x="21600" y="19616"/>
                </a:lnTo>
                <a:lnTo>
                  <a:pt x="21571" y="0"/>
                </a:lnTo>
                <a:lnTo>
                  <a:pt x="20578" y="0"/>
                </a:lnTo>
                <a:close/>
                <a:moveTo>
                  <a:pt x="1868" y="15280"/>
                </a:moveTo>
                <a:lnTo>
                  <a:pt x="0" y="18440"/>
                </a:lnTo>
                <a:lnTo>
                  <a:pt x="1868" y="21600"/>
                </a:lnTo>
                <a:lnTo>
                  <a:pt x="1868" y="19756"/>
                </a:lnTo>
                <a:lnTo>
                  <a:pt x="8309" y="19756"/>
                </a:lnTo>
                <a:lnTo>
                  <a:pt x="8309" y="17124"/>
                </a:lnTo>
                <a:lnTo>
                  <a:pt x="1868" y="17124"/>
                </a:lnTo>
                <a:lnTo>
                  <a:pt x="1868" y="15280"/>
                </a:lnTo>
                <a:close/>
                <a:moveTo>
                  <a:pt x="8849" y="17133"/>
                </a:moveTo>
                <a:lnTo>
                  <a:pt x="8849" y="19747"/>
                </a:lnTo>
                <a:lnTo>
                  <a:pt x="9841" y="19747"/>
                </a:lnTo>
                <a:lnTo>
                  <a:pt x="9841" y="17133"/>
                </a:lnTo>
                <a:lnTo>
                  <a:pt x="8849" y="17133"/>
                </a:lnTo>
                <a:close/>
                <a:moveTo>
                  <a:pt x="10346" y="17133"/>
                </a:moveTo>
                <a:lnTo>
                  <a:pt x="10346" y="19747"/>
                </a:lnTo>
                <a:lnTo>
                  <a:pt x="11338" y="19747"/>
                </a:lnTo>
                <a:lnTo>
                  <a:pt x="11338" y="17133"/>
                </a:lnTo>
                <a:lnTo>
                  <a:pt x="10346" y="17133"/>
                </a:lnTo>
                <a:close/>
                <a:moveTo>
                  <a:pt x="11844" y="17133"/>
                </a:moveTo>
                <a:lnTo>
                  <a:pt x="11844" y="19747"/>
                </a:lnTo>
                <a:lnTo>
                  <a:pt x="12836" y="19747"/>
                </a:lnTo>
                <a:lnTo>
                  <a:pt x="12836" y="17133"/>
                </a:lnTo>
                <a:lnTo>
                  <a:pt x="11844" y="17133"/>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363" name="Google Shape;363;p26"/>
          <p:cNvSpPr/>
          <p:nvPr/>
        </p:nvSpPr>
        <p:spPr>
          <a:xfrm>
            <a:off x="6296336" y="2949085"/>
            <a:ext cx="1842318" cy="532980"/>
          </a:xfrm>
          <a:custGeom>
            <a:rect b="b" l="l" r="r" t="t"/>
            <a:pathLst>
              <a:path extrusionOk="0" h="21600" w="21600">
                <a:moveTo>
                  <a:pt x="937" y="21600"/>
                </a:moveTo>
                <a:lnTo>
                  <a:pt x="937" y="16858"/>
                </a:lnTo>
                <a:lnTo>
                  <a:pt x="935" y="16858"/>
                </a:lnTo>
                <a:lnTo>
                  <a:pt x="935" y="9038"/>
                </a:lnTo>
                <a:lnTo>
                  <a:pt x="0" y="9038"/>
                </a:lnTo>
                <a:lnTo>
                  <a:pt x="1602" y="0"/>
                </a:lnTo>
                <a:lnTo>
                  <a:pt x="3204" y="9038"/>
                </a:lnTo>
                <a:lnTo>
                  <a:pt x="2269" y="9038"/>
                </a:lnTo>
                <a:lnTo>
                  <a:pt x="2269" y="16791"/>
                </a:lnTo>
                <a:lnTo>
                  <a:pt x="20276" y="16791"/>
                </a:lnTo>
                <a:lnTo>
                  <a:pt x="20276" y="1557"/>
                </a:lnTo>
                <a:lnTo>
                  <a:pt x="21600" y="1557"/>
                </a:lnTo>
                <a:lnTo>
                  <a:pt x="21600" y="21540"/>
                </a:lnTo>
                <a:lnTo>
                  <a:pt x="21597" y="21540"/>
                </a:lnTo>
                <a:lnTo>
                  <a:pt x="21597" y="21600"/>
                </a:lnTo>
                <a:lnTo>
                  <a:pt x="937"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364" name="Google Shape;364;p26"/>
          <p:cNvSpPr/>
          <p:nvPr/>
        </p:nvSpPr>
        <p:spPr>
          <a:xfrm>
            <a:off x="4781201" y="2949085"/>
            <a:ext cx="1500822" cy="532980"/>
          </a:xfrm>
          <a:custGeom>
            <a:rect b="b" l="l" r="r" t="t"/>
            <a:pathLst>
              <a:path extrusionOk="0" h="21600" w="21600">
                <a:moveTo>
                  <a:pt x="1151" y="21600"/>
                </a:moveTo>
                <a:lnTo>
                  <a:pt x="1151" y="16858"/>
                </a:lnTo>
                <a:lnTo>
                  <a:pt x="1147" y="16858"/>
                </a:lnTo>
                <a:lnTo>
                  <a:pt x="1147" y="9038"/>
                </a:lnTo>
                <a:lnTo>
                  <a:pt x="0" y="9038"/>
                </a:lnTo>
                <a:lnTo>
                  <a:pt x="1967" y="0"/>
                </a:lnTo>
                <a:lnTo>
                  <a:pt x="3933" y="9038"/>
                </a:lnTo>
                <a:lnTo>
                  <a:pt x="2785" y="9038"/>
                </a:lnTo>
                <a:lnTo>
                  <a:pt x="2785" y="16791"/>
                </a:lnTo>
                <a:lnTo>
                  <a:pt x="21600" y="16791"/>
                </a:lnTo>
                <a:lnTo>
                  <a:pt x="21521" y="21540"/>
                </a:lnTo>
                <a:lnTo>
                  <a:pt x="1151"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365" name="Google Shape;365;p26"/>
          <p:cNvSpPr txBox="1"/>
          <p:nvPr/>
        </p:nvSpPr>
        <p:spPr>
          <a:xfrm>
            <a:off x="522500" y="4084738"/>
            <a:ext cx="41748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1600">
                <a:solidFill>
                  <a:schemeClr val="dk1"/>
                </a:solidFill>
                <a:latin typeface="Overpass Light"/>
                <a:ea typeface="Overpass Light"/>
                <a:cs typeface="Overpass Light"/>
                <a:sym typeface="Overpass Light"/>
              </a:rPr>
              <a:t>Where can we get the information to solve the problem?</a:t>
            </a:r>
            <a:endParaRPr/>
          </a:p>
        </p:txBody>
      </p:sp>
      <p:sp>
        <p:nvSpPr>
          <p:cNvPr id="366" name="Google Shape;366;p26"/>
          <p:cNvSpPr txBox="1"/>
          <p:nvPr/>
        </p:nvSpPr>
        <p:spPr>
          <a:xfrm>
            <a:off x="3217050" y="5022038"/>
            <a:ext cx="41748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1600">
                <a:solidFill>
                  <a:schemeClr val="dk1"/>
                </a:solidFill>
                <a:latin typeface="Overpass Light"/>
                <a:ea typeface="Overpass Light"/>
                <a:cs typeface="Overpass Light"/>
                <a:sym typeface="Overpass Light"/>
              </a:rPr>
              <a:t>How will this data be handled?</a:t>
            </a:r>
            <a:endParaRPr/>
          </a:p>
        </p:txBody>
      </p:sp>
      <p:pic>
        <p:nvPicPr>
          <p:cNvPr id="367" name="Google Shape;367;p26"/>
          <p:cNvPicPr preferRelativeResize="0"/>
          <p:nvPr/>
        </p:nvPicPr>
        <p:blipFill>
          <a:blip r:embed="rId3">
            <a:alphaModFix/>
          </a:blip>
          <a:stretch>
            <a:fillRect/>
          </a:stretch>
        </p:blipFill>
        <p:spPr>
          <a:xfrm>
            <a:off x="7094750" y="4440265"/>
            <a:ext cx="2320191" cy="1218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latin typeface="Red Hat Text"/>
                <a:ea typeface="Red Hat Text"/>
                <a:cs typeface="Red Hat Text"/>
                <a:sym typeface="Red Hat Text"/>
              </a:rPr>
              <a:t>DATA SCIENCE LIFECYCLE</a:t>
            </a:r>
            <a:endParaRPr>
              <a:latin typeface="Red Hat Text"/>
              <a:ea typeface="Red Hat Text"/>
              <a:cs typeface="Red Hat Text"/>
              <a:sym typeface="Red Hat Text"/>
            </a:endParaRPr>
          </a:p>
        </p:txBody>
      </p:sp>
      <p:sp>
        <p:nvSpPr>
          <p:cNvPr id="373" name="Google Shape;373;p2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74" name="Google Shape;374;p27"/>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375" name="Google Shape;375;p27"/>
          <p:cNvSpPr/>
          <p:nvPr/>
        </p:nvSpPr>
        <p:spPr>
          <a:xfrm rot="5400000">
            <a:off x="2188977"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376" name="Google Shape;376;p27"/>
          <p:cNvSpPr/>
          <p:nvPr/>
        </p:nvSpPr>
        <p:spPr>
          <a:xfrm rot="5400000">
            <a:off x="385241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377" name="Google Shape;377;p27"/>
          <p:cNvSpPr/>
          <p:nvPr/>
        </p:nvSpPr>
        <p:spPr>
          <a:xfrm rot="5400000">
            <a:off x="5402729"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378" name="Google Shape;378;p27"/>
          <p:cNvSpPr/>
          <p:nvPr/>
        </p:nvSpPr>
        <p:spPr>
          <a:xfrm rot="5400000">
            <a:off x="708862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379" name="Google Shape;379;p27"/>
          <p:cNvSpPr/>
          <p:nvPr/>
        </p:nvSpPr>
        <p:spPr>
          <a:xfrm rot="5400000">
            <a:off x="8652003"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380" name="Google Shape;380;p27"/>
          <p:cNvSpPr/>
          <p:nvPr/>
        </p:nvSpPr>
        <p:spPr>
          <a:xfrm rot="5400000">
            <a:off x="10189258"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381" name="Google Shape;381;p27"/>
          <p:cNvSpPr/>
          <p:nvPr/>
        </p:nvSpPr>
        <p:spPr>
          <a:xfrm>
            <a:off x="522488" y="1977047"/>
            <a:ext cx="15846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codifying problem </a:t>
            </a:r>
            <a:br>
              <a:rPr b="0" i="0" lang="en" u="none" cap="none" strike="noStrike">
                <a:solidFill>
                  <a:srgbClr val="FFFFFF"/>
                </a:solidFill>
                <a:latin typeface="Overpass ExtraBold"/>
                <a:ea typeface="Overpass ExtraBold"/>
                <a:cs typeface="Overpass ExtraBold"/>
                <a:sym typeface="Overpass ExtraBold"/>
              </a:rPr>
            </a:br>
            <a:r>
              <a:rPr b="0" i="0" lang="en" u="none" cap="none" strike="noStrike">
                <a:solidFill>
                  <a:srgbClr val="FFFFFF"/>
                </a:solidFill>
                <a:latin typeface="Overpass ExtraBold"/>
                <a:ea typeface="Overpass ExtraBold"/>
                <a:cs typeface="Overpass ExtraBold"/>
                <a:sym typeface="Overpass ExtraBold"/>
              </a:rPr>
              <a:t>and metrics</a:t>
            </a:r>
            <a:endParaRPr/>
          </a:p>
        </p:txBody>
      </p:sp>
      <p:sp>
        <p:nvSpPr>
          <p:cNvPr id="382" name="Google Shape;382;p27"/>
          <p:cNvSpPr/>
          <p:nvPr/>
        </p:nvSpPr>
        <p:spPr>
          <a:xfrm>
            <a:off x="4190997" y="1977047"/>
            <a:ext cx="1153200" cy="932700"/>
          </a:xfrm>
          <a:prstGeom prst="rect">
            <a:avLst/>
          </a:prstGeom>
          <a:solidFill>
            <a:srgbClr val="EE0000"/>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feature engineering</a:t>
            </a:r>
            <a:endParaRPr/>
          </a:p>
        </p:txBody>
      </p:sp>
      <p:sp>
        <p:nvSpPr>
          <p:cNvPr id="383" name="Google Shape;383;p27"/>
          <p:cNvSpPr/>
          <p:nvPr/>
        </p:nvSpPr>
        <p:spPr>
          <a:xfrm>
            <a:off x="5730269" y="1977047"/>
            <a:ext cx="1288800" cy="932700"/>
          </a:xfrm>
          <a:prstGeom prst="rect">
            <a:avLst/>
          </a:prstGeom>
          <a:solidFill>
            <a:schemeClr val="dk2"/>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 training </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and tuning</a:t>
            </a:r>
            <a:endParaRPr/>
          </a:p>
        </p:txBody>
      </p:sp>
      <p:sp>
        <p:nvSpPr>
          <p:cNvPr id="384" name="Google Shape;384;p27"/>
          <p:cNvSpPr/>
          <p:nvPr/>
        </p:nvSpPr>
        <p:spPr>
          <a:xfrm>
            <a:off x="7391844" y="1977047"/>
            <a:ext cx="12147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385" name="Google Shape;385;p27"/>
          <p:cNvSpPr/>
          <p:nvPr/>
        </p:nvSpPr>
        <p:spPr>
          <a:xfrm>
            <a:off x="2529516" y="1977047"/>
            <a:ext cx="12399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300"/>
              <a:buFont typeface="Overpass ExtraBold"/>
              <a:buNone/>
            </a:pPr>
            <a:r>
              <a:rPr b="0" i="0" lang="en" u="none" cap="none" strike="noStrike">
                <a:solidFill>
                  <a:srgbClr val="FFFFFF"/>
                </a:solidFill>
                <a:latin typeface="Overpass ExtraBold"/>
                <a:ea typeface="Overpass ExtraBold"/>
                <a:cs typeface="Overpass ExtraBold"/>
                <a:sym typeface="Overpass ExtraBold"/>
              </a:rPr>
              <a:t>data collection and cleaning</a:t>
            </a:r>
            <a:endParaRPr/>
          </a:p>
        </p:txBody>
      </p:sp>
      <p:sp>
        <p:nvSpPr>
          <p:cNvPr id="386" name="Google Shape;386;p27"/>
          <p:cNvSpPr/>
          <p:nvPr/>
        </p:nvSpPr>
        <p:spPr>
          <a:xfrm>
            <a:off x="8940894"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deployment</a:t>
            </a:r>
            <a:endParaRPr/>
          </a:p>
        </p:txBody>
      </p:sp>
      <p:sp>
        <p:nvSpPr>
          <p:cNvPr id="387" name="Google Shape;387;p27"/>
          <p:cNvSpPr/>
          <p:nvPr/>
        </p:nvSpPr>
        <p:spPr>
          <a:xfrm>
            <a:off x="10517200" y="1977047"/>
            <a:ext cx="11523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monitoring,</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388" name="Google Shape;388;p27"/>
          <p:cNvSpPr/>
          <p:nvPr/>
        </p:nvSpPr>
        <p:spPr>
          <a:xfrm>
            <a:off x="4777440" y="1444058"/>
            <a:ext cx="1842318" cy="532980"/>
          </a:xfrm>
          <a:custGeom>
            <a:rect b="b" l="l" r="r" t="t"/>
            <a:pathLst>
              <a:path extrusionOk="0" h="21600" w="21600">
                <a:moveTo>
                  <a:pt x="937" y="0"/>
                </a:moveTo>
                <a:lnTo>
                  <a:pt x="937" y="4742"/>
                </a:lnTo>
                <a:lnTo>
                  <a:pt x="935" y="4742"/>
                </a:lnTo>
                <a:lnTo>
                  <a:pt x="935" y="12562"/>
                </a:lnTo>
                <a:lnTo>
                  <a:pt x="0" y="12562"/>
                </a:lnTo>
                <a:lnTo>
                  <a:pt x="1602" y="21600"/>
                </a:lnTo>
                <a:lnTo>
                  <a:pt x="3204" y="12562"/>
                </a:lnTo>
                <a:lnTo>
                  <a:pt x="2269" y="12562"/>
                </a:lnTo>
                <a:lnTo>
                  <a:pt x="2269" y="4809"/>
                </a:lnTo>
                <a:lnTo>
                  <a:pt x="20276" y="4809"/>
                </a:lnTo>
                <a:lnTo>
                  <a:pt x="20276" y="20043"/>
                </a:lnTo>
                <a:lnTo>
                  <a:pt x="21600" y="20043"/>
                </a:lnTo>
                <a:lnTo>
                  <a:pt x="21600" y="60"/>
                </a:lnTo>
                <a:lnTo>
                  <a:pt x="21597" y="60"/>
                </a:lnTo>
                <a:lnTo>
                  <a:pt x="21597" y="0"/>
                </a:lnTo>
                <a:lnTo>
                  <a:pt x="937" y="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389" name="Google Shape;389;p27"/>
          <p:cNvSpPr/>
          <p:nvPr/>
        </p:nvSpPr>
        <p:spPr>
          <a:xfrm>
            <a:off x="8732571" y="2949092"/>
            <a:ext cx="2457270" cy="979992"/>
          </a:xfrm>
          <a:custGeom>
            <a:rect b="b" l="l" r="r" t="t"/>
            <a:pathLst>
              <a:path extrusionOk="0" h="21600" w="21600">
                <a:moveTo>
                  <a:pt x="20578" y="0"/>
                </a:moveTo>
                <a:lnTo>
                  <a:pt x="20607" y="17133"/>
                </a:lnTo>
                <a:lnTo>
                  <a:pt x="13341" y="17133"/>
                </a:lnTo>
                <a:lnTo>
                  <a:pt x="13341" y="19747"/>
                </a:lnTo>
                <a:lnTo>
                  <a:pt x="21597" y="19747"/>
                </a:lnTo>
                <a:lnTo>
                  <a:pt x="21597" y="19616"/>
                </a:lnTo>
                <a:lnTo>
                  <a:pt x="21600" y="19616"/>
                </a:lnTo>
                <a:lnTo>
                  <a:pt x="21571" y="0"/>
                </a:lnTo>
                <a:lnTo>
                  <a:pt x="20578" y="0"/>
                </a:lnTo>
                <a:close/>
                <a:moveTo>
                  <a:pt x="1868" y="15280"/>
                </a:moveTo>
                <a:lnTo>
                  <a:pt x="0" y="18440"/>
                </a:lnTo>
                <a:lnTo>
                  <a:pt x="1868" y="21600"/>
                </a:lnTo>
                <a:lnTo>
                  <a:pt x="1868" y="19756"/>
                </a:lnTo>
                <a:lnTo>
                  <a:pt x="8309" y="19756"/>
                </a:lnTo>
                <a:lnTo>
                  <a:pt x="8309" y="17124"/>
                </a:lnTo>
                <a:lnTo>
                  <a:pt x="1868" y="17124"/>
                </a:lnTo>
                <a:lnTo>
                  <a:pt x="1868" y="15280"/>
                </a:lnTo>
                <a:close/>
                <a:moveTo>
                  <a:pt x="8849" y="17133"/>
                </a:moveTo>
                <a:lnTo>
                  <a:pt x="8849" y="19747"/>
                </a:lnTo>
                <a:lnTo>
                  <a:pt x="9841" y="19747"/>
                </a:lnTo>
                <a:lnTo>
                  <a:pt x="9841" y="17133"/>
                </a:lnTo>
                <a:lnTo>
                  <a:pt x="8849" y="17133"/>
                </a:lnTo>
                <a:close/>
                <a:moveTo>
                  <a:pt x="10346" y="17133"/>
                </a:moveTo>
                <a:lnTo>
                  <a:pt x="10346" y="19747"/>
                </a:lnTo>
                <a:lnTo>
                  <a:pt x="11338" y="19747"/>
                </a:lnTo>
                <a:lnTo>
                  <a:pt x="11338" y="17133"/>
                </a:lnTo>
                <a:lnTo>
                  <a:pt x="10346" y="17133"/>
                </a:lnTo>
                <a:close/>
                <a:moveTo>
                  <a:pt x="11844" y="17133"/>
                </a:moveTo>
                <a:lnTo>
                  <a:pt x="11844" y="19747"/>
                </a:lnTo>
                <a:lnTo>
                  <a:pt x="12836" y="19747"/>
                </a:lnTo>
                <a:lnTo>
                  <a:pt x="12836" y="17133"/>
                </a:lnTo>
                <a:lnTo>
                  <a:pt x="11844" y="17133"/>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390" name="Google Shape;390;p27"/>
          <p:cNvSpPr/>
          <p:nvPr/>
        </p:nvSpPr>
        <p:spPr>
          <a:xfrm>
            <a:off x="6296336" y="2949085"/>
            <a:ext cx="1842318" cy="532980"/>
          </a:xfrm>
          <a:custGeom>
            <a:rect b="b" l="l" r="r" t="t"/>
            <a:pathLst>
              <a:path extrusionOk="0" h="21600" w="21600">
                <a:moveTo>
                  <a:pt x="937" y="21600"/>
                </a:moveTo>
                <a:lnTo>
                  <a:pt x="937" y="16858"/>
                </a:lnTo>
                <a:lnTo>
                  <a:pt x="935" y="16858"/>
                </a:lnTo>
                <a:lnTo>
                  <a:pt x="935" y="9038"/>
                </a:lnTo>
                <a:lnTo>
                  <a:pt x="0" y="9038"/>
                </a:lnTo>
                <a:lnTo>
                  <a:pt x="1602" y="0"/>
                </a:lnTo>
                <a:lnTo>
                  <a:pt x="3204" y="9038"/>
                </a:lnTo>
                <a:lnTo>
                  <a:pt x="2269" y="9038"/>
                </a:lnTo>
                <a:lnTo>
                  <a:pt x="2269" y="16791"/>
                </a:lnTo>
                <a:lnTo>
                  <a:pt x="20276" y="16791"/>
                </a:lnTo>
                <a:lnTo>
                  <a:pt x="20276" y="1557"/>
                </a:lnTo>
                <a:lnTo>
                  <a:pt x="21600" y="1557"/>
                </a:lnTo>
                <a:lnTo>
                  <a:pt x="21600" y="21540"/>
                </a:lnTo>
                <a:lnTo>
                  <a:pt x="21597" y="21540"/>
                </a:lnTo>
                <a:lnTo>
                  <a:pt x="21597" y="21600"/>
                </a:lnTo>
                <a:lnTo>
                  <a:pt x="937"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391" name="Google Shape;391;p27"/>
          <p:cNvSpPr/>
          <p:nvPr/>
        </p:nvSpPr>
        <p:spPr>
          <a:xfrm>
            <a:off x="4781201" y="2949085"/>
            <a:ext cx="1500822" cy="532980"/>
          </a:xfrm>
          <a:custGeom>
            <a:rect b="b" l="l" r="r" t="t"/>
            <a:pathLst>
              <a:path extrusionOk="0" h="21600" w="21600">
                <a:moveTo>
                  <a:pt x="1151" y="21600"/>
                </a:moveTo>
                <a:lnTo>
                  <a:pt x="1151" y="16858"/>
                </a:lnTo>
                <a:lnTo>
                  <a:pt x="1147" y="16858"/>
                </a:lnTo>
                <a:lnTo>
                  <a:pt x="1147" y="9038"/>
                </a:lnTo>
                <a:lnTo>
                  <a:pt x="0" y="9038"/>
                </a:lnTo>
                <a:lnTo>
                  <a:pt x="1967" y="0"/>
                </a:lnTo>
                <a:lnTo>
                  <a:pt x="3933" y="9038"/>
                </a:lnTo>
                <a:lnTo>
                  <a:pt x="2785" y="9038"/>
                </a:lnTo>
                <a:lnTo>
                  <a:pt x="2785" y="16791"/>
                </a:lnTo>
                <a:lnTo>
                  <a:pt x="21600" y="16791"/>
                </a:lnTo>
                <a:lnTo>
                  <a:pt x="21521" y="21540"/>
                </a:lnTo>
                <a:lnTo>
                  <a:pt x="1151"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latin typeface="Red Hat Text"/>
                <a:ea typeface="Red Hat Text"/>
                <a:cs typeface="Red Hat Text"/>
                <a:sym typeface="Red Hat Text"/>
              </a:rPr>
              <a:t>DATA SCIENCE LIFECYCLE</a:t>
            </a:r>
            <a:endParaRPr>
              <a:latin typeface="Red Hat Text"/>
              <a:ea typeface="Red Hat Text"/>
              <a:cs typeface="Red Hat Text"/>
              <a:sym typeface="Red Hat Text"/>
            </a:endParaRPr>
          </a:p>
        </p:txBody>
      </p:sp>
      <p:sp>
        <p:nvSpPr>
          <p:cNvPr id="397" name="Google Shape;397;p2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98" name="Google Shape;398;p28"/>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399" name="Google Shape;399;p28"/>
          <p:cNvSpPr/>
          <p:nvPr/>
        </p:nvSpPr>
        <p:spPr>
          <a:xfrm rot="5400000">
            <a:off x="2188977"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400" name="Google Shape;400;p28"/>
          <p:cNvSpPr/>
          <p:nvPr/>
        </p:nvSpPr>
        <p:spPr>
          <a:xfrm rot="5400000">
            <a:off x="385241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401" name="Google Shape;401;p28"/>
          <p:cNvSpPr/>
          <p:nvPr/>
        </p:nvSpPr>
        <p:spPr>
          <a:xfrm rot="5400000">
            <a:off x="5402729"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402" name="Google Shape;402;p28"/>
          <p:cNvSpPr/>
          <p:nvPr/>
        </p:nvSpPr>
        <p:spPr>
          <a:xfrm rot="5400000">
            <a:off x="708862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403" name="Google Shape;403;p28"/>
          <p:cNvSpPr/>
          <p:nvPr/>
        </p:nvSpPr>
        <p:spPr>
          <a:xfrm rot="5400000">
            <a:off x="8652003"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404" name="Google Shape;404;p28"/>
          <p:cNvSpPr/>
          <p:nvPr/>
        </p:nvSpPr>
        <p:spPr>
          <a:xfrm rot="5400000">
            <a:off x="10189258"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405" name="Google Shape;405;p28"/>
          <p:cNvSpPr/>
          <p:nvPr/>
        </p:nvSpPr>
        <p:spPr>
          <a:xfrm>
            <a:off x="522488" y="1977047"/>
            <a:ext cx="15846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codifying problem </a:t>
            </a:r>
            <a:br>
              <a:rPr b="0" i="0" lang="en" u="none" cap="none" strike="noStrike">
                <a:solidFill>
                  <a:srgbClr val="FFFFFF"/>
                </a:solidFill>
                <a:latin typeface="Overpass ExtraBold"/>
                <a:ea typeface="Overpass ExtraBold"/>
                <a:cs typeface="Overpass ExtraBold"/>
                <a:sym typeface="Overpass ExtraBold"/>
              </a:rPr>
            </a:br>
            <a:r>
              <a:rPr b="0" i="0" lang="en" u="none" cap="none" strike="noStrike">
                <a:solidFill>
                  <a:srgbClr val="FFFFFF"/>
                </a:solidFill>
                <a:latin typeface="Overpass ExtraBold"/>
                <a:ea typeface="Overpass ExtraBold"/>
                <a:cs typeface="Overpass ExtraBold"/>
                <a:sym typeface="Overpass ExtraBold"/>
              </a:rPr>
              <a:t>and metrics</a:t>
            </a:r>
            <a:endParaRPr/>
          </a:p>
        </p:txBody>
      </p:sp>
      <p:sp>
        <p:nvSpPr>
          <p:cNvPr id="406" name="Google Shape;406;p28"/>
          <p:cNvSpPr/>
          <p:nvPr/>
        </p:nvSpPr>
        <p:spPr>
          <a:xfrm>
            <a:off x="4190997" y="1977047"/>
            <a:ext cx="1153200" cy="932700"/>
          </a:xfrm>
          <a:prstGeom prst="rect">
            <a:avLst/>
          </a:prstGeom>
          <a:solidFill>
            <a:srgbClr val="EE0000"/>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feature engineering</a:t>
            </a:r>
            <a:endParaRPr/>
          </a:p>
        </p:txBody>
      </p:sp>
      <p:sp>
        <p:nvSpPr>
          <p:cNvPr id="407" name="Google Shape;407;p28"/>
          <p:cNvSpPr/>
          <p:nvPr/>
        </p:nvSpPr>
        <p:spPr>
          <a:xfrm>
            <a:off x="5730269" y="1977047"/>
            <a:ext cx="1288800" cy="932700"/>
          </a:xfrm>
          <a:prstGeom prst="rect">
            <a:avLst/>
          </a:prstGeom>
          <a:solidFill>
            <a:schemeClr val="dk2"/>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 training </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and tuning</a:t>
            </a:r>
            <a:endParaRPr/>
          </a:p>
        </p:txBody>
      </p:sp>
      <p:sp>
        <p:nvSpPr>
          <p:cNvPr id="408" name="Google Shape;408;p28"/>
          <p:cNvSpPr/>
          <p:nvPr/>
        </p:nvSpPr>
        <p:spPr>
          <a:xfrm>
            <a:off x="7391844" y="1977047"/>
            <a:ext cx="12147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409" name="Google Shape;409;p28"/>
          <p:cNvSpPr/>
          <p:nvPr/>
        </p:nvSpPr>
        <p:spPr>
          <a:xfrm>
            <a:off x="2529516" y="1977047"/>
            <a:ext cx="12399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300"/>
              <a:buFont typeface="Overpass ExtraBold"/>
              <a:buNone/>
            </a:pPr>
            <a:r>
              <a:rPr b="0" i="0" lang="en" u="none" cap="none" strike="noStrike">
                <a:solidFill>
                  <a:srgbClr val="FFFFFF"/>
                </a:solidFill>
                <a:latin typeface="Overpass ExtraBold"/>
                <a:ea typeface="Overpass ExtraBold"/>
                <a:cs typeface="Overpass ExtraBold"/>
                <a:sym typeface="Overpass ExtraBold"/>
              </a:rPr>
              <a:t>data collection and cleaning</a:t>
            </a:r>
            <a:endParaRPr/>
          </a:p>
        </p:txBody>
      </p:sp>
      <p:sp>
        <p:nvSpPr>
          <p:cNvPr id="410" name="Google Shape;410;p28"/>
          <p:cNvSpPr/>
          <p:nvPr/>
        </p:nvSpPr>
        <p:spPr>
          <a:xfrm>
            <a:off x="8940894"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deployment</a:t>
            </a:r>
            <a:endParaRPr/>
          </a:p>
        </p:txBody>
      </p:sp>
      <p:sp>
        <p:nvSpPr>
          <p:cNvPr id="411" name="Google Shape;411;p28"/>
          <p:cNvSpPr/>
          <p:nvPr/>
        </p:nvSpPr>
        <p:spPr>
          <a:xfrm>
            <a:off x="10517200" y="1977047"/>
            <a:ext cx="11523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monitoring,</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412" name="Google Shape;412;p28"/>
          <p:cNvSpPr/>
          <p:nvPr/>
        </p:nvSpPr>
        <p:spPr>
          <a:xfrm>
            <a:off x="4777440" y="1444058"/>
            <a:ext cx="1842318" cy="532980"/>
          </a:xfrm>
          <a:custGeom>
            <a:rect b="b" l="l" r="r" t="t"/>
            <a:pathLst>
              <a:path extrusionOk="0" h="21600" w="21600">
                <a:moveTo>
                  <a:pt x="937" y="0"/>
                </a:moveTo>
                <a:lnTo>
                  <a:pt x="937" y="4742"/>
                </a:lnTo>
                <a:lnTo>
                  <a:pt x="935" y="4742"/>
                </a:lnTo>
                <a:lnTo>
                  <a:pt x="935" y="12562"/>
                </a:lnTo>
                <a:lnTo>
                  <a:pt x="0" y="12562"/>
                </a:lnTo>
                <a:lnTo>
                  <a:pt x="1602" y="21600"/>
                </a:lnTo>
                <a:lnTo>
                  <a:pt x="3204" y="12562"/>
                </a:lnTo>
                <a:lnTo>
                  <a:pt x="2269" y="12562"/>
                </a:lnTo>
                <a:lnTo>
                  <a:pt x="2269" y="4809"/>
                </a:lnTo>
                <a:lnTo>
                  <a:pt x="20276" y="4809"/>
                </a:lnTo>
                <a:lnTo>
                  <a:pt x="20276" y="20043"/>
                </a:lnTo>
                <a:lnTo>
                  <a:pt x="21600" y="20043"/>
                </a:lnTo>
                <a:lnTo>
                  <a:pt x="21600" y="60"/>
                </a:lnTo>
                <a:lnTo>
                  <a:pt x="21597" y="60"/>
                </a:lnTo>
                <a:lnTo>
                  <a:pt x="21597" y="0"/>
                </a:lnTo>
                <a:lnTo>
                  <a:pt x="937" y="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413" name="Google Shape;413;p28"/>
          <p:cNvSpPr/>
          <p:nvPr/>
        </p:nvSpPr>
        <p:spPr>
          <a:xfrm>
            <a:off x="8732571" y="2949092"/>
            <a:ext cx="2457270" cy="979992"/>
          </a:xfrm>
          <a:custGeom>
            <a:rect b="b" l="l" r="r" t="t"/>
            <a:pathLst>
              <a:path extrusionOk="0" h="21600" w="21600">
                <a:moveTo>
                  <a:pt x="20578" y="0"/>
                </a:moveTo>
                <a:lnTo>
                  <a:pt x="20607" y="17133"/>
                </a:lnTo>
                <a:lnTo>
                  <a:pt x="13341" y="17133"/>
                </a:lnTo>
                <a:lnTo>
                  <a:pt x="13341" y="19747"/>
                </a:lnTo>
                <a:lnTo>
                  <a:pt x="21597" y="19747"/>
                </a:lnTo>
                <a:lnTo>
                  <a:pt x="21597" y="19616"/>
                </a:lnTo>
                <a:lnTo>
                  <a:pt x="21600" y="19616"/>
                </a:lnTo>
                <a:lnTo>
                  <a:pt x="21571" y="0"/>
                </a:lnTo>
                <a:lnTo>
                  <a:pt x="20578" y="0"/>
                </a:lnTo>
                <a:close/>
                <a:moveTo>
                  <a:pt x="1868" y="15280"/>
                </a:moveTo>
                <a:lnTo>
                  <a:pt x="0" y="18440"/>
                </a:lnTo>
                <a:lnTo>
                  <a:pt x="1868" y="21600"/>
                </a:lnTo>
                <a:lnTo>
                  <a:pt x="1868" y="19756"/>
                </a:lnTo>
                <a:lnTo>
                  <a:pt x="8309" y="19756"/>
                </a:lnTo>
                <a:lnTo>
                  <a:pt x="8309" y="17124"/>
                </a:lnTo>
                <a:lnTo>
                  <a:pt x="1868" y="17124"/>
                </a:lnTo>
                <a:lnTo>
                  <a:pt x="1868" y="15280"/>
                </a:lnTo>
                <a:close/>
                <a:moveTo>
                  <a:pt x="8849" y="17133"/>
                </a:moveTo>
                <a:lnTo>
                  <a:pt x="8849" y="19747"/>
                </a:lnTo>
                <a:lnTo>
                  <a:pt x="9841" y="19747"/>
                </a:lnTo>
                <a:lnTo>
                  <a:pt x="9841" y="17133"/>
                </a:lnTo>
                <a:lnTo>
                  <a:pt x="8849" y="17133"/>
                </a:lnTo>
                <a:close/>
                <a:moveTo>
                  <a:pt x="10346" y="17133"/>
                </a:moveTo>
                <a:lnTo>
                  <a:pt x="10346" y="19747"/>
                </a:lnTo>
                <a:lnTo>
                  <a:pt x="11338" y="19747"/>
                </a:lnTo>
                <a:lnTo>
                  <a:pt x="11338" y="17133"/>
                </a:lnTo>
                <a:lnTo>
                  <a:pt x="10346" y="17133"/>
                </a:lnTo>
                <a:close/>
                <a:moveTo>
                  <a:pt x="11844" y="17133"/>
                </a:moveTo>
                <a:lnTo>
                  <a:pt x="11844" y="19747"/>
                </a:lnTo>
                <a:lnTo>
                  <a:pt x="12836" y="19747"/>
                </a:lnTo>
                <a:lnTo>
                  <a:pt x="12836" y="17133"/>
                </a:lnTo>
                <a:lnTo>
                  <a:pt x="11844" y="17133"/>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414" name="Google Shape;414;p28"/>
          <p:cNvSpPr/>
          <p:nvPr/>
        </p:nvSpPr>
        <p:spPr>
          <a:xfrm>
            <a:off x="6296336" y="2949085"/>
            <a:ext cx="1842318" cy="532980"/>
          </a:xfrm>
          <a:custGeom>
            <a:rect b="b" l="l" r="r" t="t"/>
            <a:pathLst>
              <a:path extrusionOk="0" h="21600" w="21600">
                <a:moveTo>
                  <a:pt x="937" y="21600"/>
                </a:moveTo>
                <a:lnTo>
                  <a:pt x="937" y="16858"/>
                </a:lnTo>
                <a:lnTo>
                  <a:pt x="935" y="16858"/>
                </a:lnTo>
                <a:lnTo>
                  <a:pt x="935" y="9038"/>
                </a:lnTo>
                <a:lnTo>
                  <a:pt x="0" y="9038"/>
                </a:lnTo>
                <a:lnTo>
                  <a:pt x="1602" y="0"/>
                </a:lnTo>
                <a:lnTo>
                  <a:pt x="3204" y="9038"/>
                </a:lnTo>
                <a:lnTo>
                  <a:pt x="2269" y="9038"/>
                </a:lnTo>
                <a:lnTo>
                  <a:pt x="2269" y="16791"/>
                </a:lnTo>
                <a:lnTo>
                  <a:pt x="20276" y="16791"/>
                </a:lnTo>
                <a:lnTo>
                  <a:pt x="20276" y="1557"/>
                </a:lnTo>
                <a:lnTo>
                  <a:pt x="21600" y="1557"/>
                </a:lnTo>
                <a:lnTo>
                  <a:pt x="21600" y="21540"/>
                </a:lnTo>
                <a:lnTo>
                  <a:pt x="21597" y="21540"/>
                </a:lnTo>
                <a:lnTo>
                  <a:pt x="21597" y="21600"/>
                </a:lnTo>
                <a:lnTo>
                  <a:pt x="937"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415" name="Google Shape;415;p28"/>
          <p:cNvSpPr/>
          <p:nvPr/>
        </p:nvSpPr>
        <p:spPr>
          <a:xfrm>
            <a:off x="4781201" y="2949085"/>
            <a:ext cx="1500822" cy="532980"/>
          </a:xfrm>
          <a:custGeom>
            <a:rect b="b" l="l" r="r" t="t"/>
            <a:pathLst>
              <a:path extrusionOk="0" h="21600" w="21600">
                <a:moveTo>
                  <a:pt x="1151" y="21600"/>
                </a:moveTo>
                <a:lnTo>
                  <a:pt x="1151" y="16858"/>
                </a:lnTo>
                <a:lnTo>
                  <a:pt x="1147" y="16858"/>
                </a:lnTo>
                <a:lnTo>
                  <a:pt x="1147" y="9038"/>
                </a:lnTo>
                <a:lnTo>
                  <a:pt x="0" y="9038"/>
                </a:lnTo>
                <a:lnTo>
                  <a:pt x="1967" y="0"/>
                </a:lnTo>
                <a:lnTo>
                  <a:pt x="3933" y="9038"/>
                </a:lnTo>
                <a:lnTo>
                  <a:pt x="2785" y="9038"/>
                </a:lnTo>
                <a:lnTo>
                  <a:pt x="2785" y="16791"/>
                </a:lnTo>
                <a:lnTo>
                  <a:pt x="21600" y="16791"/>
                </a:lnTo>
                <a:lnTo>
                  <a:pt x="21521" y="21540"/>
                </a:lnTo>
                <a:lnTo>
                  <a:pt x="1151"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416" name="Google Shape;416;p28"/>
          <p:cNvSpPr txBox="1"/>
          <p:nvPr/>
        </p:nvSpPr>
        <p:spPr>
          <a:xfrm>
            <a:off x="522500" y="4084738"/>
            <a:ext cx="41748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1600">
                <a:solidFill>
                  <a:schemeClr val="dk1"/>
                </a:solidFill>
                <a:latin typeface="Overpass Light"/>
                <a:ea typeface="Overpass Light"/>
                <a:cs typeface="Overpass Light"/>
                <a:sym typeface="Overpass Light"/>
              </a:rPr>
              <a:t>What do we know from our data now?</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2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latin typeface="Red Hat Text"/>
                <a:ea typeface="Red Hat Text"/>
                <a:cs typeface="Red Hat Text"/>
                <a:sym typeface="Red Hat Text"/>
              </a:rPr>
              <a:t>DATA SCIENCE LIFECYCLE</a:t>
            </a:r>
            <a:endParaRPr>
              <a:latin typeface="Red Hat Text"/>
              <a:ea typeface="Red Hat Text"/>
              <a:cs typeface="Red Hat Text"/>
              <a:sym typeface="Red Hat Text"/>
            </a:endParaRPr>
          </a:p>
        </p:txBody>
      </p:sp>
      <p:sp>
        <p:nvSpPr>
          <p:cNvPr id="422" name="Google Shape;422;p2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23" name="Google Shape;423;p29"/>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424" name="Google Shape;424;p29"/>
          <p:cNvSpPr/>
          <p:nvPr/>
        </p:nvSpPr>
        <p:spPr>
          <a:xfrm rot="5400000">
            <a:off x="2188977"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425" name="Google Shape;425;p29"/>
          <p:cNvSpPr/>
          <p:nvPr/>
        </p:nvSpPr>
        <p:spPr>
          <a:xfrm rot="5400000">
            <a:off x="385241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426" name="Google Shape;426;p29"/>
          <p:cNvSpPr/>
          <p:nvPr/>
        </p:nvSpPr>
        <p:spPr>
          <a:xfrm rot="5400000">
            <a:off x="5402729"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427" name="Google Shape;427;p29"/>
          <p:cNvSpPr/>
          <p:nvPr/>
        </p:nvSpPr>
        <p:spPr>
          <a:xfrm rot="5400000">
            <a:off x="708862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428" name="Google Shape;428;p29"/>
          <p:cNvSpPr/>
          <p:nvPr/>
        </p:nvSpPr>
        <p:spPr>
          <a:xfrm rot="5400000">
            <a:off x="8652003"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429" name="Google Shape;429;p29"/>
          <p:cNvSpPr/>
          <p:nvPr/>
        </p:nvSpPr>
        <p:spPr>
          <a:xfrm rot="5400000">
            <a:off x="10189258"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430" name="Google Shape;430;p29"/>
          <p:cNvSpPr/>
          <p:nvPr/>
        </p:nvSpPr>
        <p:spPr>
          <a:xfrm>
            <a:off x="522488" y="1977047"/>
            <a:ext cx="15846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codifying problem </a:t>
            </a:r>
            <a:br>
              <a:rPr b="0" i="0" lang="en" u="none" cap="none" strike="noStrike">
                <a:solidFill>
                  <a:srgbClr val="FFFFFF"/>
                </a:solidFill>
                <a:latin typeface="Overpass ExtraBold"/>
                <a:ea typeface="Overpass ExtraBold"/>
                <a:cs typeface="Overpass ExtraBold"/>
                <a:sym typeface="Overpass ExtraBold"/>
              </a:rPr>
            </a:br>
            <a:r>
              <a:rPr b="0" i="0" lang="en" u="none" cap="none" strike="noStrike">
                <a:solidFill>
                  <a:srgbClr val="FFFFFF"/>
                </a:solidFill>
                <a:latin typeface="Overpass ExtraBold"/>
                <a:ea typeface="Overpass ExtraBold"/>
                <a:cs typeface="Overpass ExtraBold"/>
                <a:sym typeface="Overpass ExtraBold"/>
              </a:rPr>
              <a:t>and metrics</a:t>
            </a:r>
            <a:endParaRPr/>
          </a:p>
        </p:txBody>
      </p:sp>
      <p:sp>
        <p:nvSpPr>
          <p:cNvPr id="431" name="Google Shape;431;p29"/>
          <p:cNvSpPr/>
          <p:nvPr/>
        </p:nvSpPr>
        <p:spPr>
          <a:xfrm>
            <a:off x="4190997" y="1977047"/>
            <a:ext cx="1153200" cy="932700"/>
          </a:xfrm>
          <a:prstGeom prst="rect">
            <a:avLst/>
          </a:prstGeom>
          <a:solidFill>
            <a:srgbClr val="EE0000"/>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feature engineering</a:t>
            </a:r>
            <a:endParaRPr/>
          </a:p>
        </p:txBody>
      </p:sp>
      <p:sp>
        <p:nvSpPr>
          <p:cNvPr id="432" name="Google Shape;432;p29"/>
          <p:cNvSpPr/>
          <p:nvPr/>
        </p:nvSpPr>
        <p:spPr>
          <a:xfrm>
            <a:off x="5730269" y="1977047"/>
            <a:ext cx="1288800" cy="932700"/>
          </a:xfrm>
          <a:prstGeom prst="rect">
            <a:avLst/>
          </a:prstGeom>
          <a:solidFill>
            <a:schemeClr val="dk2"/>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 training </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and tuning</a:t>
            </a:r>
            <a:endParaRPr/>
          </a:p>
        </p:txBody>
      </p:sp>
      <p:sp>
        <p:nvSpPr>
          <p:cNvPr id="433" name="Google Shape;433;p29"/>
          <p:cNvSpPr/>
          <p:nvPr/>
        </p:nvSpPr>
        <p:spPr>
          <a:xfrm>
            <a:off x="7391844" y="1977047"/>
            <a:ext cx="12147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434" name="Google Shape;434;p29"/>
          <p:cNvSpPr/>
          <p:nvPr/>
        </p:nvSpPr>
        <p:spPr>
          <a:xfrm>
            <a:off x="2529516" y="1977047"/>
            <a:ext cx="12399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300"/>
              <a:buFont typeface="Overpass ExtraBold"/>
              <a:buNone/>
            </a:pPr>
            <a:r>
              <a:rPr b="0" i="0" lang="en" u="none" cap="none" strike="noStrike">
                <a:solidFill>
                  <a:srgbClr val="FFFFFF"/>
                </a:solidFill>
                <a:latin typeface="Overpass ExtraBold"/>
                <a:ea typeface="Overpass ExtraBold"/>
                <a:cs typeface="Overpass ExtraBold"/>
                <a:sym typeface="Overpass ExtraBold"/>
              </a:rPr>
              <a:t>data collection and cleaning</a:t>
            </a:r>
            <a:endParaRPr/>
          </a:p>
        </p:txBody>
      </p:sp>
      <p:sp>
        <p:nvSpPr>
          <p:cNvPr id="435" name="Google Shape;435;p29"/>
          <p:cNvSpPr/>
          <p:nvPr/>
        </p:nvSpPr>
        <p:spPr>
          <a:xfrm>
            <a:off x="8940894"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deployment</a:t>
            </a:r>
            <a:endParaRPr/>
          </a:p>
        </p:txBody>
      </p:sp>
      <p:sp>
        <p:nvSpPr>
          <p:cNvPr id="436" name="Google Shape;436;p29"/>
          <p:cNvSpPr/>
          <p:nvPr/>
        </p:nvSpPr>
        <p:spPr>
          <a:xfrm>
            <a:off x="10517200" y="1977047"/>
            <a:ext cx="11523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monitoring,</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437" name="Google Shape;437;p29"/>
          <p:cNvSpPr/>
          <p:nvPr/>
        </p:nvSpPr>
        <p:spPr>
          <a:xfrm>
            <a:off x="4777440" y="1444058"/>
            <a:ext cx="1842318" cy="532980"/>
          </a:xfrm>
          <a:custGeom>
            <a:rect b="b" l="l" r="r" t="t"/>
            <a:pathLst>
              <a:path extrusionOk="0" h="21600" w="21600">
                <a:moveTo>
                  <a:pt x="937" y="0"/>
                </a:moveTo>
                <a:lnTo>
                  <a:pt x="937" y="4742"/>
                </a:lnTo>
                <a:lnTo>
                  <a:pt x="935" y="4742"/>
                </a:lnTo>
                <a:lnTo>
                  <a:pt x="935" y="12562"/>
                </a:lnTo>
                <a:lnTo>
                  <a:pt x="0" y="12562"/>
                </a:lnTo>
                <a:lnTo>
                  <a:pt x="1602" y="21600"/>
                </a:lnTo>
                <a:lnTo>
                  <a:pt x="3204" y="12562"/>
                </a:lnTo>
                <a:lnTo>
                  <a:pt x="2269" y="12562"/>
                </a:lnTo>
                <a:lnTo>
                  <a:pt x="2269" y="4809"/>
                </a:lnTo>
                <a:lnTo>
                  <a:pt x="20276" y="4809"/>
                </a:lnTo>
                <a:lnTo>
                  <a:pt x="20276" y="20043"/>
                </a:lnTo>
                <a:lnTo>
                  <a:pt x="21600" y="20043"/>
                </a:lnTo>
                <a:lnTo>
                  <a:pt x="21600" y="60"/>
                </a:lnTo>
                <a:lnTo>
                  <a:pt x="21597" y="60"/>
                </a:lnTo>
                <a:lnTo>
                  <a:pt x="21597" y="0"/>
                </a:lnTo>
                <a:lnTo>
                  <a:pt x="937" y="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438" name="Google Shape;438;p29"/>
          <p:cNvSpPr/>
          <p:nvPr/>
        </p:nvSpPr>
        <p:spPr>
          <a:xfrm>
            <a:off x="8732571" y="2949092"/>
            <a:ext cx="2457270" cy="979992"/>
          </a:xfrm>
          <a:custGeom>
            <a:rect b="b" l="l" r="r" t="t"/>
            <a:pathLst>
              <a:path extrusionOk="0" h="21600" w="21600">
                <a:moveTo>
                  <a:pt x="20578" y="0"/>
                </a:moveTo>
                <a:lnTo>
                  <a:pt x="20607" y="17133"/>
                </a:lnTo>
                <a:lnTo>
                  <a:pt x="13341" y="17133"/>
                </a:lnTo>
                <a:lnTo>
                  <a:pt x="13341" y="19747"/>
                </a:lnTo>
                <a:lnTo>
                  <a:pt x="21597" y="19747"/>
                </a:lnTo>
                <a:lnTo>
                  <a:pt x="21597" y="19616"/>
                </a:lnTo>
                <a:lnTo>
                  <a:pt x="21600" y="19616"/>
                </a:lnTo>
                <a:lnTo>
                  <a:pt x="21571" y="0"/>
                </a:lnTo>
                <a:lnTo>
                  <a:pt x="20578" y="0"/>
                </a:lnTo>
                <a:close/>
                <a:moveTo>
                  <a:pt x="1868" y="15280"/>
                </a:moveTo>
                <a:lnTo>
                  <a:pt x="0" y="18440"/>
                </a:lnTo>
                <a:lnTo>
                  <a:pt x="1868" y="21600"/>
                </a:lnTo>
                <a:lnTo>
                  <a:pt x="1868" y="19756"/>
                </a:lnTo>
                <a:lnTo>
                  <a:pt x="8309" y="19756"/>
                </a:lnTo>
                <a:lnTo>
                  <a:pt x="8309" y="17124"/>
                </a:lnTo>
                <a:lnTo>
                  <a:pt x="1868" y="17124"/>
                </a:lnTo>
                <a:lnTo>
                  <a:pt x="1868" y="15280"/>
                </a:lnTo>
                <a:close/>
                <a:moveTo>
                  <a:pt x="8849" y="17133"/>
                </a:moveTo>
                <a:lnTo>
                  <a:pt x="8849" y="19747"/>
                </a:lnTo>
                <a:lnTo>
                  <a:pt x="9841" y="19747"/>
                </a:lnTo>
                <a:lnTo>
                  <a:pt x="9841" y="17133"/>
                </a:lnTo>
                <a:lnTo>
                  <a:pt x="8849" y="17133"/>
                </a:lnTo>
                <a:close/>
                <a:moveTo>
                  <a:pt x="10346" y="17133"/>
                </a:moveTo>
                <a:lnTo>
                  <a:pt x="10346" y="19747"/>
                </a:lnTo>
                <a:lnTo>
                  <a:pt x="11338" y="19747"/>
                </a:lnTo>
                <a:lnTo>
                  <a:pt x="11338" y="17133"/>
                </a:lnTo>
                <a:lnTo>
                  <a:pt x="10346" y="17133"/>
                </a:lnTo>
                <a:close/>
                <a:moveTo>
                  <a:pt x="11844" y="17133"/>
                </a:moveTo>
                <a:lnTo>
                  <a:pt x="11844" y="19747"/>
                </a:lnTo>
                <a:lnTo>
                  <a:pt x="12836" y="19747"/>
                </a:lnTo>
                <a:lnTo>
                  <a:pt x="12836" y="17133"/>
                </a:lnTo>
                <a:lnTo>
                  <a:pt x="11844" y="17133"/>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439" name="Google Shape;439;p29"/>
          <p:cNvSpPr/>
          <p:nvPr/>
        </p:nvSpPr>
        <p:spPr>
          <a:xfrm>
            <a:off x="6296336" y="2949085"/>
            <a:ext cx="1842318" cy="532980"/>
          </a:xfrm>
          <a:custGeom>
            <a:rect b="b" l="l" r="r" t="t"/>
            <a:pathLst>
              <a:path extrusionOk="0" h="21600" w="21600">
                <a:moveTo>
                  <a:pt x="937" y="21600"/>
                </a:moveTo>
                <a:lnTo>
                  <a:pt x="937" y="16858"/>
                </a:lnTo>
                <a:lnTo>
                  <a:pt x="935" y="16858"/>
                </a:lnTo>
                <a:lnTo>
                  <a:pt x="935" y="9038"/>
                </a:lnTo>
                <a:lnTo>
                  <a:pt x="0" y="9038"/>
                </a:lnTo>
                <a:lnTo>
                  <a:pt x="1602" y="0"/>
                </a:lnTo>
                <a:lnTo>
                  <a:pt x="3204" y="9038"/>
                </a:lnTo>
                <a:lnTo>
                  <a:pt x="2269" y="9038"/>
                </a:lnTo>
                <a:lnTo>
                  <a:pt x="2269" y="16791"/>
                </a:lnTo>
                <a:lnTo>
                  <a:pt x="20276" y="16791"/>
                </a:lnTo>
                <a:lnTo>
                  <a:pt x="20276" y="1557"/>
                </a:lnTo>
                <a:lnTo>
                  <a:pt x="21600" y="1557"/>
                </a:lnTo>
                <a:lnTo>
                  <a:pt x="21600" y="21540"/>
                </a:lnTo>
                <a:lnTo>
                  <a:pt x="21597" y="21540"/>
                </a:lnTo>
                <a:lnTo>
                  <a:pt x="21597" y="21600"/>
                </a:lnTo>
                <a:lnTo>
                  <a:pt x="937"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440" name="Google Shape;440;p29"/>
          <p:cNvSpPr/>
          <p:nvPr/>
        </p:nvSpPr>
        <p:spPr>
          <a:xfrm>
            <a:off x="4781201" y="2949085"/>
            <a:ext cx="1500822" cy="532980"/>
          </a:xfrm>
          <a:custGeom>
            <a:rect b="b" l="l" r="r" t="t"/>
            <a:pathLst>
              <a:path extrusionOk="0" h="21600" w="21600">
                <a:moveTo>
                  <a:pt x="1151" y="21600"/>
                </a:moveTo>
                <a:lnTo>
                  <a:pt x="1151" y="16858"/>
                </a:lnTo>
                <a:lnTo>
                  <a:pt x="1147" y="16858"/>
                </a:lnTo>
                <a:lnTo>
                  <a:pt x="1147" y="9038"/>
                </a:lnTo>
                <a:lnTo>
                  <a:pt x="0" y="9038"/>
                </a:lnTo>
                <a:lnTo>
                  <a:pt x="1967" y="0"/>
                </a:lnTo>
                <a:lnTo>
                  <a:pt x="3933" y="9038"/>
                </a:lnTo>
                <a:lnTo>
                  <a:pt x="2785" y="9038"/>
                </a:lnTo>
                <a:lnTo>
                  <a:pt x="2785" y="16791"/>
                </a:lnTo>
                <a:lnTo>
                  <a:pt x="21600" y="16791"/>
                </a:lnTo>
                <a:lnTo>
                  <a:pt x="21521" y="21540"/>
                </a:lnTo>
                <a:lnTo>
                  <a:pt x="1151"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441" name="Google Shape;441;p29"/>
          <p:cNvSpPr txBox="1"/>
          <p:nvPr/>
        </p:nvSpPr>
        <p:spPr>
          <a:xfrm>
            <a:off x="522500" y="4084738"/>
            <a:ext cx="41748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1600">
                <a:solidFill>
                  <a:schemeClr val="dk1"/>
                </a:solidFill>
                <a:latin typeface="Overpass Light"/>
                <a:ea typeface="Overpass Light"/>
                <a:cs typeface="Overpass Light"/>
                <a:sym typeface="Overpass Light"/>
              </a:rPr>
              <a:t>What do we know from our data now?</a:t>
            </a:r>
            <a:endParaRPr/>
          </a:p>
        </p:txBody>
      </p:sp>
      <p:sp>
        <p:nvSpPr>
          <p:cNvPr id="442" name="Google Shape;442;p29"/>
          <p:cNvSpPr txBox="1"/>
          <p:nvPr/>
        </p:nvSpPr>
        <p:spPr>
          <a:xfrm>
            <a:off x="2680200" y="5017538"/>
            <a:ext cx="41748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1600">
                <a:solidFill>
                  <a:schemeClr val="dk1"/>
                </a:solidFill>
                <a:latin typeface="Overpass Light"/>
                <a:ea typeface="Overpass Light"/>
                <a:cs typeface="Overpass Light"/>
                <a:sym typeface="Overpass Light"/>
              </a:rPr>
              <a:t>What other information do we need to glean from the data for it to be useful?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latin typeface="Red Hat Text"/>
                <a:ea typeface="Red Hat Text"/>
                <a:cs typeface="Red Hat Text"/>
                <a:sym typeface="Red Hat Text"/>
              </a:rPr>
              <a:t>DATA SCIENCE LIFECYCLE</a:t>
            </a:r>
            <a:endParaRPr>
              <a:latin typeface="Red Hat Text"/>
              <a:ea typeface="Red Hat Text"/>
              <a:cs typeface="Red Hat Text"/>
              <a:sym typeface="Red Hat Text"/>
            </a:endParaRPr>
          </a:p>
        </p:txBody>
      </p:sp>
      <p:sp>
        <p:nvSpPr>
          <p:cNvPr id="448" name="Google Shape;448;p3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49" name="Google Shape;449;p30"/>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450" name="Google Shape;450;p30"/>
          <p:cNvSpPr/>
          <p:nvPr/>
        </p:nvSpPr>
        <p:spPr>
          <a:xfrm rot="5400000">
            <a:off x="2188977"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451" name="Google Shape;451;p30"/>
          <p:cNvSpPr/>
          <p:nvPr/>
        </p:nvSpPr>
        <p:spPr>
          <a:xfrm rot="5400000">
            <a:off x="385241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452" name="Google Shape;452;p30"/>
          <p:cNvSpPr/>
          <p:nvPr/>
        </p:nvSpPr>
        <p:spPr>
          <a:xfrm rot="5400000">
            <a:off x="5402729"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453" name="Google Shape;453;p30"/>
          <p:cNvSpPr/>
          <p:nvPr/>
        </p:nvSpPr>
        <p:spPr>
          <a:xfrm rot="5400000">
            <a:off x="708862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454" name="Google Shape;454;p30"/>
          <p:cNvSpPr/>
          <p:nvPr/>
        </p:nvSpPr>
        <p:spPr>
          <a:xfrm rot="5400000">
            <a:off x="8652003"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455" name="Google Shape;455;p30"/>
          <p:cNvSpPr/>
          <p:nvPr/>
        </p:nvSpPr>
        <p:spPr>
          <a:xfrm rot="5400000">
            <a:off x="10189258"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456" name="Google Shape;456;p30"/>
          <p:cNvSpPr/>
          <p:nvPr/>
        </p:nvSpPr>
        <p:spPr>
          <a:xfrm>
            <a:off x="522488" y="1977047"/>
            <a:ext cx="15846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codifying problem </a:t>
            </a:r>
            <a:br>
              <a:rPr b="0" i="0" lang="en" u="none" cap="none" strike="noStrike">
                <a:solidFill>
                  <a:srgbClr val="FFFFFF"/>
                </a:solidFill>
                <a:latin typeface="Overpass ExtraBold"/>
                <a:ea typeface="Overpass ExtraBold"/>
                <a:cs typeface="Overpass ExtraBold"/>
                <a:sym typeface="Overpass ExtraBold"/>
              </a:rPr>
            </a:br>
            <a:r>
              <a:rPr b="0" i="0" lang="en" u="none" cap="none" strike="noStrike">
                <a:solidFill>
                  <a:srgbClr val="FFFFFF"/>
                </a:solidFill>
                <a:latin typeface="Overpass ExtraBold"/>
                <a:ea typeface="Overpass ExtraBold"/>
                <a:cs typeface="Overpass ExtraBold"/>
                <a:sym typeface="Overpass ExtraBold"/>
              </a:rPr>
              <a:t>and metrics</a:t>
            </a:r>
            <a:endParaRPr/>
          </a:p>
        </p:txBody>
      </p:sp>
      <p:sp>
        <p:nvSpPr>
          <p:cNvPr id="457" name="Google Shape;457;p30"/>
          <p:cNvSpPr/>
          <p:nvPr/>
        </p:nvSpPr>
        <p:spPr>
          <a:xfrm>
            <a:off x="4190997" y="1977047"/>
            <a:ext cx="1153200" cy="932700"/>
          </a:xfrm>
          <a:prstGeom prst="rect">
            <a:avLst/>
          </a:prstGeom>
          <a:solidFill>
            <a:srgbClr val="EE0000"/>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feature engineering</a:t>
            </a:r>
            <a:endParaRPr/>
          </a:p>
        </p:txBody>
      </p:sp>
      <p:sp>
        <p:nvSpPr>
          <p:cNvPr id="458" name="Google Shape;458;p30"/>
          <p:cNvSpPr/>
          <p:nvPr/>
        </p:nvSpPr>
        <p:spPr>
          <a:xfrm>
            <a:off x="5730269" y="1977047"/>
            <a:ext cx="1288800" cy="932700"/>
          </a:xfrm>
          <a:prstGeom prst="rect">
            <a:avLst/>
          </a:prstGeom>
          <a:solidFill>
            <a:schemeClr val="dk2"/>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 training </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and tuning</a:t>
            </a:r>
            <a:endParaRPr/>
          </a:p>
        </p:txBody>
      </p:sp>
      <p:sp>
        <p:nvSpPr>
          <p:cNvPr id="459" name="Google Shape;459;p30"/>
          <p:cNvSpPr/>
          <p:nvPr/>
        </p:nvSpPr>
        <p:spPr>
          <a:xfrm>
            <a:off x="7391844" y="1977047"/>
            <a:ext cx="12147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460" name="Google Shape;460;p30"/>
          <p:cNvSpPr/>
          <p:nvPr/>
        </p:nvSpPr>
        <p:spPr>
          <a:xfrm>
            <a:off x="2529516" y="1977047"/>
            <a:ext cx="12399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300"/>
              <a:buFont typeface="Overpass ExtraBold"/>
              <a:buNone/>
            </a:pPr>
            <a:r>
              <a:rPr b="0" i="0" lang="en" u="none" cap="none" strike="noStrike">
                <a:solidFill>
                  <a:srgbClr val="FFFFFF"/>
                </a:solidFill>
                <a:latin typeface="Overpass ExtraBold"/>
                <a:ea typeface="Overpass ExtraBold"/>
                <a:cs typeface="Overpass ExtraBold"/>
                <a:sym typeface="Overpass ExtraBold"/>
              </a:rPr>
              <a:t>data collection and cleaning</a:t>
            </a:r>
            <a:endParaRPr/>
          </a:p>
        </p:txBody>
      </p:sp>
      <p:sp>
        <p:nvSpPr>
          <p:cNvPr id="461" name="Google Shape;461;p30"/>
          <p:cNvSpPr/>
          <p:nvPr/>
        </p:nvSpPr>
        <p:spPr>
          <a:xfrm>
            <a:off x="8940894"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deployment</a:t>
            </a:r>
            <a:endParaRPr/>
          </a:p>
        </p:txBody>
      </p:sp>
      <p:sp>
        <p:nvSpPr>
          <p:cNvPr id="462" name="Google Shape;462;p30"/>
          <p:cNvSpPr/>
          <p:nvPr/>
        </p:nvSpPr>
        <p:spPr>
          <a:xfrm>
            <a:off x="10517200" y="1977047"/>
            <a:ext cx="11523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monitoring,</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463" name="Google Shape;463;p30"/>
          <p:cNvSpPr/>
          <p:nvPr/>
        </p:nvSpPr>
        <p:spPr>
          <a:xfrm>
            <a:off x="4777440" y="1444058"/>
            <a:ext cx="1842318" cy="532980"/>
          </a:xfrm>
          <a:custGeom>
            <a:rect b="b" l="l" r="r" t="t"/>
            <a:pathLst>
              <a:path extrusionOk="0" h="21600" w="21600">
                <a:moveTo>
                  <a:pt x="937" y="0"/>
                </a:moveTo>
                <a:lnTo>
                  <a:pt x="937" y="4742"/>
                </a:lnTo>
                <a:lnTo>
                  <a:pt x="935" y="4742"/>
                </a:lnTo>
                <a:lnTo>
                  <a:pt x="935" y="12562"/>
                </a:lnTo>
                <a:lnTo>
                  <a:pt x="0" y="12562"/>
                </a:lnTo>
                <a:lnTo>
                  <a:pt x="1602" y="21600"/>
                </a:lnTo>
                <a:lnTo>
                  <a:pt x="3204" y="12562"/>
                </a:lnTo>
                <a:lnTo>
                  <a:pt x="2269" y="12562"/>
                </a:lnTo>
                <a:lnTo>
                  <a:pt x="2269" y="4809"/>
                </a:lnTo>
                <a:lnTo>
                  <a:pt x="20276" y="4809"/>
                </a:lnTo>
                <a:lnTo>
                  <a:pt x="20276" y="20043"/>
                </a:lnTo>
                <a:lnTo>
                  <a:pt x="21600" y="20043"/>
                </a:lnTo>
                <a:lnTo>
                  <a:pt x="21600" y="60"/>
                </a:lnTo>
                <a:lnTo>
                  <a:pt x="21597" y="60"/>
                </a:lnTo>
                <a:lnTo>
                  <a:pt x="21597" y="0"/>
                </a:lnTo>
                <a:lnTo>
                  <a:pt x="937" y="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464" name="Google Shape;464;p30"/>
          <p:cNvSpPr/>
          <p:nvPr/>
        </p:nvSpPr>
        <p:spPr>
          <a:xfrm>
            <a:off x="8732571" y="2949092"/>
            <a:ext cx="2457270" cy="979992"/>
          </a:xfrm>
          <a:custGeom>
            <a:rect b="b" l="l" r="r" t="t"/>
            <a:pathLst>
              <a:path extrusionOk="0" h="21600" w="21600">
                <a:moveTo>
                  <a:pt x="20578" y="0"/>
                </a:moveTo>
                <a:lnTo>
                  <a:pt x="20607" y="17133"/>
                </a:lnTo>
                <a:lnTo>
                  <a:pt x="13341" y="17133"/>
                </a:lnTo>
                <a:lnTo>
                  <a:pt x="13341" y="19747"/>
                </a:lnTo>
                <a:lnTo>
                  <a:pt x="21597" y="19747"/>
                </a:lnTo>
                <a:lnTo>
                  <a:pt x="21597" y="19616"/>
                </a:lnTo>
                <a:lnTo>
                  <a:pt x="21600" y="19616"/>
                </a:lnTo>
                <a:lnTo>
                  <a:pt x="21571" y="0"/>
                </a:lnTo>
                <a:lnTo>
                  <a:pt x="20578" y="0"/>
                </a:lnTo>
                <a:close/>
                <a:moveTo>
                  <a:pt x="1868" y="15280"/>
                </a:moveTo>
                <a:lnTo>
                  <a:pt x="0" y="18440"/>
                </a:lnTo>
                <a:lnTo>
                  <a:pt x="1868" y="21600"/>
                </a:lnTo>
                <a:lnTo>
                  <a:pt x="1868" y="19756"/>
                </a:lnTo>
                <a:lnTo>
                  <a:pt x="8309" y="19756"/>
                </a:lnTo>
                <a:lnTo>
                  <a:pt x="8309" y="17124"/>
                </a:lnTo>
                <a:lnTo>
                  <a:pt x="1868" y="17124"/>
                </a:lnTo>
                <a:lnTo>
                  <a:pt x="1868" y="15280"/>
                </a:lnTo>
                <a:close/>
                <a:moveTo>
                  <a:pt x="8849" y="17133"/>
                </a:moveTo>
                <a:lnTo>
                  <a:pt x="8849" y="19747"/>
                </a:lnTo>
                <a:lnTo>
                  <a:pt x="9841" y="19747"/>
                </a:lnTo>
                <a:lnTo>
                  <a:pt x="9841" y="17133"/>
                </a:lnTo>
                <a:lnTo>
                  <a:pt x="8849" y="17133"/>
                </a:lnTo>
                <a:close/>
                <a:moveTo>
                  <a:pt x="10346" y="17133"/>
                </a:moveTo>
                <a:lnTo>
                  <a:pt x="10346" y="19747"/>
                </a:lnTo>
                <a:lnTo>
                  <a:pt x="11338" y="19747"/>
                </a:lnTo>
                <a:lnTo>
                  <a:pt x="11338" y="17133"/>
                </a:lnTo>
                <a:lnTo>
                  <a:pt x="10346" y="17133"/>
                </a:lnTo>
                <a:close/>
                <a:moveTo>
                  <a:pt x="11844" y="17133"/>
                </a:moveTo>
                <a:lnTo>
                  <a:pt x="11844" y="19747"/>
                </a:lnTo>
                <a:lnTo>
                  <a:pt x="12836" y="19747"/>
                </a:lnTo>
                <a:lnTo>
                  <a:pt x="12836" y="17133"/>
                </a:lnTo>
                <a:lnTo>
                  <a:pt x="11844" y="17133"/>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465" name="Google Shape;465;p30"/>
          <p:cNvSpPr/>
          <p:nvPr/>
        </p:nvSpPr>
        <p:spPr>
          <a:xfrm>
            <a:off x="6296336" y="2949085"/>
            <a:ext cx="1842318" cy="532980"/>
          </a:xfrm>
          <a:custGeom>
            <a:rect b="b" l="l" r="r" t="t"/>
            <a:pathLst>
              <a:path extrusionOk="0" h="21600" w="21600">
                <a:moveTo>
                  <a:pt x="937" y="21600"/>
                </a:moveTo>
                <a:lnTo>
                  <a:pt x="937" y="16858"/>
                </a:lnTo>
                <a:lnTo>
                  <a:pt x="935" y="16858"/>
                </a:lnTo>
                <a:lnTo>
                  <a:pt x="935" y="9038"/>
                </a:lnTo>
                <a:lnTo>
                  <a:pt x="0" y="9038"/>
                </a:lnTo>
                <a:lnTo>
                  <a:pt x="1602" y="0"/>
                </a:lnTo>
                <a:lnTo>
                  <a:pt x="3204" y="9038"/>
                </a:lnTo>
                <a:lnTo>
                  <a:pt x="2269" y="9038"/>
                </a:lnTo>
                <a:lnTo>
                  <a:pt x="2269" y="16791"/>
                </a:lnTo>
                <a:lnTo>
                  <a:pt x="20276" y="16791"/>
                </a:lnTo>
                <a:lnTo>
                  <a:pt x="20276" y="1557"/>
                </a:lnTo>
                <a:lnTo>
                  <a:pt x="21600" y="1557"/>
                </a:lnTo>
                <a:lnTo>
                  <a:pt x="21600" y="21540"/>
                </a:lnTo>
                <a:lnTo>
                  <a:pt x="21597" y="21540"/>
                </a:lnTo>
                <a:lnTo>
                  <a:pt x="21597" y="21600"/>
                </a:lnTo>
                <a:lnTo>
                  <a:pt x="937"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466" name="Google Shape;466;p30"/>
          <p:cNvSpPr/>
          <p:nvPr/>
        </p:nvSpPr>
        <p:spPr>
          <a:xfrm>
            <a:off x="4781201" y="2949085"/>
            <a:ext cx="1500822" cy="532980"/>
          </a:xfrm>
          <a:custGeom>
            <a:rect b="b" l="l" r="r" t="t"/>
            <a:pathLst>
              <a:path extrusionOk="0" h="21600" w="21600">
                <a:moveTo>
                  <a:pt x="1151" y="21600"/>
                </a:moveTo>
                <a:lnTo>
                  <a:pt x="1151" y="16858"/>
                </a:lnTo>
                <a:lnTo>
                  <a:pt x="1147" y="16858"/>
                </a:lnTo>
                <a:lnTo>
                  <a:pt x="1147" y="9038"/>
                </a:lnTo>
                <a:lnTo>
                  <a:pt x="0" y="9038"/>
                </a:lnTo>
                <a:lnTo>
                  <a:pt x="1967" y="0"/>
                </a:lnTo>
                <a:lnTo>
                  <a:pt x="3933" y="9038"/>
                </a:lnTo>
                <a:lnTo>
                  <a:pt x="2785" y="9038"/>
                </a:lnTo>
                <a:lnTo>
                  <a:pt x="2785" y="16791"/>
                </a:lnTo>
                <a:lnTo>
                  <a:pt x="21600" y="16791"/>
                </a:lnTo>
                <a:lnTo>
                  <a:pt x="21521" y="21540"/>
                </a:lnTo>
                <a:lnTo>
                  <a:pt x="1151"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467" name="Google Shape;467;p30"/>
          <p:cNvSpPr txBox="1"/>
          <p:nvPr/>
        </p:nvSpPr>
        <p:spPr>
          <a:xfrm>
            <a:off x="522500" y="4084738"/>
            <a:ext cx="41748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1600">
                <a:solidFill>
                  <a:schemeClr val="dk1"/>
                </a:solidFill>
                <a:latin typeface="Overpass Light"/>
                <a:ea typeface="Overpass Light"/>
                <a:cs typeface="Overpass Light"/>
                <a:sym typeface="Overpass Light"/>
              </a:rPr>
              <a:t>What do we know from our data now?</a:t>
            </a:r>
            <a:endParaRPr/>
          </a:p>
        </p:txBody>
      </p:sp>
      <p:sp>
        <p:nvSpPr>
          <p:cNvPr id="468" name="Google Shape;468;p30"/>
          <p:cNvSpPr txBox="1"/>
          <p:nvPr/>
        </p:nvSpPr>
        <p:spPr>
          <a:xfrm>
            <a:off x="2680200" y="5017538"/>
            <a:ext cx="41748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1600">
                <a:solidFill>
                  <a:schemeClr val="dk1"/>
                </a:solidFill>
                <a:latin typeface="Overpass Light"/>
                <a:ea typeface="Overpass Light"/>
                <a:cs typeface="Overpass Light"/>
                <a:sym typeface="Overpass Light"/>
              </a:rPr>
              <a:t>What other information do we need to glean from the data for it to be useful?</a:t>
            </a:r>
            <a:endParaRPr/>
          </a:p>
        </p:txBody>
      </p:sp>
      <p:pic>
        <p:nvPicPr>
          <p:cNvPr id="469" name="Google Shape;469;p30"/>
          <p:cNvPicPr preferRelativeResize="0"/>
          <p:nvPr/>
        </p:nvPicPr>
        <p:blipFill>
          <a:blip r:embed="rId3">
            <a:alphaModFix/>
          </a:blip>
          <a:stretch>
            <a:fillRect/>
          </a:stretch>
        </p:blipFill>
        <p:spPr>
          <a:xfrm>
            <a:off x="8030388" y="4515860"/>
            <a:ext cx="1950291" cy="80586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3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latin typeface="Red Hat Text"/>
                <a:ea typeface="Red Hat Text"/>
                <a:cs typeface="Red Hat Text"/>
                <a:sym typeface="Red Hat Text"/>
              </a:rPr>
              <a:t>DATA SCIENCE LIFECYCLE</a:t>
            </a:r>
            <a:endParaRPr>
              <a:latin typeface="Red Hat Text"/>
              <a:ea typeface="Red Hat Text"/>
              <a:cs typeface="Red Hat Text"/>
              <a:sym typeface="Red Hat Text"/>
            </a:endParaRPr>
          </a:p>
        </p:txBody>
      </p:sp>
      <p:sp>
        <p:nvSpPr>
          <p:cNvPr id="475" name="Google Shape;475;p31"/>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76" name="Google Shape;476;p31"/>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477" name="Google Shape;477;p31"/>
          <p:cNvSpPr/>
          <p:nvPr/>
        </p:nvSpPr>
        <p:spPr>
          <a:xfrm rot="5400000">
            <a:off x="2188977"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478" name="Google Shape;478;p31"/>
          <p:cNvSpPr/>
          <p:nvPr/>
        </p:nvSpPr>
        <p:spPr>
          <a:xfrm rot="5400000">
            <a:off x="385241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479" name="Google Shape;479;p31"/>
          <p:cNvSpPr/>
          <p:nvPr/>
        </p:nvSpPr>
        <p:spPr>
          <a:xfrm rot="5400000">
            <a:off x="5402729"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480" name="Google Shape;480;p31"/>
          <p:cNvSpPr/>
          <p:nvPr/>
        </p:nvSpPr>
        <p:spPr>
          <a:xfrm rot="5400000">
            <a:off x="708862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481" name="Google Shape;481;p31"/>
          <p:cNvSpPr/>
          <p:nvPr/>
        </p:nvSpPr>
        <p:spPr>
          <a:xfrm rot="5400000">
            <a:off x="8652003"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482" name="Google Shape;482;p31"/>
          <p:cNvSpPr/>
          <p:nvPr/>
        </p:nvSpPr>
        <p:spPr>
          <a:xfrm rot="5400000">
            <a:off x="10189258"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483" name="Google Shape;483;p31"/>
          <p:cNvSpPr/>
          <p:nvPr/>
        </p:nvSpPr>
        <p:spPr>
          <a:xfrm>
            <a:off x="522488" y="1977047"/>
            <a:ext cx="15846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codifying problem </a:t>
            </a:r>
            <a:br>
              <a:rPr b="0" i="0" lang="en" u="none" cap="none" strike="noStrike">
                <a:solidFill>
                  <a:srgbClr val="FFFFFF"/>
                </a:solidFill>
                <a:latin typeface="Overpass ExtraBold"/>
                <a:ea typeface="Overpass ExtraBold"/>
                <a:cs typeface="Overpass ExtraBold"/>
                <a:sym typeface="Overpass ExtraBold"/>
              </a:rPr>
            </a:br>
            <a:r>
              <a:rPr b="0" i="0" lang="en" u="none" cap="none" strike="noStrike">
                <a:solidFill>
                  <a:srgbClr val="FFFFFF"/>
                </a:solidFill>
                <a:latin typeface="Overpass ExtraBold"/>
                <a:ea typeface="Overpass ExtraBold"/>
                <a:cs typeface="Overpass ExtraBold"/>
                <a:sym typeface="Overpass ExtraBold"/>
              </a:rPr>
              <a:t>and metrics</a:t>
            </a:r>
            <a:endParaRPr/>
          </a:p>
        </p:txBody>
      </p:sp>
      <p:sp>
        <p:nvSpPr>
          <p:cNvPr id="484" name="Google Shape;484;p31"/>
          <p:cNvSpPr/>
          <p:nvPr/>
        </p:nvSpPr>
        <p:spPr>
          <a:xfrm>
            <a:off x="4190997"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feature engineering</a:t>
            </a:r>
            <a:endParaRPr/>
          </a:p>
        </p:txBody>
      </p:sp>
      <p:sp>
        <p:nvSpPr>
          <p:cNvPr id="485" name="Google Shape;485;p31"/>
          <p:cNvSpPr/>
          <p:nvPr/>
        </p:nvSpPr>
        <p:spPr>
          <a:xfrm>
            <a:off x="5730269" y="1977047"/>
            <a:ext cx="1288800" cy="932700"/>
          </a:xfrm>
          <a:prstGeom prst="rect">
            <a:avLst/>
          </a:prstGeom>
          <a:solidFill>
            <a:srgbClr val="EE0000"/>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 training </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and tuning</a:t>
            </a:r>
            <a:endParaRPr/>
          </a:p>
        </p:txBody>
      </p:sp>
      <p:sp>
        <p:nvSpPr>
          <p:cNvPr id="486" name="Google Shape;486;p31"/>
          <p:cNvSpPr/>
          <p:nvPr/>
        </p:nvSpPr>
        <p:spPr>
          <a:xfrm>
            <a:off x="7391844" y="1977047"/>
            <a:ext cx="12147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487" name="Google Shape;487;p31"/>
          <p:cNvSpPr/>
          <p:nvPr/>
        </p:nvSpPr>
        <p:spPr>
          <a:xfrm>
            <a:off x="2529516" y="1977047"/>
            <a:ext cx="12399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300"/>
              <a:buFont typeface="Overpass ExtraBold"/>
              <a:buNone/>
            </a:pPr>
            <a:r>
              <a:rPr b="0" i="0" lang="en" u="none" cap="none" strike="noStrike">
                <a:solidFill>
                  <a:srgbClr val="FFFFFF"/>
                </a:solidFill>
                <a:latin typeface="Overpass ExtraBold"/>
                <a:ea typeface="Overpass ExtraBold"/>
                <a:cs typeface="Overpass ExtraBold"/>
                <a:sym typeface="Overpass ExtraBold"/>
              </a:rPr>
              <a:t>data collection and cleaning</a:t>
            </a:r>
            <a:endParaRPr/>
          </a:p>
        </p:txBody>
      </p:sp>
      <p:sp>
        <p:nvSpPr>
          <p:cNvPr id="488" name="Google Shape;488;p31"/>
          <p:cNvSpPr/>
          <p:nvPr/>
        </p:nvSpPr>
        <p:spPr>
          <a:xfrm>
            <a:off x="8940894"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deployment</a:t>
            </a:r>
            <a:endParaRPr/>
          </a:p>
        </p:txBody>
      </p:sp>
      <p:sp>
        <p:nvSpPr>
          <p:cNvPr id="489" name="Google Shape;489;p31"/>
          <p:cNvSpPr/>
          <p:nvPr/>
        </p:nvSpPr>
        <p:spPr>
          <a:xfrm>
            <a:off x="10517200" y="1977047"/>
            <a:ext cx="11523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monitoring,</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490" name="Google Shape;490;p31"/>
          <p:cNvSpPr/>
          <p:nvPr/>
        </p:nvSpPr>
        <p:spPr>
          <a:xfrm>
            <a:off x="4777440" y="1444058"/>
            <a:ext cx="1842318" cy="532980"/>
          </a:xfrm>
          <a:custGeom>
            <a:rect b="b" l="l" r="r" t="t"/>
            <a:pathLst>
              <a:path extrusionOk="0" h="21600" w="21600">
                <a:moveTo>
                  <a:pt x="937" y="0"/>
                </a:moveTo>
                <a:lnTo>
                  <a:pt x="937" y="4742"/>
                </a:lnTo>
                <a:lnTo>
                  <a:pt x="935" y="4742"/>
                </a:lnTo>
                <a:lnTo>
                  <a:pt x="935" y="12562"/>
                </a:lnTo>
                <a:lnTo>
                  <a:pt x="0" y="12562"/>
                </a:lnTo>
                <a:lnTo>
                  <a:pt x="1602" y="21600"/>
                </a:lnTo>
                <a:lnTo>
                  <a:pt x="3204" y="12562"/>
                </a:lnTo>
                <a:lnTo>
                  <a:pt x="2269" y="12562"/>
                </a:lnTo>
                <a:lnTo>
                  <a:pt x="2269" y="4809"/>
                </a:lnTo>
                <a:lnTo>
                  <a:pt x="20276" y="4809"/>
                </a:lnTo>
                <a:lnTo>
                  <a:pt x="20276" y="20043"/>
                </a:lnTo>
                <a:lnTo>
                  <a:pt x="21600" y="20043"/>
                </a:lnTo>
                <a:lnTo>
                  <a:pt x="21600" y="60"/>
                </a:lnTo>
                <a:lnTo>
                  <a:pt x="21597" y="60"/>
                </a:lnTo>
                <a:lnTo>
                  <a:pt x="21597" y="0"/>
                </a:lnTo>
                <a:lnTo>
                  <a:pt x="937" y="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491" name="Google Shape;491;p31"/>
          <p:cNvSpPr/>
          <p:nvPr/>
        </p:nvSpPr>
        <p:spPr>
          <a:xfrm>
            <a:off x="8732571" y="2949092"/>
            <a:ext cx="2457270" cy="979992"/>
          </a:xfrm>
          <a:custGeom>
            <a:rect b="b" l="l" r="r" t="t"/>
            <a:pathLst>
              <a:path extrusionOk="0" h="21600" w="21600">
                <a:moveTo>
                  <a:pt x="20578" y="0"/>
                </a:moveTo>
                <a:lnTo>
                  <a:pt x="20607" y="17133"/>
                </a:lnTo>
                <a:lnTo>
                  <a:pt x="13341" y="17133"/>
                </a:lnTo>
                <a:lnTo>
                  <a:pt x="13341" y="19747"/>
                </a:lnTo>
                <a:lnTo>
                  <a:pt x="21597" y="19747"/>
                </a:lnTo>
                <a:lnTo>
                  <a:pt x="21597" y="19616"/>
                </a:lnTo>
                <a:lnTo>
                  <a:pt x="21600" y="19616"/>
                </a:lnTo>
                <a:lnTo>
                  <a:pt x="21571" y="0"/>
                </a:lnTo>
                <a:lnTo>
                  <a:pt x="20578" y="0"/>
                </a:lnTo>
                <a:close/>
                <a:moveTo>
                  <a:pt x="1868" y="15280"/>
                </a:moveTo>
                <a:lnTo>
                  <a:pt x="0" y="18440"/>
                </a:lnTo>
                <a:lnTo>
                  <a:pt x="1868" y="21600"/>
                </a:lnTo>
                <a:lnTo>
                  <a:pt x="1868" y="19756"/>
                </a:lnTo>
                <a:lnTo>
                  <a:pt x="8309" y="19756"/>
                </a:lnTo>
                <a:lnTo>
                  <a:pt x="8309" y="17124"/>
                </a:lnTo>
                <a:lnTo>
                  <a:pt x="1868" y="17124"/>
                </a:lnTo>
                <a:lnTo>
                  <a:pt x="1868" y="15280"/>
                </a:lnTo>
                <a:close/>
                <a:moveTo>
                  <a:pt x="8849" y="17133"/>
                </a:moveTo>
                <a:lnTo>
                  <a:pt x="8849" y="19747"/>
                </a:lnTo>
                <a:lnTo>
                  <a:pt x="9841" y="19747"/>
                </a:lnTo>
                <a:lnTo>
                  <a:pt x="9841" y="17133"/>
                </a:lnTo>
                <a:lnTo>
                  <a:pt x="8849" y="17133"/>
                </a:lnTo>
                <a:close/>
                <a:moveTo>
                  <a:pt x="10346" y="17133"/>
                </a:moveTo>
                <a:lnTo>
                  <a:pt x="10346" y="19747"/>
                </a:lnTo>
                <a:lnTo>
                  <a:pt x="11338" y="19747"/>
                </a:lnTo>
                <a:lnTo>
                  <a:pt x="11338" y="17133"/>
                </a:lnTo>
                <a:lnTo>
                  <a:pt x="10346" y="17133"/>
                </a:lnTo>
                <a:close/>
                <a:moveTo>
                  <a:pt x="11844" y="17133"/>
                </a:moveTo>
                <a:lnTo>
                  <a:pt x="11844" y="19747"/>
                </a:lnTo>
                <a:lnTo>
                  <a:pt x="12836" y="19747"/>
                </a:lnTo>
                <a:lnTo>
                  <a:pt x="12836" y="17133"/>
                </a:lnTo>
                <a:lnTo>
                  <a:pt x="11844" y="17133"/>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492" name="Google Shape;492;p31"/>
          <p:cNvSpPr/>
          <p:nvPr/>
        </p:nvSpPr>
        <p:spPr>
          <a:xfrm>
            <a:off x="6296336" y="2949085"/>
            <a:ext cx="1842318" cy="532980"/>
          </a:xfrm>
          <a:custGeom>
            <a:rect b="b" l="l" r="r" t="t"/>
            <a:pathLst>
              <a:path extrusionOk="0" h="21600" w="21600">
                <a:moveTo>
                  <a:pt x="937" y="21600"/>
                </a:moveTo>
                <a:lnTo>
                  <a:pt x="937" y="16858"/>
                </a:lnTo>
                <a:lnTo>
                  <a:pt x="935" y="16858"/>
                </a:lnTo>
                <a:lnTo>
                  <a:pt x="935" y="9038"/>
                </a:lnTo>
                <a:lnTo>
                  <a:pt x="0" y="9038"/>
                </a:lnTo>
                <a:lnTo>
                  <a:pt x="1602" y="0"/>
                </a:lnTo>
                <a:lnTo>
                  <a:pt x="3204" y="9038"/>
                </a:lnTo>
                <a:lnTo>
                  <a:pt x="2269" y="9038"/>
                </a:lnTo>
                <a:lnTo>
                  <a:pt x="2269" y="16791"/>
                </a:lnTo>
                <a:lnTo>
                  <a:pt x="20276" y="16791"/>
                </a:lnTo>
                <a:lnTo>
                  <a:pt x="20276" y="1557"/>
                </a:lnTo>
                <a:lnTo>
                  <a:pt x="21600" y="1557"/>
                </a:lnTo>
                <a:lnTo>
                  <a:pt x="21600" y="21540"/>
                </a:lnTo>
                <a:lnTo>
                  <a:pt x="21597" y="21540"/>
                </a:lnTo>
                <a:lnTo>
                  <a:pt x="21597" y="21600"/>
                </a:lnTo>
                <a:lnTo>
                  <a:pt x="937"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493" name="Google Shape;493;p31"/>
          <p:cNvSpPr/>
          <p:nvPr/>
        </p:nvSpPr>
        <p:spPr>
          <a:xfrm>
            <a:off x="4781201" y="2949085"/>
            <a:ext cx="1500822" cy="532980"/>
          </a:xfrm>
          <a:custGeom>
            <a:rect b="b" l="l" r="r" t="t"/>
            <a:pathLst>
              <a:path extrusionOk="0" h="21600" w="21600">
                <a:moveTo>
                  <a:pt x="1151" y="21600"/>
                </a:moveTo>
                <a:lnTo>
                  <a:pt x="1151" y="16858"/>
                </a:lnTo>
                <a:lnTo>
                  <a:pt x="1147" y="16858"/>
                </a:lnTo>
                <a:lnTo>
                  <a:pt x="1147" y="9038"/>
                </a:lnTo>
                <a:lnTo>
                  <a:pt x="0" y="9038"/>
                </a:lnTo>
                <a:lnTo>
                  <a:pt x="1967" y="0"/>
                </a:lnTo>
                <a:lnTo>
                  <a:pt x="3933" y="9038"/>
                </a:lnTo>
                <a:lnTo>
                  <a:pt x="2785" y="9038"/>
                </a:lnTo>
                <a:lnTo>
                  <a:pt x="2785" y="16791"/>
                </a:lnTo>
                <a:lnTo>
                  <a:pt x="21600" y="16791"/>
                </a:lnTo>
                <a:lnTo>
                  <a:pt x="21521" y="21540"/>
                </a:lnTo>
                <a:lnTo>
                  <a:pt x="1151"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3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latin typeface="Red Hat Text"/>
                <a:ea typeface="Red Hat Text"/>
                <a:cs typeface="Red Hat Text"/>
                <a:sym typeface="Red Hat Text"/>
              </a:rPr>
              <a:t>DATA SCIENCE LIFECYCLE</a:t>
            </a:r>
            <a:endParaRPr>
              <a:latin typeface="Red Hat Text"/>
              <a:ea typeface="Red Hat Text"/>
              <a:cs typeface="Red Hat Text"/>
              <a:sym typeface="Red Hat Text"/>
            </a:endParaRPr>
          </a:p>
        </p:txBody>
      </p:sp>
      <p:sp>
        <p:nvSpPr>
          <p:cNvPr id="499" name="Google Shape;499;p3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500" name="Google Shape;500;p32"/>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501" name="Google Shape;501;p32"/>
          <p:cNvSpPr/>
          <p:nvPr/>
        </p:nvSpPr>
        <p:spPr>
          <a:xfrm rot="5400000">
            <a:off x="2188977"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502" name="Google Shape;502;p32"/>
          <p:cNvSpPr/>
          <p:nvPr/>
        </p:nvSpPr>
        <p:spPr>
          <a:xfrm rot="5400000">
            <a:off x="385241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503" name="Google Shape;503;p32"/>
          <p:cNvSpPr/>
          <p:nvPr/>
        </p:nvSpPr>
        <p:spPr>
          <a:xfrm rot="5400000">
            <a:off x="5402729"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504" name="Google Shape;504;p32"/>
          <p:cNvSpPr/>
          <p:nvPr/>
        </p:nvSpPr>
        <p:spPr>
          <a:xfrm rot="5400000">
            <a:off x="708862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505" name="Google Shape;505;p32"/>
          <p:cNvSpPr/>
          <p:nvPr/>
        </p:nvSpPr>
        <p:spPr>
          <a:xfrm rot="5400000">
            <a:off x="8652003"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506" name="Google Shape;506;p32"/>
          <p:cNvSpPr/>
          <p:nvPr/>
        </p:nvSpPr>
        <p:spPr>
          <a:xfrm rot="5400000">
            <a:off x="10189258"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507" name="Google Shape;507;p32"/>
          <p:cNvSpPr/>
          <p:nvPr/>
        </p:nvSpPr>
        <p:spPr>
          <a:xfrm>
            <a:off x="522488" y="1977047"/>
            <a:ext cx="15846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codifying problem </a:t>
            </a:r>
            <a:br>
              <a:rPr b="0" i="0" lang="en" u="none" cap="none" strike="noStrike">
                <a:solidFill>
                  <a:srgbClr val="FFFFFF"/>
                </a:solidFill>
                <a:latin typeface="Overpass ExtraBold"/>
                <a:ea typeface="Overpass ExtraBold"/>
                <a:cs typeface="Overpass ExtraBold"/>
                <a:sym typeface="Overpass ExtraBold"/>
              </a:rPr>
            </a:br>
            <a:r>
              <a:rPr b="0" i="0" lang="en" u="none" cap="none" strike="noStrike">
                <a:solidFill>
                  <a:srgbClr val="FFFFFF"/>
                </a:solidFill>
                <a:latin typeface="Overpass ExtraBold"/>
                <a:ea typeface="Overpass ExtraBold"/>
                <a:cs typeface="Overpass ExtraBold"/>
                <a:sym typeface="Overpass ExtraBold"/>
              </a:rPr>
              <a:t>and metrics</a:t>
            </a:r>
            <a:endParaRPr/>
          </a:p>
        </p:txBody>
      </p:sp>
      <p:sp>
        <p:nvSpPr>
          <p:cNvPr id="508" name="Google Shape;508;p32"/>
          <p:cNvSpPr/>
          <p:nvPr/>
        </p:nvSpPr>
        <p:spPr>
          <a:xfrm>
            <a:off x="4190997"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feature engineering</a:t>
            </a:r>
            <a:endParaRPr/>
          </a:p>
        </p:txBody>
      </p:sp>
      <p:sp>
        <p:nvSpPr>
          <p:cNvPr id="509" name="Google Shape;509;p32"/>
          <p:cNvSpPr/>
          <p:nvPr/>
        </p:nvSpPr>
        <p:spPr>
          <a:xfrm>
            <a:off x="5730269" y="1977047"/>
            <a:ext cx="1288800" cy="932700"/>
          </a:xfrm>
          <a:prstGeom prst="rect">
            <a:avLst/>
          </a:prstGeom>
          <a:solidFill>
            <a:srgbClr val="EE0000"/>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 training </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and tuning</a:t>
            </a:r>
            <a:endParaRPr/>
          </a:p>
        </p:txBody>
      </p:sp>
      <p:sp>
        <p:nvSpPr>
          <p:cNvPr id="510" name="Google Shape;510;p32"/>
          <p:cNvSpPr/>
          <p:nvPr/>
        </p:nvSpPr>
        <p:spPr>
          <a:xfrm>
            <a:off x="7391844" y="1977047"/>
            <a:ext cx="12147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511" name="Google Shape;511;p32"/>
          <p:cNvSpPr/>
          <p:nvPr/>
        </p:nvSpPr>
        <p:spPr>
          <a:xfrm>
            <a:off x="2529516" y="1977047"/>
            <a:ext cx="12399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300"/>
              <a:buFont typeface="Overpass ExtraBold"/>
              <a:buNone/>
            </a:pPr>
            <a:r>
              <a:rPr b="0" i="0" lang="en" u="none" cap="none" strike="noStrike">
                <a:solidFill>
                  <a:srgbClr val="FFFFFF"/>
                </a:solidFill>
                <a:latin typeface="Overpass ExtraBold"/>
                <a:ea typeface="Overpass ExtraBold"/>
                <a:cs typeface="Overpass ExtraBold"/>
                <a:sym typeface="Overpass ExtraBold"/>
              </a:rPr>
              <a:t>data collection and cleaning</a:t>
            </a:r>
            <a:endParaRPr/>
          </a:p>
        </p:txBody>
      </p:sp>
      <p:sp>
        <p:nvSpPr>
          <p:cNvPr id="512" name="Google Shape;512;p32"/>
          <p:cNvSpPr/>
          <p:nvPr/>
        </p:nvSpPr>
        <p:spPr>
          <a:xfrm>
            <a:off x="8940894"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deployment</a:t>
            </a:r>
            <a:endParaRPr/>
          </a:p>
        </p:txBody>
      </p:sp>
      <p:sp>
        <p:nvSpPr>
          <p:cNvPr id="513" name="Google Shape;513;p32"/>
          <p:cNvSpPr/>
          <p:nvPr/>
        </p:nvSpPr>
        <p:spPr>
          <a:xfrm>
            <a:off x="10517200" y="1977047"/>
            <a:ext cx="11523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monitoring,</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514" name="Google Shape;514;p32"/>
          <p:cNvSpPr/>
          <p:nvPr/>
        </p:nvSpPr>
        <p:spPr>
          <a:xfrm>
            <a:off x="4777440" y="1444058"/>
            <a:ext cx="1842318" cy="532980"/>
          </a:xfrm>
          <a:custGeom>
            <a:rect b="b" l="l" r="r" t="t"/>
            <a:pathLst>
              <a:path extrusionOk="0" h="21600" w="21600">
                <a:moveTo>
                  <a:pt x="937" y="0"/>
                </a:moveTo>
                <a:lnTo>
                  <a:pt x="937" y="4742"/>
                </a:lnTo>
                <a:lnTo>
                  <a:pt x="935" y="4742"/>
                </a:lnTo>
                <a:lnTo>
                  <a:pt x="935" y="12562"/>
                </a:lnTo>
                <a:lnTo>
                  <a:pt x="0" y="12562"/>
                </a:lnTo>
                <a:lnTo>
                  <a:pt x="1602" y="21600"/>
                </a:lnTo>
                <a:lnTo>
                  <a:pt x="3204" y="12562"/>
                </a:lnTo>
                <a:lnTo>
                  <a:pt x="2269" y="12562"/>
                </a:lnTo>
                <a:lnTo>
                  <a:pt x="2269" y="4809"/>
                </a:lnTo>
                <a:lnTo>
                  <a:pt x="20276" y="4809"/>
                </a:lnTo>
                <a:lnTo>
                  <a:pt x="20276" y="20043"/>
                </a:lnTo>
                <a:lnTo>
                  <a:pt x="21600" y="20043"/>
                </a:lnTo>
                <a:lnTo>
                  <a:pt x="21600" y="60"/>
                </a:lnTo>
                <a:lnTo>
                  <a:pt x="21597" y="60"/>
                </a:lnTo>
                <a:lnTo>
                  <a:pt x="21597" y="0"/>
                </a:lnTo>
                <a:lnTo>
                  <a:pt x="937" y="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515" name="Google Shape;515;p32"/>
          <p:cNvSpPr/>
          <p:nvPr/>
        </p:nvSpPr>
        <p:spPr>
          <a:xfrm>
            <a:off x="8732571" y="2949092"/>
            <a:ext cx="2457270" cy="979992"/>
          </a:xfrm>
          <a:custGeom>
            <a:rect b="b" l="l" r="r" t="t"/>
            <a:pathLst>
              <a:path extrusionOk="0" h="21600" w="21600">
                <a:moveTo>
                  <a:pt x="20578" y="0"/>
                </a:moveTo>
                <a:lnTo>
                  <a:pt x="20607" y="17133"/>
                </a:lnTo>
                <a:lnTo>
                  <a:pt x="13341" y="17133"/>
                </a:lnTo>
                <a:lnTo>
                  <a:pt x="13341" y="19747"/>
                </a:lnTo>
                <a:lnTo>
                  <a:pt x="21597" y="19747"/>
                </a:lnTo>
                <a:lnTo>
                  <a:pt x="21597" y="19616"/>
                </a:lnTo>
                <a:lnTo>
                  <a:pt x="21600" y="19616"/>
                </a:lnTo>
                <a:lnTo>
                  <a:pt x="21571" y="0"/>
                </a:lnTo>
                <a:lnTo>
                  <a:pt x="20578" y="0"/>
                </a:lnTo>
                <a:close/>
                <a:moveTo>
                  <a:pt x="1868" y="15280"/>
                </a:moveTo>
                <a:lnTo>
                  <a:pt x="0" y="18440"/>
                </a:lnTo>
                <a:lnTo>
                  <a:pt x="1868" y="21600"/>
                </a:lnTo>
                <a:lnTo>
                  <a:pt x="1868" y="19756"/>
                </a:lnTo>
                <a:lnTo>
                  <a:pt x="8309" y="19756"/>
                </a:lnTo>
                <a:lnTo>
                  <a:pt x="8309" y="17124"/>
                </a:lnTo>
                <a:lnTo>
                  <a:pt x="1868" y="17124"/>
                </a:lnTo>
                <a:lnTo>
                  <a:pt x="1868" y="15280"/>
                </a:lnTo>
                <a:close/>
                <a:moveTo>
                  <a:pt x="8849" y="17133"/>
                </a:moveTo>
                <a:lnTo>
                  <a:pt x="8849" y="19747"/>
                </a:lnTo>
                <a:lnTo>
                  <a:pt x="9841" y="19747"/>
                </a:lnTo>
                <a:lnTo>
                  <a:pt x="9841" y="17133"/>
                </a:lnTo>
                <a:lnTo>
                  <a:pt x="8849" y="17133"/>
                </a:lnTo>
                <a:close/>
                <a:moveTo>
                  <a:pt x="10346" y="17133"/>
                </a:moveTo>
                <a:lnTo>
                  <a:pt x="10346" y="19747"/>
                </a:lnTo>
                <a:lnTo>
                  <a:pt x="11338" y="19747"/>
                </a:lnTo>
                <a:lnTo>
                  <a:pt x="11338" y="17133"/>
                </a:lnTo>
                <a:lnTo>
                  <a:pt x="10346" y="17133"/>
                </a:lnTo>
                <a:close/>
                <a:moveTo>
                  <a:pt x="11844" y="17133"/>
                </a:moveTo>
                <a:lnTo>
                  <a:pt x="11844" y="19747"/>
                </a:lnTo>
                <a:lnTo>
                  <a:pt x="12836" y="19747"/>
                </a:lnTo>
                <a:lnTo>
                  <a:pt x="12836" y="17133"/>
                </a:lnTo>
                <a:lnTo>
                  <a:pt x="11844" y="17133"/>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516" name="Google Shape;516;p32"/>
          <p:cNvSpPr/>
          <p:nvPr/>
        </p:nvSpPr>
        <p:spPr>
          <a:xfrm>
            <a:off x="6296336" y="2949085"/>
            <a:ext cx="1842318" cy="532980"/>
          </a:xfrm>
          <a:custGeom>
            <a:rect b="b" l="l" r="r" t="t"/>
            <a:pathLst>
              <a:path extrusionOk="0" h="21600" w="21600">
                <a:moveTo>
                  <a:pt x="937" y="21600"/>
                </a:moveTo>
                <a:lnTo>
                  <a:pt x="937" y="16858"/>
                </a:lnTo>
                <a:lnTo>
                  <a:pt x="935" y="16858"/>
                </a:lnTo>
                <a:lnTo>
                  <a:pt x="935" y="9038"/>
                </a:lnTo>
                <a:lnTo>
                  <a:pt x="0" y="9038"/>
                </a:lnTo>
                <a:lnTo>
                  <a:pt x="1602" y="0"/>
                </a:lnTo>
                <a:lnTo>
                  <a:pt x="3204" y="9038"/>
                </a:lnTo>
                <a:lnTo>
                  <a:pt x="2269" y="9038"/>
                </a:lnTo>
                <a:lnTo>
                  <a:pt x="2269" y="16791"/>
                </a:lnTo>
                <a:lnTo>
                  <a:pt x="20276" y="16791"/>
                </a:lnTo>
                <a:lnTo>
                  <a:pt x="20276" y="1557"/>
                </a:lnTo>
                <a:lnTo>
                  <a:pt x="21600" y="1557"/>
                </a:lnTo>
                <a:lnTo>
                  <a:pt x="21600" y="21540"/>
                </a:lnTo>
                <a:lnTo>
                  <a:pt x="21597" y="21540"/>
                </a:lnTo>
                <a:lnTo>
                  <a:pt x="21597" y="21600"/>
                </a:lnTo>
                <a:lnTo>
                  <a:pt x="937"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517" name="Google Shape;517;p32"/>
          <p:cNvSpPr/>
          <p:nvPr/>
        </p:nvSpPr>
        <p:spPr>
          <a:xfrm>
            <a:off x="4781201" y="2949085"/>
            <a:ext cx="1500822" cy="532980"/>
          </a:xfrm>
          <a:custGeom>
            <a:rect b="b" l="l" r="r" t="t"/>
            <a:pathLst>
              <a:path extrusionOk="0" h="21600" w="21600">
                <a:moveTo>
                  <a:pt x="1151" y="21600"/>
                </a:moveTo>
                <a:lnTo>
                  <a:pt x="1151" y="16858"/>
                </a:lnTo>
                <a:lnTo>
                  <a:pt x="1147" y="16858"/>
                </a:lnTo>
                <a:lnTo>
                  <a:pt x="1147" y="9038"/>
                </a:lnTo>
                <a:lnTo>
                  <a:pt x="0" y="9038"/>
                </a:lnTo>
                <a:lnTo>
                  <a:pt x="1967" y="0"/>
                </a:lnTo>
                <a:lnTo>
                  <a:pt x="3933" y="9038"/>
                </a:lnTo>
                <a:lnTo>
                  <a:pt x="2785" y="9038"/>
                </a:lnTo>
                <a:lnTo>
                  <a:pt x="2785" y="16791"/>
                </a:lnTo>
                <a:lnTo>
                  <a:pt x="21600" y="16791"/>
                </a:lnTo>
                <a:lnTo>
                  <a:pt x="21521" y="21540"/>
                </a:lnTo>
                <a:lnTo>
                  <a:pt x="1151"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518" name="Google Shape;518;p32"/>
          <p:cNvSpPr txBox="1"/>
          <p:nvPr/>
        </p:nvSpPr>
        <p:spPr>
          <a:xfrm>
            <a:off x="522500" y="4084738"/>
            <a:ext cx="41748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1600">
                <a:solidFill>
                  <a:schemeClr val="dk1"/>
                </a:solidFill>
                <a:latin typeface="Overpass Light"/>
                <a:ea typeface="Overpass Light"/>
                <a:cs typeface="Overpass Light"/>
                <a:sym typeface="Overpass Light"/>
              </a:rPr>
              <a:t>What type of problem are we solving (classification? regression? supervised learning? unsupervised?)?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3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latin typeface="Red Hat Text"/>
                <a:ea typeface="Red Hat Text"/>
                <a:cs typeface="Red Hat Text"/>
                <a:sym typeface="Red Hat Text"/>
              </a:rPr>
              <a:t>DATA SCIENCE LIFECYCLE</a:t>
            </a:r>
            <a:endParaRPr>
              <a:latin typeface="Red Hat Text"/>
              <a:ea typeface="Red Hat Text"/>
              <a:cs typeface="Red Hat Text"/>
              <a:sym typeface="Red Hat Text"/>
            </a:endParaRPr>
          </a:p>
        </p:txBody>
      </p:sp>
      <p:sp>
        <p:nvSpPr>
          <p:cNvPr id="524" name="Google Shape;524;p3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525" name="Google Shape;525;p33"/>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526" name="Google Shape;526;p33"/>
          <p:cNvSpPr/>
          <p:nvPr/>
        </p:nvSpPr>
        <p:spPr>
          <a:xfrm rot="5400000">
            <a:off x="2188977"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527" name="Google Shape;527;p33"/>
          <p:cNvSpPr/>
          <p:nvPr/>
        </p:nvSpPr>
        <p:spPr>
          <a:xfrm rot="5400000">
            <a:off x="385241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528" name="Google Shape;528;p33"/>
          <p:cNvSpPr/>
          <p:nvPr/>
        </p:nvSpPr>
        <p:spPr>
          <a:xfrm rot="5400000">
            <a:off x="5402729"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529" name="Google Shape;529;p33"/>
          <p:cNvSpPr/>
          <p:nvPr/>
        </p:nvSpPr>
        <p:spPr>
          <a:xfrm rot="5400000">
            <a:off x="708862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530" name="Google Shape;530;p33"/>
          <p:cNvSpPr/>
          <p:nvPr/>
        </p:nvSpPr>
        <p:spPr>
          <a:xfrm rot="5400000">
            <a:off x="8652003"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531" name="Google Shape;531;p33"/>
          <p:cNvSpPr/>
          <p:nvPr/>
        </p:nvSpPr>
        <p:spPr>
          <a:xfrm rot="5400000">
            <a:off x="10189258"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532" name="Google Shape;532;p33"/>
          <p:cNvSpPr/>
          <p:nvPr/>
        </p:nvSpPr>
        <p:spPr>
          <a:xfrm>
            <a:off x="522488" y="1977047"/>
            <a:ext cx="15846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codifying problem </a:t>
            </a:r>
            <a:br>
              <a:rPr b="0" i="0" lang="en" u="none" cap="none" strike="noStrike">
                <a:solidFill>
                  <a:srgbClr val="FFFFFF"/>
                </a:solidFill>
                <a:latin typeface="Overpass ExtraBold"/>
                <a:ea typeface="Overpass ExtraBold"/>
                <a:cs typeface="Overpass ExtraBold"/>
                <a:sym typeface="Overpass ExtraBold"/>
              </a:rPr>
            </a:br>
            <a:r>
              <a:rPr b="0" i="0" lang="en" u="none" cap="none" strike="noStrike">
                <a:solidFill>
                  <a:srgbClr val="FFFFFF"/>
                </a:solidFill>
                <a:latin typeface="Overpass ExtraBold"/>
                <a:ea typeface="Overpass ExtraBold"/>
                <a:cs typeface="Overpass ExtraBold"/>
                <a:sym typeface="Overpass ExtraBold"/>
              </a:rPr>
              <a:t>and metrics</a:t>
            </a:r>
            <a:endParaRPr/>
          </a:p>
        </p:txBody>
      </p:sp>
      <p:sp>
        <p:nvSpPr>
          <p:cNvPr id="533" name="Google Shape;533;p33"/>
          <p:cNvSpPr/>
          <p:nvPr/>
        </p:nvSpPr>
        <p:spPr>
          <a:xfrm>
            <a:off x="4190997"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feature engineering</a:t>
            </a:r>
            <a:endParaRPr/>
          </a:p>
        </p:txBody>
      </p:sp>
      <p:sp>
        <p:nvSpPr>
          <p:cNvPr id="534" name="Google Shape;534;p33"/>
          <p:cNvSpPr/>
          <p:nvPr/>
        </p:nvSpPr>
        <p:spPr>
          <a:xfrm>
            <a:off x="5730269" y="1977047"/>
            <a:ext cx="1288800" cy="932700"/>
          </a:xfrm>
          <a:prstGeom prst="rect">
            <a:avLst/>
          </a:prstGeom>
          <a:solidFill>
            <a:srgbClr val="EE0000"/>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 training </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and tuning</a:t>
            </a:r>
            <a:endParaRPr/>
          </a:p>
        </p:txBody>
      </p:sp>
      <p:sp>
        <p:nvSpPr>
          <p:cNvPr id="535" name="Google Shape;535;p33"/>
          <p:cNvSpPr/>
          <p:nvPr/>
        </p:nvSpPr>
        <p:spPr>
          <a:xfrm>
            <a:off x="7391844" y="1977047"/>
            <a:ext cx="12147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536" name="Google Shape;536;p33"/>
          <p:cNvSpPr/>
          <p:nvPr/>
        </p:nvSpPr>
        <p:spPr>
          <a:xfrm>
            <a:off x="2529516" y="1977047"/>
            <a:ext cx="12399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300"/>
              <a:buFont typeface="Overpass ExtraBold"/>
              <a:buNone/>
            </a:pPr>
            <a:r>
              <a:rPr b="0" i="0" lang="en" u="none" cap="none" strike="noStrike">
                <a:solidFill>
                  <a:srgbClr val="FFFFFF"/>
                </a:solidFill>
                <a:latin typeface="Overpass ExtraBold"/>
                <a:ea typeface="Overpass ExtraBold"/>
                <a:cs typeface="Overpass ExtraBold"/>
                <a:sym typeface="Overpass ExtraBold"/>
              </a:rPr>
              <a:t>data collection and cleaning</a:t>
            </a:r>
            <a:endParaRPr/>
          </a:p>
        </p:txBody>
      </p:sp>
      <p:sp>
        <p:nvSpPr>
          <p:cNvPr id="537" name="Google Shape;537;p33"/>
          <p:cNvSpPr/>
          <p:nvPr/>
        </p:nvSpPr>
        <p:spPr>
          <a:xfrm>
            <a:off x="8940894"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deployment</a:t>
            </a:r>
            <a:endParaRPr/>
          </a:p>
        </p:txBody>
      </p:sp>
      <p:sp>
        <p:nvSpPr>
          <p:cNvPr id="538" name="Google Shape;538;p33"/>
          <p:cNvSpPr/>
          <p:nvPr/>
        </p:nvSpPr>
        <p:spPr>
          <a:xfrm>
            <a:off x="10517200" y="1977047"/>
            <a:ext cx="11523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monitoring,</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539" name="Google Shape;539;p33"/>
          <p:cNvSpPr/>
          <p:nvPr/>
        </p:nvSpPr>
        <p:spPr>
          <a:xfrm>
            <a:off x="4777440" y="1444058"/>
            <a:ext cx="1842318" cy="532980"/>
          </a:xfrm>
          <a:custGeom>
            <a:rect b="b" l="l" r="r" t="t"/>
            <a:pathLst>
              <a:path extrusionOk="0" h="21600" w="21600">
                <a:moveTo>
                  <a:pt x="937" y="0"/>
                </a:moveTo>
                <a:lnTo>
                  <a:pt x="937" y="4742"/>
                </a:lnTo>
                <a:lnTo>
                  <a:pt x="935" y="4742"/>
                </a:lnTo>
                <a:lnTo>
                  <a:pt x="935" y="12562"/>
                </a:lnTo>
                <a:lnTo>
                  <a:pt x="0" y="12562"/>
                </a:lnTo>
                <a:lnTo>
                  <a:pt x="1602" y="21600"/>
                </a:lnTo>
                <a:lnTo>
                  <a:pt x="3204" y="12562"/>
                </a:lnTo>
                <a:lnTo>
                  <a:pt x="2269" y="12562"/>
                </a:lnTo>
                <a:lnTo>
                  <a:pt x="2269" y="4809"/>
                </a:lnTo>
                <a:lnTo>
                  <a:pt x="20276" y="4809"/>
                </a:lnTo>
                <a:lnTo>
                  <a:pt x="20276" y="20043"/>
                </a:lnTo>
                <a:lnTo>
                  <a:pt x="21600" y="20043"/>
                </a:lnTo>
                <a:lnTo>
                  <a:pt x="21600" y="60"/>
                </a:lnTo>
                <a:lnTo>
                  <a:pt x="21597" y="60"/>
                </a:lnTo>
                <a:lnTo>
                  <a:pt x="21597" y="0"/>
                </a:lnTo>
                <a:lnTo>
                  <a:pt x="937" y="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540" name="Google Shape;540;p33"/>
          <p:cNvSpPr/>
          <p:nvPr/>
        </p:nvSpPr>
        <p:spPr>
          <a:xfrm>
            <a:off x="8732571" y="2949092"/>
            <a:ext cx="2457270" cy="979992"/>
          </a:xfrm>
          <a:custGeom>
            <a:rect b="b" l="l" r="r" t="t"/>
            <a:pathLst>
              <a:path extrusionOk="0" h="21600" w="21600">
                <a:moveTo>
                  <a:pt x="20578" y="0"/>
                </a:moveTo>
                <a:lnTo>
                  <a:pt x="20607" y="17133"/>
                </a:lnTo>
                <a:lnTo>
                  <a:pt x="13341" y="17133"/>
                </a:lnTo>
                <a:lnTo>
                  <a:pt x="13341" y="19747"/>
                </a:lnTo>
                <a:lnTo>
                  <a:pt x="21597" y="19747"/>
                </a:lnTo>
                <a:lnTo>
                  <a:pt x="21597" y="19616"/>
                </a:lnTo>
                <a:lnTo>
                  <a:pt x="21600" y="19616"/>
                </a:lnTo>
                <a:lnTo>
                  <a:pt x="21571" y="0"/>
                </a:lnTo>
                <a:lnTo>
                  <a:pt x="20578" y="0"/>
                </a:lnTo>
                <a:close/>
                <a:moveTo>
                  <a:pt x="1868" y="15280"/>
                </a:moveTo>
                <a:lnTo>
                  <a:pt x="0" y="18440"/>
                </a:lnTo>
                <a:lnTo>
                  <a:pt x="1868" y="21600"/>
                </a:lnTo>
                <a:lnTo>
                  <a:pt x="1868" y="19756"/>
                </a:lnTo>
                <a:lnTo>
                  <a:pt x="8309" y="19756"/>
                </a:lnTo>
                <a:lnTo>
                  <a:pt x="8309" y="17124"/>
                </a:lnTo>
                <a:lnTo>
                  <a:pt x="1868" y="17124"/>
                </a:lnTo>
                <a:lnTo>
                  <a:pt x="1868" y="15280"/>
                </a:lnTo>
                <a:close/>
                <a:moveTo>
                  <a:pt x="8849" y="17133"/>
                </a:moveTo>
                <a:lnTo>
                  <a:pt x="8849" y="19747"/>
                </a:lnTo>
                <a:lnTo>
                  <a:pt x="9841" y="19747"/>
                </a:lnTo>
                <a:lnTo>
                  <a:pt x="9841" y="17133"/>
                </a:lnTo>
                <a:lnTo>
                  <a:pt x="8849" y="17133"/>
                </a:lnTo>
                <a:close/>
                <a:moveTo>
                  <a:pt x="10346" y="17133"/>
                </a:moveTo>
                <a:lnTo>
                  <a:pt x="10346" y="19747"/>
                </a:lnTo>
                <a:lnTo>
                  <a:pt x="11338" y="19747"/>
                </a:lnTo>
                <a:lnTo>
                  <a:pt x="11338" y="17133"/>
                </a:lnTo>
                <a:lnTo>
                  <a:pt x="10346" y="17133"/>
                </a:lnTo>
                <a:close/>
                <a:moveTo>
                  <a:pt x="11844" y="17133"/>
                </a:moveTo>
                <a:lnTo>
                  <a:pt x="11844" y="19747"/>
                </a:lnTo>
                <a:lnTo>
                  <a:pt x="12836" y="19747"/>
                </a:lnTo>
                <a:lnTo>
                  <a:pt x="12836" y="17133"/>
                </a:lnTo>
                <a:lnTo>
                  <a:pt x="11844" y="17133"/>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541" name="Google Shape;541;p33"/>
          <p:cNvSpPr/>
          <p:nvPr/>
        </p:nvSpPr>
        <p:spPr>
          <a:xfrm>
            <a:off x="6296336" y="2949085"/>
            <a:ext cx="1842318" cy="532980"/>
          </a:xfrm>
          <a:custGeom>
            <a:rect b="b" l="l" r="r" t="t"/>
            <a:pathLst>
              <a:path extrusionOk="0" h="21600" w="21600">
                <a:moveTo>
                  <a:pt x="937" y="21600"/>
                </a:moveTo>
                <a:lnTo>
                  <a:pt x="937" y="16858"/>
                </a:lnTo>
                <a:lnTo>
                  <a:pt x="935" y="16858"/>
                </a:lnTo>
                <a:lnTo>
                  <a:pt x="935" y="9038"/>
                </a:lnTo>
                <a:lnTo>
                  <a:pt x="0" y="9038"/>
                </a:lnTo>
                <a:lnTo>
                  <a:pt x="1602" y="0"/>
                </a:lnTo>
                <a:lnTo>
                  <a:pt x="3204" y="9038"/>
                </a:lnTo>
                <a:lnTo>
                  <a:pt x="2269" y="9038"/>
                </a:lnTo>
                <a:lnTo>
                  <a:pt x="2269" y="16791"/>
                </a:lnTo>
                <a:lnTo>
                  <a:pt x="20276" y="16791"/>
                </a:lnTo>
                <a:lnTo>
                  <a:pt x="20276" y="1557"/>
                </a:lnTo>
                <a:lnTo>
                  <a:pt x="21600" y="1557"/>
                </a:lnTo>
                <a:lnTo>
                  <a:pt x="21600" y="21540"/>
                </a:lnTo>
                <a:lnTo>
                  <a:pt x="21597" y="21540"/>
                </a:lnTo>
                <a:lnTo>
                  <a:pt x="21597" y="21600"/>
                </a:lnTo>
                <a:lnTo>
                  <a:pt x="937"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542" name="Google Shape;542;p33"/>
          <p:cNvSpPr/>
          <p:nvPr/>
        </p:nvSpPr>
        <p:spPr>
          <a:xfrm>
            <a:off x="4781201" y="2949085"/>
            <a:ext cx="1500822" cy="532980"/>
          </a:xfrm>
          <a:custGeom>
            <a:rect b="b" l="l" r="r" t="t"/>
            <a:pathLst>
              <a:path extrusionOk="0" h="21600" w="21600">
                <a:moveTo>
                  <a:pt x="1151" y="21600"/>
                </a:moveTo>
                <a:lnTo>
                  <a:pt x="1151" y="16858"/>
                </a:lnTo>
                <a:lnTo>
                  <a:pt x="1147" y="16858"/>
                </a:lnTo>
                <a:lnTo>
                  <a:pt x="1147" y="9038"/>
                </a:lnTo>
                <a:lnTo>
                  <a:pt x="0" y="9038"/>
                </a:lnTo>
                <a:lnTo>
                  <a:pt x="1967" y="0"/>
                </a:lnTo>
                <a:lnTo>
                  <a:pt x="3933" y="9038"/>
                </a:lnTo>
                <a:lnTo>
                  <a:pt x="2785" y="9038"/>
                </a:lnTo>
                <a:lnTo>
                  <a:pt x="2785" y="16791"/>
                </a:lnTo>
                <a:lnTo>
                  <a:pt x="21600" y="16791"/>
                </a:lnTo>
                <a:lnTo>
                  <a:pt x="21521" y="21540"/>
                </a:lnTo>
                <a:lnTo>
                  <a:pt x="1151"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543" name="Google Shape;543;p33"/>
          <p:cNvSpPr txBox="1"/>
          <p:nvPr/>
        </p:nvSpPr>
        <p:spPr>
          <a:xfrm>
            <a:off x="522500" y="4084738"/>
            <a:ext cx="41748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1600">
                <a:solidFill>
                  <a:schemeClr val="dk1"/>
                </a:solidFill>
                <a:latin typeface="Overpass Light"/>
                <a:ea typeface="Overpass Light"/>
                <a:cs typeface="Overpass Light"/>
                <a:sym typeface="Overpass Light"/>
              </a:rPr>
              <a:t>What type of problem are we solving (classification? regression? supervised learning? unsupervised?)?</a:t>
            </a:r>
            <a:endParaRPr/>
          </a:p>
        </p:txBody>
      </p:sp>
      <p:sp>
        <p:nvSpPr>
          <p:cNvPr id="544" name="Google Shape;544;p33"/>
          <p:cNvSpPr txBox="1"/>
          <p:nvPr/>
        </p:nvSpPr>
        <p:spPr>
          <a:xfrm>
            <a:off x="4104075" y="5018063"/>
            <a:ext cx="41748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1600">
                <a:solidFill>
                  <a:schemeClr val="dk1"/>
                </a:solidFill>
                <a:latin typeface="Overpass Light"/>
                <a:ea typeface="Overpass Light"/>
                <a:cs typeface="Overpass Light"/>
                <a:sym typeface="Overpass Light"/>
              </a:rPr>
              <a:t>Do we need machine learning?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3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latin typeface="Red Hat Text"/>
                <a:ea typeface="Red Hat Text"/>
                <a:cs typeface="Red Hat Text"/>
                <a:sym typeface="Red Hat Text"/>
              </a:rPr>
              <a:t>DATA SCIENCE LIFECYCLE</a:t>
            </a:r>
            <a:endParaRPr>
              <a:latin typeface="Red Hat Text"/>
              <a:ea typeface="Red Hat Text"/>
              <a:cs typeface="Red Hat Text"/>
              <a:sym typeface="Red Hat Text"/>
            </a:endParaRPr>
          </a:p>
        </p:txBody>
      </p:sp>
      <p:sp>
        <p:nvSpPr>
          <p:cNvPr id="550" name="Google Shape;550;p3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551" name="Google Shape;551;p34"/>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552" name="Google Shape;552;p34"/>
          <p:cNvSpPr/>
          <p:nvPr/>
        </p:nvSpPr>
        <p:spPr>
          <a:xfrm rot="5400000">
            <a:off x="2188977"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553" name="Google Shape;553;p34"/>
          <p:cNvSpPr/>
          <p:nvPr/>
        </p:nvSpPr>
        <p:spPr>
          <a:xfrm rot="5400000">
            <a:off x="385241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554" name="Google Shape;554;p34"/>
          <p:cNvSpPr/>
          <p:nvPr/>
        </p:nvSpPr>
        <p:spPr>
          <a:xfrm rot="5400000">
            <a:off x="5402729"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555" name="Google Shape;555;p34"/>
          <p:cNvSpPr/>
          <p:nvPr/>
        </p:nvSpPr>
        <p:spPr>
          <a:xfrm rot="5400000">
            <a:off x="708862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556" name="Google Shape;556;p34"/>
          <p:cNvSpPr/>
          <p:nvPr/>
        </p:nvSpPr>
        <p:spPr>
          <a:xfrm rot="5400000">
            <a:off x="8652003"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557" name="Google Shape;557;p34"/>
          <p:cNvSpPr/>
          <p:nvPr/>
        </p:nvSpPr>
        <p:spPr>
          <a:xfrm rot="5400000">
            <a:off x="10189258"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558" name="Google Shape;558;p34"/>
          <p:cNvSpPr/>
          <p:nvPr/>
        </p:nvSpPr>
        <p:spPr>
          <a:xfrm>
            <a:off x="522488" y="1977047"/>
            <a:ext cx="15846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codifying problem </a:t>
            </a:r>
            <a:br>
              <a:rPr b="0" i="0" lang="en" u="none" cap="none" strike="noStrike">
                <a:solidFill>
                  <a:srgbClr val="FFFFFF"/>
                </a:solidFill>
                <a:latin typeface="Overpass ExtraBold"/>
                <a:ea typeface="Overpass ExtraBold"/>
                <a:cs typeface="Overpass ExtraBold"/>
                <a:sym typeface="Overpass ExtraBold"/>
              </a:rPr>
            </a:br>
            <a:r>
              <a:rPr b="0" i="0" lang="en" u="none" cap="none" strike="noStrike">
                <a:solidFill>
                  <a:srgbClr val="FFFFFF"/>
                </a:solidFill>
                <a:latin typeface="Overpass ExtraBold"/>
                <a:ea typeface="Overpass ExtraBold"/>
                <a:cs typeface="Overpass ExtraBold"/>
                <a:sym typeface="Overpass ExtraBold"/>
              </a:rPr>
              <a:t>and metrics</a:t>
            </a:r>
            <a:endParaRPr/>
          </a:p>
        </p:txBody>
      </p:sp>
      <p:sp>
        <p:nvSpPr>
          <p:cNvPr id="559" name="Google Shape;559;p34"/>
          <p:cNvSpPr/>
          <p:nvPr/>
        </p:nvSpPr>
        <p:spPr>
          <a:xfrm>
            <a:off x="4190997"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feature engineering</a:t>
            </a:r>
            <a:endParaRPr/>
          </a:p>
        </p:txBody>
      </p:sp>
      <p:sp>
        <p:nvSpPr>
          <p:cNvPr id="560" name="Google Shape;560;p34"/>
          <p:cNvSpPr/>
          <p:nvPr/>
        </p:nvSpPr>
        <p:spPr>
          <a:xfrm>
            <a:off x="5730269" y="1977047"/>
            <a:ext cx="1288800" cy="932700"/>
          </a:xfrm>
          <a:prstGeom prst="rect">
            <a:avLst/>
          </a:prstGeom>
          <a:solidFill>
            <a:srgbClr val="EE0000"/>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 training </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and tuning</a:t>
            </a:r>
            <a:endParaRPr/>
          </a:p>
        </p:txBody>
      </p:sp>
      <p:sp>
        <p:nvSpPr>
          <p:cNvPr id="561" name="Google Shape;561;p34"/>
          <p:cNvSpPr/>
          <p:nvPr/>
        </p:nvSpPr>
        <p:spPr>
          <a:xfrm>
            <a:off x="7391844" y="1977047"/>
            <a:ext cx="12147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562" name="Google Shape;562;p34"/>
          <p:cNvSpPr/>
          <p:nvPr/>
        </p:nvSpPr>
        <p:spPr>
          <a:xfrm>
            <a:off x="2529516" y="1977047"/>
            <a:ext cx="12399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300"/>
              <a:buFont typeface="Overpass ExtraBold"/>
              <a:buNone/>
            </a:pPr>
            <a:r>
              <a:rPr b="0" i="0" lang="en" u="none" cap="none" strike="noStrike">
                <a:solidFill>
                  <a:srgbClr val="FFFFFF"/>
                </a:solidFill>
                <a:latin typeface="Overpass ExtraBold"/>
                <a:ea typeface="Overpass ExtraBold"/>
                <a:cs typeface="Overpass ExtraBold"/>
                <a:sym typeface="Overpass ExtraBold"/>
              </a:rPr>
              <a:t>data collection and cleaning</a:t>
            </a:r>
            <a:endParaRPr/>
          </a:p>
        </p:txBody>
      </p:sp>
      <p:sp>
        <p:nvSpPr>
          <p:cNvPr id="563" name="Google Shape;563;p34"/>
          <p:cNvSpPr/>
          <p:nvPr/>
        </p:nvSpPr>
        <p:spPr>
          <a:xfrm>
            <a:off x="8940894"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deployment</a:t>
            </a:r>
            <a:endParaRPr/>
          </a:p>
        </p:txBody>
      </p:sp>
      <p:sp>
        <p:nvSpPr>
          <p:cNvPr id="564" name="Google Shape;564;p34"/>
          <p:cNvSpPr/>
          <p:nvPr/>
        </p:nvSpPr>
        <p:spPr>
          <a:xfrm>
            <a:off x="10517200" y="1977047"/>
            <a:ext cx="11523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monitoring,</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565" name="Google Shape;565;p34"/>
          <p:cNvSpPr/>
          <p:nvPr/>
        </p:nvSpPr>
        <p:spPr>
          <a:xfrm>
            <a:off x="4777440" y="1444058"/>
            <a:ext cx="1842318" cy="532980"/>
          </a:xfrm>
          <a:custGeom>
            <a:rect b="b" l="l" r="r" t="t"/>
            <a:pathLst>
              <a:path extrusionOk="0" h="21600" w="21600">
                <a:moveTo>
                  <a:pt x="937" y="0"/>
                </a:moveTo>
                <a:lnTo>
                  <a:pt x="937" y="4742"/>
                </a:lnTo>
                <a:lnTo>
                  <a:pt x="935" y="4742"/>
                </a:lnTo>
                <a:lnTo>
                  <a:pt x="935" y="12562"/>
                </a:lnTo>
                <a:lnTo>
                  <a:pt x="0" y="12562"/>
                </a:lnTo>
                <a:lnTo>
                  <a:pt x="1602" y="21600"/>
                </a:lnTo>
                <a:lnTo>
                  <a:pt x="3204" y="12562"/>
                </a:lnTo>
                <a:lnTo>
                  <a:pt x="2269" y="12562"/>
                </a:lnTo>
                <a:lnTo>
                  <a:pt x="2269" y="4809"/>
                </a:lnTo>
                <a:lnTo>
                  <a:pt x="20276" y="4809"/>
                </a:lnTo>
                <a:lnTo>
                  <a:pt x="20276" y="20043"/>
                </a:lnTo>
                <a:lnTo>
                  <a:pt x="21600" y="20043"/>
                </a:lnTo>
                <a:lnTo>
                  <a:pt x="21600" y="60"/>
                </a:lnTo>
                <a:lnTo>
                  <a:pt x="21597" y="60"/>
                </a:lnTo>
                <a:lnTo>
                  <a:pt x="21597" y="0"/>
                </a:lnTo>
                <a:lnTo>
                  <a:pt x="937" y="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566" name="Google Shape;566;p34"/>
          <p:cNvSpPr/>
          <p:nvPr/>
        </p:nvSpPr>
        <p:spPr>
          <a:xfrm>
            <a:off x="8732571" y="2949092"/>
            <a:ext cx="2457270" cy="979992"/>
          </a:xfrm>
          <a:custGeom>
            <a:rect b="b" l="l" r="r" t="t"/>
            <a:pathLst>
              <a:path extrusionOk="0" h="21600" w="21600">
                <a:moveTo>
                  <a:pt x="20578" y="0"/>
                </a:moveTo>
                <a:lnTo>
                  <a:pt x="20607" y="17133"/>
                </a:lnTo>
                <a:lnTo>
                  <a:pt x="13341" y="17133"/>
                </a:lnTo>
                <a:lnTo>
                  <a:pt x="13341" y="19747"/>
                </a:lnTo>
                <a:lnTo>
                  <a:pt x="21597" y="19747"/>
                </a:lnTo>
                <a:lnTo>
                  <a:pt x="21597" y="19616"/>
                </a:lnTo>
                <a:lnTo>
                  <a:pt x="21600" y="19616"/>
                </a:lnTo>
                <a:lnTo>
                  <a:pt x="21571" y="0"/>
                </a:lnTo>
                <a:lnTo>
                  <a:pt x="20578" y="0"/>
                </a:lnTo>
                <a:close/>
                <a:moveTo>
                  <a:pt x="1868" y="15280"/>
                </a:moveTo>
                <a:lnTo>
                  <a:pt x="0" y="18440"/>
                </a:lnTo>
                <a:lnTo>
                  <a:pt x="1868" y="21600"/>
                </a:lnTo>
                <a:lnTo>
                  <a:pt x="1868" y="19756"/>
                </a:lnTo>
                <a:lnTo>
                  <a:pt x="8309" y="19756"/>
                </a:lnTo>
                <a:lnTo>
                  <a:pt x="8309" y="17124"/>
                </a:lnTo>
                <a:lnTo>
                  <a:pt x="1868" y="17124"/>
                </a:lnTo>
                <a:lnTo>
                  <a:pt x="1868" y="15280"/>
                </a:lnTo>
                <a:close/>
                <a:moveTo>
                  <a:pt x="8849" y="17133"/>
                </a:moveTo>
                <a:lnTo>
                  <a:pt x="8849" y="19747"/>
                </a:lnTo>
                <a:lnTo>
                  <a:pt x="9841" y="19747"/>
                </a:lnTo>
                <a:lnTo>
                  <a:pt x="9841" y="17133"/>
                </a:lnTo>
                <a:lnTo>
                  <a:pt x="8849" y="17133"/>
                </a:lnTo>
                <a:close/>
                <a:moveTo>
                  <a:pt x="10346" y="17133"/>
                </a:moveTo>
                <a:lnTo>
                  <a:pt x="10346" y="19747"/>
                </a:lnTo>
                <a:lnTo>
                  <a:pt x="11338" y="19747"/>
                </a:lnTo>
                <a:lnTo>
                  <a:pt x="11338" y="17133"/>
                </a:lnTo>
                <a:lnTo>
                  <a:pt x="10346" y="17133"/>
                </a:lnTo>
                <a:close/>
                <a:moveTo>
                  <a:pt x="11844" y="17133"/>
                </a:moveTo>
                <a:lnTo>
                  <a:pt x="11844" y="19747"/>
                </a:lnTo>
                <a:lnTo>
                  <a:pt x="12836" y="19747"/>
                </a:lnTo>
                <a:lnTo>
                  <a:pt x="12836" y="17133"/>
                </a:lnTo>
                <a:lnTo>
                  <a:pt x="11844" y="17133"/>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567" name="Google Shape;567;p34"/>
          <p:cNvSpPr/>
          <p:nvPr/>
        </p:nvSpPr>
        <p:spPr>
          <a:xfrm>
            <a:off x="6296336" y="2949085"/>
            <a:ext cx="1842318" cy="532980"/>
          </a:xfrm>
          <a:custGeom>
            <a:rect b="b" l="l" r="r" t="t"/>
            <a:pathLst>
              <a:path extrusionOk="0" h="21600" w="21600">
                <a:moveTo>
                  <a:pt x="937" y="21600"/>
                </a:moveTo>
                <a:lnTo>
                  <a:pt x="937" y="16858"/>
                </a:lnTo>
                <a:lnTo>
                  <a:pt x="935" y="16858"/>
                </a:lnTo>
                <a:lnTo>
                  <a:pt x="935" y="9038"/>
                </a:lnTo>
                <a:lnTo>
                  <a:pt x="0" y="9038"/>
                </a:lnTo>
                <a:lnTo>
                  <a:pt x="1602" y="0"/>
                </a:lnTo>
                <a:lnTo>
                  <a:pt x="3204" y="9038"/>
                </a:lnTo>
                <a:lnTo>
                  <a:pt x="2269" y="9038"/>
                </a:lnTo>
                <a:lnTo>
                  <a:pt x="2269" y="16791"/>
                </a:lnTo>
                <a:lnTo>
                  <a:pt x="20276" y="16791"/>
                </a:lnTo>
                <a:lnTo>
                  <a:pt x="20276" y="1557"/>
                </a:lnTo>
                <a:lnTo>
                  <a:pt x="21600" y="1557"/>
                </a:lnTo>
                <a:lnTo>
                  <a:pt x="21600" y="21540"/>
                </a:lnTo>
                <a:lnTo>
                  <a:pt x="21597" y="21540"/>
                </a:lnTo>
                <a:lnTo>
                  <a:pt x="21597" y="21600"/>
                </a:lnTo>
                <a:lnTo>
                  <a:pt x="937"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568" name="Google Shape;568;p34"/>
          <p:cNvSpPr/>
          <p:nvPr/>
        </p:nvSpPr>
        <p:spPr>
          <a:xfrm>
            <a:off x="4781201" y="2949085"/>
            <a:ext cx="1500822" cy="532980"/>
          </a:xfrm>
          <a:custGeom>
            <a:rect b="b" l="l" r="r" t="t"/>
            <a:pathLst>
              <a:path extrusionOk="0" h="21600" w="21600">
                <a:moveTo>
                  <a:pt x="1151" y="21600"/>
                </a:moveTo>
                <a:lnTo>
                  <a:pt x="1151" y="16858"/>
                </a:lnTo>
                <a:lnTo>
                  <a:pt x="1147" y="16858"/>
                </a:lnTo>
                <a:lnTo>
                  <a:pt x="1147" y="9038"/>
                </a:lnTo>
                <a:lnTo>
                  <a:pt x="0" y="9038"/>
                </a:lnTo>
                <a:lnTo>
                  <a:pt x="1967" y="0"/>
                </a:lnTo>
                <a:lnTo>
                  <a:pt x="3933" y="9038"/>
                </a:lnTo>
                <a:lnTo>
                  <a:pt x="2785" y="9038"/>
                </a:lnTo>
                <a:lnTo>
                  <a:pt x="2785" y="16791"/>
                </a:lnTo>
                <a:lnTo>
                  <a:pt x="21600" y="16791"/>
                </a:lnTo>
                <a:lnTo>
                  <a:pt x="21521" y="21540"/>
                </a:lnTo>
                <a:lnTo>
                  <a:pt x="1151"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569" name="Google Shape;569;p34"/>
          <p:cNvSpPr txBox="1"/>
          <p:nvPr/>
        </p:nvSpPr>
        <p:spPr>
          <a:xfrm>
            <a:off x="522500" y="4084738"/>
            <a:ext cx="41748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1600">
                <a:solidFill>
                  <a:schemeClr val="dk1"/>
                </a:solidFill>
                <a:latin typeface="Overpass Light"/>
                <a:ea typeface="Overpass Light"/>
                <a:cs typeface="Overpass Light"/>
                <a:sym typeface="Overpass Light"/>
              </a:rPr>
              <a:t>What type of problem are we solving (classification? regression? supervised learning? unsupervised?)?</a:t>
            </a:r>
            <a:endParaRPr/>
          </a:p>
        </p:txBody>
      </p:sp>
      <p:pic>
        <p:nvPicPr>
          <p:cNvPr id="570" name="Google Shape;570;p34"/>
          <p:cNvPicPr preferRelativeResize="0"/>
          <p:nvPr/>
        </p:nvPicPr>
        <p:blipFill>
          <a:blip r:embed="rId3">
            <a:alphaModFix/>
          </a:blip>
          <a:stretch>
            <a:fillRect/>
          </a:stretch>
        </p:blipFill>
        <p:spPr>
          <a:xfrm>
            <a:off x="8030388" y="4515860"/>
            <a:ext cx="1950291" cy="805862"/>
          </a:xfrm>
          <a:prstGeom prst="rect">
            <a:avLst/>
          </a:prstGeom>
          <a:noFill/>
          <a:ln>
            <a:noFill/>
          </a:ln>
        </p:spPr>
      </p:pic>
      <p:sp>
        <p:nvSpPr>
          <p:cNvPr id="571" name="Google Shape;571;p34"/>
          <p:cNvSpPr txBox="1"/>
          <p:nvPr/>
        </p:nvSpPr>
        <p:spPr>
          <a:xfrm>
            <a:off x="4104075" y="5018063"/>
            <a:ext cx="41748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1600">
                <a:solidFill>
                  <a:schemeClr val="dk1"/>
                </a:solidFill>
                <a:latin typeface="Overpass Light"/>
                <a:ea typeface="Overpass Light"/>
                <a:cs typeface="Overpass Light"/>
                <a:sym typeface="Overpass Light"/>
              </a:rPr>
              <a:t>Do we need machine learning?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57" name="Google Shape;157;p17"/>
          <p:cNvSpPr txBox="1"/>
          <p:nvPr/>
        </p:nvSpPr>
        <p:spPr>
          <a:xfrm>
            <a:off x="1231425" y="2114675"/>
            <a:ext cx="64902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1600">
                <a:solidFill>
                  <a:schemeClr val="dk1"/>
                </a:solidFill>
                <a:latin typeface="Overpass Light"/>
                <a:ea typeface="Overpass Light"/>
                <a:cs typeface="Overpass Light"/>
                <a:sym typeface="Overpass Light"/>
              </a:rPr>
              <a:t>Undergraduate &gt; Intern &gt; Graduated &gt; Full time + Graduate student</a:t>
            </a:r>
            <a:endParaRPr/>
          </a:p>
        </p:txBody>
      </p:sp>
      <p:pic>
        <p:nvPicPr>
          <p:cNvPr id="158" name="Google Shape;158;p17"/>
          <p:cNvPicPr preferRelativeResize="0"/>
          <p:nvPr/>
        </p:nvPicPr>
        <p:blipFill>
          <a:blip r:embed="rId3">
            <a:alphaModFix/>
          </a:blip>
          <a:stretch>
            <a:fillRect/>
          </a:stretch>
        </p:blipFill>
        <p:spPr>
          <a:xfrm>
            <a:off x="6838250" y="2637925"/>
            <a:ext cx="4377702" cy="328327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3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latin typeface="Red Hat Text"/>
                <a:ea typeface="Red Hat Text"/>
                <a:cs typeface="Red Hat Text"/>
                <a:sym typeface="Red Hat Text"/>
              </a:rPr>
              <a:t>DATA SCIENCE LIFECYCLE</a:t>
            </a:r>
            <a:endParaRPr>
              <a:latin typeface="Red Hat Text"/>
              <a:ea typeface="Red Hat Text"/>
              <a:cs typeface="Red Hat Text"/>
              <a:sym typeface="Red Hat Text"/>
            </a:endParaRPr>
          </a:p>
        </p:txBody>
      </p:sp>
      <p:sp>
        <p:nvSpPr>
          <p:cNvPr id="577" name="Google Shape;577;p3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578" name="Google Shape;578;p35"/>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579" name="Google Shape;579;p35"/>
          <p:cNvSpPr/>
          <p:nvPr/>
        </p:nvSpPr>
        <p:spPr>
          <a:xfrm rot="5400000">
            <a:off x="2188977"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580" name="Google Shape;580;p35"/>
          <p:cNvSpPr/>
          <p:nvPr/>
        </p:nvSpPr>
        <p:spPr>
          <a:xfrm rot="5400000">
            <a:off x="385241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581" name="Google Shape;581;p35"/>
          <p:cNvSpPr/>
          <p:nvPr/>
        </p:nvSpPr>
        <p:spPr>
          <a:xfrm rot="5400000">
            <a:off x="5402729"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582" name="Google Shape;582;p35"/>
          <p:cNvSpPr/>
          <p:nvPr/>
        </p:nvSpPr>
        <p:spPr>
          <a:xfrm rot="5400000">
            <a:off x="708862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583" name="Google Shape;583;p35"/>
          <p:cNvSpPr/>
          <p:nvPr/>
        </p:nvSpPr>
        <p:spPr>
          <a:xfrm rot="5400000">
            <a:off x="8652003"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584" name="Google Shape;584;p35"/>
          <p:cNvSpPr/>
          <p:nvPr/>
        </p:nvSpPr>
        <p:spPr>
          <a:xfrm rot="5400000">
            <a:off x="10189258"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585" name="Google Shape;585;p35"/>
          <p:cNvSpPr/>
          <p:nvPr/>
        </p:nvSpPr>
        <p:spPr>
          <a:xfrm>
            <a:off x="522488" y="1977047"/>
            <a:ext cx="15846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codifying problem </a:t>
            </a:r>
            <a:br>
              <a:rPr b="0" i="0" lang="en" u="none" cap="none" strike="noStrike">
                <a:solidFill>
                  <a:srgbClr val="FFFFFF"/>
                </a:solidFill>
                <a:latin typeface="Overpass ExtraBold"/>
                <a:ea typeface="Overpass ExtraBold"/>
                <a:cs typeface="Overpass ExtraBold"/>
                <a:sym typeface="Overpass ExtraBold"/>
              </a:rPr>
            </a:br>
            <a:r>
              <a:rPr b="0" i="0" lang="en" u="none" cap="none" strike="noStrike">
                <a:solidFill>
                  <a:srgbClr val="FFFFFF"/>
                </a:solidFill>
                <a:latin typeface="Overpass ExtraBold"/>
                <a:ea typeface="Overpass ExtraBold"/>
                <a:cs typeface="Overpass ExtraBold"/>
                <a:sym typeface="Overpass ExtraBold"/>
              </a:rPr>
              <a:t>and metrics</a:t>
            </a:r>
            <a:endParaRPr/>
          </a:p>
        </p:txBody>
      </p:sp>
      <p:sp>
        <p:nvSpPr>
          <p:cNvPr id="586" name="Google Shape;586;p35"/>
          <p:cNvSpPr/>
          <p:nvPr/>
        </p:nvSpPr>
        <p:spPr>
          <a:xfrm>
            <a:off x="4190997"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feature engineering</a:t>
            </a:r>
            <a:endParaRPr/>
          </a:p>
        </p:txBody>
      </p:sp>
      <p:sp>
        <p:nvSpPr>
          <p:cNvPr id="587" name="Google Shape;587;p35"/>
          <p:cNvSpPr/>
          <p:nvPr/>
        </p:nvSpPr>
        <p:spPr>
          <a:xfrm>
            <a:off x="5730269" y="1977047"/>
            <a:ext cx="12888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 training </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and tuning</a:t>
            </a:r>
            <a:endParaRPr/>
          </a:p>
        </p:txBody>
      </p:sp>
      <p:sp>
        <p:nvSpPr>
          <p:cNvPr id="588" name="Google Shape;588;p35"/>
          <p:cNvSpPr/>
          <p:nvPr/>
        </p:nvSpPr>
        <p:spPr>
          <a:xfrm>
            <a:off x="7391844" y="1977047"/>
            <a:ext cx="1214700" cy="932700"/>
          </a:xfrm>
          <a:prstGeom prst="rect">
            <a:avLst/>
          </a:prstGeom>
          <a:solidFill>
            <a:srgbClr val="EE0000"/>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589" name="Google Shape;589;p35"/>
          <p:cNvSpPr/>
          <p:nvPr/>
        </p:nvSpPr>
        <p:spPr>
          <a:xfrm>
            <a:off x="2529516" y="1977047"/>
            <a:ext cx="12399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300"/>
              <a:buFont typeface="Overpass ExtraBold"/>
              <a:buNone/>
            </a:pPr>
            <a:r>
              <a:rPr b="0" i="0" lang="en" u="none" cap="none" strike="noStrike">
                <a:solidFill>
                  <a:srgbClr val="FFFFFF"/>
                </a:solidFill>
                <a:latin typeface="Overpass ExtraBold"/>
                <a:ea typeface="Overpass ExtraBold"/>
                <a:cs typeface="Overpass ExtraBold"/>
                <a:sym typeface="Overpass ExtraBold"/>
              </a:rPr>
              <a:t>data collection and cleaning</a:t>
            </a:r>
            <a:endParaRPr/>
          </a:p>
        </p:txBody>
      </p:sp>
      <p:sp>
        <p:nvSpPr>
          <p:cNvPr id="590" name="Google Shape;590;p35"/>
          <p:cNvSpPr/>
          <p:nvPr/>
        </p:nvSpPr>
        <p:spPr>
          <a:xfrm>
            <a:off x="8940894"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deployment</a:t>
            </a:r>
            <a:endParaRPr/>
          </a:p>
        </p:txBody>
      </p:sp>
      <p:sp>
        <p:nvSpPr>
          <p:cNvPr id="591" name="Google Shape;591;p35"/>
          <p:cNvSpPr/>
          <p:nvPr/>
        </p:nvSpPr>
        <p:spPr>
          <a:xfrm>
            <a:off x="10517200" y="1977047"/>
            <a:ext cx="11523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monitoring,</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592" name="Google Shape;592;p35"/>
          <p:cNvSpPr/>
          <p:nvPr/>
        </p:nvSpPr>
        <p:spPr>
          <a:xfrm>
            <a:off x="4777440" y="1444058"/>
            <a:ext cx="1842318" cy="532980"/>
          </a:xfrm>
          <a:custGeom>
            <a:rect b="b" l="l" r="r" t="t"/>
            <a:pathLst>
              <a:path extrusionOk="0" h="21600" w="21600">
                <a:moveTo>
                  <a:pt x="937" y="0"/>
                </a:moveTo>
                <a:lnTo>
                  <a:pt x="937" y="4742"/>
                </a:lnTo>
                <a:lnTo>
                  <a:pt x="935" y="4742"/>
                </a:lnTo>
                <a:lnTo>
                  <a:pt x="935" y="12562"/>
                </a:lnTo>
                <a:lnTo>
                  <a:pt x="0" y="12562"/>
                </a:lnTo>
                <a:lnTo>
                  <a:pt x="1602" y="21600"/>
                </a:lnTo>
                <a:lnTo>
                  <a:pt x="3204" y="12562"/>
                </a:lnTo>
                <a:lnTo>
                  <a:pt x="2269" y="12562"/>
                </a:lnTo>
                <a:lnTo>
                  <a:pt x="2269" y="4809"/>
                </a:lnTo>
                <a:lnTo>
                  <a:pt x="20276" y="4809"/>
                </a:lnTo>
                <a:lnTo>
                  <a:pt x="20276" y="20043"/>
                </a:lnTo>
                <a:lnTo>
                  <a:pt x="21600" y="20043"/>
                </a:lnTo>
                <a:lnTo>
                  <a:pt x="21600" y="60"/>
                </a:lnTo>
                <a:lnTo>
                  <a:pt x="21597" y="60"/>
                </a:lnTo>
                <a:lnTo>
                  <a:pt x="21597" y="0"/>
                </a:lnTo>
                <a:lnTo>
                  <a:pt x="937" y="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593" name="Google Shape;593;p35"/>
          <p:cNvSpPr/>
          <p:nvPr/>
        </p:nvSpPr>
        <p:spPr>
          <a:xfrm>
            <a:off x="8732571" y="2949092"/>
            <a:ext cx="2457270" cy="979992"/>
          </a:xfrm>
          <a:custGeom>
            <a:rect b="b" l="l" r="r" t="t"/>
            <a:pathLst>
              <a:path extrusionOk="0" h="21600" w="21600">
                <a:moveTo>
                  <a:pt x="20578" y="0"/>
                </a:moveTo>
                <a:lnTo>
                  <a:pt x="20607" y="17133"/>
                </a:lnTo>
                <a:lnTo>
                  <a:pt x="13341" y="17133"/>
                </a:lnTo>
                <a:lnTo>
                  <a:pt x="13341" y="19747"/>
                </a:lnTo>
                <a:lnTo>
                  <a:pt x="21597" y="19747"/>
                </a:lnTo>
                <a:lnTo>
                  <a:pt x="21597" y="19616"/>
                </a:lnTo>
                <a:lnTo>
                  <a:pt x="21600" y="19616"/>
                </a:lnTo>
                <a:lnTo>
                  <a:pt x="21571" y="0"/>
                </a:lnTo>
                <a:lnTo>
                  <a:pt x="20578" y="0"/>
                </a:lnTo>
                <a:close/>
                <a:moveTo>
                  <a:pt x="1868" y="15280"/>
                </a:moveTo>
                <a:lnTo>
                  <a:pt x="0" y="18440"/>
                </a:lnTo>
                <a:lnTo>
                  <a:pt x="1868" y="21600"/>
                </a:lnTo>
                <a:lnTo>
                  <a:pt x="1868" y="19756"/>
                </a:lnTo>
                <a:lnTo>
                  <a:pt x="8309" y="19756"/>
                </a:lnTo>
                <a:lnTo>
                  <a:pt x="8309" y="17124"/>
                </a:lnTo>
                <a:lnTo>
                  <a:pt x="1868" y="17124"/>
                </a:lnTo>
                <a:lnTo>
                  <a:pt x="1868" y="15280"/>
                </a:lnTo>
                <a:close/>
                <a:moveTo>
                  <a:pt x="8849" y="17133"/>
                </a:moveTo>
                <a:lnTo>
                  <a:pt x="8849" y="19747"/>
                </a:lnTo>
                <a:lnTo>
                  <a:pt x="9841" y="19747"/>
                </a:lnTo>
                <a:lnTo>
                  <a:pt x="9841" y="17133"/>
                </a:lnTo>
                <a:lnTo>
                  <a:pt x="8849" y="17133"/>
                </a:lnTo>
                <a:close/>
                <a:moveTo>
                  <a:pt x="10346" y="17133"/>
                </a:moveTo>
                <a:lnTo>
                  <a:pt x="10346" y="19747"/>
                </a:lnTo>
                <a:lnTo>
                  <a:pt x="11338" y="19747"/>
                </a:lnTo>
                <a:lnTo>
                  <a:pt x="11338" y="17133"/>
                </a:lnTo>
                <a:lnTo>
                  <a:pt x="10346" y="17133"/>
                </a:lnTo>
                <a:close/>
                <a:moveTo>
                  <a:pt x="11844" y="17133"/>
                </a:moveTo>
                <a:lnTo>
                  <a:pt x="11844" y="19747"/>
                </a:lnTo>
                <a:lnTo>
                  <a:pt x="12836" y="19747"/>
                </a:lnTo>
                <a:lnTo>
                  <a:pt x="12836" y="17133"/>
                </a:lnTo>
                <a:lnTo>
                  <a:pt x="11844" y="17133"/>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594" name="Google Shape;594;p35"/>
          <p:cNvSpPr/>
          <p:nvPr/>
        </p:nvSpPr>
        <p:spPr>
          <a:xfrm>
            <a:off x="6296336" y="2949085"/>
            <a:ext cx="1842318" cy="532980"/>
          </a:xfrm>
          <a:custGeom>
            <a:rect b="b" l="l" r="r" t="t"/>
            <a:pathLst>
              <a:path extrusionOk="0" h="21600" w="21600">
                <a:moveTo>
                  <a:pt x="937" y="21600"/>
                </a:moveTo>
                <a:lnTo>
                  <a:pt x="937" y="16858"/>
                </a:lnTo>
                <a:lnTo>
                  <a:pt x="935" y="16858"/>
                </a:lnTo>
                <a:lnTo>
                  <a:pt x="935" y="9038"/>
                </a:lnTo>
                <a:lnTo>
                  <a:pt x="0" y="9038"/>
                </a:lnTo>
                <a:lnTo>
                  <a:pt x="1602" y="0"/>
                </a:lnTo>
                <a:lnTo>
                  <a:pt x="3204" y="9038"/>
                </a:lnTo>
                <a:lnTo>
                  <a:pt x="2269" y="9038"/>
                </a:lnTo>
                <a:lnTo>
                  <a:pt x="2269" y="16791"/>
                </a:lnTo>
                <a:lnTo>
                  <a:pt x="20276" y="16791"/>
                </a:lnTo>
                <a:lnTo>
                  <a:pt x="20276" y="1557"/>
                </a:lnTo>
                <a:lnTo>
                  <a:pt x="21600" y="1557"/>
                </a:lnTo>
                <a:lnTo>
                  <a:pt x="21600" y="21540"/>
                </a:lnTo>
                <a:lnTo>
                  <a:pt x="21597" y="21540"/>
                </a:lnTo>
                <a:lnTo>
                  <a:pt x="21597" y="21600"/>
                </a:lnTo>
                <a:lnTo>
                  <a:pt x="937"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595" name="Google Shape;595;p35"/>
          <p:cNvSpPr/>
          <p:nvPr/>
        </p:nvSpPr>
        <p:spPr>
          <a:xfrm>
            <a:off x="4781201" y="2949085"/>
            <a:ext cx="1500822" cy="532980"/>
          </a:xfrm>
          <a:custGeom>
            <a:rect b="b" l="l" r="r" t="t"/>
            <a:pathLst>
              <a:path extrusionOk="0" h="21600" w="21600">
                <a:moveTo>
                  <a:pt x="1151" y="21600"/>
                </a:moveTo>
                <a:lnTo>
                  <a:pt x="1151" y="16858"/>
                </a:lnTo>
                <a:lnTo>
                  <a:pt x="1147" y="16858"/>
                </a:lnTo>
                <a:lnTo>
                  <a:pt x="1147" y="9038"/>
                </a:lnTo>
                <a:lnTo>
                  <a:pt x="0" y="9038"/>
                </a:lnTo>
                <a:lnTo>
                  <a:pt x="1967" y="0"/>
                </a:lnTo>
                <a:lnTo>
                  <a:pt x="3933" y="9038"/>
                </a:lnTo>
                <a:lnTo>
                  <a:pt x="2785" y="9038"/>
                </a:lnTo>
                <a:lnTo>
                  <a:pt x="2785" y="16791"/>
                </a:lnTo>
                <a:lnTo>
                  <a:pt x="21600" y="16791"/>
                </a:lnTo>
                <a:lnTo>
                  <a:pt x="21521" y="21540"/>
                </a:lnTo>
                <a:lnTo>
                  <a:pt x="1151"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3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latin typeface="Red Hat Text"/>
                <a:ea typeface="Red Hat Text"/>
                <a:cs typeface="Red Hat Text"/>
                <a:sym typeface="Red Hat Text"/>
              </a:rPr>
              <a:t>DATA SCIENCE LIFECYCLE</a:t>
            </a:r>
            <a:endParaRPr>
              <a:latin typeface="Red Hat Text"/>
              <a:ea typeface="Red Hat Text"/>
              <a:cs typeface="Red Hat Text"/>
              <a:sym typeface="Red Hat Text"/>
            </a:endParaRPr>
          </a:p>
        </p:txBody>
      </p:sp>
      <p:sp>
        <p:nvSpPr>
          <p:cNvPr id="601" name="Google Shape;601;p3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602" name="Google Shape;602;p36"/>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603" name="Google Shape;603;p36"/>
          <p:cNvSpPr/>
          <p:nvPr/>
        </p:nvSpPr>
        <p:spPr>
          <a:xfrm rot="5400000">
            <a:off x="2188977"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604" name="Google Shape;604;p36"/>
          <p:cNvSpPr/>
          <p:nvPr/>
        </p:nvSpPr>
        <p:spPr>
          <a:xfrm rot="5400000">
            <a:off x="385241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605" name="Google Shape;605;p36"/>
          <p:cNvSpPr/>
          <p:nvPr/>
        </p:nvSpPr>
        <p:spPr>
          <a:xfrm rot="5400000">
            <a:off x="5402729"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606" name="Google Shape;606;p36"/>
          <p:cNvSpPr/>
          <p:nvPr/>
        </p:nvSpPr>
        <p:spPr>
          <a:xfrm rot="5400000">
            <a:off x="708862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607" name="Google Shape;607;p36"/>
          <p:cNvSpPr/>
          <p:nvPr/>
        </p:nvSpPr>
        <p:spPr>
          <a:xfrm rot="5400000">
            <a:off x="8652003"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608" name="Google Shape;608;p36"/>
          <p:cNvSpPr/>
          <p:nvPr/>
        </p:nvSpPr>
        <p:spPr>
          <a:xfrm rot="5400000">
            <a:off x="10189258"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609" name="Google Shape;609;p36"/>
          <p:cNvSpPr/>
          <p:nvPr/>
        </p:nvSpPr>
        <p:spPr>
          <a:xfrm>
            <a:off x="522488" y="1977047"/>
            <a:ext cx="15846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codifying problem </a:t>
            </a:r>
            <a:br>
              <a:rPr b="0" i="0" lang="en" u="none" cap="none" strike="noStrike">
                <a:solidFill>
                  <a:srgbClr val="FFFFFF"/>
                </a:solidFill>
                <a:latin typeface="Overpass ExtraBold"/>
                <a:ea typeface="Overpass ExtraBold"/>
                <a:cs typeface="Overpass ExtraBold"/>
                <a:sym typeface="Overpass ExtraBold"/>
              </a:rPr>
            </a:br>
            <a:r>
              <a:rPr b="0" i="0" lang="en" u="none" cap="none" strike="noStrike">
                <a:solidFill>
                  <a:srgbClr val="FFFFFF"/>
                </a:solidFill>
                <a:latin typeface="Overpass ExtraBold"/>
                <a:ea typeface="Overpass ExtraBold"/>
                <a:cs typeface="Overpass ExtraBold"/>
                <a:sym typeface="Overpass ExtraBold"/>
              </a:rPr>
              <a:t>and metrics</a:t>
            </a:r>
            <a:endParaRPr/>
          </a:p>
        </p:txBody>
      </p:sp>
      <p:sp>
        <p:nvSpPr>
          <p:cNvPr id="610" name="Google Shape;610;p36"/>
          <p:cNvSpPr/>
          <p:nvPr/>
        </p:nvSpPr>
        <p:spPr>
          <a:xfrm>
            <a:off x="4190997"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feature engineering</a:t>
            </a:r>
            <a:endParaRPr/>
          </a:p>
        </p:txBody>
      </p:sp>
      <p:sp>
        <p:nvSpPr>
          <p:cNvPr id="611" name="Google Shape;611;p36"/>
          <p:cNvSpPr/>
          <p:nvPr/>
        </p:nvSpPr>
        <p:spPr>
          <a:xfrm>
            <a:off x="5730269" y="1977047"/>
            <a:ext cx="12888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 training </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and tuning</a:t>
            </a:r>
            <a:endParaRPr/>
          </a:p>
        </p:txBody>
      </p:sp>
      <p:sp>
        <p:nvSpPr>
          <p:cNvPr id="612" name="Google Shape;612;p36"/>
          <p:cNvSpPr/>
          <p:nvPr/>
        </p:nvSpPr>
        <p:spPr>
          <a:xfrm>
            <a:off x="7391844" y="1977047"/>
            <a:ext cx="1214700" cy="932700"/>
          </a:xfrm>
          <a:prstGeom prst="rect">
            <a:avLst/>
          </a:prstGeom>
          <a:solidFill>
            <a:srgbClr val="EE0000"/>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613" name="Google Shape;613;p36"/>
          <p:cNvSpPr/>
          <p:nvPr/>
        </p:nvSpPr>
        <p:spPr>
          <a:xfrm>
            <a:off x="2529516" y="1977047"/>
            <a:ext cx="12399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300"/>
              <a:buFont typeface="Overpass ExtraBold"/>
              <a:buNone/>
            </a:pPr>
            <a:r>
              <a:rPr b="0" i="0" lang="en" u="none" cap="none" strike="noStrike">
                <a:solidFill>
                  <a:srgbClr val="FFFFFF"/>
                </a:solidFill>
                <a:latin typeface="Overpass ExtraBold"/>
                <a:ea typeface="Overpass ExtraBold"/>
                <a:cs typeface="Overpass ExtraBold"/>
                <a:sym typeface="Overpass ExtraBold"/>
              </a:rPr>
              <a:t>data collection and cleaning</a:t>
            </a:r>
            <a:endParaRPr/>
          </a:p>
        </p:txBody>
      </p:sp>
      <p:sp>
        <p:nvSpPr>
          <p:cNvPr id="614" name="Google Shape;614;p36"/>
          <p:cNvSpPr/>
          <p:nvPr/>
        </p:nvSpPr>
        <p:spPr>
          <a:xfrm>
            <a:off x="8940894"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deployment</a:t>
            </a:r>
            <a:endParaRPr/>
          </a:p>
        </p:txBody>
      </p:sp>
      <p:sp>
        <p:nvSpPr>
          <p:cNvPr id="615" name="Google Shape;615;p36"/>
          <p:cNvSpPr/>
          <p:nvPr/>
        </p:nvSpPr>
        <p:spPr>
          <a:xfrm>
            <a:off x="10517200" y="1977047"/>
            <a:ext cx="11523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monitoring,</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616" name="Google Shape;616;p36"/>
          <p:cNvSpPr/>
          <p:nvPr/>
        </p:nvSpPr>
        <p:spPr>
          <a:xfrm>
            <a:off x="4777440" y="1444058"/>
            <a:ext cx="1842318" cy="532980"/>
          </a:xfrm>
          <a:custGeom>
            <a:rect b="b" l="l" r="r" t="t"/>
            <a:pathLst>
              <a:path extrusionOk="0" h="21600" w="21600">
                <a:moveTo>
                  <a:pt x="937" y="0"/>
                </a:moveTo>
                <a:lnTo>
                  <a:pt x="937" y="4742"/>
                </a:lnTo>
                <a:lnTo>
                  <a:pt x="935" y="4742"/>
                </a:lnTo>
                <a:lnTo>
                  <a:pt x="935" y="12562"/>
                </a:lnTo>
                <a:lnTo>
                  <a:pt x="0" y="12562"/>
                </a:lnTo>
                <a:lnTo>
                  <a:pt x="1602" y="21600"/>
                </a:lnTo>
                <a:lnTo>
                  <a:pt x="3204" y="12562"/>
                </a:lnTo>
                <a:lnTo>
                  <a:pt x="2269" y="12562"/>
                </a:lnTo>
                <a:lnTo>
                  <a:pt x="2269" y="4809"/>
                </a:lnTo>
                <a:lnTo>
                  <a:pt x="20276" y="4809"/>
                </a:lnTo>
                <a:lnTo>
                  <a:pt x="20276" y="20043"/>
                </a:lnTo>
                <a:lnTo>
                  <a:pt x="21600" y="20043"/>
                </a:lnTo>
                <a:lnTo>
                  <a:pt x="21600" y="60"/>
                </a:lnTo>
                <a:lnTo>
                  <a:pt x="21597" y="60"/>
                </a:lnTo>
                <a:lnTo>
                  <a:pt x="21597" y="0"/>
                </a:lnTo>
                <a:lnTo>
                  <a:pt x="937" y="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617" name="Google Shape;617;p36"/>
          <p:cNvSpPr/>
          <p:nvPr/>
        </p:nvSpPr>
        <p:spPr>
          <a:xfrm>
            <a:off x="8732571" y="2949092"/>
            <a:ext cx="2457270" cy="979992"/>
          </a:xfrm>
          <a:custGeom>
            <a:rect b="b" l="l" r="r" t="t"/>
            <a:pathLst>
              <a:path extrusionOk="0" h="21600" w="21600">
                <a:moveTo>
                  <a:pt x="20578" y="0"/>
                </a:moveTo>
                <a:lnTo>
                  <a:pt x="20607" y="17133"/>
                </a:lnTo>
                <a:lnTo>
                  <a:pt x="13341" y="17133"/>
                </a:lnTo>
                <a:lnTo>
                  <a:pt x="13341" y="19747"/>
                </a:lnTo>
                <a:lnTo>
                  <a:pt x="21597" y="19747"/>
                </a:lnTo>
                <a:lnTo>
                  <a:pt x="21597" y="19616"/>
                </a:lnTo>
                <a:lnTo>
                  <a:pt x="21600" y="19616"/>
                </a:lnTo>
                <a:lnTo>
                  <a:pt x="21571" y="0"/>
                </a:lnTo>
                <a:lnTo>
                  <a:pt x="20578" y="0"/>
                </a:lnTo>
                <a:close/>
                <a:moveTo>
                  <a:pt x="1868" y="15280"/>
                </a:moveTo>
                <a:lnTo>
                  <a:pt x="0" y="18440"/>
                </a:lnTo>
                <a:lnTo>
                  <a:pt x="1868" y="21600"/>
                </a:lnTo>
                <a:lnTo>
                  <a:pt x="1868" y="19756"/>
                </a:lnTo>
                <a:lnTo>
                  <a:pt x="8309" y="19756"/>
                </a:lnTo>
                <a:lnTo>
                  <a:pt x="8309" y="17124"/>
                </a:lnTo>
                <a:lnTo>
                  <a:pt x="1868" y="17124"/>
                </a:lnTo>
                <a:lnTo>
                  <a:pt x="1868" y="15280"/>
                </a:lnTo>
                <a:close/>
                <a:moveTo>
                  <a:pt x="8849" y="17133"/>
                </a:moveTo>
                <a:lnTo>
                  <a:pt x="8849" y="19747"/>
                </a:lnTo>
                <a:lnTo>
                  <a:pt x="9841" y="19747"/>
                </a:lnTo>
                <a:lnTo>
                  <a:pt x="9841" y="17133"/>
                </a:lnTo>
                <a:lnTo>
                  <a:pt x="8849" y="17133"/>
                </a:lnTo>
                <a:close/>
                <a:moveTo>
                  <a:pt x="10346" y="17133"/>
                </a:moveTo>
                <a:lnTo>
                  <a:pt x="10346" y="19747"/>
                </a:lnTo>
                <a:lnTo>
                  <a:pt x="11338" y="19747"/>
                </a:lnTo>
                <a:lnTo>
                  <a:pt x="11338" y="17133"/>
                </a:lnTo>
                <a:lnTo>
                  <a:pt x="10346" y="17133"/>
                </a:lnTo>
                <a:close/>
                <a:moveTo>
                  <a:pt x="11844" y="17133"/>
                </a:moveTo>
                <a:lnTo>
                  <a:pt x="11844" y="19747"/>
                </a:lnTo>
                <a:lnTo>
                  <a:pt x="12836" y="19747"/>
                </a:lnTo>
                <a:lnTo>
                  <a:pt x="12836" y="17133"/>
                </a:lnTo>
                <a:lnTo>
                  <a:pt x="11844" y="17133"/>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618" name="Google Shape;618;p36"/>
          <p:cNvSpPr/>
          <p:nvPr/>
        </p:nvSpPr>
        <p:spPr>
          <a:xfrm>
            <a:off x="6296336" y="2949085"/>
            <a:ext cx="1842318" cy="532980"/>
          </a:xfrm>
          <a:custGeom>
            <a:rect b="b" l="l" r="r" t="t"/>
            <a:pathLst>
              <a:path extrusionOk="0" h="21600" w="21600">
                <a:moveTo>
                  <a:pt x="937" y="21600"/>
                </a:moveTo>
                <a:lnTo>
                  <a:pt x="937" y="16858"/>
                </a:lnTo>
                <a:lnTo>
                  <a:pt x="935" y="16858"/>
                </a:lnTo>
                <a:lnTo>
                  <a:pt x="935" y="9038"/>
                </a:lnTo>
                <a:lnTo>
                  <a:pt x="0" y="9038"/>
                </a:lnTo>
                <a:lnTo>
                  <a:pt x="1602" y="0"/>
                </a:lnTo>
                <a:lnTo>
                  <a:pt x="3204" y="9038"/>
                </a:lnTo>
                <a:lnTo>
                  <a:pt x="2269" y="9038"/>
                </a:lnTo>
                <a:lnTo>
                  <a:pt x="2269" y="16791"/>
                </a:lnTo>
                <a:lnTo>
                  <a:pt x="20276" y="16791"/>
                </a:lnTo>
                <a:lnTo>
                  <a:pt x="20276" y="1557"/>
                </a:lnTo>
                <a:lnTo>
                  <a:pt x="21600" y="1557"/>
                </a:lnTo>
                <a:lnTo>
                  <a:pt x="21600" y="21540"/>
                </a:lnTo>
                <a:lnTo>
                  <a:pt x="21597" y="21540"/>
                </a:lnTo>
                <a:lnTo>
                  <a:pt x="21597" y="21600"/>
                </a:lnTo>
                <a:lnTo>
                  <a:pt x="937"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619" name="Google Shape;619;p36"/>
          <p:cNvSpPr/>
          <p:nvPr/>
        </p:nvSpPr>
        <p:spPr>
          <a:xfrm>
            <a:off x="4781201" y="2949085"/>
            <a:ext cx="1500822" cy="532980"/>
          </a:xfrm>
          <a:custGeom>
            <a:rect b="b" l="l" r="r" t="t"/>
            <a:pathLst>
              <a:path extrusionOk="0" h="21600" w="21600">
                <a:moveTo>
                  <a:pt x="1151" y="21600"/>
                </a:moveTo>
                <a:lnTo>
                  <a:pt x="1151" y="16858"/>
                </a:lnTo>
                <a:lnTo>
                  <a:pt x="1147" y="16858"/>
                </a:lnTo>
                <a:lnTo>
                  <a:pt x="1147" y="9038"/>
                </a:lnTo>
                <a:lnTo>
                  <a:pt x="0" y="9038"/>
                </a:lnTo>
                <a:lnTo>
                  <a:pt x="1967" y="0"/>
                </a:lnTo>
                <a:lnTo>
                  <a:pt x="3933" y="9038"/>
                </a:lnTo>
                <a:lnTo>
                  <a:pt x="2785" y="9038"/>
                </a:lnTo>
                <a:lnTo>
                  <a:pt x="2785" y="16791"/>
                </a:lnTo>
                <a:lnTo>
                  <a:pt x="21600" y="16791"/>
                </a:lnTo>
                <a:lnTo>
                  <a:pt x="21521" y="21540"/>
                </a:lnTo>
                <a:lnTo>
                  <a:pt x="1151"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620" name="Google Shape;620;p36"/>
          <p:cNvSpPr txBox="1"/>
          <p:nvPr/>
        </p:nvSpPr>
        <p:spPr>
          <a:xfrm>
            <a:off x="522500" y="4084738"/>
            <a:ext cx="41748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1600">
                <a:solidFill>
                  <a:schemeClr val="dk1"/>
                </a:solidFill>
                <a:latin typeface="Overpass Light"/>
                <a:ea typeface="Overpass Light"/>
                <a:cs typeface="Overpass Light"/>
                <a:sym typeface="Overpass Light"/>
              </a:rPr>
              <a:t>How is our model performing (precision, recall, accuracy, etc)?</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3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latin typeface="Red Hat Text"/>
                <a:ea typeface="Red Hat Text"/>
                <a:cs typeface="Red Hat Text"/>
                <a:sym typeface="Red Hat Text"/>
              </a:rPr>
              <a:t>DATA SCIENCE LIFECYCLE</a:t>
            </a:r>
            <a:endParaRPr>
              <a:latin typeface="Red Hat Text"/>
              <a:ea typeface="Red Hat Text"/>
              <a:cs typeface="Red Hat Text"/>
              <a:sym typeface="Red Hat Text"/>
            </a:endParaRPr>
          </a:p>
        </p:txBody>
      </p:sp>
      <p:sp>
        <p:nvSpPr>
          <p:cNvPr id="626" name="Google Shape;626;p3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627" name="Google Shape;627;p37"/>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628" name="Google Shape;628;p37"/>
          <p:cNvSpPr/>
          <p:nvPr/>
        </p:nvSpPr>
        <p:spPr>
          <a:xfrm rot="5400000">
            <a:off x="2188977"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629" name="Google Shape;629;p37"/>
          <p:cNvSpPr/>
          <p:nvPr/>
        </p:nvSpPr>
        <p:spPr>
          <a:xfrm rot="5400000">
            <a:off x="385241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630" name="Google Shape;630;p37"/>
          <p:cNvSpPr/>
          <p:nvPr/>
        </p:nvSpPr>
        <p:spPr>
          <a:xfrm rot="5400000">
            <a:off x="5402729"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631" name="Google Shape;631;p37"/>
          <p:cNvSpPr/>
          <p:nvPr/>
        </p:nvSpPr>
        <p:spPr>
          <a:xfrm rot="5400000">
            <a:off x="708862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632" name="Google Shape;632;p37"/>
          <p:cNvSpPr/>
          <p:nvPr/>
        </p:nvSpPr>
        <p:spPr>
          <a:xfrm rot="5400000">
            <a:off x="8652003"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633" name="Google Shape;633;p37"/>
          <p:cNvSpPr/>
          <p:nvPr/>
        </p:nvSpPr>
        <p:spPr>
          <a:xfrm rot="5400000">
            <a:off x="10189258"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634" name="Google Shape;634;p37"/>
          <p:cNvSpPr/>
          <p:nvPr/>
        </p:nvSpPr>
        <p:spPr>
          <a:xfrm>
            <a:off x="522488" y="1977047"/>
            <a:ext cx="15846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codifying problem </a:t>
            </a:r>
            <a:br>
              <a:rPr b="0" i="0" lang="en" u="none" cap="none" strike="noStrike">
                <a:solidFill>
                  <a:srgbClr val="FFFFFF"/>
                </a:solidFill>
                <a:latin typeface="Overpass ExtraBold"/>
                <a:ea typeface="Overpass ExtraBold"/>
                <a:cs typeface="Overpass ExtraBold"/>
                <a:sym typeface="Overpass ExtraBold"/>
              </a:rPr>
            </a:br>
            <a:r>
              <a:rPr b="0" i="0" lang="en" u="none" cap="none" strike="noStrike">
                <a:solidFill>
                  <a:srgbClr val="FFFFFF"/>
                </a:solidFill>
                <a:latin typeface="Overpass ExtraBold"/>
                <a:ea typeface="Overpass ExtraBold"/>
                <a:cs typeface="Overpass ExtraBold"/>
                <a:sym typeface="Overpass ExtraBold"/>
              </a:rPr>
              <a:t>and metrics</a:t>
            </a:r>
            <a:endParaRPr/>
          </a:p>
        </p:txBody>
      </p:sp>
      <p:sp>
        <p:nvSpPr>
          <p:cNvPr id="635" name="Google Shape;635;p37"/>
          <p:cNvSpPr/>
          <p:nvPr/>
        </p:nvSpPr>
        <p:spPr>
          <a:xfrm>
            <a:off x="4190997"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feature engineering</a:t>
            </a:r>
            <a:endParaRPr/>
          </a:p>
        </p:txBody>
      </p:sp>
      <p:sp>
        <p:nvSpPr>
          <p:cNvPr id="636" name="Google Shape;636;p37"/>
          <p:cNvSpPr/>
          <p:nvPr/>
        </p:nvSpPr>
        <p:spPr>
          <a:xfrm>
            <a:off x="5730269" y="1977047"/>
            <a:ext cx="12888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 training </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and tuning</a:t>
            </a:r>
            <a:endParaRPr/>
          </a:p>
        </p:txBody>
      </p:sp>
      <p:sp>
        <p:nvSpPr>
          <p:cNvPr id="637" name="Google Shape;637;p37"/>
          <p:cNvSpPr/>
          <p:nvPr/>
        </p:nvSpPr>
        <p:spPr>
          <a:xfrm>
            <a:off x="7391844" y="1977047"/>
            <a:ext cx="1214700" cy="932700"/>
          </a:xfrm>
          <a:prstGeom prst="rect">
            <a:avLst/>
          </a:prstGeom>
          <a:solidFill>
            <a:srgbClr val="EE0000"/>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638" name="Google Shape;638;p37"/>
          <p:cNvSpPr/>
          <p:nvPr/>
        </p:nvSpPr>
        <p:spPr>
          <a:xfrm>
            <a:off x="2529516" y="1977047"/>
            <a:ext cx="12399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300"/>
              <a:buFont typeface="Overpass ExtraBold"/>
              <a:buNone/>
            </a:pPr>
            <a:r>
              <a:rPr b="0" i="0" lang="en" u="none" cap="none" strike="noStrike">
                <a:solidFill>
                  <a:srgbClr val="FFFFFF"/>
                </a:solidFill>
                <a:latin typeface="Overpass ExtraBold"/>
                <a:ea typeface="Overpass ExtraBold"/>
                <a:cs typeface="Overpass ExtraBold"/>
                <a:sym typeface="Overpass ExtraBold"/>
              </a:rPr>
              <a:t>data collection and cleaning</a:t>
            </a:r>
            <a:endParaRPr/>
          </a:p>
        </p:txBody>
      </p:sp>
      <p:sp>
        <p:nvSpPr>
          <p:cNvPr id="639" name="Google Shape;639;p37"/>
          <p:cNvSpPr/>
          <p:nvPr/>
        </p:nvSpPr>
        <p:spPr>
          <a:xfrm>
            <a:off x="8940894"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deployment</a:t>
            </a:r>
            <a:endParaRPr/>
          </a:p>
        </p:txBody>
      </p:sp>
      <p:sp>
        <p:nvSpPr>
          <p:cNvPr id="640" name="Google Shape;640;p37"/>
          <p:cNvSpPr/>
          <p:nvPr/>
        </p:nvSpPr>
        <p:spPr>
          <a:xfrm>
            <a:off x="10517200" y="1977047"/>
            <a:ext cx="11523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monitoring,</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641" name="Google Shape;641;p37"/>
          <p:cNvSpPr/>
          <p:nvPr/>
        </p:nvSpPr>
        <p:spPr>
          <a:xfrm>
            <a:off x="4777440" y="1444058"/>
            <a:ext cx="1842318" cy="532980"/>
          </a:xfrm>
          <a:custGeom>
            <a:rect b="b" l="l" r="r" t="t"/>
            <a:pathLst>
              <a:path extrusionOk="0" h="21600" w="21600">
                <a:moveTo>
                  <a:pt x="937" y="0"/>
                </a:moveTo>
                <a:lnTo>
                  <a:pt x="937" y="4742"/>
                </a:lnTo>
                <a:lnTo>
                  <a:pt x="935" y="4742"/>
                </a:lnTo>
                <a:lnTo>
                  <a:pt x="935" y="12562"/>
                </a:lnTo>
                <a:lnTo>
                  <a:pt x="0" y="12562"/>
                </a:lnTo>
                <a:lnTo>
                  <a:pt x="1602" y="21600"/>
                </a:lnTo>
                <a:lnTo>
                  <a:pt x="3204" y="12562"/>
                </a:lnTo>
                <a:lnTo>
                  <a:pt x="2269" y="12562"/>
                </a:lnTo>
                <a:lnTo>
                  <a:pt x="2269" y="4809"/>
                </a:lnTo>
                <a:lnTo>
                  <a:pt x="20276" y="4809"/>
                </a:lnTo>
                <a:lnTo>
                  <a:pt x="20276" y="20043"/>
                </a:lnTo>
                <a:lnTo>
                  <a:pt x="21600" y="20043"/>
                </a:lnTo>
                <a:lnTo>
                  <a:pt x="21600" y="60"/>
                </a:lnTo>
                <a:lnTo>
                  <a:pt x="21597" y="60"/>
                </a:lnTo>
                <a:lnTo>
                  <a:pt x="21597" y="0"/>
                </a:lnTo>
                <a:lnTo>
                  <a:pt x="937" y="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642" name="Google Shape;642;p37"/>
          <p:cNvSpPr/>
          <p:nvPr/>
        </p:nvSpPr>
        <p:spPr>
          <a:xfrm>
            <a:off x="8732571" y="2949092"/>
            <a:ext cx="2457270" cy="979992"/>
          </a:xfrm>
          <a:custGeom>
            <a:rect b="b" l="l" r="r" t="t"/>
            <a:pathLst>
              <a:path extrusionOk="0" h="21600" w="21600">
                <a:moveTo>
                  <a:pt x="20578" y="0"/>
                </a:moveTo>
                <a:lnTo>
                  <a:pt x="20607" y="17133"/>
                </a:lnTo>
                <a:lnTo>
                  <a:pt x="13341" y="17133"/>
                </a:lnTo>
                <a:lnTo>
                  <a:pt x="13341" y="19747"/>
                </a:lnTo>
                <a:lnTo>
                  <a:pt x="21597" y="19747"/>
                </a:lnTo>
                <a:lnTo>
                  <a:pt x="21597" y="19616"/>
                </a:lnTo>
                <a:lnTo>
                  <a:pt x="21600" y="19616"/>
                </a:lnTo>
                <a:lnTo>
                  <a:pt x="21571" y="0"/>
                </a:lnTo>
                <a:lnTo>
                  <a:pt x="20578" y="0"/>
                </a:lnTo>
                <a:close/>
                <a:moveTo>
                  <a:pt x="1868" y="15280"/>
                </a:moveTo>
                <a:lnTo>
                  <a:pt x="0" y="18440"/>
                </a:lnTo>
                <a:lnTo>
                  <a:pt x="1868" y="21600"/>
                </a:lnTo>
                <a:lnTo>
                  <a:pt x="1868" y="19756"/>
                </a:lnTo>
                <a:lnTo>
                  <a:pt x="8309" y="19756"/>
                </a:lnTo>
                <a:lnTo>
                  <a:pt x="8309" y="17124"/>
                </a:lnTo>
                <a:lnTo>
                  <a:pt x="1868" y="17124"/>
                </a:lnTo>
                <a:lnTo>
                  <a:pt x="1868" y="15280"/>
                </a:lnTo>
                <a:close/>
                <a:moveTo>
                  <a:pt x="8849" y="17133"/>
                </a:moveTo>
                <a:lnTo>
                  <a:pt x="8849" y="19747"/>
                </a:lnTo>
                <a:lnTo>
                  <a:pt x="9841" y="19747"/>
                </a:lnTo>
                <a:lnTo>
                  <a:pt x="9841" y="17133"/>
                </a:lnTo>
                <a:lnTo>
                  <a:pt x="8849" y="17133"/>
                </a:lnTo>
                <a:close/>
                <a:moveTo>
                  <a:pt x="10346" y="17133"/>
                </a:moveTo>
                <a:lnTo>
                  <a:pt x="10346" y="19747"/>
                </a:lnTo>
                <a:lnTo>
                  <a:pt x="11338" y="19747"/>
                </a:lnTo>
                <a:lnTo>
                  <a:pt x="11338" y="17133"/>
                </a:lnTo>
                <a:lnTo>
                  <a:pt x="10346" y="17133"/>
                </a:lnTo>
                <a:close/>
                <a:moveTo>
                  <a:pt x="11844" y="17133"/>
                </a:moveTo>
                <a:lnTo>
                  <a:pt x="11844" y="19747"/>
                </a:lnTo>
                <a:lnTo>
                  <a:pt x="12836" y="19747"/>
                </a:lnTo>
                <a:lnTo>
                  <a:pt x="12836" y="17133"/>
                </a:lnTo>
                <a:lnTo>
                  <a:pt x="11844" y="17133"/>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643" name="Google Shape;643;p37"/>
          <p:cNvSpPr/>
          <p:nvPr/>
        </p:nvSpPr>
        <p:spPr>
          <a:xfrm>
            <a:off x="6296336" y="2949085"/>
            <a:ext cx="1842318" cy="532980"/>
          </a:xfrm>
          <a:custGeom>
            <a:rect b="b" l="l" r="r" t="t"/>
            <a:pathLst>
              <a:path extrusionOk="0" h="21600" w="21600">
                <a:moveTo>
                  <a:pt x="937" y="21600"/>
                </a:moveTo>
                <a:lnTo>
                  <a:pt x="937" y="16858"/>
                </a:lnTo>
                <a:lnTo>
                  <a:pt x="935" y="16858"/>
                </a:lnTo>
                <a:lnTo>
                  <a:pt x="935" y="9038"/>
                </a:lnTo>
                <a:lnTo>
                  <a:pt x="0" y="9038"/>
                </a:lnTo>
                <a:lnTo>
                  <a:pt x="1602" y="0"/>
                </a:lnTo>
                <a:lnTo>
                  <a:pt x="3204" y="9038"/>
                </a:lnTo>
                <a:lnTo>
                  <a:pt x="2269" y="9038"/>
                </a:lnTo>
                <a:lnTo>
                  <a:pt x="2269" y="16791"/>
                </a:lnTo>
                <a:lnTo>
                  <a:pt x="20276" y="16791"/>
                </a:lnTo>
                <a:lnTo>
                  <a:pt x="20276" y="1557"/>
                </a:lnTo>
                <a:lnTo>
                  <a:pt x="21600" y="1557"/>
                </a:lnTo>
                <a:lnTo>
                  <a:pt x="21600" y="21540"/>
                </a:lnTo>
                <a:lnTo>
                  <a:pt x="21597" y="21540"/>
                </a:lnTo>
                <a:lnTo>
                  <a:pt x="21597" y="21600"/>
                </a:lnTo>
                <a:lnTo>
                  <a:pt x="937"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644" name="Google Shape;644;p37"/>
          <p:cNvSpPr/>
          <p:nvPr/>
        </p:nvSpPr>
        <p:spPr>
          <a:xfrm>
            <a:off x="4781201" y="2949085"/>
            <a:ext cx="1500822" cy="532980"/>
          </a:xfrm>
          <a:custGeom>
            <a:rect b="b" l="l" r="r" t="t"/>
            <a:pathLst>
              <a:path extrusionOk="0" h="21600" w="21600">
                <a:moveTo>
                  <a:pt x="1151" y="21600"/>
                </a:moveTo>
                <a:lnTo>
                  <a:pt x="1151" y="16858"/>
                </a:lnTo>
                <a:lnTo>
                  <a:pt x="1147" y="16858"/>
                </a:lnTo>
                <a:lnTo>
                  <a:pt x="1147" y="9038"/>
                </a:lnTo>
                <a:lnTo>
                  <a:pt x="0" y="9038"/>
                </a:lnTo>
                <a:lnTo>
                  <a:pt x="1967" y="0"/>
                </a:lnTo>
                <a:lnTo>
                  <a:pt x="3933" y="9038"/>
                </a:lnTo>
                <a:lnTo>
                  <a:pt x="2785" y="9038"/>
                </a:lnTo>
                <a:lnTo>
                  <a:pt x="2785" y="16791"/>
                </a:lnTo>
                <a:lnTo>
                  <a:pt x="21600" y="16791"/>
                </a:lnTo>
                <a:lnTo>
                  <a:pt x="21521" y="21540"/>
                </a:lnTo>
                <a:lnTo>
                  <a:pt x="1151"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645" name="Google Shape;645;p37"/>
          <p:cNvSpPr txBox="1"/>
          <p:nvPr/>
        </p:nvSpPr>
        <p:spPr>
          <a:xfrm>
            <a:off x="522500" y="4084738"/>
            <a:ext cx="41748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1600">
                <a:solidFill>
                  <a:schemeClr val="dk1"/>
                </a:solidFill>
                <a:latin typeface="Overpass Light"/>
                <a:ea typeface="Overpass Light"/>
                <a:cs typeface="Overpass Light"/>
                <a:sym typeface="Overpass Light"/>
              </a:rPr>
              <a:t>How is our model performing (precision, recall, accuracy, etc)?</a:t>
            </a:r>
            <a:endParaRPr/>
          </a:p>
        </p:txBody>
      </p:sp>
      <p:sp>
        <p:nvSpPr>
          <p:cNvPr id="646" name="Google Shape;646;p37"/>
          <p:cNvSpPr txBox="1"/>
          <p:nvPr/>
        </p:nvSpPr>
        <p:spPr>
          <a:xfrm>
            <a:off x="3925075" y="4799050"/>
            <a:ext cx="34152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1600">
                <a:solidFill>
                  <a:schemeClr val="dk1"/>
                </a:solidFill>
                <a:latin typeface="Overpass Light"/>
                <a:ea typeface="Overpass Light"/>
                <a:cs typeface="Overpass Light"/>
                <a:sym typeface="Overpass Light"/>
              </a:rPr>
              <a:t>What unintended consequences could we have built in our model?</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3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latin typeface="Red Hat Text"/>
                <a:ea typeface="Red Hat Text"/>
                <a:cs typeface="Red Hat Text"/>
                <a:sym typeface="Red Hat Text"/>
              </a:rPr>
              <a:t>DATA SCIENCE LIFECYCLE</a:t>
            </a:r>
            <a:endParaRPr>
              <a:latin typeface="Red Hat Text"/>
              <a:ea typeface="Red Hat Text"/>
              <a:cs typeface="Red Hat Text"/>
              <a:sym typeface="Red Hat Text"/>
            </a:endParaRPr>
          </a:p>
        </p:txBody>
      </p:sp>
      <p:sp>
        <p:nvSpPr>
          <p:cNvPr id="652" name="Google Shape;652;p3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653" name="Google Shape;653;p38"/>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654" name="Google Shape;654;p38"/>
          <p:cNvSpPr/>
          <p:nvPr/>
        </p:nvSpPr>
        <p:spPr>
          <a:xfrm rot="5400000">
            <a:off x="2188977"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655" name="Google Shape;655;p38"/>
          <p:cNvSpPr/>
          <p:nvPr/>
        </p:nvSpPr>
        <p:spPr>
          <a:xfrm rot="5400000">
            <a:off x="385241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656" name="Google Shape;656;p38"/>
          <p:cNvSpPr/>
          <p:nvPr/>
        </p:nvSpPr>
        <p:spPr>
          <a:xfrm rot="5400000">
            <a:off x="5402729"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657" name="Google Shape;657;p38"/>
          <p:cNvSpPr/>
          <p:nvPr/>
        </p:nvSpPr>
        <p:spPr>
          <a:xfrm rot="5400000">
            <a:off x="708862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658" name="Google Shape;658;p38"/>
          <p:cNvSpPr/>
          <p:nvPr/>
        </p:nvSpPr>
        <p:spPr>
          <a:xfrm rot="5400000">
            <a:off x="8652003"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659" name="Google Shape;659;p38"/>
          <p:cNvSpPr/>
          <p:nvPr/>
        </p:nvSpPr>
        <p:spPr>
          <a:xfrm rot="5400000">
            <a:off x="10189258"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660" name="Google Shape;660;p38"/>
          <p:cNvSpPr/>
          <p:nvPr/>
        </p:nvSpPr>
        <p:spPr>
          <a:xfrm>
            <a:off x="522488" y="1977047"/>
            <a:ext cx="15846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codifying problem </a:t>
            </a:r>
            <a:br>
              <a:rPr b="0" i="0" lang="en" u="none" cap="none" strike="noStrike">
                <a:solidFill>
                  <a:srgbClr val="FFFFFF"/>
                </a:solidFill>
                <a:latin typeface="Overpass ExtraBold"/>
                <a:ea typeface="Overpass ExtraBold"/>
                <a:cs typeface="Overpass ExtraBold"/>
                <a:sym typeface="Overpass ExtraBold"/>
              </a:rPr>
            </a:br>
            <a:r>
              <a:rPr b="0" i="0" lang="en" u="none" cap="none" strike="noStrike">
                <a:solidFill>
                  <a:srgbClr val="FFFFFF"/>
                </a:solidFill>
                <a:latin typeface="Overpass ExtraBold"/>
                <a:ea typeface="Overpass ExtraBold"/>
                <a:cs typeface="Overpass ExtraBold"/>
                <a:sym typeface="Overpass ExtraBold"/>
              </a:rPr>
              <a:t>and metrics</a:t>
            </a:r>
            <a:endParaRPr/>
          </a:p>
        </p:txBody>
      </p:sp>
      <p:sp>
        <p:nvSpPr>
          <p:cNvPr id="661" name="Google Shape;661;p38"/>
          <p:cNvSpPr/>
          <p:nvPr/>
        </p:nvSpPr>
        <p:spPr>
          <a:xfrm>
            <a:off x="4190997"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feature engineering</a:t>
            </a:r>
            <a:endParaRPr/>
          </a:p>
        </p:txBody>
      </p:sp>
      <p:sp>
        <p:nvSpPr>
          <p:cNvPr id="662" name="Google Shape;662;p38"/>
          <p:cNvSpPr/>
          <p:nvPr/>
        </p:nvSpPr>
        <p:spPr>
          <a:xfrm>
            <a:off x="5730269" y="1977047"/>
            <a:ext cx="12888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 training </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and tuning</a:t>
            </a:r>
            <a:endParaRPr/>
          </a:p>
        </p:txBody>
      </p:sp>
      <p:sp>
        <p:nvSpPr>
          <p:cNvPr id="663" name="Google Shape;663;p38"/>
          <p:cNvSpPr/>
          <p:nvPr/>
        </p:nvSpPr>
        <p:spPr>
          <a:xfrm>
            <a:off x="7391844" y="1977047"/>
            <a:ext cx="1214700" cy="932700"/>
          </a:xfrm>
          <a:prstGeom prst="rect">
            <a:avLst/>
          </a:prstGeom>
          <a:solidFill>
            <a:srgbClr val="EE0000"/>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664" name="Google Shape;664;p38"/>
          <p:cNvSpPr/>
          <p:nvPr/>
        </p:nvSpPr>
        <p:spPr>
          <a:xfrm>
            <a:off x="2529516" y="1977047"/>
            <a:ext cx="12399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300"/>
              <a:buFont typeface="Overpass ExtraBold"/>
              <a:buNone/>
            </a:pPr>
            <a:r>
              <a:rPr b="0" i="0" lang="en" u="none" cap="none" strike="noStrike">
                <a:solidFill>
                  <a:srgbClr val="FFFFFF"/>
                </a:solidFill>
                <a:latin typeface="Overpass ExtraBold"/>
                <a:ea typeface="Overpass ExtraBold"/>
                <a:cs typeface="Overpass ExtraBold"/>
                <a:sym typeface="Overpass ExtraBold"/>
              </a:rPr>
              <a:t>data collection and cleaning</a:t>
            </a:r>
            <a:endParaRPr/>
          </a:p>
        </p:txBody>
      </p:sp>
      <p:sp>
        <p:nvSpPr>
          <p:cNvPr id="665" name="Google Shape;665;p38"/>
          <p:cNvSpPr/>
          <p:nvPr/>
        </p:nvSpPr>
        <p:spPr>
          <a:xfrm>
            <a:off x="8940894"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deployment</a:t>
            </a:r>
            <a:endParaRPr/>
          </a:p>
        </p:txBody>
      </p:sp>
      <p:sp>
        <p:nvSpPr>
          <p:cNvPr id="666" name="Google Shape;666;p38"/>
          <p:cNvSpPr/>
          <p:nvPr/>
        </p:nvSpPr>
        <p:spPr>
          <a:xfrm>
            <a:off x="10517200" y="1977047"/>
            <a:ext cx="11523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monitoring,</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667" name="Google Shape;667;p38"/>
          <p:cNvSpPr/>
          <p:nvPr/>
        </p:nvSpPr>
        <p:spPr>
          <a:xfrm>
            <a:off x="4777440" y="1444058"/>
            <a:ext cx="1842318" cy="532980"/>
          </a:xfrm>
          <a:custGeom>
            <a:rect b="b" l="l" r="r" t="t"/>
            <a:pathLst>
              <a:path extrusionOk="0" h="21600" w="21600">
                <a:moveTo>
                  <a:pt x="937" y="0"/>
                </a:moveTo>
                <a:lnTo>
                  <a:pt x="937" y="4742"/>
                </a:lnTo>
                <a:lnTo>
                  <a:pt x="935" y="4742"/>
                </a:lnTo>
                <a:lnTo>
                  <a:pt x="935" y="12562"/>
                </a:lnTo>
                <a:lnTo>
                  <a:pt x="0" y="12562"/>
                </a:lnTo>
                <a:lnTo>
                  <a:pt x="1602" y="21600"/>
                </a:lnTo>
                <a:lnTo>
                  <a:pt x="3204" y="12562"/>
                </a:lnTo>
                <a:lnTo>
                  <a:pt x="2269" y="12562"/>
                </a:lnTo>
                <a:lnTo>
                  <a:pt x="2269" y="4809"/>
                </a:lnTo>
                <a:lnTo>
                  <a:pt x="20276" y="4809"/>
                </a:lnTo>
                <a:lnTo>
                  <a:pt x="20276" y="20043"/>
                </a:lnTo>
                <a:lnTo>
                  <a:pt x="21600" y="20043"/>
                </a:lnTo>
                <a:lnTo>
                  <a:pt x="21600" y="60"/>
                </a:lnTo>
                <a:lnTo>
                  <a:pt x="21597" y="60"/>
                </a:lnTo>
                <a:lnTo>
                  <a:pt x="21597" y="0"/>
                </a:lnTo>
                <a:lnTo>
                  <a:pt x="937" y="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668" name="Google Shape;668;p38"/>
          <p:cNvSpPr/>
          <p:nvPr/>
        </p:nvSpPr>
        <p:spPr>
          <a:xfrm>
            <a:off x="8732571" y="2949092"/>
            <a:ext cx="2457270" cy="979992"/>
          </a:xfrm>
          <a:custGeom>
            <a:rect b="b" l="l" r="r" t="t"/>
            <a:pathLst>
              <a:path extrusionOk="0" h="21600" w="21600">
                <a:moveTo>
                  <a:pt x="20578" y="0"/>
                </a:moveTo>
                <a:lnTo>
                  <a:pt x="20607" y="17133"/>
                </a:lnTo>
                <a:lnTo>
                  <a:pt x="13341" y="17133"/>
                </a:lnTo>
                <a:lnTo>
                  <a:pt x="13341" y="19747"/>
                </a:lnTo>
                <a:lnTo>
                  <a:pt x="21597" y="19747"/>
                </a:lnTo>
                <a:lnTo>
                  <a:pt x="21597" y="19616"/>
                </a:lnTo>
                <a:lnTo>
                  <a:pt x="21600" y="19616"/>
                </a:lnTo>
                <a:lnTo>
                  <a:pt x="21571" y="0"/>
                </a:lnTo>
                <a:lnTo>
                  <a:pt x="20578" y="0"/>
                </a:lnTo>
                <a:close/>
                <a:moveTo>
                  <a:pt x="1868" y="15280"/>
                </a:moveTo>
                <a:lnTo>
                  <a:pt x="0" y="18440"/>
                </a:lnTo>
                <a:lnTo>
                  <a:pt x="1868" y="21600"/>
                </a:lnTo>
                <a:lnTo>
                  <a:pt x="1868" y="19756"/>
                </a:lnTo>
                <a:lnTo>
                  <a:pt x="8309" y="19756"/>
                </a:lnTo>
                <a:lnTo>
                  <a:pt x="8309" y="17124"/>
                </a:lnTo>
                <a:lnTo>
                  <a:pt x="1868" y="17124"/>
                </a:lnTo>
                <a:lnTo>
                  <a:pt x="1868" y="15280"/>
                </a:lnTo>
                <a:close/>
                <a:moveTo>
                  <a:pt x="8849" y="17133"/>
                </a:moveTo>
                <a:lnTo>
                  <a:pt x="8849" y="19747"/>
                </a:lnTo>
                <a:lnTo>
                  <a:pt x="9841" y="19747"/>
                </a:lnTo>
                <a:lnTo>
                  <a:pt x="9841" y="17133"/>
                </a:lnTo>
                <a:lnTo>
                  <a:pt x="8849" y="17133"/>
                </a:lnTo>
                <a:close/>
                <a:moveTo>
                  <a:pt x="10346" y="17133"/>
                </a:moveTo>
                <a:lnTo>
                  <a:pt x="10346" y="19747"/>
                </a:lnTo>
                <a:lnTo>
                  <a:pt x="11338" y="19747"/>
                </a:lnTo>
                <a:lnTo>
                  <a:pt x="11338" y="17133"/>
                </a:lnTo>
                <a:lnTo>
                  <a:pt x="10346" y="17133"/>
                </a:lnTo>
                <a:close/>
                <a:moveTo>
                  <a:pt x="11844" y="17133"/>
                </a:moveTo>
                <a:lnTo>
                  <a:pt x="11844" y="19747"/>
                </a:lnTo>
                <a:lnTo>
                  <a:pt x="12836" y="19747"/>
                </a:lnTo>
                <a:lnTo>
                  <a:pt x="12836" y="17133"/>
                </a:lnTo>
                <a:lnTo>
                  <a:pt x="11844" y="17133"/>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669" name="Google Shape;669;p38"/>
          <p:cNvSpPr/>
          <p:nvPr/>
        </p:nvSpPr>
        <p:spPr>
          <a:xfrm>
            <a:off x="6296336" y="2949085"/>
            <a:ext cx="1842318" cy="532980"/>
          </a:xfrm>
          <a:custGeom>
            <a:rect b="b" l="l" r="r" t="t"/>
            <a:pathLst>
              <a:path extrusionOk="0" h="21600" w="21600">
                <a:moveTo>
                  <a:pt x="937" y="21600"/>
                </a:moveTo>
                <a:lnTo>
                  <a:pt x="937" y="16858"/>
                </a:lnTo>
                <a:lnTo>
                  <a:pt x="935" y="16858"/>
                </a:lnTo>
                <a:lnTo>
                  <a:pt x="935" y="9038"/>
                </a:lnTo>
                <a:lnTo>
                  <a:pt x="0" y="9038"/>
                </a:lnTo>
                <a:lnTo>
                  <a:pt x="1602" y="0"/>
                </a:lnTo>
                <a:lnTo>
                  <a:pt x="3204" y="9038"/>
                </a:lnTo>
                <a:lnTo>
                  <a:pt x="2269" y="9038"/>
                </a:lnTo>
                <a:lnTo>
                  <a:pt x="2269" y="16791"/>
                </a:lnTo>
                <a:lnTo>
                  <a:pt x="20276" y="16791"/>
                </a:lnTo>
                <a:lnTo>
                  <a:pt x="20276" y="1557"/>
                </a:lnTo>
                <a:lnTo>
                  <a:pt x="21600" y="1557"/>
                </a:lnTo>
                <a:lnTo>
                  <a:pt x="21600" y="21540"/>
                </a:lnTo>
                <a:lnTo>
                  <a:pt x="21597" y="21540"/>
                </a:lnTo>
                <a:lnTo>
                  <a:pt x="21597" y="21600"/>
                </a:lnTo>
                <a:lnTo>
                  <a:pt x="937"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670" name="Google Shape;670;p38"/>
          <p:cNvSpPr/>
          <p:nvPr/>
        </p:nvSpPr>
        <p:spPr>
          <a:xfrm>
            <a:off x="4781201" y="2949085"/>
            <a:ext cx="1500822" cy="532980"/>
          </a:xfrm>
          <a:custGeom>
            <a:rect b="b" l="l" r="r" t="t"/>
            <a:pathLst>
              <a:path extrusionOk="0" h="21600" w="21600">
                <a:moveTo>
                  <a:pt x="1151" y="21600"/>
                </a:moveTo>
                <a:lnTo>
                  <a:pt x="1151" y="16858"/>
                </a:lnTo>
                <a:lnTo>
                  <a:pt x="1147" y="16858"/>
                </a:lnTo>
                <a:lnTo>
                  <a:pt x="1147" y="9038"/>
                </a:lnTo>
                <a:lnTo>
                  <a:pt x="0" y="9038"/>
                </a:lnTo>
                <a:lnTo>
                  <a:pt x="1967" y="0"/>
                </a:lnTo>
                <a:lnTo>
                  <a:pt x="3933" y="9038"/>
                </a:lnTo>
                <a:lnTo>
                  <a:pt x="2785" y="9038"/>
                </a:lnTo>
                <a:lnTo>
                  <a:pt x="2785" y="16791"/>
                </a:lnTo>
                <a:lnTo>
                  <a:pt x="21600" y="16791"/>
                </a:lnTo>
                <a:lnTo>
                  <a:pt x="21521" y="21540"/>
                </a:lnTo>
                <a:lnTo>
                  <a:pt x="1151"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671" name="Google Shape;671;p38"/>
          <p:cNvSpPr txBox="1"/>
          <p:nvPr/>
        </p:nvSpPr>
        <p:spPr>
          <a:xfrm>
            <a:off x="522500" y="4084738"/>
            <a:ext cx="41748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1600">
                <a:solidFill>
                  <a:schemeClr val="dk1"/>
                </a:solidFill>
                <a:latin typeface="Overpass Light"/>
                <a:ea typeface="Overpass Light"/>
                <a:cs typeface="Overpass Light"/>
                <a:sym typeface="Overpass Light"/>
              </a:rPr>
              <a:t>How is our model performing (precision, recall, accuracy, etc)?</a:t>
            </a:r>
            <a:endParaRPr/>
          </a:p>
        </p:txBody>
      </p:sp>
      <p:sp>
        <p:nvSpPr>
          <p:cNvPr id="672" name="Google Shape;672;p38"/>
          <p:cNvSpPr txBox="1"/>
          <p:nvPr/>
        </p:nvSpPr>
        <p:spPr>
          <a:xfrm>
            <a:off x="3925075" y="4799050"/>
            <a:ext cx="34152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1600">
                <a:solidFill>
                  <a:schemeClr val="dk1"/>
                </a:solidFill>
                <a:latin typeface="Overpass Light"/>
                <a:ea typeface="Overpass Light"/>
                <a:cs typeface="Overpass Light"/>
                <a:sym typeface="Overpass Light"/>
              </a:rPr>
              <a:t>What unintended consequences could we have built in our model?</a:t>
            </a:r>
            <a:endParaRPr>
              <a:solidFill>
                <a:schemeClr val="dk1"/>
              </a:solidFill>
            </a:endParaRPr>
          </a:p>
        </p:txBody>
      </p:sp>
      <p:pic>
        <p:nvPicPr>
          <p:cNvPr id="673" name="Google Shape;673;p38"/>
          <p:cNvPicPr preferRelativeResize="0"/>
          <p:nvPr/>
        </p:nvPicPr>
        <p:blipFill>
          <a:blip r:embed="rId3">
            <a:alphaModFix/>
          </a:blip>
          <a:stretch>
            <a:fillRect/>
          </a:stretch>
        </p:blipFill>
        <p:spPr>
          <a:xfrm>
            <a:off x="8030388" y="4515860"/>
            <a:ext cx="1950291" cy="80586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3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latin typeface="Red Hat Text"/>
                <a:ea typeface="Red Hat Text"/>
                <a:cs typeface="Red Hat Text"/>
                <a:sym typeface="Red Hat Text"/>
              </a:rPr>
              <a:t>DATA SCIENCE LIFECYCLE</a:t>
            </a:r>
            <a:endParaRPr>
              <a:latin typeface="Red Hat Text"/>
              <a:ea typeface="Red Hat Text"/>
              <a:cs typeface="Red Hat Text"/>
              <a:sym typeface="Red Hat Text"/>
            </a:endParaRPr>
          </a:p>
        </p:txBody>
      </p:sp>
      <p:sp>
        <p:nvSpPr>
          <p:cNvPr id="679" name="Google Shape;679;p3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680" name="Google Shape;680;p39"/>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681" name="Google Shape;681;p39"/>
          <p:cNvSpPr/>
          <p:nvPr/>
        </p:nvSpPr>
        <p:spPr>
          <a:xfrm rot="5400000">
            <a:off x="2188977"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682" name="Google Shape;682;p39"/>
          <p:cNvSpPr/>
          <p:nvPr/>
        </p:nvSpPr>
        <p:spPr>
          <a:xfrm rot="5400000">
            <a:off x="385241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683" name="Google Shape;683;p39"/>
          <p:cNvSpPr/>
          <p:nvPr/>
        </p:nvSpPr>
        <p:spPr>
          <a:xfrm rot="5400000">
            <a:off x="5402729"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684" name="Google Shape;684;p39"/>
          <p:cNvSpPr/>
          <p:nvPr/>
        </p:nvSpPr>
        <p:spPr>
          <a:xfrm rot="5400000">
            <a:off x="708862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685" name="Google Shape;685;p39"/>
          <p:cNvSpPr/>
          <p:nvPr/>
        </p:nvSpPr>
        <p:spPr>
          <a:xfrm rot="5400000">
            <a:off x="8652003"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686" name="Google Shape;686;p39"/>
          <p:cNvSpPr/>
          <p:nvPr/>
        </p:nvSpPr>
        <p:spPr>
          <a:xfrm rot="5400000">
            <a:off x="10189258"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687" name="Google Shape;687;p39"/>
          <p:cNvSpPr/>
          <p:nvPr/>
        </p:nvSpPr>
        <p:spPr>
          <a:xfrm>
            <a:off x="522488" y="1977047"/>
            <a:ext cx="15846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codifying problem </a:t>
            </a:r>
            <a:br>
              <a:rPr b="0" i="0" lang="en" u="none" cap="none" strike="noStrike">
                <a:solidFill>
                  <a:srgbClr val="FFFFFF"/>
                </a:solidFill>
                <a:latin typeface="Overpass ExtraBold"/>
                <a:ea typeface="Overpass ExtraBold"/>
                <a:cs typeface="Overpass ExtraBold"/>
                <a:sym typeface="Overpass ExtraBold"/>
              </a:rPr>
            </a:br>
            <a:r>
              <a:rPr b="0" i="0" lang="en" u="none" cap="none" strike="noStrike">
                <a:solidFill>
                  <a:srgbClr val="FFFFFF"/>
                </a:solidFill>
                <a:latin typeface="Overpass ExtraBold"/>
                <a:ea typeface="Overpass ExtraBold"/>
                <a:cs typeface="Overpass ExtraBold"/>
                <a:sym typeface="Overpass ExtraBold"/>
              </a:rPr>
              <a:t>and metrics</a:t>
            </a:r>
            <a:endParaRPr/>
          </a:p>
        </p:txBody>
      </p:sp>
      <p:sp>
        <p:nvSpPr>
          <p:cNvPr id="688" name="Google Shape;688;p39"/>
          <p:cNvSpPr/>
          <p:nvPr/>
        </p:nvSpPr>
        <p:spPr>
          <a:xfrm>
            <a:off x="4190997"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feature engineering</a:t>
            </a:r>
            <a:endParaRPr/>
          </a:p>
        </p:txBody>
      </p:sp>
      <p:sp>
        <p:nvSpPr>
          <p:cNvPr id="689" name="Google Shape;689;p39"/>
          <p:cNvSpPr/>
          <p:nvPr/>
        </p:nvSpPr>
        <p:spPr>
          <a:xfrm>
            <a:off x="5730269" y="1977047"/>
            <a:ext cx="12888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 training </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and tuning</a:t>
            </a:r>
            <a:endParaRPr/>
          </a:p>
        </p:txBody>
      </p:sp>
      <p:sp>
        <p:nvSpPr>
          <p:cNvPr id="690" name="Google Shape;690;p39"/>
          <p:cNvSpPr/>
          <p:nvPr/>
        </p:nvSpPr>
        <p:spPr>
          <a:xfrm>
            <a:off x="7391844" y="1977047"/>
            <a:ext cx="12147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691" name="Google Shape;691;p39"/>
          <p:cNvSpPr/>
          <p:nvPr/>
        </p:nvSpPr>
        <p:spPr>
          <a:xfrm>
            <a:off x="2529516" y="1977047"/>
            <a:ext cx="12399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300"/>
              <a:buFont typeface="Overpass ExtraBold"/>
              <a:buNone/>
            </a:pPr>
            <a:r>
              <a:rPr b="0" i="0" lang="en" u="none" cap="none" strike="noStrike">
                <a:solidFill>
                  <a:srgbClr val="FFFFFF"/>
                </a:solidFill>
                <a:latin typeface="Overpass ExtraBold"/>
                <a:ea typeface="Overpass ExtraBold"/>
                <a:cs typeface="Overpass ExtraBold"/>
                <a:sym typeface="Overpass ExtraBold"/>
              </a:rPr>
              <a:t>data collection and cleaning</a:t>
            </a:r>
            <a:endParaRPr/>
          </a:p>
        </p:txBody>
      </p:sp>
      <p:sp>
        <p:nvSpPr>
          <p:cNvPr id="692" name="Google Shape;692;p39"/>
          <p:cNvSpPr/>
          <p:nvPr/>
        </p:nvSpPr>
        <p:spPr>
          <a:xfrm>
            <a:off x="8940894" y="1977047"/>
            <a:ext cx="1153200" cy="932700"/>
          </a:xfrm>
          <a:prstGeom prst="rect">
            <a:avLst/>
          </a:prstGeom>
          <a:solidFill>
            <a:srgbClr val="EE0000"/>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deployment</a:t>
            </a:r>
            <a:endParaRPr/>
          </a:p>
        </p:txBody>
      </p:sp>
      <p:sp>
        <p:nvSpPr>
          <p:cNvPr id="693" name="Google Shape;693;p39"/>
          <p:cNvSpPr/>
          <p:nvPr/>
        </p:nvSpPr>
        <p:spPr>
          <a:xfrm>
            <a:off x="10517200" y="1977047"/>
            <a:ext cx="11523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monitoring,</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694" name="Google Shape;694;p39"/>
          <p:cNvSpPr/>
          <p:nvPr/>
        </p:nvSpPr>
        <p:spPr>
          <a:xfrm>
            <a:off x="4777440" y="1444058"/>
            <a:ext cx="1842318" cy="532980"/>
          </a:xfrm>
          <a:custGeom>
            <a:rect b="b" l="l" r="r" t="t"/>
            <a:pathLst>
              <a:path extrusionOk="0" h="21600" w="21600">
                <a:moveTo>
                  <a:pt x="937" y="0"/>
                </a:moveTo>
                <a:lnTo>
                  <a:pt x="937" y="4742"/>
                </a:lnTo>
                <a:lnTo>
                  <a:pt x="935" y="4742"/>
                </a:lnTo>
                <a:lnTo>
                  <a:pt x="935" y="12562"/>
                </a:lnTo>
                <a:lnTo>
                  <a:pt x="0" y="12562"/>
                </a:lnTo>
                <a:lnTo>
                  <a:pt x="1602" y="21600"/>
                </a:lnTo>
                <a:lnTo>
                  <a:pt x="3204" y="12562"/>
                </a:lnTo>
                <a:lnTo>
                  <a:pt x="2269" y="12562"/>
                </a:lnTo>
                <a:lnTo>
                  <a:pt x="2269" y="4809"/>
                </a:lnTo>
                <a:lnTo>
                  <a:pt x="20276" y="4809"/>
                </a:lnTo>
                <a:lnTo>
                  <a:pt x="20276" y="20043"/>
                </a:lnTo>
                <a:lnTo>
                  <a:pt x="21600" y="20043"/>
                </a:lnTo>
                <a:lnTo>
                  <a:pt x="21600" y="60"/>
                </a:lnTo>
                <a:lnTo>
                  <a:pt x="21597" y="60"/>
                </a:lnTo>
                <a:lnTo>
                  <a:pt x="21597" y="0"/>
                </a:lnTo>
                <a:lnTo>
                  <a:pt x="937" y="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695" name="Google Shape;695;p39"/>
          <p:cNvSpPr/>
          <p:nvPr/>
        </p:nvSpPr>
        <p:spPr>
          <a:xfrm>
            <a:off x="8732571" y="2949092"/>
            <a:ext cx="2457270" cy="979992"/>
          </a:xfrm>
          <a:custGeom>
            <a:rect b="b" l="l" r="r" t="t"/>
            <a:pathLst>
              <a:path extrusionOk="0" h="21600" w="21600">
                <a:moveTo>
                  <a:pt x="20578" y="0"/>
                </a:moveTo>
                <a:lnTo>
                  <a:pt x="20607" y="17133"/>
                </a:lnTo>
                <a:lnTo>
                  <a:pt x="13341" y="17133"/>
                </a:lnTo>
                <a:lnTo>
                  <a:pt x="13341" y="19747"/>
                </a:lnTo>
                <a:lnTo>
                  <a:pt x="21597" y="19747"/>
                </a:lnTo>
                <a:lnTo>
                  <a:pt x="21597" y="19616"/>
                </a:lnTo>
                <a:lnTo>
                  <a:pt x="21600" y="19616"/>
                </a:lnTo>
                <a:lnTo>
                  <a:pt x="21571" y="0"/>
                </a:lnTo>
                <a:lnTo>
                  <a:pt x="20578" y="0"/>
                </a:lnTo>
                <a:close/>
                <a:moveTo>
                  <a:pt x="1868" y="15280"/>
                </a:moveTo>
                <a:lnTo>
                  <a:pt x="0" y="18440"/>
                </a:lnTo>
                <a:lnTo>
                  <a:pt x="1868" y="21600"/>
                </a:lnTo>
                <a:lnTo>
                  <a:pt x="1868" y="19756"/>
                </a:lnTo>
                <a:lnTo>
                  <a:pt x="8309" y="19756"/>
                </a:lnTo>
                <a:lnTo>
                  <a:pt x="8309" y="17124"/>
                </a:lnTo>
                <a:lnTo>
                  <a:pt x="1868" y="17124"/>
                </a:lnTo>
                <a:lnTo>
                  <a:pt x="1868" y="15280"/>
                </a:lnTo>
                <a:close/>
                <a:moveTo>
                  <a:pt x="8849" y="17133"/>
                </a:moveTo>
                <a:lnTo>
                  <a:pt x="8849" y="19747"/>
                </a:lnTo>
                <a:lnTo>
                  <a:pt x="9841" y="19747"/>
                </a:lnTo>
                <a:lnTo>
                  <a:pt x="9841" y="17133"/>
                </a:lnTo>
                <a:lnTo>
                  <a:pt x="8849" y="17133"/>
                </a:lnTo>
                <a:close/>
                <a:moveTo>
                  <a:pt x="10346" y="17133"/>
                </a:moveTo>
                <a:lnTo>
                  <a:pt x="10346" y="19747"/>
                </a:lnTo>
                <a:lnTo>
                  <a:pt x="11338" y="19747"/>
                </a:lnTo>
                <a:lnTo>
                  <a:pt x="11338" y="17133"/>
                </a:lnTo>
                <a:lnTo>
                  <a:pt x="10346" y="17133"/>
                </a:lnTo>
                <a:close/>
                <a:moveTo>
                  <a:pt x="11844" y="17133"/>
                </a:moveTo>
                <a:lnTo>
                  <a:pt x="11844" y="19747"/>
                </a:lnTo>
                <a:lnTo>
                  <a:pt x="12836" y="19747"/>
                </a:lnTo>
                <a:lnTo>
                  <a:pt x="12836" y="17133"/>
                </a:lnTo>
                <a:lnTo>
                  <a:pt x="11844" y="17133"/>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696" name="Google Shape;696;p39"/>
          <p:cNvSpPr/>
          <p:nvPr/>
        </p:nvSpPr>
        <p:spPr>
          <a:xfrm>
            <a:off x="6296336" y="2949085"/>
            <a:ext cx="1842318" cy="532980"/>
          </a:xfrm>
          <a:custGeom>
            <a:rect b="b" l="l" r="r" t="t"/>
            <a:pathLst>
              <a:path extrusionOk="0" h="21600" w="21600">
                <a:moveTo>
                  <a:pt x="937" y="21600"/>
                </a:moveTo>
                <a:lnTo>
                  <a:pt x="937" y="16858"/>
                </a:lnTo>
                <a:lnTo>
                  <a:pt x="935" y="16858"/>
                </a:lnTo>
                <a:lnTo>
                  <a:pt x="935" y="9038"/>
                </a:lnTo>
                <a:lnTo>
                  <a:pt x="0" y="9038"/>
                </a:lnTo>
                <a:lnTo>
                  <a:pt x="1602" y="0"/>
                </a:lnTo>
                <a:lnTo>
                  <a:pt x="3204" y="9038"/>
                </a:lnTo>
                <a:lnTo>
                  <a:pt x="2269" y="9038"/>
                </a:lnTo>
                <a:lnTo>
                  <a:pt x="2269" y="16791"/>
                </a:lnTo>
                <a:lnTo>
                  <a:pt x="20276" y="16791"/>
                </a:lnTo>
                <a:lnTo>
                  <a:pt x="20276" y="1557"/>
                </a:lnTo>
                <a:lnTo>
                  <a:pt x="21600" y="1557"/>
                </a:lnTo>
                <a:lnTo>
                  <a:pt x="21600" y="21540"/>
                </a:lnTo>
                <a:lnTo>
                  <a:pt x="21597" y="21540"/>
                </a:lnTo>
                <a:lnTo>
                  <a:pt x="21597" y="21600"/>
                </a:lnTo>
                <a:lnTo>
                  <a:pt x="937"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697" name="Google Shape;697;p39"/>
          <p:cNvSpPr/>
          <p:nvPr/>
        </p:nvSpPr>
        <p:spPr>
          <a:xfrm>
            <a:off x="4781201" y="2949085"/>
            <a:ext cx="1500822" cy="532980"/>
          </a:xfrm>
          <a:custGeom>
            <a:rect b="b" l="l" r="r" t="t"/>
            <a:pathLst>
              <a:path extrusionOk="0" h="21600" w="21600">
                <a:moveTo>
                  <a:pt x="1151" y="21600"/>
                </a:moveTo>
                <a:lnTo>
                  <a:pt x="1151" y="16858"/>
                </a:lnTo>
                <a:lnTo>
                  <a:pt x="1147" y="16858"/>
                </a:lnTo>
                <a:lnTo>
                  <a:pt x="1147" y="9038"/>
                </a:lnTo>
                <a:lnTo>
                  <a:pt x="0" y="9038"/>
                </a:lnTo>
                <a:lnTo>
                  <a:pt x="1967" y="0"/>
                </a:lnTo>
                <a:lnTo>
                  <a:pt x="3933" y="9038"/>
                </a:lnTo>
                <a:lnTo>
                  <a:pt x="2785" y="9038"/>
                </a:lnTo>
                <a:lnTo>
                  <a:pt x="2785" y="16791"/>
                </a:lnTo>
                <a:lnTo>
                  <a:pt x="21600" y="16791"/>
                </a:lnTo>
                <a:lnTo>
                  <a:pt x="21521" y="21540"/>
                </a:lnTo>
                <a:lnTo>
                  <a:pt x="1151"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4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latin typeface="Red Hat Text"/>
                <a:ea typeface="Red Hat Text"/>
                <a:cs typeface="Red Hat Text"/>
                <a:sym typeface="Red Hat Text"/>
              </a:rPr>
              <a:t>DATA SCIENCE LIFECYCLE</a:t>
            </a:r>
            <a:endParaRPr>
              <a:latin typeface="Red Hat Text"/>
              <a:ea typeface="Red Hat Text"/>
              <a:cs typeface="Red Hat Text"/>
              <a:sym typeface="Red Hat Text"/>
            </a:endParaRPr>
          </a:p>
        </p:txBody>
      </p:sp>
      <p:sp>
        <p:nvSpPr>
          <p:cNvPr id="703" name="Google Shape;703;p4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04" name="Google Shape;704;p40"/>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705" name="Google Shape;705;p40"/>
          <p:cNvSpPr/>
          <p:nvPr/>
        </p:nvSpPr>
        <p:spPr>
          <a:xfrm rot="5400000">
            <a:off x="2188977"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706" name="Google Shape;706;p40"/>
          <p:cNvSpPr/>
          <p:nvPr/>
        </p:nvSpPr>
        <p:spPr>
          <a:xfrm rot="5400000">
            <a:off x="385241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707" name="Google Shape;707;p40"/>
          <p:cNvSpPr/>
          <p:nvPr/>
        </p:nvSpPr>
        <p:spPr>
          <a:xfrm rot="5400000">
            <a:off x="5402729"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708" name="Google Shape;708;p40"/>
          <p:cNvSpPr/>
          <p:nvPr/>
        </p:nvSpPr>
        <p:spPr>
          <a:xfrm rot="5400000">
            <a:off x="708862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709" name="Google Shape;709;p40"/>
          <p:cNvSpPr/>
          <p:nvPr/>
        </p:nvSpPr>
        <p:spPr>
          <a:xfrm rot="5400000">
            <a:off x="8652003"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710" name="Google Shape;710;p40"/>
          <p:cNvSpPr/>
          <p:nvPr/>
        </p:nvSpPr>
        <p:spPr>
          <a:xfrm rot="5400000">
            <a:off x="10189258"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711" name="Google Shape;711;p40"/>
          <p:cNvSpPr/>
          <p:nvPr/>
        </p:nvSpPr>
        <p:spPr>
          <a:xfrm>
            <a:off x="522488" y="1977047"/>
            <a:ext cx="15846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codifying problem </a:t>
            </a:r>
            <a:br>
              <a:rPr b="0" i="0" lang="en" u="none" cap="none" strike="noStrike">
                <a:solidFill>
                  <a:srgbClr val="FFFFFF"/>
                </a:solidFill>
                <a:latin typeface="Overpass ExtraBold"/>
                <a:ea typeface="Overpass ExtraBold"/>
                <a:cs typeface="Overpass ExtraBold"/>
                <a:sym typeface="Overpass ExtraBold"/>
              </a:rPr>
            </a:br>
            <a:r>
              <a:rPr b="0" i="0" lang="en" u="none" cap="none" strike="noStrike">
                <a:solidFill>
                  <a:srgbClr val="FFFFFF"/>
                </a:solidFill>
                <a:latin typeface="Overpass ExtraBold"/>
                <a:ea typeface="Overpass ExtraBold"/>
                <a:cs typeface="Overpass ExtraBold"/>
                <a:sym typeface="Overpass ExtraBold"/>
              </a:rPr>
              <a:t>and metrics</a:t>
            </a:r>
            <a:endParaRPr/>
          </a:p>
        </p:txBody>
      </p:sp>
      <p:sp>
        <p:nvSpPr>
          <p:cNvPr id="712" name="Google Shape;712;p40"/>
          <p:cNvSpPr/>
          <p:nvPr/>
        </p:nvSpPr>
        <p:spPr>
          <a:xfrm>
            <a:off x="4190997"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feature engineering</a:t>
            </a:r>
            <a:endParaRPr/>
          </a:p>
        </p:txBody>
      </p:sp>
      <p:sp>
        <p:nvSpPr>
          <p:cNvPr id="713" name="Google Shape;713;p40"/>
          <p:cNvSpPr/>
          <p:nvPr/>
        </p:nvSpPr>
        <p:spPr>
          <a:xfrm>
            <a:off x="5730269" y="1977047"/>
            <a:ext cx="12888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 training </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and tuning</a:t>
            </a:r>
            <a:endParaRPr/>
          </a:p>
        </p:txBody>
      </p:sp>
      <p:sp>
        <p:nvSpPr>
          <p:cNvPr id="714" name="Google Shape;714;p40"/>
          <p:cNvSpPr/>
          <p:nvPr/>
        </p:nvSpPr>
        <p:spPr>
          <a:xfrm>
            <a:off x="7391844" y="1977047"/>
            <a:ext cx="12147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715" name="Google Shape;715;p40"/>
          <p:cNvSpPr/>
          <p:nvPr/>
        </p:nvSpPr>
        <p:spPr>
          <a:xfrm>
            <a:off x="2529516" y="1977047"/>
            <a:ext cx="12399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300"/>
              <a:buFont typeface="Overpass ExtraBold"/>
              <a:buNone/>
            </a:pPr>
            <a:r>
              <a:rPr b="0" i="0" lang="en" u="none" cap="none" strike="noStrike">
                <a:solidFill>
                  <a:srgbClr val="FFFFFF"/>
                </a:solidFill>
                <a:latin typeface="Overpass ExtraBold"/>
                <a:ea typeface="Overpass ExtraBold"/>
                <a:cs typeface="Overpass ExtraBold"/>
                <a:sym typeface="Overpass ExtraBold"/>
              </a:rPr>
              <a:t>data collection and cleaning</a:t>
            </a:r>
            <a:endParaRPr/>
          </a:p>
        </p:txBody>
      </p:sp>
      <p:sp>
        <p:nvSpPr>
          <p:cNvPr id="716" name="Google Shape;716;p40"/>
          <p:cNvSpPr/>
          <p:nvPr/>
        </p:nvSpPr>
        <p:spPr>
          <a:xfrm>
            <a:off x="8940894" y="1977047"/>
            <a:ext cx="1153200" cy="932700"/>
          </a:xfrm>
          <a:prstGeom prst="rect">
            <a:avLst/>
          </a:prstGeom>
          <a:solidFill>
            <a:srgbClr val="EE0000"/>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deployment</a:t>
            </a:r>
            <a:endParaRPr/>
          </a:p>
        </p:txBody>
      </p:sp>
      <p:sp>
        <p:nvSpPr>
          <p:cNvPr id="717" name="Google Shape;717;p40"/>
          <p:cNvSpPr/>
          <p:nvPr/>
        </p:nvSpPr>
        <p:spPr>
          <a:xfrm>
            <a:off x="10517200" y="1977047"/>
            <a:ext cx="11523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monitoring,</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718" name="Google Shape;718;p40"/>
          <p:cNvSpPr/>
          <p:nvPr/>
        </p:nvSpPr>
        <p:spPr>
          <a:xfrm>
            <a:off x="4777440" y="1444058"/>
            <a:ext cx="1842318" cy="532980"/>
          </a:xfrm>
          <a:custGeom>
            <a:rect b="b" l="l" r="r" t="t"/>
            <a:pathLst>
              <a:path extrusionOk="0" h="21600" w="21600">
                <a:moveTo>
                  <a:pt x="937" y="0"/>
                </a:moveTo>
                <a:lnTo>
                  <a:pt x="937" y="4742"/>
                </a:lnTo>
                <a:lnTo>
                  <a:pt x="935" y="4742"/>
                </a:lnTo>
                <a:lnTo>
                  <a:pt x="935" y="12562"/>
                </a:lnTo>
                <a:lnTo>
                  <a:pt x="0" y="12562"/>
                </a:lnTo>
                <a:lnTo>
                  <a:pt x="1602" y="21600"/>
                </a:lnTo>
                <a:lnTo>
                  <a:pt x="3204" y="12562"/>
                </a:lnTo>
                <a:lnTo>
                  <a:pt x="2269" y="12562"/>
                </a:lnTo>
                <a:lnTo>
                  <a:pt x="2269" y="4809"/>
                </a:lnTo>
                <a:lnTo>
                  <a:pt x="20276" y="4809"/>
                </a:lnTo>
                <a:lnTo>
                  <a:pt x="20276" y="20043"/>
                </a:lnTo>
                <a:lnTo>
                  <a:pt x="21600" y="20043"/>
                </a:lnTo>
                <a:lnTo>
                  <a:pt x="21600" y="60"/>
                </a:lnTo>
                <a:lnTo>
                  <a:pt x="21597" y="60"/>
                </a:lnTo>
                <a:lnTo>
                  <a:pt x="21597" y="0"/>
                </a:lnTo>
                <a:lnTo>
                  <a:pt x="937" y="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719" name="Google Shape;719;p40"/>
          <p:cNvSpPr/>
          <p:nvPr/>
        </p:nvSpPr>
        <p:spPr>
          <a:xfrm>
            <a:off x="8732571" y="2949092"/>
            <a:ext cx="2457270" cy="979992"/>
          </a:xfrm>
          <a:custGeom>
            <a:rect b="b" l="l" r="r" t="t"/>
            <a:pathLst>
              <a:path extrusionOk="0" h="21600" w="21600">
                <a:moveTo>
                  <a:pt x="20578" y="0"/>
                </a:moveTo>
                <a:lnTo>
                  <a:pt x="20607" y="17133"/>
                </a:lnTo>
                <a:lnTo>
                  <a:pt x="13341" y="17133"/>
                </a:lnTo>
                <a:lnTo>
                  <a:pt x="13341" y="19747"/>
                </a:lnTo>
                <a:lnTo>
                  <a:pt x="21597" y="19747"/>
                </a:lnTo>
                <a:lnTo>
                  <a:pt x="21597" y="19616"/>
                </a:lnTo>
                <a:lnTo>
                  <a:pt x="21600" y="19616"/>
                </a:lnTo>
                <a:lnTo>
                  <a:pt x="21571" y="0"/>
                </a:lnTo>
                <a:lnTo>
                  <a:pt x="20578" y="0"/>
                </a:lnTo>
                <a:close/>
                <a:moveTo>
                  <a:pt x="1868" y="15280"/>
                </a:moveTo>
                <a:lnTo>
                  <a:pt x="0" y="18440"/>
                </a:lnTo>
                <a:lnTo>
                  <a:pt x="1868" y="21600"/>
                </a:lnTo>
                <a:lnTo>
                  <a:pt x="1868" y="19756"/>
                </a:lnTo>
                <a:lnTo>
                  <a:pt x="8309" y="19756"/>
                </a:lnTo>
                <a:lnTo>
                  <a:pt x="8309" y="17124"/>
                </a:lnTo>
                <a:lnTo>
                  <a:pt x="1868" y="17124"/>
                </a:lnTo>
                <a:lnTo>
                  <a:pt x="1868" y="15280"/>
                </a:lnTo>
                <a:close/>
                <a:moveTo>
                  <a:pt x="8849" y="17133"/>
                </a:moveTo>
                <a:lnTo>
                  <a:pt x="8849" y="19747"/>
                </a:lnTo>
                <a:lnTo>
                  <a:pt x="9841" y="19747"/>
                </a:lnTo>
                <a:lnTo>
                  <a:pt x="9841" y="17133"/>
                </a:lnTo>
                <a:lnTo>
                  <a:pt x="8849" y="17133"/>
                </a:lnTo>
                <a:close/>
                <a:moveTo>
                  <a:pt x="10346" y="17133"/>
                </a:moveTo>
                <a:lnTo>
                  <a:pt x="10346" y="19747"/>
                </a:lnTo>
                <a:lnTo>
                  <a:pt x="11338" y="19747"/>
                </a:lnTo>
                <a:lnTo>
                  <a:pt x="11338" y="17133"/>
                </a:lnTo>
                <a:lnTo>
                  <a:pt x="10346" y="17133"/>
                </a:lnTo>
                <a:close/>
                <a:moveTo>
                  <a:pt x="11844" y="17133"/>
                </a:moveTo>
                <a:lnTo>
                  <a:pt x="11844" y="19747"/>
                </a:lnTo>
                <a:lnTo>
                  <a:pt x="12836" y="19747"/>
                </a:lnTo>
                <a:lnTo>
                  <a:pt x="12836" y="17133"/>
                </a:lnTo>
                <a:lnTo>
                  <a:pt x="11844" y="17133"/>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720" name="Google Shape;720;p40"/>
          <p:cNvSpPr/>
          <p:nvPr/>
        </p:nvSpPr>
        <p:spPr>
          <a:xfrm>
            <a:off x="6296336" y="2949085"/>
            <a:ext cx="1842318" cy="532980"/>
          </a:xfrm>
          <a:custGeom>
            <a:rect b="b" l="l" r="r" t="t"/>
            <a:pathLst>
              <a:path extrusionOk="0" h="21600" w="21600">
                <a:moveTo>
                  <a:pt x="937" y="21600"/>
                </a:moveTo>
                <a:lnTo>
                  <a:pt x="937" y="16858"/>
                </a:lnTo>
                <a:lnTo>
                  <a:pt x="935" y="16858"/>
                </a:lnTo>
                <a:lnTo>
                  <a:pt x="935" y="9038"/>
                </a:lnTo>
                <a:lnTo>
                  <a:pt x="0" y="9038"/>
                </a:lnTo>
                <a:lnTo>
                  <a:pt x="1602" y="0"/>
                </a:lnTo>
                <a:lnTo>
                  <a:pt x="3204" y="9038"/>
                </a:lnTo>
                <a:lnTo>
                  <a:pt x="2269" y="9038"/>
                </a:lnTo>
                <a:lnTo>
                  <a:pt x="2269" y="16791"/>
                </a:lnTo>
                <a:lnTo>
                  <a:pt x="20276" y="16791"/>
                </a:lnTo>
                <a:lnTo>
                  <a:pt x="20276" y="1557"/>
                </a:lnTo>
                <a:lnTo>
                  <a:pt x="21600" y="1557"/>
                </a:lnTo>
                <a:lnTo>
                  <a:pt x="21600" y="21540"/>
                </a:lnTo>
                <a:lnTo>
                  <a:pt x="21597" y="21540"/>
                </a:lnTo>
                <a:lnTo>
                  <a:pt x="21597" y="21600"/>
                </a:lnTo>
                <a:lnTo>
                  <a:pt x="937"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721" name="Google Shape;721;p40"/>
          <p:cNvSpPr/>
          <p:nvPr/>
        </p:nvSpPr>
        <p:spPr>
          <a:xfrm>
            <a:off x="4781201" y="2949085"/>
            <a:ext cx="1500822" cy="532980"/>
          </a:xfrm>
          <a:custGeom>
            <a:rect b="b" l="l" r="r" t="t"/>
            <a:pathLst>
              <a:path extrusionOk="0" h="21600" w="21600">
                <a:moveTo>
                  <a:pt x="1151" y="21600"/>
                </a:moveTo>
                <a:lnTo>
                  <a:pt x="1151" y="16858"/>
                </a:lnTo>
                <a:lnTo>
                  <a:pt x="1147" y="16858"/>
                </a:lnTo>
                <a:lnTo>
                  <a:pt x="1147" y="9038"/>
                </a:lnTo>
                <a:lnTo>
                  <a:pt x="0" y="9038"/>
                </a:lnTo>
                <a:lnTo>
                  <a:pt x="1967" y="0"/>
                </a:lnTo>
                <a:lnTo>
                  <a:pt x="3933" y="9038"/>
                </a:lnTo>
                <a:lnTo>
                  <a:pt x="2785" y="9038"/>
                </a:lnTo>
                <a:lnTo>
                  <a:pt x="2785" y="16791"/>
                </a:lnTo>
                <a:lnTo>
                  <a:pt x="21600" y="16791"/>
                </a:lnTo>
                <a:lnTo>
                  <a:pt x="21521" y="21540"/>
                </a:lnTo>
                <a:lnTo>
                  <a:pt x="1151"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722" name="Google Shape;722;p40"/>
          <p:cNvSpPr txBox="1"/>
          <p:nvPr/>
        </p:nvSpPr>
        <p:spPr>
          <a:xfrm>
            <a:off x="522500" y="4084738"/>
            <a:ext cx="41748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1600">
                <a:solidFill>
                  <a:schemeClr val="dk1"/>
                </a:solidFill>
                <a:latin typeface="Overpass Light"/>
                <a:ea typeface="Overpass Light"/>
                <a:cs typeface="Overpass Light"/>
                <a:sym typeface="Overpass Light"/>
              </a:rPr>
              <a:t>How will people interact with our models?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4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latin typeface="Red Hat Text"/>
                <a:ea typeface="Red Hat Text"/>
                <a:cs typeface="Red Hat Text"/>
                <a:sym typeface="Red Hat Text"/>
              </a:rPr>
              <a:t>DATA SCIENCE LIFECYCLE</a:t>
            </a:r>
            <a:endParaRPr>
              <a:latin typeface="Red Hat Text"/>
              <a:ea typeface="Red Hat Text"/>
              <a:cs typeface="Red Hat Text"/>
              <a:sym typeface="Red Hat Text"/>
            </a:endParaRPr>
          </a:p>
        </p:txBody>
      </p:sp>
      <p:sp>
        <p:nvSpPr>
          <p:cNvPr id="728" name="Google Shape;728;p41"/>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29" name="Google Shape;729;p41"/>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730" name="Google Shape;730;p41"/>
          <p:cNvSpPr/>
          <p:nvPr/>
        </p:nvSpPr>
        <p:spPr>
          <a:xfrm rot="5400000">
            <a:off x="2188977"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731" name="Google Shape;731;p41"/>
          <p:cNvSpPr/>
          <p:nvPr/>
        </p:nvSpPr>
        <p:spPr>
          <a:xfrm rot="5400000">
            <a:off x="385241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732" name="Google Shape;732;p41"/>
          <p:cNvSpPr/>
          <p:nvPr/>
        </p:nvSpPr>
        <p:spPr>
          <a:xfrm rot="5400000">
            <a:off x="5402729"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733" name="Google Shape;733;p41"/>
          <p:cNvSpPr/>
          <p:nvPr/>
        </p:nvSpPr>
        <p:spPr>
          <a:xfrm rot="5400000">
            <a:off x="708862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734" name="Google Shape;734;p41"/>
          <p:cNvSpPr/>
          <p:nvPr/>
        </p:nvSpPr>
        <p:spPr>
          <a:xfrm rot="5400000">
            <a:off x="8652003"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735" name="Google Shape;735;p41"/>
          <p:cNvSpPr/>
          <p:nvPr/>
        </p:nvSpPr>
        <p:spPr>
          <a:xfrm rot="5400000">
            <a:off x="10189258"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736" name="Google Shape;736;p41"/>
          <p:cNvSpPr/>
          <p:nvPr/>
        </p:nvSpPr>
        <p:spPr>
          <a:xfrm>
            <a:off x="522488" y="1977047"/>
            <a:ext cx="15846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codifying problem </a:t>
            </a:r>
            <a:br>
              <a:rPr b="0" i="0" lang="en" u="none" cap="none" strike="noStrike">
                <a:solidFill>
                  <a:srgbClr val="FFFFFF"/>
                </a:solidFill>
                <a:latin typeface="Overpass ExtraBold"/>
                <a:ea typeface="Overpass ExtraBold"/>
                <a:cs typeface="Overpass ExtraBold"/>
                <a:sym typeface="Overpass ExtraBold"/>
              </a:rPr>
            </a:br>
            <a:r>
              <a:rPr b="0" i="0" lang="en" u="none" cap="none" strike="noStrike">
                <a:solidFill>
                  <a:srgbClr val="FFFFFF"/>
                </a:solidFill>
                <a:latin typeface="Overpass ExtraBold"/>
                <a:ea typeface="Overpass ExtraBold"/>
                <a:cs typeface="Overpass ExtraBold"/>
                <a:sym typeface="Overpass ExtraBold"/>
              </a:rPr>
              <a:t>and metrics</a:t>
            </a:r>
            <a:endParaRPr/>
          </a:p>
        </p:txBody>
      </p:sp>
      <p:sp>
        <p:nvSpPr>
          <p:cNvPr id="737" name="Google Shape;737;p41"/>
          <p:cNvSpPr/>
          <p:nvPr/>
        </p:nvSpPr>
        <p:spPr>
          <a:xfrm>
            <a:off x="4190997"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feature engineering</a:t>
            </a:r>
            <a:endParaRPr/>
          </a:p>
        </p:txBody>
      </p:sp>
      <p:sp>
        <p:nvSpPr>
          <p:cNvPr id="738" name="Google Shape;738;p41"/>
          <p:cNvSpPr/>
          <p:nvPr/>
        </p:nvSpPr>
        <p:spPr>
          <a:xfrm>
            <a:off x="5730269" y="1977047"/>
            <a:ext cx="12888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 training </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and tuning</a:t>
            </a:r>
            <a:endParaRPr/>
          </a:p>
        </p:txBody>
      </p:sp>
      <p:sp>
        <p:nvSpPr>
          <p:cNvPr id="739" name="Google Shape;739;p41"/>
          <p:cNvSpPr/>
          <p:nvPr/>
        </p:nvSpPr>
        <p:spPr>
          <a:xfrm>
            <a:off x="7391844" y="1977047"/>
            <a:ext cx="12147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740" name="Google Shape;740;p41"/>
          <p:cNvSpPr/>
          <p:nvPr/>
        </p:nvSpPr>
        <p:spPr>
          <a:xfrm>
            <a:off x="2529516" y="1977047"/>
            <a:ext cx="12399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300"/>
              <a:buFont typeface="Overpass ExtraBold"/>
              <a:buNone/>
            </a:pPr>
            <a:r>
              <a:rPr b="0" i="0" lang="en" u="none" cap="none" strike="noStrike">
                <a:solidFill>
                  <a:srgbClr val="FFFFFF"/>
                </a:solidFill>
                <a:latin typeface="Overpass ExtraBold"/>
                <a:ea typeface="Overpass ExtraBold"/>
                <a:cs typeface="Overpass ExtraBold"/>
                <a:sym typeface="Overpass ExtraBold"/>
              </a:rPr>
              <a:t>data collection and cleaning</a:t>
            </a:r>
            <a:endParaRPr/>
          </a:p>
        </p:txBody>
      </p:sp>
      <p:sp>
        <p:nvSpPr>
          <p:cNvPr id="741" name="Google Shape;741;p41"/>
          <p:cNvSpPr/>
          <p:nvPr/>
        </p:nvSpPr>
        <p:spPr>
          <a:xfrm>
            <a:off x="8940894" y="1977047"/>
            <a:ext cx="1153200" cy="932700"/>
          </a:xfrm>
          <a:prstGeom prst="rect">
            <a:avLst/>
          </a:prstGeom>
          <a:solidFill>
            <a:srgbClr val="EE0000"/>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deployment</a:t>
            </a:r>
            <a:endParaRPr/>
          </a:p>
        </p:txBody>
      </p:sp>
      <p:sp>
        <p:nvSpPr>
          <p:cNvPr id="742" name="Google Shape;742;p41"/>
          <p:cNvSpPr/>
          <p:nvPr/>
        </p:nvSpPr>
        <p:spPr>
          <a:xfrm>
            <a:off x="10517200" y="1977047"/>
            <a:ext cx="11523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monitoring,</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743" name="Google Shape;743;p41"/>
          <p:cNvSpPr/>
          <p:nvPr/>
        </p:nvSpPr>
        <p:spPr>
          <a:xfrm>
            <a:off x="4777440" y="1444058"/>
            <a:ext cx="1842318" cy="532980"/>
          </a:xfrm>
          <a:custGeom>
            <a:rect b="b" l="l" r="r" t="t"/>
            <a:pathLst>
              <a:path extrusionOk="0" h="21600" w="21600">
                <a:moveTo>
                  <a:pt x="937" y="0"/>
                </a:moveTo>
                <a:lnTo>
                  <a:pt x="937" y="4742"/>
                </a:lnTo>
                <a:lnTo>
                  <a:pt x="935" y="4742"/>
                </a:lnTo>
                <a:lnTo>
                  <a:pt x="935" y="12562"/>
                </a:lnTo>
                <a:lnTo>
                  <a:pt x="0" y="12562"/>
                </a:lnTo>
                <a:lnTo>
                  <a:pt x="1602" y="21600"/>
                </a:lnTo>
                <a:lnTo>
                  <a:pt x="3204" y="12562"/>
                </a:lnTo>
                <a:lnTo>
                  <a:pt x="2269" y="12562"/>
                </a:lnTo>
                <a:lnTo>
                  <a:pt x="2269" y="4809"/>
                </a:lnTo>
                <a:lnTo>
                  <a:pt x="20276" y="4809"/>
                </a:lnTo>
                <a:lnTo>
                  <a:pt x="20276" y="20043"/>
                </a:lnTo>
                <a:lnTo>
                  <a:pt x="21600" y="20043"/>
                </a:lnTo>
                <a:lnTo>
                  <a:pt x="21600" y="60"/>
                </a:lnTo>
                <a:lnTo>
                  <a:pt x="21597" y="60"/>
                </a:lnTo>
                <a:lnTo>
                  <a:pt x="21597" y="0"/>
                </a:lnTo>
                <a:lnTo>
                  <a:pt x="937" y="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744" name="Google Shape;744;p41"/>
          <p:cNvSpPr/>
          <p:nvPr/>
        </p:nvSpPr>
        <p:spPr>
          <a:xfrm>
            <a:off x="8732571" y="2949092"/>
            <a:ext cx="2457270" cy="979992"/>
          </a:xfrm>
          <a:custGeom>
            <a:rect b="b" l="l" r="r" t="t"/>
            <a:pathLst>
              <a:path extrusionOk="0" h="21600" w="21600">
                <a:moveTo>
                  <a:pt x="20578" y="0"/>
                </a:moveTo>
                <a:lnTo>
                  <a:pt x="20607" y="17133"/>
                </a:lnTo>
                <a:lnTo>
                  <a:pt x="13341" y="17133"/>
                </a:lnTo>
                <a:lnTo>
                  <a:pt x="13341" y="19747"/>
                </a:lnTo>
                <a:lnTo>
                  <a:pt x="21597" y="19747"/>
                </a:lnTo>
                <a:lnTo>
                  <a:pt x="21597" y="19616"/>
                </a:lnTo>
                <a:lnTo>
                  <a:pt x="21600" y="19616"/>
                </a:lnTo>
                <a:lnTo>
                  <a:pt x="21571" y="0"/>
                </a:lnTo>
                <a:lnTo>
                  <a:pt x="20578" y="0"/>
                </a:lnTo>
                <a:close/>
                <a:moveTo>
                  <a:pt x="1868" y="15280"/>
                </a:moveTo>
                <a:lnTo>
                  <a:pt x="0" y="18440"/>
                </a:lnTo>
                <a:lnTo>
                  <a:pt x="1868" y="21600"/>
                </a:lnTo>
                <a:lnTo>
                  <a:pt x="1868" y="19756"/>
                </a:lnTo>
                <a:lnTo>
                  <a:pt x="8309" y="19756"/>
                </a:lnTo>
                <a:lnTo>
                  <a:pt x="8309" y="17124"/>
                </a:lnTo>
                <a:lnTo>
                  <a:pt x="1868" y="17124"/>
                </a:lnTo>
                <a:lnTo>
                  <a:pt x="1868" y="15280"/>
                </a:lnTo>
                <a:close/>
                <a:moveTo>
                  <a:pt x="8849" y="17133"/>
                </a:moveTo>
                <a:lnTo>
                  <a:pt x="8849" y="19747"/>
                </a:lnTo>
                <a:lnTo>
                  <a:pt x="9841" y="19747"/>
                </a:lnTo>
                <a:lnTo>
                  <a:pt x="9841" y="17133"/>
                </a:lnTo>
                <a:lnTo>
                  <a:pt x="8849" y="17133"/>
                </a:lnTo>
                <a:close/>
                <a:moveTo>
                  <a:pt x="10346" y="17133"/>
                </a:moveTo>
                <a:lnTo>
                  <a:pt x="10346" y="19747"/>
                </a:lnTo>
                <a:lnTo>
                  <a:pt x="11338" y="19747"/>
                </a:lnTo>
                <a:lnTo>
                  <a:pt x="11338" y="17133"/>
                </a:lnTo>
                <a:lnTo>
                  <a:pt x="10346" y="17133"/>
                </a:lnTo>
                <a:close/>
                <a:moveTo>
                  <a:pt x="11844" y="17133"/>
                </a:moveTo>
                <a:lnTo>
                  <a:pt x="11844" y="19747"/>
                </a:lnTo>
                <a:lnTo>
                  <a:pt x="12836" y="19747"/>
                </a:lnTo>
                <a:lnTo>
                  <a:pt x="12836" y="17133"/>
                </a:lnTo>
                <a:lnTo>
                  <a:pt x="11844" y="17133"/>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745" name="Google Shape;745;p41"/>
          <p:cNvSpPr/>
          <p:nvPr/>
        </p:nvSpPr>
        <p:spPr>
          <a:xfrm>
            <a:off x="6296336" y="2949085"/>
            <a:ext cx="1842318" cy="532980"/>
          </a:xfrm>
          <a:custGeom>
            <a:rect b="b" l="l" r="r" t="t"/>
            <a:pathLst>
              <a:path extrusionOk="0" h="21600" w="21600">
                <a:moveTo>
                  <a:pt x="937" y="21600"/>
                </a:moveTo>
                <a:lnTo>
                  <a:pt x="937" y="16858"/>
                </a:lnTo>
                <a:lnTo>
                  <a:pt x="935" y="16858"/>
                </a:lnTo>
                <a:lnTo>
                  <a:pt x="935" y="9038"/>
                </a:lnTo>
                <a:lnTo>
                  <a:pt x="0" y="9038"/>
                </a:lnTo>
                <a:lnTo>
                  <a:pt x="1602" y="0"/>
                </a:lnTo>
                <a:lnTo>
                  <a:pt x="3204" y="9038"/>
                </a:lnTo>
                <a:lnTo>
                  <a:pt x="2269" y="9038"/>
                </a:lnTo>
                <a:lnTo>
                  <a:pt x="2269" y="16791"/>
                </a:lnTo>
                <a:lnTo>
                  <a:pt x="20276" y="16791"/>
                </a:lnTo>
                <a:lnTo>
                  <a:pt x="20276" y="1557"/>
                </a:lnTo>
                <a:lnTo>
                  <a:pt x="21600" y="1557"/>
                </a:lnTo>
                <a:lnTo>
                  <a:pt x="21600" y="21540"/>
                </a:lnTo>
                <a:lnTo>
                  <a:pt x="21597" y="21540"/>
                </a:lnTo>
                <a:lnTo>
                  <a:pt x="21597" y="21600"/>
                </a:lnTo>
                <a:lnTo>
                  <a:pt x="937"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746" name="Google Shape;746;p41"/>
          <p:cNvSpPr/>
          <p:nvPr/>
        </p:nvSpPr>
        <p:spPr>
          <a:xfrm>
            <a:off x="4781201" y="2949085"/>
            <a:ext cx="1500822" cy="532980"/>
          </a:xfrm>
          <a:custGeom>
            <a:rect b="b" l="l" r="r" t="t"/>
            <a:pathLst>
              <a:path extrusionOk="0" h="21600" w="21600">
                <a:moveTo>
                  <a:pt x="1151" y="21600"/>
                </a:moveTo>
                <a:lnTo>
                  <a:pt x="1151" y="16858"/>
                </a:lnTo>
                <a:lnTo>
                  <a:pt x="1147" y="16858"/>
                </a:lnTo>
                <a:lnTo>
                  <a:pt x="1147" y="9038"/>
                </a:lnTo>
                <a:lnTo>
                  <a:pt x="0" y="9038"/>
                </a:lnTo>
                <a:lnTo>
                  <a:pt x="1967" y="0"/>
                </a:lnTo>
                <a:lnTo>
                  <a:pt x="3933" y="9038"/>
                </a:lnTo>
                <a:lnTo>
                  <a:pt x="2785" y="9038"/>
                </a:lnTo>
                <a:lnTo>
                  <a:pt x="2785" y="16791"/>
                </a:lnTo>
                <a:lnTo>
                  <a:pt x="21600" y="16791"/>
                </a:lnTo>
                <a:lnTo>
                  <a:pt x="21521" y="21540"/>
                </a:lnTo>
                <a:lnTo>
                  <a:pt x="1151"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747" name="Google Shape;747;p41"/>
          <p:cNvSpPr txBox="1"/>
          <p:nvPr/>
        </p:nvSpPr>
        <p:spPr>
          <a:xfrm>
            <a:off x="522500" y="4084738"/>
            <a:ext cx="41748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1600">
                <a:solidFill>
                  <a:schemeClr val="dk1"/>
                </a:solidFill>
                <a:latin typeface="Overpass Light"/>
                <a:ea typeface="Overpass Light"/>
                <a:cs typeface="Overpass Light"/>
                <a:sym typeface="Overpass Light"/>
              </a:rPr>
              <a:t>How will people interact with our models?</a:t>
            </a:r>
            <a:endParaRPr/>
          </a:p>
        </p:txBody>
      </p:sp>
      <p:sp>
        <p:nvSpPr>
          <p:cNvPr id="748" name="Google Shape;748;p41"/>
          <p:cNvSpPr txBox="1"/>
          <p:nvPr/>
        </p:nvSpPr>
        <p:spPr>
          <a:xfrm>
            <a:off x="2195100" y="5007425"/>
            <a:ext cx="44247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1600">
                <a:solidFill>
                  <a:schemeClr val="dk1"/>
                </a:solidFill>
                <a:latin typeface="Overpass Light"/>
                <a:ea typeface="Overpass Light"/>
                <a:cs typeface="Overpass Light"/>
                <a:sym typeface="Overpass Light"/>
              </a:rPr>
              <a:t>How will this interaction change with updates?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4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latin typeface="Red Hat Text"/>
                <a:ea typeface="Red Hat Text"/>
                <a:cs typeface="Red Hat Text"/>
                <a:sym typeface="Red Hat Text"/>
              </a:rPr>
              <a:t>DATA SCIENCE LIFECYCLE</a:t>
            </a:r>
            <a:endParaRPr>
              <a:latin typeface="Red Hat Text"/>
              <a:ea typeface="Red Hat Text"/>
              <a:cs typeface="Red Hat Text"/>
              <a:sym typeface="Red Hat Text"/>
            </a:endParaRPr>
          </a:p>
        </p:txBody>
      </p:sp>
      <p:sp>
        <p:nvSpPr>
          <p:cNvPr id="754" name="Google Shape;754;p4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55" name="Google Shape;755;p42"/>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756" name="Google Shape;756;p42"/>
          <p:cNvSpPr/>
          <p:nvPr/>
        </p:nvSpPr>
        <p:spPr>
          <a:xfrm rot="5400000">
            <a:off x="2188977"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757" name="Google Shape;757;p42"/>
          <p:cNvSpPr/>
          <p:nvPr/>
        </p:nvSpPr>
        <p:spPr>
          <a:xfrm rot="5400000">
            <a:off x="385241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758" name="Google Shape;758;p42"/>
          <p:cNvSpPr/>
          <p:nvPr/>
        </p:nvSpPr>
        <p:spPr>
          <a:xfrm rot="5400000">
            <a:off x="5402729"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759" name="Google Shape;759;p42"/>
          <p:cNvSpPr/>
          <p:nvPr/>
        </p:nvSpPr>
        <p:spPr>
          <a:xfrm rot="5400000">
            <a:off x="708862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760" name="Google Shape;760;p42"/>
          <p:cNvSpPr/>
          <p:nvPr/>
        </p:nvSpPr>
        <p:spPr>
          <a:xfrm rot="5400000">
            <a:off x="8652003"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761" name="Google Shape;761;p42"/>
          <p:cNvSpPr/>
          <p:nvPr/>
        </p:nvSpPr>
        <p:spPr>
          <a:xfrm rot="5400000">
            <a:off x="10189258"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762" name="Google Shape;762;p42"/>
          <p:cNvSpPr/>
          <p:nvPr/>
        </p:nvSpPr>
        <p:spPr>
          <a:xfrm>
            <a:off x="522488" y="1977047"/>
            <a:ext cx="15846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codifying problem </a:t>
            </a:r>
            <a:br>
              <a:rPr b="0" i="0" lang="en" u="none" cap="none" strike="noStrike">
                <a:solidFill>
                  <a:srgbClr val="FFFFFF"/>
                </a:solidFill>
                <a:latin typeface="Overpass ExtraBold"/>
                <a:ea typeface="Overpass ExtraBold"/>
                <a:cs typeface="Overpass ExtraBold"/>
                <a:sym typeface="Overpass ExtraBold"/>
              </a:rPr>
            </a:br>
            <a:r>
              <a:rPr b="0" i="0" lang="en" u="none" cap="none" strike="noStrike">
                <a:solidFill>
                  <a:srgbClr val="FFFFFF"/>
                </a:solidFill>
                <a:latin typeface="Overpass ExtraBold"/>
                <a:ea typeface="Overpass ExtraBold"/>
                <a:cs typeface="Overpass ExtraBold"/>
                <a:sym typeface="Overpass ExtraBold"/>
              </a:rPr>
              <a:t>and metrics</a:t>
            </a:r>
            <a:endParaRPr/>
          </a:p>
        </p:txBody>
      </p:sp>
      <p:sp>
        <p:nvSpPr>
          <p:cNvPr id="763" name="Google Shape;763;p42"/>
          <p:cNvSpPr/>
          <p:nvPr/>
        </p:nvSpPr>
        <p:spPr>
          <a:xfrm>
            <a:off x="4190997"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feature engineering</a:t>
            </a:r>
            <a:endParaRPr/>
          </a:p>
        </p:txBody>
      </p:sp>
      <p:sp>
        <p:nvSpPr>
          <p:cNvPr id="764" name="Google Shape;764;p42"/>
          <p:cNvSpPr/>
          <p:nvPr/>
        </p:nvSpPr>
        <p:spPr>
          <a:xfrm>
            <a:off x="5730269" y="1977047"/>
            <a:ext cx="12888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 training </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and tuning</a:t>
            </a:r>
            <a:endParaRPr/>
          </a:p>
        </p:txBody>
      </p:sp>
      <p:sp>
        <p:nvSpPr>
          <p:cNvPr id="765" name="Google Shape;765;p42"/>
          <p:cNvSpPr/>
          <p:nvPr/>
        </p:nvSpPr>
        <p:spPr>
          <a:xfrm>
            <a:off x="7391844" y="1977047"/>
            <a:ext cx="12147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766" name="Google Shape;766;p42"/>
          <p:cNvSpPr/>
          <p:nvPr/>
        </p:nvSpPr>
        <p:spPr>
          <a:xfrm>
            <a:off x="2529516" y="1977047"/>
            <a:ext cx="12399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300"/>
              <a:buFont typeface="Overpass ExtraBold"/>
              <a:buNone/>
            </a:pPr>
            <a:r>
              <a:rPr b="0" i="0" lang="en" u="none" cap="none" strike="noStrike">
                <a:solidFill>
                  <a:srgbClr val="FFFFFF"/>
                </a:solidFill>
                <a:latin typeface="Overpass ExtraBold"/>
                <a:ea typeface="Overpass ExtraBold"/>
                <a:cs typeface="Overpass ExtraBold"/>
                <a:sym typeface="Overpass ExtraBold"/>
              </a:rPr>
              <a:t>data collection and cleaning</a:t>
            </a:r>
            <a:endParaRPr/>
          </a:p>
        </p:txBody>
      </p:sp>
      <p:sp>
        <p:nvSpPr>
          <p:cNvPr id="767" name="Google Shape;767;p42"/>
          <p:cNvSpPr/>
          <p:nvPr/>
        </p:nvSpPr>
        <p:spPr>
          <a:xfrm>
            <a:off x="8940894" y="1977047"/>
            <a:ext cx="1153200" cy="932700"/>
          </a:xfrm>
          <a:prstGeom prst="rect">
            <a:avLst/>
          </a:prstGeom>
          <a:solidFill>
            <a:srgbClr val="EE0000"/>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deployment</a:t>
            </a:r>
            <a:endParaRPr/>
          </a:p>
        </p:txBody>
      </p:sp>
      <p:sp>
        <p:nvSpPr>
          <p:cNvPr id="768" name="Google Shape;768;p42"/>
          <p:cNvSpPr/>
          <p:nvPr/>
        </p:nvSpPr>
        <p:spPr>
          <a:xfrm>
            <a:off x="10517200" y="1977047"/>
            <a:ext cx="11523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monitoring,</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769" name="Google Shape;769;p42"/>
          <p:cNvSpPr/>
          <p:nvPr/>
        </p:nvSpPr>
        <p:spPr>
          <a:xfrm>
            <a:off x="4777440" y="1444058"/>
            <a:ext cx="1842318" cy="532980"/>
          </a:xfrm>
          <a:custGeom>
            <a:rect b="b" l="l" r="r" t="t"/>
            <a:pathLst>
              <a:path extrusionOk="0" h="21600" w="21600">
                <a:moveTo>
                  <a:pt x="937" y="0"/>
                </a:moveTo>
                <a:lnTo>
                  <a:pt x="937" y="4742"/>
                </a:lnTo>
                <a:lnTo>
                  <a:pt x="935" y="4742"/>
                </a:lnTo>
                <a:lnTo>
                  <a:pt x="935" y="12562"/>
                </a:lnTo>
                <a:lnTo>
                  <a:pt x="0" y="12562"/>
                </a:lnTo>
                <a:lnTo>
                  <a:pt x="1602" y="21600"/>
                </a:lnTo>
                <a:lnTo>
                  <a:pt x="3204" y="12562"/>
                </a:lnTo>
                <a:lnTo>
                  <a:pt x="2269" y="12562"/>
                </a:lnTo>
                <a:lnTo>
                  <a:pt x="2269" y="4809"/>
                </a:lnTo>
                <a:lnTo>
                  <a:pt x="20276" y="4809"/>
                </a:lnTo>
                <a:lnTo>
                  <a:pt x="20276" y="20043"/>
                </a:lnTo>
                <a:lnTo>
                  <a:pt x="21600" y="20043"/>
                </a:lnTo>
                <a:lnTo>
                  <a:pt x="21600" y="60"/>
                </a:lnTo>
                <a:lnTo>
                  <a:pt x="21597" y="60"/>
                </a:lnTo>
                <a:lnTo>
                  <a:pt x="21597" y="0"/>
                </a:lnTo>
                <a:lnTo>
                  <a:pt x="937" y="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770" name="Google Shape;770;p42"/>
          <p:cNvSpPr/>
          <p:nvPr/>
        </p:nvSpPr>
        <p:spPr>
          <a:xfrm>
            <a:off x="8732571" y="2949092"/>
            <a:ext cx="2457270" cy="979992"/>
          </a:xfrm>
          <a:custGeom>
            <a:rect b="b" l="l" r="r" t="t"/>
            <a:pathLst>
              <a:path extrusionOk="0" h="21600" w="21600">
                <a:moveTo>
                  <a:pt x="20578" y="0"/>
                </a:moveTo>
                <a:lnTo>
                  <a:pt x="20607" y="17133"/>
                </a:lnTo>
                <a:lnTo>
                  <a:pt x="13341" y="17133"/>
                </a:lnTo>
                <a:lnTo>
                  <a:pt x="13341" y="19747"/>
                </a:lnTo>
                <a:lnTo>
                  <a:pt x="21597" y="19747"/>
                </a:lnTo>
                <a:lnTo>
                  <a:pt x="21597" y="19616"/>
                </a:lnTo>
                <a:lnTo>
                  <a:pt x="21600" y="19616"/>
                </a:lnTo>
                <a:lnTo>
                  <a:pt x="21571" y="0"/>
                </a:lnTo>
                <a:lnTo>
                  <a:pt x="20578" y="0"/>
                </a:lnTo>
                <a:close/>
                <a:moveTo>
                  <a:pt x="1868" y="15280"/>
                </a:moveTo>
                <a:lnTo>
                  <a:pt x="0" y="18440"/>
                </a:lnTo>
                <a:lnTo>
                  <a:pt x="1868" y="21600"/>
                </a:lnTo>
                <a:lnTo>
                  <a:pt x="1868" y="19756"/>
                </a:lnTo>
                <a:lnTo>
                  <a:pt x="8309" y="19756"/>
                </a:lnTo>
                <a:lnTo>
                  <a:pt x="8309" y="17124"/>
                </a:lnTo>
                <a:lnTo>
                  <a:pt x="1868" y="17124"/>
                </a:lnTo>
                <a:lnTo>
                  <a:pt x="1868" y="15280"/>
                </a:lnTo>
                <a:close/>
                <a:moveTo>
                  <a:pt x="8849" y="17133"/>
                </a:moveTo>
                <a:lnTo>
                  <a:pt x="8849" y="19747"/>
                </a:lnTo>
                <a:lnTo>
                  <a:pt x="9841" y="19747"/>
                </a:lnTo>
                <a:lnTo>
                  <a:pt x="9841" y="17133"/>
                </a:lnTo>
                <a:lnTo>
                  <a:pt x="8849" y="17133"/>
                </a:lnTo>
                <a:close/>
                <a:moveTo>
                  <a:pt x="10346" y="17133"/>
                </a:moveTo>
                <a:lnTo>
                  <a:pt x="10346" y="19747"/>
                </a:lnTo>
                <a:lnTo>
                  <a:pt x="11338" y="19747"/>
                </a:lnTo>
                <a:lnTo>
                  <a:pt x="11338" y="17133"/>
                </a:lnTo>
                <a:lnTo>
                  <a:pt x="10346" y="17133"/>
                </a:lnTo>
                <a:close/>
                <a:moveTo>
                  <a:pt x="11844" y="17133"/>
                </a:moveTo>
                <a:lnTo>
                  <a:pt x="11844" y="19747"/>
                </a:lnTo>
                <a:lnTo>
                  <a:pt x="12836" y="19747"/>
                </a:lnTo>
                <a:lnTo>
                  <a:pt x="12836" y="17133"/>
                </a:lnTo>
                <a:lnTo>
                  <a:pt x="11844" y="17133"/>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771" name="Google Shape;771;p42"/>
          <p:cNvSpPr/>
          <p:nvPr/>
        </p:nvSpPr>
        <p:spPr>
          <a:xfrm>
            <a:off x="6296336" y="2949085"/>
            <a:ext cx="1842318" cy="532980"/>
          </a:xfrm>
          <a:custGeom>
            <a:rect b="b" l="l" r="r" t="t"/>
            <a:pathLst>
              <a:path extrusionOk="0" h="21600" w="21600">
                <a:moveTo>
                  <a:pt x="937" y="21600"/>
                </a:moveTo>
                <a:lnTo>
                  <a:pt x="937" y="16858"/>
                </a:lnTo>
                <a:lnTo>
                  <a:pt x="935" y="16858"/>
                </a:lnTo>
                <a:lnTo>
                  <a:pt x="935" y="9038"/>
                </a:lnTo>
                <a:lnTo>
                  <a:pt x="0" y="9038"/>
                </a:lnTo>
                <a:lnTo>
                  <a:pt x="1602" y="0"/>
                </a:lnTo>
                <a:lnTo>
                  <a:pt x="3204" y="9038"/>
                </a:lnTo>
                <a:lnTo>
                  <a:pt x="2269" y="9038"/>
                </a:lnTo>
                <a:lnTo>
                  <a:pt x="2269" y="16791"/>
                </a:lnTo>
                <a:lnTo>
                  <a:pt x="20276" y="16791"/>
                </a:lnTo>
                <a:lnTo>
                  <a:pt x="20276" y="1557"/>
                </a:lnTo>
                <a:lnTo>
                  <a:pt x="21600" y="1557"/>
                </a:lnTo>
                <a:lnTo>
                  <a:pt x="21600" y="21540"/>
                </a:lnTo>
                <a:lnTo>
                  <a:pt x="21597" y="21540"/>
                </a:lnTo>
                <a:lnTo>
                  <a:pt x="21597" y="21600"/>
                </a:lnTo>
                <a:lnTo>
                  <a:pt x="937"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772" name="Google Shape;772;p42"/>
          <p:cNvSpPr/>
          <p:nvPr/>
        </p:nvSpPr>
        <p:spPr>
          <a:xfrm>
            <a:off x="4781201" y="2949085"/>
            <a:ext cx="1500822" cy="532980"/>
          </a:xfrm>
          <a:custGeom>
            <a:rect b="b" l="l" r="r" t="t"/>
            <a:pathLst>
              <a:path extrusionOk="0" h="21600" w="21600">
                <a:moveTo>
                  <a:pt x="1151" y="21600"/>
                </a:moveTo>
                <a:lnTo>
                  <a:pt x="1151" y="16858"/>
                </a:lnTo>
                <a:lnTo>
                  <a:pt x="1147" y="16858"/>
                </a:lnTo>
                <a:lnTo>
                  <a:pt x="1147" y="9038"/>
                </a:lnTo>
                <a:lnTo>
                  <a:pt x="0" y="9038"/>
                </a:lnTo>
                <a:lnTo>
                  <a:pt x="1967" y="0"/>
                </a:lnTo>
                <a:lnTo>
                  <a:pt x="3933" y="9038"/>
                </a:lnTo>
                <a:lnTo>
                  <a:pt x="2785" y="9038"/>
                </a:lnTo>
                <a:lnTo>
                  <a:pt x="2785" y="16791"/>
                </a:lnTo>
                <a:lnTo>
                  <a:pt x="21600" y="16791"/>
                </a:lnTo>
                <a:lnTo>
                  <a:pt x="21521" y="21540"/>
                </a:lnTo>
                <a:lnTo>
                  <a:pt x="1151"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773" name="Google Shape;773;p42"/>
          <p:cNvSpPr txBox="1"/>
          <p:nvPr/>
        </p:nvSpPr>
        <p:spPr>
          <a:xfrm>
            <a:off x="522500" y="4084738"/>
            <a:ext cx="41748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1600">
                <a:solidFill>
                  <a:schemeClr val="dk1"/>
                </a:solidFill>
                <a:latin typeface="Overpass Light"/>
                <a:ea typeface="Overpass Light"/>
                <a:cs typeface="Overpass Light"/>
                <a:sym typeface="Overpass Light"/>
              </a:rPr>
              <a:t>How will people interact with our models?</a:t>
            </a:r>
            <a:endParaRPr/>
          </a:p>
        </p:txBody>
      </p:sp>
      <p:pic>
        <p:nvPicPr>
          <p:cNvPr id="774" name="Google Shape;774;p42"/>
          <p:cNvPicPr preferRelativeResize="0"/>
          <p:nvPr/>
        </p:nvPicPr>
        <p:blipFill>
          <a:blip r:embed="rId3">
            <a:alphaModFix/>
          </a:blip>
          <a:stretch>
            <a:fillRect/>
          </a:stretch>
        </p:blipFill>
        <p:spPr>
          <a:xfrm>
            <a:off x="8025638" y="4427749"/>
            <a:ext cx="1950300" cy="1243126"/>
          </a:xfrm>
          <a:prstGeom prst="rect">
            <a:avLst/>
          </a:prstGeom>
          <a:noFill/>
          <a:ln>
            <a:noFill/>
          </a:ln>
        </p:spPr>
      </p:pic>
      <p:sp>
        <p:nvSpPr>
          <p:cNvPr id="775" name="Google Shape;775;p42"/>
          <p:cNvSpPr txBox="1"/>
          <p:nvPr/>
        </p:nvSpPr>
        <p:spPr>
          <a:xfrm>
            <a:off x="2195100" y="5007425"/>
            <a:ext cx="44247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1600">
                <a:solidFill>
                  <a:schemeClr val="dk1"/>
                </a:solidFill>
                <a:latin typeface="Overpass Light"/>
                <a:ea typeface="Overpass Light"/>
                <a:cs typeface="Overpass Light"/>
                <a:sym typeface="Overpass Light"/>
              </a:rPr>
              <a:t>How will this interaction change with updates?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4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latin typeface="Red Hat Text"/>
                <a:ea typeface="Red Hat Text"/>
                <a:cs typeface="Red Hat Text"/>
                <a:sym typeface="Red Hat Text"/>
              </a:rPr>
              <a:t>DATA SCIENCE LIFECYCLE</a:t>
            </a:r>
            <a:endParaRPr>
              <a:latin typeface="Red Hat Text"/>
              <a:ea typeface="Red Hat Text"/>
              <a:cs typeface="Red Hat Text"/>
              <a:sym typeface="Red Hat Text"/>
            </a:endParaRPr>
          </a:p>
        </p:txBody>
      </p:sp>
      <p:sp>
        <p:nvSpPr>
          <p:cNvPr id="781" name="Google Shape;781;p4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82" name="Google Shape;782;p43"/>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783" name="Google Shape;783;p43"/>
          <p:cNvSpPr/>
          <p:nvPr/>
        </p:nvSpPr>
        <p:spPr>
          <a:xfrm rot="5400000">
            <a:off x="2188977"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784" name="Google Shape;784;p43"/>
          <p:cNvSpPr/>
          <p:nvPr/>
        </p:nvSpPr>
        <p:spPr>
          <a:xfrm rot="5400000">
            <a:off x="385241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785" name="Google Shape;785;p43"/>
          <p:cNvSpPr/>
          <p:nvPr/>
        </p:nvSpPr>
        <p:spPr>
          <a:xfrm rot="5400000">
            <a:off x="5402729"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786" name="Google Shape;786;p43"/>
          <p:cNvSpPr/>
          <p:nvPr/>
        </p:nvSpPr>
        <p:spPr>
          <a:xfrm rot="5400000">
            <a:off x="708862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787" name="Google Shape;787;p43"/>
          <p:cNvSpPr/>
          <p:nvPr/>
        </p:nvSpPr>
        <p:spPr>
          <a:xfrm rot="5400000">
            <a:off x="8652003"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788" name="Google Shape;788;p43"/>
          <p:cNvSpPr/>
          <p:nvPr/>
        </p:nvSpPr>
        <p:spPr>
          <a:xfrm rot="5400000">
            <a:off x="10189258"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789" name="Google Shape;789;p43"/>
          <p:cNvSpPr/>
          <p:nvPr/>
        </p:nvSpPr>
        <p:spPr>
          <a:xfrm>
            <a:off x="522488" y="1977047"/>
            <a:ext cx="15846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codifying problem </a:t>
            </a:r>
            <a:br>
              <a:rPr b="0" i="0" lang="en" u="none" cap="none" strike="noStrike">
                <a:solidFill>
                  <a:srgbClr val="FFFFFF"/>
                </a:solidFill>
                <a:latin typeface="Overpass ExtraBold"/>
                <a:ea typeface="Overpass ExtraBold"/>
                <a:cs typeface="Overpass ExtraBold"/>
                <a:sym typeface="Overpass ExtraBold"/>
              </a:rPr>
            </a:br>
            <a:r>
              <a:rPr b="0" i="0" lang="en" u="none" cap="none" strike="noStrike">
                <a:solidFill>
                  <a:srgbClr val="FFFFFF"/>
                </a:solidFill>
                <a:latin typeface="Overpass ExtraBold"/>
                <a:ea typeface="Overpass ExtraBold"/>
                <a:cs typeface="Overpass ExtraBold"/>
                <a:sym typeface="Overpass ExtraBold"/>
              </a:rPr>
              <a:t>and metrics</a:t>
            </a:r>
            <a:endParaRPr/>
          </a:p>
        </p:txBody>
      </p:sp>
      <p:sp>
        <p:nvSpPr>
          <p:cNvPr id="790" name="Google Shape;790;p43"/>
          <p:cNvSpPr/>
          <p:nvPr/>
        </p:nvSpPr>
        <p:spPr>
          <a:xfrm>
            <a:off x="4190997"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feature engineering</a:t>
            </a:r>
            <a:endParaRPr/>
          </a:p>
        </p:txBody>
      </p:sp>
      <p:sp>
        <p:nvSpPr>
          <p:cNvPr id="791" name="Google Shape;791;p43"/>
          <p:cNvSpPr/>
          <p:nvPr/>
        </p:nvSpPr>
        <p:spPr>
          <a:xfrm>
            <a:off x="5730269" y="1977047"/>
            <a:ext cx="12888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 training </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and tuning</a:t>
            </a:r>
            <a:endParaRPr/>
          </a:p>
        </p:txBody>
      </p:sp>
      <p:sp>
        <p:nvSpPr>
          <p:cNvPr id="792" name="Google Shape;792;p43"/>
          <p:cNvSpPr/>
          <p:nvPr/>
        </p:nvSpPr>
        <p:spPr>
          <a:xfrm>
            <a:off x="7391844" y="1977047"/>
            <a:ext cx="12147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793" name="Google Shape;793;p43"/>
          <p:cNvSpPr/>
          <p:nvPr/>
        </p:nvSpPr>
        <p:spPr>
          <a:xfrm>
            <a:off x="2529516" y="1977047"/>
            <a:ext cx="12399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300"/>
              <a:buFont typeface="Overpass ExtraBold"/>
              <a:buNone/>
            </a:pPr>
            <a:r>
              <a:rPr b="0" i="0" lang="en" u="none" cap="none" strike="noStrike">
                <a:solidFill>
                  <a:srgbClr val="FFFFFF"/>
                </a:solidFill>
                <a:latin typeface="Overpass ExtraBold"/>
                <a:ea typeface="Overpass ExtraBold"/>
                <a:cs typeface="Overpass ExtraBold"/>
                <a:sym typeface="Overpass ExtraBold"/>
              </a:rPr>
              <a:t>data collection and cleaning</a:t>
            </a:r>
            <a:endParaRPr/>
          </a:p>
        </p:txBody>
      </p:sp>
      <p:sp>
        <p:nvSpPr>
          <p:cNvPr id="794" name="Google Shape;794;p43"/>
          <p:cNvSpPr/>
          <p:nvPr/>
        </p:nvSpPr>
        <p:spPr>
          <a:xfrm>
            <a:off x="8940894"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deployment</a:t>
            </a:r>
            <a:endParaRPr/>
          </a:p>
        </p:txBody>
      </p:sp>
      <p:sp>
        <p:nvSpPr>
          <p:cNvPr id="795" name="Google Shape;795;p43"/>
          <p:cNvSpPr/>
          <p:nvPr/>
        </p:nvSpPr>
        <p:spPr>
          <a:xfrm>
            <a:off x="10517200" y="1977047"/>
            <a:ext cx="1152300" cy="932700"/>
          </a:xfrm>
          <a:prstGeom prst="rect">
            <a:avLst/>
          </a:prstGeom>
          <a:solidFill>
            <a:srgbClr val="EE0000"/>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monitoring,</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796" name="Google Shape;796;p43"/>
          <p:cNvSpPr/>
          <p:nvPr/>
        </p:nvSpPr>
        <p:spPr>
          <a:xfrm>
            <a:off x="4777440" y="1444058"/>
            <a:ext cx="1842318" cy="532980"/>
          </a:xfrm>
          <a:custGeom>
            <a:rect b="b" l="l" r="r" t="t"/>
            <a:pathLst>
              <a:path extrusionOk="0" h="21600" w="21600">
                <a:moveTo>
                  <a:pt x="937" y="0"/>
                </a:moveTo>
                <a:lnTo>
                  <a:pt x="937" y="4742"/>
                </a:lnTo>
                <a:lnTo>
                  <a:pt x="935" y="4742"/>
                </a:lnTo>
                <a:lnTo>
                  <a:pt x="935" y="12562"/>
                </a:lnTo>
                <a:lnTo>
                  <a:pt x="0" y="12562"/>
                </a:lnTo>
                <a:lnTo>
                  <a:pt x="1602" y="21600"/>
                </a:lnTo>
                <a:lnTo>
                  <a:pt x="3204" y="12562"/>
                </a:lnTo>
                <a:lnTo>
                  <a:pt x="2269" y="12562"/>
                </a:lnTo>
                <a:lnTo>
                  <a:pt x="2269" y="4809"/>
                </a:lnTo>
                <a:lnTo>
                  <a:pt x="20276" y="4809"/>
                </a:lnTo>
                <a:lnTo>
                  <a:pt x="20276" y="20043"/>
                </a:lnTo>
                <a:lnTo>
                  <a:pt x="21600" y="20043"/>
                </a:lnTo>
                <a:lnTo>
                  <a:pt x="21600" y="60"/>
                </a:lnTo>
                <a:lnTo>
                  <a:pt x="21597" y="60"/>
                </a:lnTo>
                <a:lnTo>
                  <a:pt x="21597" y="0"/>
                </a:lnTo>
                <a:lnTo>
                  <a:pt x="937" y="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797" name="Google Shape;797;p43"/>
          <p:cNvSpPr/>
          <p:nvPr/>
        </p:nvSpPr>
        <p:spPr>
          <a:xfrm>
            <a:off x="8732571" y="2949092"/>
            <a:ext cx="2457270" cy="979992"/>
          </a:xfrm>
          <a:custGeom>
            <a:rect b="b" l="l" r="r" t="t"/>
            <a:pathLst>
              <a:path extrusionOk="0" h="21600" w="21600">
                <a:moveTo>
                  <a:pt x="20578" y="0"/>
                </a:moveTo>
                <a:lnTo>
                  <a:pt x="20607" y="17133"/>
                </a:lnTo>
                <a:lnTo>
                  <a:pt x="13341" y="17133"/>
                </a:lnTo>
                <a:lnTo>
                  <a:pt x="13341" y="19747"/>
                </a:lnTo>
                <a:lnTo>
                  <a:pt x="21597" y="19747"/>
                </a:lnTo>
                <a:lnTo>
                  <a:pt x="21597" y="19616"/>
                </a:lnTo>
                <a:lnTo>
                  <a:pt x="21600" y="19616"/>
                </a:lnTo>
                <a:lnTo>
                  <a:pt x="21571" y="0"/>
                </a:lnTo>
                <a:lnTo>
                  <a:pt x="20578" y="0"/>
                </a:lnTo>
                <a:close/>
                <a:moveTo>
                  <a:pt x="1868" y="15280"/>
                </a:moveTo>
                <a:lnTo>
                  <a:pt x="0" y="18440"/>
                </a:lnTo>
                <a:lnTo>
                  <a:pt x="1868" y="21600"/>
                </a:lnTo>
                <a:lnTo>
                  <a:pt x="1868" y="19756"/>
                </a:lnTo>
                <a:lnTo>
                  <a:pt x="8309" y="19756"/>
                </a:lnTo>
                <a:lnTo>
                  <a:pt x="8309" y="17124"/>
                </a:lnTo>
                <a:lnTo>
                  <a:pt x="1868" y="17124"/>
                </a:lnTo>
                <a:lnTo>
                  <a:pt x="1868" y="15280"/>
                </a:lnTo>
                <a:close/>
                <a:moveTo>
                  <a:pt x="8849" y="17133"/>
                </a:moveTo>
                <a:lnTo>
                  <a:pt x="8849" y="19747"/>
                </a:lnTo>
                <a:lnTo>
                  <a:pt x="9841" y="19747"/>
                </a:lnTo>
                <a:lnTo>
                  <a:pt x="9841" y="17133"/>
                </a:lnTo>
                <a:lnTo>
                  <a:pt x="8849" y="17133"/>
                </a:lnTo>
                <a:close/>
                <a:moveTo>
                  <a:pt x="10346" y="17133"/>
                </a:moveTo>
                <a:lnTo>
                  <a:pt x="10346" y="19747"/>
                </a:lnTo>
                <a:lnTo>
                  <a:pt x="11338" y="19747"/>
                </a:lnTo>
                <a:lnTo>
                  <a:pt x="11338" y="17133"/>
                </a:lnTo>
                <a:lnTo>
                  <a:pt x="10346" y="17133"/>
                </a:lnTo>
                <a:close/>
                <a:moveTo>
                  <a:pt x="11844" y="17133"/>
                </a:moveTo>
                <a:lnTo>
                  <a:pt x="11844" y="19747"/>
                </a:lnTo>
                <a:lnTo>
                  <a:pt x="12836" y="19747"/>
                </a:lnTo>
                <a:lnTo>
                  <a:pt x="12836" y="17133"/>
                </a:lnTo>
                <a:lnTo>
                  <a:pt x="11844" y="17133"/>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798" name="Google Shape;798;p43"/>
          <p:cNvSpPr/>
          <p:nvPr/>
        </p:nvSpPr>
        <p:spPr>
          <a:xfrm>
            <a:off x="6296336" y="2949085"/>
            <a:ext cx="1842318" cy="532980"/>
          </a:xfrm>
          <a:custGeom>
            <a:rect b="b" l="l" r="r" t="t"/>
            <a:pathLst>
              <a:path extrusionOk="0" h="21600" w="21600">
                <a:moveTo>
                  <a:pt x="937" y="21600"/>
                </a:moveTo>
                <a:lnTo>
                  <a:pt x="937" y="16858"/>
                </a:lnTo>
                <a:lnTo>
                  <a:pt x="935" y="16858"/>
                </a:lnTo>
                <a:lnTo>
                  <a:pt x="935" y="9038"/>
                </a:lnTo>
                <a:lnTo>
                  <a:pt x="0" y="9038"/>
                </a:lnTo>
                <a:lnTo>
                  <a:pt x="1602" y="0"/>
                </a:lnTo>
                <a:lnTo>
                  <a:pt x="3204" y="9038"/>
                </a:lnTo>
                <a:lnTo>
                  <a:pt x="2269" y="9038"/>
                </a:lnTo>
                <a:lnTo>
                  <a:pt x="2269" y="16791"/>
                </a:lnTo>
                <a:lnTo>
                  <a:pt x="20276" y="16791"/>
                </a:lnTo>
                <a:lnTo>
                  <a:pt x="20276" y="1557"/>
                </a:lnTo>
                <a:lnTo>
                  <a:pt x="21600" y="1557"/>
                </a:lnTo>
                <a:lnTo>
                  <a:pt x="21600" y="21540"/>
                </a:lnTo>
                <a:lnTo>
                  <a:pt x="21597" y="21540"/>
                </a:lnTo>
                <a:lnTo>
                  <a:pt x="21597" y="21600"/>
                </a:lnTo>
                <a:lnTo>
                  <a:pt x="937"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799" name="Google Shape;799;p43"/>
          <p:cNvSpPr/>
          <p:nvPr/>
        </p:nvSpPr>
        <p:spPr>
          <a:xfrm>
            <a:off x="4781201" y="2949085"/>
            <a:ext cx="1500822" cy="532980"/>
          </a:xfrm>
          <a:custGeom>
            <a:rect b="b" l="l" r="r" t="t"/>
            <a:pathLst>
              <a:path extrusionOk="0" h="21600" w="21600">
                <a:moveTo>
                  <a:pt x="1151" y="21600"/>
                </a:moveTo>
                <a:lnTo>
                  <a:pt x="1151" y="16858"/>
                </a:lnTo>
                <a:lnTo>
                  <a:pt x="1147" y="16858"/>
                </a:lnTo>
                <a:lnTo>
                  <a:pt x="1147" y="9038"/>
                </a:lnTo>
                <a:lnTo>
                  <a:pt x="0" y="9038"/>
                </a:lnTo>
                <a:lnTo>
                  <a:pt x="1967" y="0"/>
                </a:lnTo>
                <a:lnTo>
                  <a:pt x="3933" y="9038"/>
                </a:lnTo>
                <a:lnTo>
                  <a:pt x="2785" y="9038"/>
                </a:lnTo>
                <a:lnTo>
                  <a:pt x="2785" y="16791"/>
                </a:lnTo>
                <a:lnTo>
                  <a:pt x="21600" y="16791"/>
                </a:lnTo>
                <a:lnTo>
                  <a:pt x="21521" y="21540"/>
                </a:lnTo>
                <a:lnTo>
                  <a:pt x="1151"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4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latin typeface="Red Hat Text"/>
                <a:ea typeface="Red Hat Text"/>
                <a:cs typeface="Red Hat Text"/>
                <a:sym typeface="Red Hat Text"/>
              </a:rPr>
              <a:t>DATA SCIENCE LIFECYCLE</a:t>
            </a:r>
            <a:endParaRPr>
              <a:latin typeface="Red Hat Text"/>
              <a:ea typeface="Red Hat Text"/>
              <a:cs typeface="Red Hat Text"/>
              <a:sym typeface="Red Hat Text"/>
            </a:endParaRPr>
          </a:p>
        </p:txBody>
      </p:sp>
      <p:sp>
        <p:nvSpPr>
          <p:cNvPr id="805" name="Google Shape;805;p4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06" name="Google Shape;806;p44"/>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807" name="Google Shape;807;p44"/>
          <p:cNvSpPr/>
          <p:nvPr/>
        </p:nvSpPr>
        <p:spPr>
          <a:xfrm rot="5400000">
            <a:off x="2188977"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808" name="Google Shape;808;p44"/>
          <p:cNvSpPr/>
          <p:nvPr/>
        </p:nvSpPr>
        <p:spPr>
          <a:xfrm rot="5400000">
            <a:off x="385241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809" name="Google Shape;809;p44"/>
          <p:cNvSpPr/>
          <p:nvPr/>
        </p:nvSpPr>
        <p:spPr>
          <a:xfrm rot="5400000">
            <a:off x="5402729"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810" name="Google Shape;810;p44"/>
          <p:cNvSpPr/>
          <p:nvPr/>
        </p:nvSpPr>
        <p:spPr>
          <a:xfrm rot="5400000">
            <a:off x="708862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811" name="Google Shape;811;p44"/>
          <p:cNvSpPr/>
          <p:nvPr/>
        </p:nvSpPr>
        <p:spPr>
          <a:xfrm rot="5400000">
            <a:off x="8652003"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812" name="Google Shape;812;p44"/>
          <p:cNvSpPr/>
          <p:nvPr/>
        </p:nvSpPr>
        <p:spPr>
          <a:xfrm rot="5400000">
            <a:off x="10189258"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813" name="Google Shape;813;p44"/>
          <p:cNvSpPr/>
          <p:nvPr/>
        </p:nvSpPr>
        <p:spPr>
          <a:xfrm>
            <a:off x="522488" y="1977047"/>
            <a:ext cx="15846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codifying problem </a:t>
            </a:r>
            <a:br>
              <a:rPr b="0" i="0" lang="en" u="none" cap="none" strike="noStrike">
                <a:solidFill>
                  <a:srgbClr val="FFFFFF"/>
                </a:solidFill>
                <a:latin typeface="Overpass ExtraBold"/>
                <a:ea typeface="Overpass ExtraBold"/>
                <a:cs typeface="Overpass ExtraBold"/>
                <a:sym typeface="Overpass ExtraBold"/>
              </a:rPr>
            </a:br>
            <a:r>
              <a:rPr b="0" i="0" lang="en" u="none" cap="none" strike="noStrike">
                <a:solidFill>
                  <a:srgbClr val="FFFFFF"/>
                </a:solidFill>
                <a:latin typeface="Overpass ExtraBold"/>
                <a:ea typeface="Overpass ExtraBold"/>
                <a:cs typeface="Overpass ExtraBold"/>
                <a:sym typeface="Overpass ExtraBold"/>
              </a:rPr>
              <a:t>and metrics</a:t>
            </a:r>
            <a:endParaRPr/>
          </a:p>
        </p:txBody>
      </p:sp>
      <p:sp>
        <p:nvSpPr>
          <p:cNvPr id="814" name="Google Shape;814;p44"/>
          <p:cNvSpPr/>
          <p:nvPr/>
        </p:nvSpPr>
        <p:spPr>
          <a:xfrm>
            <a:off x="4190997"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feature engineering</a:t>
            </a:r>
            <a:endParaRPr/>
          </a:p>
        </p:txBody>
      </p:sp>
      <p:sp>
        <p:nvSpPr>
          <p:cNvPr id="815" name="Google Shape;815;p44"/>
          <p:cNvSpPr/>
          <p:nvPr/>
        </p:nvSpPr>
        <p:spPr>
          <a:xfrm>
            <a:off x="5730269" y="1977047"/>
            <a:ext cx="12888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 training </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and tuning</a:t>
            </a:r>
            <a:endParaRPr/>
          </a:p>
        </p:txBody>
      </p:sp>
      <p:sp>
        <p:nvSpPr>
          <p:cNvPr id="816" name="Google Shape;816;p44"/>
          <p:cNvSpPr/>
          <p:nvPr/>
        </p:nvSpPr>
        <p:spPr>
          <a:xfrm>
            <a:off x="7391844" y="1977047"/>
            <a:ext cx="12147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817" name="Google Shape;817;p44"/>
          <p:cNvSpPr/>
          <p:nvPr/>
        </p:nvSpPr>
        <p:spPr>
          <a:xfrm>
            <a:off x="2529516" y="1977047"/>
            <a:ext cx="12399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300"/>
              <a:buFont typeface="Overpass ExtraBold"/>
              <a:buNone/>
            </a:pPr>
            <a:r>
              <a:rPr b="0" i="0" lang="en" u="none" cap="none" strike="noStrike">
                <a:solidFill>
                  <a:srgbClr val="FFFFFF"/>
                </a:solidFill>
                <a:latin typeface="Overpass ExtraBold"/>
                <a:ea typeface="Overpass ExtraBold"/>
                <a:cs typeface="Overpass ExtraBold"/>
                <a:sym typeface="Overpass ExtraBold"/>
              </a:rPr>
              <a:t>data collection and cleaning</a:t>
            </a:r>
            <a:endParaRPr/>
          </a:p>
        </p:txBody>
      </p:sp>
      <p:sp>
        <p:nvSpPr>
          <p:cNvPr id="818" name="Google Shape;818;p44"/>
          <p:cNvSpPr/>
          <p:nvPr/>
        </p:nvSpPr>
        <p:spPr>
          <a:xfrm>
            <a:off x="8940894"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deployment</a:t>
            </a:r>
            <a:endParaRPr/>
          </a:p>
        </p:txBody>
      </p:sp>
      <p:sp>
        <p:nvSpPr>
          <p:cNvPr id="819" name="Google Shape;819;p44"/>
          <p:cNvSpPr/>
          <p:nvPr/>
        </p:nvSpPr>
        <p:spPr>
          <a:xfrm>
            <a:off x="10517200" y="1977047"/>
            <a:ext cx="1152300" cy="932700"/>
          </a:xfrm>
          <a:prstGeom prst="rect">
            <a:avLst/>
          </a:prstGeom>
          <a:solidFill>
            <a:srgbClr val="EE0000"/>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monitoring,</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820" name="Google Shape;820;p44"/>
          <p:cNvSpPr/>
          <p:nvPr/>
        </p:nvSpPr>
        <p:spPr>
          <a:xfrm>
            <a:off x="4777440" y="1444058"/>
            <a:ext cx="1842318" cy="532980"/>
          </a:xfrm>
          <a:custGeom>
            <a:rect b="b" l="l" r="r" t="t"/>
            <a:pathLst>
              <a:path extrusionOk="0" h="21600" w="21600">
                <a:moveTo>
                  <a:pt x="937" y="0"/>
                </a:moveTo>
                <a:lnTo>
                  <a:pt x="937" y="4742"/>
                </a:lnTo>
                <a:lnTo>
                  <a:pt x="935" y="4742"/>
                </a:lnTo>
                <a:lnTo>
                  <a:pt x="935" y="12562"/>
                </a:lnTo>
                <a:lnTo>
                  <a:pt x="0" y="12562"/>
                </a:lnTo>
                <a:lnTo>
                  <a:pt x="1602" y="21600"/>
                </a:lnTo>
                <a:lnTo>
                  <a:pt x="3204" y="12562"/>
                </a:lnTo>
                <a:lnTo>
                  <a:pt x="2269" y="12562"/>
                </a:lnTo>
                <a:lnTo>
                  <a:pt x="2269" y="4809"/>
                </a:lnTo>
                <a:lnTo>
                  <a:pt x="20276" y="4809"/>
                </a:lnTo>
                <a:lnTo>
                  <a:pt x="20276" y="20043"/>
                </a:lnTo>
                <a:lnTo>
                  <a:pt x="21600" y="20043"/>
                </a:lnTo>
                <a:lnTo>
                  <a:pt x="21600" y="60"/>
                </a:lnTo>
                <a:lnTo>
                  <a:pt x="21597" y="60"/>
                </a:lnTo>
                <a:lnTo>
                  <a:pt x="21597" y="0"/>
                </a:lnTo>
                <a:lnTo>
                  <a:pt x="937" y="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821" name="Google Shape;821;p44"/>
          <p:cNvSpPr/>
          <p:nvPr/>
        </p:nvSpPr>
        <p:spPr>
          <a:xfrm>
            <a:off x="8732571" y="2949092"/>
            <a:ext cx="2457270" cy="979992"/>
          </a:xfrm>
          <a:custGeom>
            <a:rect b="b" l="l" r="r" t="t"/>
            <a:pathLst>
              <a:path extrusionOk="0" h="21600" w="21600">
                <a:moveTo>
                  <a:pt x="20578" y="0"/>
                </a:moveTo>
                <a:lnTo>
                  <a:pt x="20607" y="17133"/>
                </a:lnTo>
                <a:lnTo>
                  <a:pt x="13341" y="17133"/>
                </a:lnTo>
                <a:lnTo>
                  <a:pt x="13341" y="19747"/>
                </a:lnTo>
                <a:lnTo>
                  <a:pt x="21597" y="19747"/>
                </a:lnTo>
                <a:lnTo>
                  <a:pt x="21597" y="19616"/>
                </a:lnTo>
                <a:lnTo>
                  <a:pt x="21600" y="19616"/>
                </a:lnTo>
                <a:lnTo>
                  <a:pt x="21571" y="0"/>
                </a:lnTo>
                <a:lnTo>
                  <a:pt x="20578" y="0"/>
                </a:lnTo>
                <a:close/>
                <a:moveTo>
                  <a:pt x="1868" y="15280"/>
                </a:moveTo>
                <a:lnTo>
                  <a:pt x="0" y="18440"/>
                </a:lnTo>
                <a:lnTo>
                  <a:pt x="1868" y="21600"/>
                </a:lnTo>
                <a:lnTo>
                  <a:pt x="1868" y="19756"/>
                </a:lnTo>
                <a:lnTo>
                  <a:pt x="8309" y="19756"/>
                </a:lnTo>
                <a:lnTo>
                  <a:pt x="8309" y="17124"/>
                </a:lnTo>
                <a:lnTo>
                  <a:pt x="1868" y="17124"/>
                </a:lnTo>
                <a:lnTo>
                  <a:pt x="1868" y="15280"/>
                </a:lnTo>
                <a:close/>
                <a:moveTo>
                  <a:pt x="8849" y="17133"/>
                </a:moveTo>
                <a:lnTo>
                  <a:pt x="8849" y="19747"/>
                </a:lnTo>
                <a:lnTo>
                  <a:pt x="9841" y="19747"/>
                </a:lnTo>
                <a:lnTo>
                  <a:pt x="9841" y="17133"/>
                </a:lnTo>
                <a:lnTo>
                  <a:pt x="8849" y="17133"/>
                </a:lnTo>
                <a:close/>
                <a:moveTo>
                  <a:pt x="10346" y="17133"/>
                </a:moveTo>
                <a:lnTo>
                  <a:pt x="10346" y="19747"/>
                </a:lnTo>
                <a:lnTo>
                  <a:pt x="11338" y="19747"/>
                </a:lnTo>
                <a:lnTo>
                  <a:pt x="11338" y="17133"/>
                </a:lnTo>
                <a:lnTo>
                  <a:pt x="10346" y="17133"/>
                </a:lnTo>
                <a:close/>
                <a:moveTo>
                  <a:pt x="11844" y="17133"/>
                </a:moveTo>
                <a:lnTo>
                  <a:pt x="11844" y="19747"/>
                </a:lnTo>
                <a:lnTo>
                  <a:pt x="12836" y="19747"/>
                </a:lnTo>
                <a:lnTo>
                  <a:pt x="12836" y="17133"/>
                </a:lnTo>
                <a:lnTo>
                  <a:pt x="11844" y="17133"/>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822" name="Google Shape;822;p44"/>
          <p:cNvSpPr/>
          <p:nvPr/>
        </p:nvSpPr>
        <p:spPr>
          <a:xfrm>
            <a:off x="6296336" y="2949085"/>
            <a:ext cx="1842318" cy="532980"/>
          </a:xfrm>
          <a:custGeom>
            <a:rect b="b" l="l" r="r" t="t"/>
            <a:pathLst>
              <a:path extrusionOk="0" h="21600" w="21600">
                <a:moveTo>
                  <a:pt x="937" y="21600"/>
                </a:moveTo>
                <a:lnTo>
                  <a:pt x="937" y="16858"/>
                </a:lnTo>
                <a:lnTo>
                  <a:pt x="935" y="16858"/>
                </a:lnTo>
                <a:lnTo>
                  <a:pt x="935" y="9038"/>
                </a:lnTo>
                <a:lnTo>
                  <a:pt x="0" y="9038"/>
                </a:lnTo>
                <a:lnTo>
                  <a:pt x="1602" y="0"/>
                </a:lnTo>
                <a:lnTo>
                  <a:pt x="3204" y="9038"/>
                </a:lnTo>
                <a:lnTo>
                  <a:pt x="2269" y="9038"/>
                </a:lnTo>
                <a:lnTo>
                  <a:pt x="2269" y="16791"/>
                </a:lnTo>
                <a:lnTo>
                  <a:pt x="20276" y="16791"/>
                </a:lnTo>
                <a:lnTo>
                  <a:pt x="20276" y="1557"/>
                </a:lnTo>
                <a:lnTo>
                  <a:pt x="21600" y="1557"/>
                </a:lnTo>
                <a:lnTo>
                  <a:pt x="21600" y="21540"/>
                </a:lnTo>
                <a:lnTo>
                  <a:pt x="21597" y="21540"/>
                </a:lnTo>
                <a:lnTo>
                  <a:pt x="21597" y="21600"/>
                </a:lnTo>
                <a:lnTo>
                  <a:pt x="937"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823" name="Google Shape;823;p44"/>
          <p:cNvSpPr/>
          <p:nvPr/>
        </p:nvSpPr>
        <p:spPr>
          <a:xfrm>
            <a:off x="4781201" y="2949085"/>
            <a:ext cx="1500822" cy="532980"/>
          </a:xfrm>
          <a:custGeom>
            <a:rect b="b" l="l" r="r" t="t"/>
            <a:pathLst>
              <a:path extrusionOk="0" h="21600" w="21600">
                <a:moveTo>
                  <a:pt x="1151" y="21600"/>
                </a:moveTo>
                <a:lnTo>
                  <a:pt x="1151" y="16858"/>
                </a:lnTo>
                <a:lnTo>
                  <a:pt x="1147" y="16858"/>
                </a:lnTo>
                <a:lnTo>
                  <a:pt x="1147" y="9038"/>
                </a:lnTo>
                <a:lnTo>
                  <a:pt x="0" y="9038"/>
                </a:lnTo>
                <a:lnTo>
                  <a:pt x="1967" y="0"/>
                </a:lnTo>
                <a:lnTo>
                  <a:pt x="3933" y="9038"/>
                </a:lnTo>
                <a:lnTo>
                  <a:pt x="2785" y="9038"/>
                </a:lnTo>
                <a:lnTo>
                  <a:pt x="2785" y="16791"/>
                </a:lnTo>
                <a:lnTo>
                  <a:pt x="21600" y="16791"/>
                </a:lnTo>
                <a:lnTo>
                  <a:pt x="21521" y="21540"/>
                </a:lnTo>
                <a:lnTo>
                  <a:pt x="1151"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824" name="Google Shape;824;p44"/>
          <p:cNvSpPr txBox="1"/>
          <p:nvPr/>
        </p:nvSpPr>
        <p:spPr>
          <a:xfrm>
            <a:off x="522500" y="4084738"/>
            <a:ext cx="41748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1600">
                <a:solidFill>
                  <a:schemeClr val="dk1"/>
                </a:solidFill>
                <a:latin typeface="Overpass Light"/>
                <a:ea typeface="Overpass Light"/>
                <a:cs typeface="Overpass Light"/>
                <a:sym typeface="Overpass Light"/>
              </a:rPr>
              <a:t>Is our application healthy?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64" name="Google Shape;164;p18"/>
          <p:cNvPicPr preferRelativeResize="0"/>
          <p:nvPr/>
        </p:nvPicPr>
        <p:blipFill rotWithShape="1">
          <a:blip r:embed="rId3">
            <a:alphaModFix/>
          </a:blip>
          <a:srcRect b="59" l="0" r="0" t="59"/>
          <a:stretch/>
        </p:blipFill>
        <p:spPr>
          <a:xfrm>
            <a:off x="0" y="1653075"/>
            <a:ext cx="2688751" cy="3931674"/>
          </a:xfrm>
          <a:prstGeom prst="rect">
            <a:avLst/>
          </a:prstGeom>
          <a:noFill/>
          <a:ln>
            <a:noFill/>
          </a:ln>
        </p:spPr>
      </p:pic>
      <p:sp>
        <p:nvSpPr>
          <p:cNvPr id="165" name="Google Shape;165;p18"/>
          <p:cNvSpPr txBox="1"/>
          <p:nvPr>
            <p:ph type="title"/>
          </p:nvPr>
        </p:nvSpPr>
        <p:spPr>
          <a:xfrm>
            <a:off x="3280375" y="1653075"/>
            <a:ext cx="7563900" cy="3931800"/>
          </a:xfrm>
          <a:prstGeom prst="rect">
            <a:avLst/>
          </a:prstGeom>
        </p:spPr>
        <p:txBody>
          <a:bodyPr anchorCtr="0" anchor="ctr" bIns="0" lIns="0" spcFirstLastPara="1" rIns="0" wrap="square" tIns="182875">
            <a:noAutofit/>
          </a:bodyPr>
          <a:lstStyle/>
          <a:p>
            <a:pPr indent="0" lvl="0" marL="0" rtl="0" algn="l">
              <a:lnSpc>
                <a:spcPct val="170000"/>
              </a:lnSpc>
              <a:spcBef>
                <a:spcPts val="0"/>
              </a:spcBef>
              <a:spcAft>
                <a:spcPts val="0"/>
              </a:spcAft>
              <a:buNone/>
            </a:pPr>
            <a:r>
              <a:rPr lang="en" sz="3000">
                <a:solidFill>
                  <a:srgbClr val="EE0000"/>
                </a:solidFill>
              </a:rPr>
              <a:t>What is the data </a:t>
            </a:r>
            <a:r>
              <a:rPr lang="en" sz="3000">
                <a:solidFill>
                  <a:srgbClr val="EE0000"/>
                </a:solidFill>
              </a:rPr>
              <a:t>science</a:t>
            </a:r>
            <a:r>
              <a:rPr lang="en" sz="3000">
                <a:solidFill>
                  <a:srgbClr val="EE0000"/>
                </a:solidFill>
              </a:rPr>
              <a:t> lifecycle?</a:t>
            </a:r>
            <a:endParaRPr sz="3000">
              <a:solidFill>
                <a:srgbClr val="EE0000"/>
              </a:solidFill>
            </a:endParaRPr>
          </a:p>
        </p:txBody>
      </p:sp>
      <p:pic>
        <p:nvPicPr>
          <p:cNvPr id="166" name="Google Shape;166;p18"/>
          <p:cNvPicPr preferRelativeResize="0"/>
          <p:nvPr/>
        </p:nvPicPr>
        <p:blipFill>
          <a:blip r:embed="rId4">
            <a:alphaModFix/>
          </a:blip>
          <a:stretch>
            <a:fillRect/>
          </a:stretch>
        </p:blipFill>
        <p:spPr>
          <a:xfrm>
            <a:off x="181300" y="4659666"/>
            <a:ext cx="246220" cy="36477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4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latin typeface="Red Hat Text"/>
                <a:ea typeface="Red Hat Text"/>
                <a:cs typeface="Red Hat Text"/>
                <a:sym typeface="Red Hat Text"/>
              </a:rPr>
              <a:t>DATA SCIENCE LIFECYCLE</a:t>
            </a:r>
            <a:endParaRPr>
              <a:latin typeface="Red Hat Text"/>
              <a:ea typeface="Red Hat Text"/>
              <a:cs typeface="Red Hat Text"/>
              <a:sym typeface="Red Hat Text"/>
            </a:endParaRPr>
          </a:p>
        </p:txBody>
      </p:sp>
      <p:sp>
        <p:nvSpPr>
          <p:cNvPr id="830" name="Google Shape;830;p4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31" name="Google Shape;831;p45"/>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832" name="Google Shape;832;p45"/>
          <p:cNvSpPr/>
          <p:nvPr/>
        </p:nvSpPr>
        <p:spPr>
          <a:xfrm rot="5400000">
            <a:off x="2188977"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833" name="Google Shape;833;p45"/>
          <p:cNvSpPr/>
          <p:nvPr/>
        </p:nvSpPr>
        <p:spPr>
          <a:xfrm rot="5400000">
            <a:off x="385241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834" name="Google Shape;834;p45"/>
          <p:cNvSpPr/>
          <p:nvPr/>
        </p:nvSpPr>
        <p:spPr>
          <a:xfrm rot="5400000">
            <a:off x="5402729"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835" name="Google Shape;835;p45"/>
          <p:cNvSpPr/>
          <p:nvPr/>
        </p:nvSpPr>
        <p:spPr>
          <a:xfrm rot="5400000">
            <a:off x="708862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836" name="Google Shape;836;p45"/>
          <p:cNvSpPr/>
          <p:nvPr/>
        </p:nvSpPr>
        <p:spPr>
          <a:xfrm rot="5400000">
            <a:off x="8652003"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837" name="Google Shape;837;p45"/>
          <p:cNvSpPr/>
          <p:nvPr/>
        </p:nvSpPr>
        <p:spPr>
          <a:xfrm rot="5400000">
            <a:off x="10189258"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838" name="Google Shape;838;p45"/>
          <p:cNvSpPr/>
          <p:nvPr/>
        </p:nvSpPr>
        <p:spPr>
          <a:xfrm>
            <a:off x="522488" y="1977047"/>
            <a:ext cx="15846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codifying problem </a:t>
            </a:r>
            <a:br>
              <a:rPr b="0" i="0" lang="en" u="none" cap="none" strike="noStrike">
                <a:solidFill>
                  <a:srgbClr val="FFFFFF"/>
                </a:solidFill>
                <a:latin typeface="Overpass ExtraBold"/>
                <a:ea typeface="Overpass ExtraBold"/>
                <a:cs typeface="Overpass ExtraBold"/>
                <a:sym typeface="Overpass ExtraBold"/>
              </a:rPr>
            </a:br>
            <a:r>
              <a:rPr b="0" i="0" lang="en" u="none" cap="none" strike="noStrike">
                <a:solidFill>
                  <a:srgbClr val="FFFFFF"/>
                </a:solidFill>
                <a:latin typeface="Overpass ExtraBold"/>
                <a:ea typeface="Overpass ExtraBold"/>
                <a:cs typeface="Overpass ExtraBold"/>
                <a:sym typeface="Overpass ExtraBold"/>
              </a:rPr>
              <a:t>and metrics</a:t>
            </a:r>
            <a:endParaRPr/>
          </a:p>
        </p:txBody>
      </p:sp>
      <p:sp>
        <p:nvSpPr>
          <p:cNvPr id="839" name="Google Shape;839;p45"/>
          <p:cNvSpPr/>
          <p:nvPr/>
        </p:nvSpPr>
        <p:spPr>
          <a:xfrm>
            <a:off x="4190997"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feature engineering</a:t>
            </a:r>
            <a:endParaRPr/>
          </a:p>
        </p:txBody>
      </p:sp>
      <p:sp>
        <p:nvSpPr>
          <p:cNvPr id="840" name="Google Shape;840;p45"/>
          <p:cNvSpPr/>
          <p:nvPr/>
        </p:nvSpPr>
        <p:spPr>
          <a:xfrm>
            <a:off x="5730269" y="1977047"/>
            <a:ext cx="12888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 training </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and tuning</a:t>
            </a:r>
            <a:endParaRPr/>
          </a:p>
        </p:txBody>
      </p:sp>
      <p:sp>
        <p:nvSpPr>
          <p:cNvPr id="841" name="Google Shape;841;p45"/>
          <p:cNvSpPr/>
          <p:nvPr/>
        </p:nvSpPr>
        <p:spPr>
          <a:xfrm>
            <a:off x="7391844" y="1977047"/>
            <a:ext cx="12147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842" name="Google Shape;842;p45"/>
          <p:cNvSpPr/>
          <p:nvPr/>
        </p:nvSpPr>
        <p:spPr>
          <a:xfrm>
            <a:off x="2529516" y="1977047"/>
            <a:ext cx="12399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300"/>
              <a:buFont typeface="Overpass ExtraBold"/>
              <a:buNone/>
            </a:pPr>
            <a:r>
              <a:rPr b="0" i="0" lang="en" u="none" cap="none" strike="noStrike">
                <a:solidFill>
                  <a:srgbClr val="FFFFFF"/>
                </a:solidFill>
                <a:latin typeface="Overpass ExtraBold"/>
                <a:ea typeface="Overpass ExtraBold"/>
                <a:cs typeface="Overpass ExtraBold"/>
                <a:sym typeface="Overpass ExtraBold"/>
              </a:rPr>
              <a:t>data collection and cleaning</a:t>
            </a:r>
            <a:endParaRPr/>
          </a:p>
        </p:txBody>
      </p:sp>
      <p:sp>
        <p:nvSpPr>
          <p:cNvPr id="843" name="Google Shape;843;p45"/>
          <p:cNvSpPr/>
          <p:nvPr/>
        </p:nvSpPr>
        <p:spPr>
          <a:xfrm>
            <a:off x="8940894"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deployment</a:t>
            </a:r>
            <a:endParaRPr/>
          </a:p>
        </p:txBody>
      </p:sp>
      <p:sp>
        <p:nvSpPr>
          <p:cNvPr id="844" name="Google Shape;844;p45"/>
          <p:cNvSpPr/>
          <p:nvPr/>
        </p:nvSpPr>
        <p:spPr>
          <a:xfrm>
            <a:off x="10517200" y="1977047"/>
            <a:ext cx="1152300" cy="932700"/>
          </a:xfrm>
          <a:prstGeom prst="rect">
            <a:avLst/>
          </a:prstGeom>
          <a:solidFill>
            <a:srgbClr val="EE0000"/>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monitoring,</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845" name="Google Shape;845;p45"/>
          <p:cNvSpPr/>
          <p:nvPr/>
        </p:nvSpPr>
        <p:spPr>
          <a:xfrm>
            <a:off x="4777440" y="1444058"/>
            <a:ext cx="1842318" cy="532980"/>
          </a:xfrm>
          <a:custGeom>
            <a:rect b="b" l="l" r="r" t="t"/>
            <a:pathLst>
              <a:path extrusionOk="0" h="21600" w="21600">
                <a:moveTo>
                  <a:pt x="937" y="0"/>
                </a:moveTo>
                <a:lnTo>
                  <a:pt x="937" y="4742"/>
                </a:lnTo>
                <a:lnTo>
                  <a:pt x="935" y="4742"/>
                </a:lnTo>
                <a:lnTo>
                  <a:pt x="935" y="12562"/>
                </a:lnTo>
                <a:lnTo>
                  <a:pt x="0" y="12562"/>
                </a:lnTo>
                <a:lnTo>
                  <a:pt x="1602" y="21600"/>
                </a:lnTo>
                <a:lnTo>
                  <a:pt x="3204" y="12562"/>
                </a:lnTo>
                <a:lnTo>
                  <a:pt x="2269" y="12562"/>
                </a:lnTo>
                <a:lnTo>
                  <a:pt x="2269" y="4809"/>
                </a:lnTo>
                <a:lnTo>
                  <a:pt x="20276" y="4809"/>
                </a:lnTo>
                <a:lnTo>
                  <a:pt x="20276" y="20043"/>
                </a:lnTo>
                <a:lnTo>
                  <a:pt x="21600" y="20043"/>
                </a:lnTo>
                <a:lnTo>
                  <a:pt x="21600" y="60"/>
                </a:lnTo>
                <a:lnTo>
                  <a:pt x="21597" y="60"/>
                </a:lnTo>
                <a:lnTo>
                  <a:pt x="21597" y="0"/>
                </a:lnTo>
                <a:lnTo>
                  <a:pt x="937" y="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846" name="Google Shape;846;p45"/>
          <p:cNvSpPr/>
          <p:nvPr/>
        </p:nvSpPr>
        <p:spPr>
          <a:xfrm>
            <a:off x="8732571" y="2949092"/>
            <a:ext cx="2457270" cy="979992"/>
          </a:xfrm>
          <a:custGeom>
            <a:rect b="b" l="l" r="r" t="t"/>
            <a:pathLst>
              <a:path extrusionOk="0" h="21600" w="21600">
                <a:moveTo>
                  <a:pt x="20578" y="0"/>
                </a:moveTo>
                <a:lnTo>
                  <a:pt x="20607" y="17133"/>
                </a:lnTo>
                <a:lnTo>
                  <a:pt x="13341" y="17133"/>
                </a:lnTo>
                <a:lnTo>
                  <a:pt x="13341" y="19747"/>
                </a:lnTo>
                <a:lnTo>
                  <a:pt x="21597" y="19747"/>
                </a:lnTo>
                <a:lnTo>
                  <a:pt x="21597" y="19616"/>
                </a:lnTo>
                <a:lnTo>
                  <a:pt x="21600" y="19616"/>
                </a:lnTo>
                <a:lnTo>
                  <a:pt x="21571" y="0"/>
                </a:lnTo>
                <a:lnTo>
                  <a:pt x="20578" y="0"/>
                </a:lnTo>
                <a:close/>
                <a:moveTo>
                  <a:pt x="1868" y="15280"/>
                </a:moveTo>
                <a:lnTo>
                  <a:pt x="0" y="18440"/>
                </a:lnTo>
                <a:lnTo>
                  <a:pt x="1868" y="21600"/>
                </a:lnTo>
                <a:lnTo>
                  <a:pt x="1868" y="19756"/>
                </a:lnTo>
                <a:lnTo>
                  <a:pt x="8309" y="19756"/>
                </a:lnTo>
                <a:lnTo>
                  <a:pt x="8309" y="17124"/>
                </a:lnTo>
                <a:lnTo>
                  <a:pt x="1868" y="17124"/>
                </a:lnTo>
                <a:lnTo>
                  <a:pt x="1868" y="15280"/>
                </a:lnTo>
                <a:close/>
                <a:moveTo>
                  <a:pt x="8849" y="17133"/>
                </a:moveTo>
                <a:lnTo>
                  <a:pt x="8849" y="19747"/>
                </a:lnTo>
                <a:lnTo>
                  <a:pt x="9841" y="19747"/>
                </a:lnTo>
                <a:lnTo>
                  <a:pt x="9841" y="17133"/>
                </a:lnTo>
                <a:lnTo>
                  <a:pt x="8849" y="17133"/>
                </a:lnTo>
                <a:close/>
                <a:moveTo>
                  <a:pt x="10346" y="17133"/>
                </a:moveTo>
                <a:lnTo>
                  <a:pt x="10346" y="19747"/>
                </a:lnTo>
                <a:lnTo>
                  <a:pt x="11338" y="19747"/>
                </a:lnTo>
                <a:lnTo>
                  <a:pt x="11338" y="17133"/>
                </a:lnTo>
                <a:lnTo>
                  <a:pt x="10346" y="17133"/>
                </a:lnTo>
                <a:close/>
                <a:moveTo>
                  <a:pt x="11844" y="17133"/>
                </a:moveTo>
                <a:lnTo>
                  <a:pt x="11844" y="19747"/>
                </a:lnTo>
                <a:lnTo>
                  <a:pt x="12836" y="19747"/>
                </a:lnTo>
                <a:lnTo>
                  <a:pt x="12836" y="17133"/>
                </a:lnTo>
                <a:lnTo>
                  <a:pt x="11844" y="17133"/>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847" name="Google Shape;847;p45"/>
          <p:cNvSpPr/>
          <p:nvPr/>
        </p:nvSpPr>
        <p:spPr>
          <a:xfrm>
            <a:off x="6296336" y="2949085"/>
            <a:ext cx="1842318" cy="532980"/>
          </a:xfrm>
          <a:custGeom>
            <a:rect b="b" l="l" r="r" t="t"/>
            <a:pathLst>
              <a:path extrusionOk="0" h="21600" w="21600">
                <a:moveTo>
                  <a:pt x="937" y="21600"/>
                </a:moveTo>
                <a:lnTo>
                  <a:pt x="937" y="16858"/>
                </a:lnTo>
                <a:lnTo>
                  <a:pt x="935" y="16858"/>
                </a:lnTo>
                <a:lnTo>
                  <a:pt x="935" y="9038"/>
                </a:lnTo>
                <a:lnTo>
                  <a:pt x="0" y="9038"/>
                </a:lnTo>
                <a:lnTo>
                  <a:pt x="1602" y="0"/>
                </a:lnTo>
                <a:lnTo>
                  <a:pt x="3204" y="9038"/>
                </a:lnTo>
                <a:lnTo>
                  <a:pt x="2269" y="9038"/>
                </a:lnTo>
                <a:lnTo>
                  <a:pt x="2269" y="16791"/>
                </a:lnTo>
                <a:lnTo>
                  <a:pt x="20276" y="16791"/>
                </a:lnTo>
                <a:lnTo>
                  <a:pt x="20276" y="1557"/>
                </a:lnTo>
                <a:lnTo>
                  <a:pt x="21600" y="1557"/>
                </a:lnTo>
                <a:lnTo>
                  <a:pt x="21600" y="21540"/>
                </a:lnTo>
                <a:lnTo>
                  <a:pt x="21597" y="21540"/>
                </a:lnTo>
                <a:lnTo>
                  <a:pt x="21597" y="21600"/>
                </a:lnTo>
                <a:lnTo>
                  <a:pt x="937"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848" name="Google Shape;848;p45"/>
          <p:cNvSpPr/>
          <p:nvPr/>
        </p:nvSpPr>
        <p:spPr>
          <a:xfrm>
            <a:off x="4781201" y="2949085"/>
            <a:ext cx="1500822" cy="532980"/>
          </a:xfrm>
          <a:custGeom>
            <a:rect b="b" l="l" r="r" t="t"/>
            <a:pathLst>
              <a:path extrusionOk="0" h="21600" w="21600">
                <a:moveTo>
                  <a:pt x="1151" y="21600"/>
                </a:moveTo>
                <a:lnTo>
                  <a:pt x="1151" y="16858"/>
                </a:lnTo>
                <a:lnTo>
                  <a:pt x="1147" y="16858"/>
                </a:lnTo>
                <a:lnTo>
                  <a:pt x="1147" y="9038"/>
                </a:lnTo>
                <a:lnTo>
                  <a:pt x="0" y="9038"/>
                </a:lnTo>
                <a:lnTo>
                  <a:pt x="1967" y="0"/>
                </a:lnTo>
                <a:lnTo>
                  <a:pt x="3933" y="9038"/>
                </a:lnTo>
                <a:lnTo>
                  <a:pt x="2785" y="9038"/>
                </a:lnTo>
                <a:lnTo>
                  <a:pt x="2785" y="16791"/>
                </a:lnTo>
                <a:lnTo>
                  <a:pt x="21600" y="16791"/>
                </a:lnTo>
                <a:lnTo>
                  <a:pt x="21521" y="21540"/>
                </a:lnTo>
                <a:lnTo>
                  <a:pt x="1151"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849" name="Google Shape;849;p45"/>
          <p:cNvSpPr txBox="1"/>
          <p:nvPr/>
        </p:nvSpPr>
        <p:spPr>
          <a:xfrm>
            <a:off x="522500" y="4084738"/>
            <a:ext cx="41748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1600">
                <a:solidFill>
                  <a:schemeClr val="dk1"/>
                </a:solidFill>
                <a:latin typeface="Overpass Light"/>
                <a:ea typeface="Overpass Light"/>
                <a:cs typeface="Overpass Light"/>
                <a:sym typeface="Overpass Light"/>
              </a:rPr>
              <a:t>Is our application healthy?</a:t>
            </a:r>
            <a:endParaRPr/>
          </a:p>
        </p:txBody>
      </p:sp>
      <p:sp>
        <p:nvSpPr>
          <p:cNvPr id="850" name="Google Shape;850;p45"/>
          <p:cNvSpPr txBox="1"/>
          <p:nvPr/>
        </p:nvSpPr>
        <p:spPr>
          <a:xfrm>
            <a:off x="1802875" y="4841488"/>
            <a:ext cx="41748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1600">
                <a:solidFill>
                  <a:schemeClr val="dk1"/>
                </a:solidFill>
                <a:latin typeface="Overpass Light"/>
                <a:ea typeface="Overpass Light"/>
                <a:cs typeface="Overpass Light"/>
                <a:sym typeface="Overpass Light"/>
              </a:rPr>
              <a:t>Is our model performing as expected?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4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latin typeface="Red Hat Text"/>
                <a:ea typeface="Red Hat Text"/>
                <a:cs typeface="Red Hat Text"/>
                <a:sym typeface="Red Hat Text"/>
              </a:rPr>
              <a:t>DATA SCIENCE LIFECYCLE</a:t>
            </a:r>
            <a:endParaRPr>
              <a:latin typeface="Red Hat Text"/>
              <a:ea typeface="Red Hat Text"/>
              <a:cs typeface="Red Hat Text"/>
              <a:sym typeface="Red Hat Text"/>
            </a:endParaRPr>
          </a:p>
        </p:txBody>
      </p:sp>
      <p:sp>
        <p:nvSpPr>
          <p:cNvPr id="856" name="Google Shape;856;p4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57" name="Google Shape;857;p46"/>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858" name="Google Shape;858;p46"/>
          <p:cNvSpPr/>
          <p:nvPr/>
        </p:nvSpPr>
        <p:spPr>
          <a:xfrm rot="5400000">
            <a:off x="2188977"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859" name="Google Shape;859;p46"/>
          <p:cNvSpPr/>
          <p:nvPr/>
        </p:nvSpPr>
        <p:spPr>
          <a:xfrm rot="5400000">
            <a:off x="385241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860" name="Google Shape;860;p46"/>
          <p:cNvSpPr/>
          <p:nvPr/>
        </p:nvSpPr>
        <p:spPr>
          <a:xfrm rot="5400000">
            <a:off x="5402729"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861" name="Google Shape;861;p46"/>
          <p:cNvSpPr/>
          <p:nvPr/>
        </p:nvSpPr>
        <p:spPr>
          <a:xfrm rot="5400000">
            <a:off x="708862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862" name="Google Shape;862;p46"/>
          <p:cNvSpPr/>
          <p:nvPr/>
        </p:nvSpPr>
        <p:spPr>
          <a:xfrm rot="5400000">
            <a:off x="8652003"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863" name="Google Shape;863;p46"/>
          <p:cNvSpPr/>
          <p:nvPr/>
        </p:nvSpPr>
        <p:spPr>
          <a:xfrm rot="5400000">
            <a:off x="10189258"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864" name="Google Shape;864;p46"/>
          <p:cNvSpPr/>
          <p:nvPr/>
        </p:nvSpPr>
        <p:spPr>
          <a:xfrm>
            <a:off x="522488" y="1977047"/>
            <a:ext cx="15846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codifying problem </a:t>
            </a:r>
            <a:br>
              <a:rPr b="0" i="0" lang="en" u="none" cap="none" strike="noStrike">
                <a:solidFill>
                  <a:srgbClr val="FFFFFF"/>
                </a:solidFill>
                <a:latin typeface="Overpass ExtraBold"/>
                <a:ea typeface="Overpass ExtraBold"/>
                <a:cs typeface="Overpass ExtraBold"/>
                <a:sym typeface="Overpass ExtraBold"/>
              </a:rPr>
            </a:br>
            <a:r>
              <a:rPr b="0" i="0" lang="en" u="none" cap="none" strike="noStrike">
                <a:solidFill>
                  <a:srgbClr val="FFFFFF"/>
                </a:solidFill>
                <a:latin typeface="Overpass ExtraBold"/>
                <a:ea typeface="Overpass ExtraBold"/>
                <a:cs typeface="Overpass ExtraBold"/>
                <a:sym typeface="Overpass ExtraBold"/>
              </a:rPr>
              <a:t>and metrics</a:t>
            </a:r>
            <a:endParaRPr/>
          </a:p>
        </p:txBody>
      </p:sp>
      <p:sp>
        <p:nvSpPr>
          <p:cNvPr id="865" name="Google Shape;865;p46"/>
          <p:cNvSpPr/>
          <p:nvPr/>
        </p:nvSpPr>
        <p:spPr>
          <a:xfrm>
            <a:off x="4190997"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feature engineering</a:t>
            </a:r>
            <a:endParaRPr/>
          </a:p>
        </p:txBody>
      </p:sp>
      <p:sp>
        <p:nvSpPr>
          <p:cNvPr id="866" name="Google Shape;866;p46"/>
          <p:cNvSpPr/>
          <p:nvPr/>
        </p:nvSpPr>
        <p:spPr>
          <a:xfrm>
            <a:off x="5730269" y="1977047"/>
            <a:ext cx="12888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 training </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and tuning</a:t>
            </a:r>
            <a:endParaRPr/>
          </a:p>
        </p:txBody>
      </p:sp>
      <p:sp>
        <p:nvSpPr>
          <p:cNvPr id="867" name="Google Shape;867;p46"/>
          <p:cNvSpPr/>
          <p:nvPr/>
        </p:nvSpPr>
        <p:spPr>
          <a:xfrm>
            <a:off x="7391844" y="1977047"/>
            <a:ext cx="12147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868" name="Google Shape;868;p46"/>
          <p:cNvSpPr/>
          <p:nvPr/>
        </p:nvSpPr>
        <p:spPr>
          <a:xfrm>
            <a:off x="2529516" y="1977047"/>
            <a:ext cx="12399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300"/>
              <a:buFont typeface="Overpass ExtraBold"/>
              <a:buNone/>
            </a:pPr>
            <a:r>
              <a:rPr b="0" i="0" lang="en" u="none" cap="none" strike="noStrike">
                <a:solidFill>
                  <a:srgbClr val="FFFFFF"/>
                </a:solidFill>
                <a:latin typeface="Overpass ExtraBold"/>
                <a:ea typeface="Overpass ExtraBold"/>
                <a:cs typeface="Overpass ExtraBold"/>
                <a:sym typeface="Overpass ExtraBold"/>
              </a:rPr>
              <a:t>data collection and cleaning</a:t>
            </a:r>
            <a:endParaRPr/>
          </a:p>
        </p:txBody>
      </p:sp>
      <p:sp>
        <p:nvSpPr>
          <p:cNvPr id="869" name="Google Shape;869;p46"/>
          <p:cNvSpPr/>
          <p:nvPr/>
        </p:nvSpPr>
        <p:spPr>
          <a:xfrm>
            <a:off x="8940894"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deployment</a:t>
            </a:r>
            <a:endParaRPr/>
          </a:p>
        </p:txBody>
      </p:sp>
      <p:sp>
        <p:nvSpPr>
          <p:cNvPr id="870" name="Google Shape;870;p46"/>
          <p:cNvSpPr/>
          <p:nvPr/>
        </p:nvSpPr>
        <p:spPr>
          <a:xfrm>
            <a:off x="10517200" y="1977047"/>
            <a:ext cx="1152300" cy="932700"/>
          </a:xfrm>
          <a:prstGeom prst="rect">
            <a:avLst/>
          </a:prstGeom>
          <a:solidFill>
            <a:srgbClr val="EE0000"/>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monitoring,</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871" name="Google Shape;871;p46"/>
          <p:cNvSpPr/>
          <p:nvPr/>
        </p:nvSpPr>
        <p:spPr>
          <a:xfrm>
            <a:off x="4777440" y="1444058"/>
            <a:ext cx="1842318" cy="532980"/>
          </a:xfrm>
          <a:custGeom>
            <a:rect b="b" l="l" r="r" t="t"/>
            <a:pathLst>
              <a:path extrusionOk="0" h="21600" w="21600">
                <a:moveTo>
                  <a:pt x="937" y="0"/>
                </a:moveTo>
                <a:lnTo>
                  <a:pt x="937" y="4742"/>
                </a:lnTo>
                <a:lnTo>
                  <a:pt x="935" y="4742"/>
                </a:lnTo>
                <a:lnTo>
                  <a:pt x="935" y="12562"/>
                </a:lnTo>
                <a:lnTo>
                  <a:pt x="0" y="12562"/>
                </a:lnTo>
                <a:lnTo>
                  <a:pt x="1602" y="21600"/>
                </a:lnTo>
                <a:lnTo>
                  <a:pt x="3204" y="12562"/>
                </a:lnTo>
                <a:lnTo>
                  <a:pt x="2269" y="12562"/>
                </a:lnTo>
                <a:lnTo>
                  <a:pt x="2269" y="4809"/>
                </a:lnTo>
                <a:lnTo>
                  <a:pt x="20276" y="4809"/>
                </a:lnTo>
                <a:lnTo>
                  <a:pt x="20276" y="20043"/>
                </a:lnTo>
                <a:lnTo>
                  <a:pt x="21600" y="20043"/>
                </a:lnTo>
                <a:lnTo>
                  <a:pt x="21600" y="60"/>
                </a:lnTo>
                <a:lnTo>
                  <a:pt x="21597" y="60"/>
                </a:lnTo>
                <a:lnTo>
                  <a:pt x="21597" y="0"/>
                </a:lnTo>
                <a:lnTo>
                  <a:pt x="937" y="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872" name="Google Shape;872;p46"/>
          <p:cNvSpPr/>
          <p:nvPr/>
        </p:nvSpPr>
        <p:spPr>
          <a:xfrm>
            <a:off x="8732571" y="2949092"/>
            <a:ext cx="2457270" cy="979992"/>
          </a:xfrm>
          <a:custGeom>
            <a:rect b="b" l="l" r="r" t="t"/>
            <a:pathLst>
              <a:path extrusionOk="0" h="21600" w="21600">
                <a:moveTo>
                  <a:pt x="20578" y="0"/>
                </a:moveTo>
                <a:lnTo>
                  <a:pt x="20607" y="17133"/>
                </a:lnTo>
                <a:lnTo>
                  <a:pt x="13341" y="17133"/>
                </a:lnTo>
                <a:lnTo>
                  <a:pt x="13341" y="19747"/>
                </a:lnTo>
                <a:lnTo>
                  <a:pt x="21597" y="19747"/>
                </a:lnTo>
                <a:lnTo>
                  <a:pt x="21597" y="19616"/>
                </a:lnTo>
                <a:lnTo>
                  <a:pt x="21600" y="19616"/>
                </a:lnTo>
                <a:lnTo>
                  <a:pt x="21571" y="0"/>
                </a:lnTo>
                <a:lnTo>
                  <a:pt x="20578" y="0"/>
                </a:lnTo>
                <a:close/>
                <a:moveTo>
                  <a:pt x="1868" y="15280"/>
                </a:moveTo>
                <a:lnTo>
                  <a:pt x="0" y="18440"/>
                </a:lnTo>
                <a:lnTo>
                  <a:pt x="1868" y="21600"/>
                </a:lnTo>
                <a:lnTo>
                  <a:pt x="1868" y="19756"/>
                </a:lnTo>
                <a:lnTo>
                  <a:pt x="8309" y="19756"/>
                </a:lnTo>
                <a:lnTo>
                  <a:pt x="8309" y="17124"/>
                </a:lnTo>
                <a:lnTo>
                  <a:pt x="1868" y="17124"/>
                </a:lnTo>
                <a:lnTo>
                  <a:pt x="1868" y="15280"/>
                </a:lnTo>
                <a:close/>
                <a:moveTo>
                  <a:pt x="8849" y="17133"/>
                </a:moveTo>
                <a:lnTo>
                  <a:pt x="8849" y="19747"/>
                </a:lnTo>
                <a:lnTo>
                  <a:pt x="9841" y="19747"/>
                </a:lnTo>
                <a:lnTo>
                  <a:pt x="9841" y="17133"/>
                </a:lnTo>
                <a:lnTo>
                  <a:pt x="8849" y="17133"/>
                </a:lnTo>
                <a:close/>
                <a:moveTo>
                  <a:pt x="10346" y="17133"/>
                </a:moveTo>
                <a:lnTo>
                  <a:pt x="10346" y="19747"/>
                </a:lnTo>
                <a:lnTo>
                  <a:pt x="11338" y="19747"/>
                </a:lnTo>
                <a:lnTo>
                  <a:pt x="11338" y="17133"/>
                </a:lnTo>
                <a:lnTo>
                  <a:pt x="10346" y="17133"/>
                </a:lnTo>
                <a:close/>
                <a:moveTo>
                  <a:pt x="11844" y="17133"/>
                </a:moveTo>
                <a:lnTo>
                  <a:pt x="11844" y="19747"/>
                </a:lnTo>
                <a:lnTo>
                  <a:pt x="12836" y="19747"/>
                </a:lnTo>
                <a:lnTo>
                  <a:pt x="12836" y="17133"/>
                </a:lnTo>
                <a:lnTo>
                  <a:pt x="11844" y="17133"/>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873" name="Google Shape;873;p46"/>
          <p:cNvSpPr/>
          <p:nvPr/>
        </p:nvSpPr>
        <p:spPr>
          <a:xfrm>
            <a:off x="6296336" y="2949085"/>
            <a:ext cx="1842318" cy="532980"/>
          </a:xfrm>
          <a:custGeom>
            <a:rect b="b" l="l" r="r" t="t"/>
            <a:pathLst>
              <a:path extrusionOk="0" h="21600" w="21600">
                <a:moveTo>
                  <a:pt x="937" y="21600"/>
                </a:moveTo>
                <a:lnTo>
                  <a:pt x="937" y="16858"/>
                </a:lnTo>
                <a:lnTo>
                  <a:pt x="935" y="16858"/>
                </a:lnTo>
                <a:lnTo>
                  <a:pt x="935" y="9038"/>
                </a:lnTo>
                <a:lnTo>
                  <a:pt x="0" y="9038"/>
                </a:lnTo>
                <a:lnTo>
                  <a:pt x="1602" y="0"/>
                </a:lnTo>
                <a:lnTo>
                  <a:pt x="3204" y="9038"/>
                </a:lnTo>
                <a:lnTo>
                  <a:pt x="2269" y="9038"/>
                </a:lnTo>
                <a:lnTo>
                  <a:pt x="2269" y="16791"/>
                </a:lnTo>
                <a:lnTo>
                  <a:pt x="20276" y="16791"/>
                </a:lnTo>
                <a:lnTo>
                  <a:pt x="20276" y="1557"/>
                </a:lnTo>
                <a:lnTo>
                  <a:pt x="21600" y="1557"/>
                </a:lnTo>
                <a:lnTo>
                  <a:pt x="21600" y="21540"/>
                </a:lnTo>
                <a:lnTo>
                  <a:pt x="21597" y="21540"/>
                </a:lnTo>
                <a:lnTo>
                  <a:pt x="21597" y="21600"/>
                </a:lnTo>
                <a:lnTo>
                  <a:pt x="937"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874" name="Google Shape;874;p46"/>
          <p:cNvSpPr/>
          <p:nvPr/>
        </p:nvSpPr>
        <p:spPr>
          <a:xfrm>
            <a:off x="4781201" y="2949085"/>
            <a:ext cx="1500822" cy="532980"/>
          </a:xfrm>
          <a:custGeom>
            <a:rect b="b" l="l" r="r" t="t"/>
            <a:pathLst>
              <a:path extrusionOk="0" h="21600" w="21600">
                <a:moveTo>
                  <a:pt x="1151" y="21600"/>
                </a:moveTo>
                <a:lnTo>
                  <a:pt x="1151" y="16858"/>
                </a:lnTo>
                <a:lnTo>
                  <a:pt x="1147" y="16858"/>
                </a:lnTo>
                <a:lnTo>
                  <a:pt x="1147" y="9038"/>
                </a:lnTo>
                <a:lnTo>
                  <a:pt x="0" y="9038"/>
                </a:lnTo>
                <a:lnTo>
                  <a:pt x="1967" y="0"/>
                </a:lnTo>
                <a:lnTo>
                  <a:pt x="3933" y="9038"/>
                </a:lnTo>
                <a:lnTo>
                  <a:pt x="2785" y="9038"/>
                </a:lnTo>
                <a:lnTo>
                  <a:pt x="2785" y="16791"/>
                </a:lnTo>
                <a:lnTo>
                  <a:pt x="21600" y="16791"/>
                </a:lnTo>
                <a:lnTo>
                  <a:pt x="21521" y="21540"/>
                </a:lnTo>
                <a:lnTo>
                  <a:pt x="1151"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875" name="Google Shape;875;p46"/>
          <p:cNvSpPr txBox="1"/>
          <p:nvPr/>
        </p:nvSpPr>
        <p:spPr>
          <a:xfrm>
            <a:off x="522500" y="4084738"/>
            <a:ext cx="41748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1600">
                <a:solidFill>
                  <a:schemeClr val="dk1"/>
                </a:solidFill>
                <a:latin typeface="Overpass Light"/>
                <a:ea typeface="Overpass Light"/>
                <a:cs typeface="Overpass Light"/>
                <a:sym typeface="Overpass Light"/>
              </a:rPr>
              <a:t>Is our application healthy?</a:t>
            </a:r>
            <a:endParaRPr/>
          </a:p>
        </p:txBody>
      </p:sp>
      <p:sp>
        <p:nvSpPr>
          <p:cNvPr id="876" name="Google Shape;876;p46"/>
          <p:cNvSpPr txBox="1"/>
          <p:nvPr/>
        </p:nvSpPr>
        <p:spPr>
          <a:xfrm>
            <a:off x="1802875" y="4841488"/>
            <a:ext cx="41748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1600">
                <a:solidFill>
                  <a:schemeClr val="dk1"/>
                </a:solidFill>
                <a:latin typeface="Overpass Light"/>
                <a:ea typeface="Overpass Light"/>
                <a:cs typeface="Overpass Light"/>
                <a:sym typeface="Overpass Light"/>
              </a:rPr>
              <a:t>Is our model performing as expected?</a:t>
            </a:r>
            <a:endParaRPr/>
          </a:p>
        </p:txBody>
      </p:sp>
      <p:sp>
        <p:nvSpPr>
          <p:cNvPr id="877" name="Google Shape;877;p46"/>
          <p:cNvSpPr txBox="1"/>
          <p:nvPr/>
        </p:nvSpPr>
        <p:spPr>
          <a:xfrm>
            <a:off x="5977675" y="4515850"/>
            <a:ext cx="27066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1600">
                <a:solidFill>
                  <a:schemeClr val="dk1"/>
                </a:solidFill>
                <a:latin typeface="Overpass Light"/>
                <a:ea typeface="Overpass Light"/>
                <a:cs typeface="Overpass Light"/>
                <a:sym typeface="Overpass Light"/>
              </a:rPr>
              <a:t>Has the data changed?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4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latin typeface="Red Hat Text"/>
                <a:ea typeface="Red Hat Text"/>
                <a:cs typeface="Red Hat Text"/>
                <a:sym typeface="Red Hat Text"/>
              </a:rPr>
              <a:t>DATA SCIENCE LIFECYCLE</a:t>
            </a:r>
            <a:endParaRPr>
              <a:latin typeface="Red Hat Text"/>
              <a:ea typeface="Red Hat Text"/>
              <a:cs typeface="Red Hat Text"/>
              <a:sym typeface="Red Hat Text"/>
            </a:endParaRPr>
          </a:p>
        </p:txBody>
      </p:sp>
      <p:sp>
        <p:nvSpPr>
          <p:cNvPr id="883" name="Google Shape;883;p4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84" name="Google Shape;884;p47"/>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885" name="Google Shape;885;p47"/>
          <p:cNvSpPr/>
          <p:nvPr/>
        </p:nvSpPr>
        <p:spPr>
          <a:xfrm rot="5400000">
            <a:off x="2188977"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886" name="Google Shape;886;p47"/>
          <p:cNvSpPr/>
          <p:nvPr/>
        </p:nvSpPr>
        <p:spPr>
          <a:xfrm rot="5400000">
            <a:off x="385241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887" name="Google Shape;887;p47"/>
          <p:cNvSpPr/>
          <p:nvPr/>
        </p:nvSpPr>
        <p:spPr>
          <a:xfrm rot="5400000">
            <a:off x="5402729"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888" name="Google Shape;888;p47"/>
          <p:cNvSpPr/>
          <p:nvPr/>
        </p:nvSpPr>
        <p:spPr>
          <a:xfrm rot="5400000">
            <a:off x="708862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889" name="Google Shape;889;p47"/>
          <p:cNvSpPr/>
          <p:nvPr/>
        </p:nvSpPr>
        <p:spPr>
          <a:xfrm rot="5400000">
            <a:off x="8652003"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890" name="Google Shape;890;p47"/>
          <p:cNvSpPr/>
          <p:nvPr/>
        </p:nvSpPr>
        <p:spPr>
          <a:xfrm rot="5400000">
            <a:off x="10189258"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891" name="Google Shape;891;p47"/>
          <p:cNvSpPr/>
          <p:nvPr/>
        </p:nvSpPr>
        <p:spPr>
          <a:xfrm>
            <a:off x="522488" y="1977047"/>
            <a:ext cx="15846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codifying problem </a:t>
            </a:r>
            <a:br>
              <a:rPr b="0" i="0" lang="en" u="none" cap="none" strike="noStrike">
                <a:solidFill>
                  <a:srgbClr val="FFFFFF"/>
                </a:solidFill>
                <a:latin typeface="Overpass ExtraBold"/>
                <a:ea typeface="Overpass ExtraBold"/>
                <a:cs typeface="Overpass ExtraBold"/>
                <a:sym typeface="Overpass ExtraBold"/>
              </a:rPr>
            </a:br>
            <a:r>
              <a:rPr b="0" i="0" lang="en" u="none" cap="none" strike="noStrike">
                <a:solidFill>
                  <a:srgbClr val="FFFFFF"/>
                </a:solidFill>
                <a:latin typeface="Overpass ExtraBold"/>
                <a:ea typeface="Overpass ExtraBold"/>
                <a:cs typeface="Overpass ExtraBold"/>
                <a:sym typeface="Overpass ExtraBold"/>
              </a:rPr>
              <a:t>and metrics</a:t>
            </a:r>
            <a:endParaRPr/>
          </a:p>
        </p:txBody>
      </p:sp>
      <p:sp>
        <p:nvSpPr>
          <p:cNvPr id="892" name="Google Shape;892;p47"/>
          <p:cNvSpPr/>
          <p:nvPr/>
        </p:nvSpPr>
        <p:spPr>
          <a:xfrm>
            <a:off x="4190997"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feature engineering</a:t>
            </a:r>
            <a:endParaRPr/>
          </a:p>
        </p:txBody>
      </p:sp>
      <p:sp>
        <p:nvSpPr>
          <p:cNvPr id="893" name="Google Shape;893;p47"/>
          <p:cNvSpPr/>
          <p:nvPr/>
        </p:nvSpPr>
        <p:spPr>
          <a:xfrm>
            <a:off x="5730269" y="1977047"/>
            <a:ext cx="12888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 training </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and tuning</a:t>
            </a:r>
            <a:endParaRPr/>
          </a:p>
        </p:txBody>
      </p:sp>
      <p:sp>
        <p:nvSpPr>
          <p:cNvPr id="894" name="Google Shape;894;p47"/>
          <p:cNvSpPr/>
          <p:nvPr/>
        </p:nvSpPr>
        <p:spPr>
          <a:xfrm>
            <a:off x="7391844" y="1977047"/>
            <a:ext cx="12147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895" name="Google Shape;895;p47"/>
          <p:cNvSpPr/>
          <p:nvPr/>
        </p:nvSpPr>
        <p:spPr>
          <a:xfrm>
            <a:off x="2529516" y="1977047"/>
            <a:ext cx="12399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300"/>
              <a:buFont typeface="Overpass ExtraBold"/>
              <a:buNone/>
            </a:pPr>
            <a:r>
              <a:rPr b="0" i="0" lang="en" u="none" cap="none" strike="noStrike">
                <a:solidFill>
                  <a:srgbClr val="FFFFFF"/>
                </a:solidFill>
                <a:latin typeface="Overpass ExtraBold"/>
                <a:ea typeface="Overpass ExtraBold"/>
                <a:cs typeface="Overpass ExtraBold"/>
                <a:sym typeface="Overpass ExtraBold"/>
              </a:rPr>
              <a:t>data collection and cleaning</a:t>
            </a:r>
            <a:endParaRPr/>
          </a:p>
        </p:txBody>
      </p:sp>
      <p:sp>
        <p:nvSpPr>
          <p:cNvPr id="896" name="Google Shape;896;p47"/>
          <p:cNvSpPr/>
          <p:nvPr/>
        </p:nvSpPr>
        <p:spPr>
          <a:xfrm>
            <a:off x="8940894"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deployment</a:t>
            </a:r>
            <a:endParaRPr/>
          </a:p>
        </p:txBody>
      </p:sp>
      <p:sp>
        <p:nvSpPr>
          <p:cNvPr id="897" name="Google Shape;897;p47"/>
          <p:cNvSpPr/>
          <p:nvPr/>
        </p:nvSpPr>
        <p:spPr>
          <a:xfrm>
            <a:off x="10517200" y="1977047"/>
            <a:ext cx="1152300" cy="932700"/>
          </a:xfrm>
          <a:prstGeom prst="rect">
            <a:avLst/>
          </a:prstGeom>
          <a:solidFill>
            <a:srgbClr val="EE0000"/>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monitoring,</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898" name="Google Shape;898;p47"/>
          <p:cNvSpPr/>
          <p:nvPr/>
        </p:nvSpPr>
        <p:spPr>
          <a:xfrm>
            <a:off x="4777440" y="1444058"/>
            <a:ext cx="1842318" cy="532980"/>
          </a:xfrm>
          <a:custGeom>
            <a:rect b="b" l="l" r="r" t="t"/>
            <a:pathLst>
              <a:path extrusionOk="0" h="21600" w="21600">
                <a:moveTo>
                  <a:pt x="937" y="0"/>
                </a:moveTo>
                <a:lnTo>
                  <a:pt x="937" y="4742"/>
                </a:lnTo>
                <a:lnTo>
                  <a:pt x="935" y="4742"/>
                </a:lnTo>
                <a:lnTo>
                  <a:pt x="935" y="12562"/>
                </a:lnTo>
                <a:lnTo>
                  <a:pt x="0" y="12562"/>
                </a:lnTo>
                <a:lnTo>
                  <a:pt x="1602" y="21600"/>
                </a:lnTo>
                <a:lnTo>
                  <a:pt x="3204" y="12562"/>
                </a:lnTo>
                <a:lnTo>
                  <a:pt x="2269" y="12562"/>
                </a:lnTo>
                <a:lnTo>
                  <a:pt x="2269" y="4809"/>
                </a:lnTo>
                <a:lnTo>
                  <a:pt x="20276" y="4809"/>
                </a:lnTo>
                <a:lnTo>
                  <a:pt x="20276" y="20043"/>
                </a:lnTo>
                <a:lnTo>
                  <a:pt x="21600" y="20043"/>
                </a:lnTo>
                <a:lnTo>
                  <a:pt x="21600" y="60"/>
                </a:lnTo>
                <a:lnTo>
                  <a:pt x="21597" y="60"/>
                </a:lnTo>
                <a:lnTo>
                  <a:pt x="21597" y="0"/>
                </a:lnTo>
                <a:lnTo>
                  <a:pt x="937" y="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899" name="Google Shape;899;p47"/>
          <p:cNvSpPr/>
          <p:nvPr/>
        </p:nvSpPr>
        <p:spPr>
          <a:xfrm>
            <a:off x="8732571" y="2949092"/>
            <a:ext cx="2457270" cy="979992"/>
          </a:xfrm>
          <a:custGeom>
            <a:rect b="b" l="l" r="r" t="t"/>
            <a:pathLst>
              <a:path extrusionOk="0" h="21600" w="21600">
                <a:moveTo>
                  <a:pt x="20578" y="0"/>
                </a:moveTo>
                <a:lnTo>
                  <a:pt x="20607" y="17133"/>
                </a:lnTo>
                <a:lnTo>
                  <a:pt x="13341" y="17133"/>
                </a:lnTo>
                <a:lnTo>
                  <a:pt x="13341" y="19747"/>
                </a:lnTo>
                <a:lnTo>
                  <a:pt x="21597" y="19747"/>
                </a:lnTo>
                <a:lnTo>
                  <a:pt x="21597" y="19616"/>
                </a:lnTo>
                <a:lnTo>
                  <a:pt x="21600" y="19616"/>
                </a:lnTo>
                <a:lnTo>
                  <a:pt x="21571" y="0"/>
                </a:lnTo>
                <a:lnTo>
                  <a:pt x="20578" y="0"/>
                </a:lnTo>
                <a:close/>
                <a:moveTo>
                  <a:pt x="1868" y="15280"/>
                </a:moveTo>
                <a:lnTo>
                  <a:pt x="0" y="18440"/>
                </a:lnTo>
                <a:lnTo>
                  <a:pt x="1868" y="21600"/>
                </a:lnTo>
                <a:lnTo>
                  <a:pt x="1868" y="19756"/>
                </a:lnTo>
                <a:lnTo>
                  <a:pt x="8309" y="19756"/>
                </a:lnTo>
                <a:lnTo>
                  <a:pt x="8309" y="17124"/>
                </a:lnTo>
                <a:lnTo>
                  <a:pt x="1868" y="17124"/>
                </a:lnTo>
                <a:lnTo>
                  <a:pt x="1868" y="15280"/>
                </a:lnTo>
                <a:close/>
                <a:moveTo>
                  <a:pt x="8849" y="17133"/>
                </a:moveTo>
                <a:lnTo>
                  <a:pt x="8849" y="19747"/>
                </a:lnTo>
                <a:lnTo>
                  <a:pt x="9841" y="19747"/>
                </a:lnTo>
                <a:lnTo>
                  <a:pt x="9841" y="17133"/>
                </a:lnTo>
                <a:lnTo>
                  <a:pt x="8849" y="17133"/>
                </a:lnTo>
                <a:close/>
                <a:moveTo>
                  <a:pt x="10346" y="17133"/>
                </a:moveTo>
                <a:lnTo>
                  <a:pt x="10346" y="19747"/>
                </a:lnTo>
                <a:lnTo>
                  <a:pt x="11338" y="19747"/>
                </a:lnTo>
                <a:lnTo>
                  <a:pt x="11338" y="17133"/>
                </a:lnTo>
                <a:lnTo>
                  <a:pt x="10346" y="17133"/>
                </a:lnTo>
                <a:close/>
                <a:moveTo>
                  <a:pt x="11844" y="17133"/>
                </a:moveTo>
                <a:lnTo>
                  <a:pt x="11844" y="19747"/>
                </a:lnTo>
                <a:lnTo>
                  <a:pt x="12836" y="19747"/>
                </a:lnTo>
                <a:lnTo>
                  <a:pt x="12836" y="17133"/>
                </a:lnTo>
                <a:lnTo>
                  <a:pt x="11844" y="17133"/>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900" name="Google Shape;900;p47"/>
          <p:cNvSpPr/>
          <p:nvPr/>
        </p:nvSpPr>
        <p:spPr>
          <a:xfrm>
            <a:off x="6296336" y="2949085"/>
            <a:ext cx="1842318" cy="532980"/>
          </a:xfrm>
          <a:custGeom>
            <a:rect b="b" l="l" r="r" t="t"/>
            <a:pathLst>
              <a:path extrusionOk="0" h="21600" w="21600">
                <a:moveTo>
                  <a:pt x="937" y="21600"/>
                </a:moveTo>
                <a:lnTo>
                  <a:pt x="937" y="16858"/>
                </a:lnTo>
                <a:lnTo>
                  <a:pt x="935" y="16858"/>
                </a:lnTo>
                <a:lnTo>
                  <a:pt x="935" y="9038"/>
                </a:lnTo>
                <a:lnTo>
                  <a:pt x="0" y="9038"/>
                </a:lnTo>
                <a:lnTo>
                  <a:pt x="1602" y="0"/>
                </a:lnTo>
                <a:lnTo>
                  <a:pt x="3204" y="9038"/>
                </a:lnTo>
                <a:lnTo>
                  <a:pt x="2269" y="9038"/>
                </a:lnTo>
                <a:lnTo>
                  <a:pt x="2269" y="16791"/>
                </a:lnTo>
                <a:lnTo>
                  <a:pt x="20276" y="16791"/>
                </a:lnTo>
                <a:lnTo>
                  <a:pt x="20276" y="1557"/>
                </a:lnTo>
                <a:lnTo>
                  <a:pt x="21600" y="1557"/>
                </a:lnTo>
                <a:lnTo>
                  <a:pt x="21600" y="21540"/>
                </a:lnTo>
                <a:lnTo>
                  <a:pt x="21597" y="21540"/>
                </a:lnTo>
                <a:lnTo>
                  <a:pt x="21597" y="21600"/>
                </a:lnTo>
                <a:lnTo>
                  <a:pt x="937"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901" name="Google Shape;901;p47"/>
          <p:cNvSpPr/>
          <p:nvPr/>
        </p:nvSpPr>
        <p:spPr>
          <a:xfrm>
            <a:off x="4781201" y="2949085"/>
            <a:ext cx="1500822" cy="532980"/>
          </a:xfrm>
          <a:custGeom>
            <a:rect b="b" l="l" r="r" t="t"/>
            <a:pathLst>
              <a:path extrusionOk="0" h="21600" w="21600">
                <a:moveTo>
                  <a:pt x="1151" y="21600"/>
                </a:moveTo>
                <a:lnTo>
                  <a:pt x="1151" y="16858"/>
                </a:lnTo>
                <a:lnTo>
                  <a:pt x="1147" y="16858"/>
                </a:lnTo>
                <a:lnTo>
                  <a:pt x="1147" y="9038"/>
                </a:lnTo>
                <a:lnTo>
                  <a:pt x="0" y="9038"/>
                </a:lnTo>
                <a:lnTo>
                  <a:pt x="1967" y="0"/>
                </a:lnTo>
                <a:lnTo>
                  <a:pt x="3933" y="9038"/>
                </a:lnTo>
                <a:lnTo>
                  <a:pt x="2785" y="9038"/>
                </a:lnTo>
                <a:lnTo>
                  <a:pt x="2785" y="16791"/>
                </a:lnTo>
                <a:lnTo>
                  <a:pt x="21600" y="16791"/>
                </a:lnTo>
                <a:lnTo>
                  <a:pt x="21521" y="21540"/>
                </a:lnTo>
                <a:lnTo>
                  <a:pt x="1151"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902" name="Google Shape;902;p47"/>
          <p:cNvSpPr txBox="1"/>
          <p:nvPr/>
        </p:nvSpPr>
        <p:spPr>
          <a:xfrm>
            <a:off x="522500" y="4084738"/>
            <a:ext cx="41748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1600">
                <a:solidFill>
                  <a:schemeClr val="dk1"/>
                </a:solidFill>
                <a:latin typeface="Overpass Light"/>
                <a:ea typeface="Overpass Light"/>
                <a:cs typeface="Overpass Light"/>
                <a:sym typeface="Overpass Light"/>
              </a:rPr>
              <a:t>Is our application healthy?</a:t>
            </a:r>
            <a:endParaRPr/>
          </a:p>
        </p:txBody>
      </p:sp>
      <p:sp>
        <p:nvSpPr>
          <p:cNvPr id="903" name="Google Shape;903;p47"/>
          <p:cNvSpPr txBox="1"/>
          <p:nvPr/>
        </p:nvSpPr>
        <p:spPr>
          <a:xfrm>
            <a:off x="1802875" y="4841488"/>
            <a:ext cx="41748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1600">
                <a:solidFill>
                  <a:schemeClr val="dk1"/>
                </a:solidFill>
                <a:latin typeface="Overpass Light"/>
                <a:ea typeface="Overpass Light"/>
                <a:cs typeface="Overpass Light"/>
                <a:sym typeface="Overpass Light"/>
              </a:rPr>
              <a:t>Is our model performing as expected?</a:t>
            </a:r>
            <a:endParaRPr/>
          </a:p>
        </p:txBody>
      </p:sp>
      <p:sp>
        <p:nvSpPr>
          <p:cNvPr id="904" name="Google Shape;904;p47"/>
          <p:cNvSpPr txBox="1"/>
          <p:nvPr/>
        </p:nvSpPr>
        <p:spPr>
          <a:xfrm>
            <a:off x="5977675" y="4515850"/>
            <a:ext cx="27066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1600">
                <a:solidFill>
                  <a:schemeClr val="dk1"/>
                </a:solidFill>
                <a:latin typeface="Overpass Light"/>
                <a:ea typeface="Overpass Light"/>
                <a:cs typeface="Overpass Light"/>
                <a:sym typeface="Overpass Light"/>
              </a:rPr>
              <a:t>Has the data changed?</a:t>
            </a:r>
            <a:endParaRPr/>
          </a:p>
        </p:txBody>
      </p:sp>
      <p:pic>
        <p:nvPicPr>
          <p:cNvPr id="905" name="Google Shape;905;p47"/>
          <p:cNvPicPr preferRelativeResize="0"/>
          <p:nvPr/>
        </p:nvPicPr>
        <p:blipFill>
          <a:blip r:embed="rId3">
            <a:alphaModFix/>
          </a:blip>
          <a:stretch>
            <a:fillRect/>
          </a:stretch>
        </p:blipFill>
        <p:spPr>
          <a:xfrm>
            <a:off x="6824355" y="5014710"/>
            <a:ext cx="1782199" cy="964666"/>
          </a:xfrm>
          <a:prstGeom prst="rect">
            <a:avLst/>
          </a:prstGeom>
          <a:noFill/>
          <a:ln>
            <a:noFill/>
          </a:ln>
        </p:spPr>
      </p:pic>
      <p:pic>
        <p:nvPicPr>
          <p:cNvPr id="906" name="Google Shape;906;p47"/>
          <p:cNvPicPr preferRelativeResize="0"/>
          <p:nvPr/>
        </p:nvPicPr>
        <p:blipFill>
          <a:blip r:embed="rId4">
            <a:alphaModFix/>
          </a:blip>
          <a:stretch>
            <a:fillRect/>
          </a:stretch>
        </p:blipFill>
        <p:spPr>
          <a:xfrm>
            <a:off x="9204663" y="4295350"/>
            <a:ext cx="889425" cy="872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4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912" name="Google Shape;912;p48"/>
          <p:cNvPicPr preferRelativeResize="0"/>
          <p:nvPr/>
        </p:nvPicPr>
        <p:blipFill rotWithShape="1">
          <a:blip r:embed="rId3">
            <a:alphaModFix/>
          </a:blip>
          <a:srcRect b="59" l="0" r="0" t="59"/>
          <a:stretch/>
        </p:blipFill>
        <p:spPr>
          <a:xfrm>
            <a:off x="0" y="1653075"/>
            <a:ext cx="2688751" cy="3931674"/>
          </a:xfrm>
          <a:prstGeom prst="rect">
            <a:avLst/>
          </a:prstGeom>
          <a:noFill/>
          <a:ln>
            <a:noFill/>
          </a:ln>
        </p:spPr>
      </p:pic>
      <p:sp>
        <p:nvSpPr>
          <p:cNvPr id="913" name="Google Shape;913;p48"/>
          <p:cNvSpPr txBox="1"/>
          <p:nvPr>
            <p:ph type="title"/>
          </p:nvPr>
        </p:nvSpPr>
        <p:spPr>
          <a:xfrm>
            <a:off x="3280375" y="1653075"/>
            <a:ext cx="7563900" cy="3931800"/>
          </a:xfrm>
          <a:prstGeom prst="rect">
            <a:avLst/>
          </a:prstGeom>
        </p:spPr>
        <p:txBody>
          <a:bodyPr anchorCtr="0" anchor="ctr" bIns="0" lIns="0" spcFirstLastPara="1" rIns="0" wrap="square" tIns="182875">
            <a:noAutofit/>
          </a:bodyPr>
          <a:lstStyle/>
          <a:p>
            <a:pPr indent="0" lvl="0" marL="0" rtl="0" algn="l">
              <a:lnSpc>
                <a:spcPct val="170000"/>
              </a:lnSpc>
              <a:spcBef>
                <a:spcPts val="0"/>
              </a:spcBef>
              <a:spcAft>
                <a:spcPts val="0"/>
              </a:spcAft>
              <a:buNone/>
            </a:pPr>
            <a:r>
              <a:rPr lang="en" sz="3000">
                <a:solidFill>
                  <a:srgbClr val="EE0000"/>
                </a:solidFill>
              </a:rPr>
              <a:t>Why should we do data science in the cloud?</a:t>
            </a:r>
            <a:endParaRPr sz="3000">
              <a:solidFill>
                <a:srgbClr val="EE0000"/>
              </a:solidFill>
            </a:endParaRPr>
          </a:p>
        </p:txBody>
      </p:sp>
      <p:pic>
        <p:nvPicPr>
          <p:cNvPr id="914" name="Google Shape;914;p48"/>
          <p:cNvPicPr preferRelativeResize="0"/>
          <p:nvPr/>
        </p:nvPicPr>
        <p:blipFill>
          <a:blip r:embed="rId4">
            <a:alphaModFix/>
          </a:blip>
          <a:stretch>
            <a:fillRect/>
          </a:stretch>
        </p:blipFill>
        <p:spPr>
          <a:xfrm>
            <a:off x="181300" y="4659666"/>
            <a:ext cx="246220" cy="36477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4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latin typeface="Red Hat Text"/>
                <a:ea typeface="Red Hat Text"/>
                <a:cs typeface="Red Hat Text"/>
                <a:sym typeface="Red Hat Text"/>
              </a:rPr>
              <a:t>WHAT IS OPEN DATA HUB?</a:t>
            </a:r>
            <a:endParaRPr>
              <a:latin typeface="Red Hat Text"/>
              <a:ea typeface="Red Hat Text"/>
              <a:cs typeface="Red Hat Text"/>
              <a:sym typeface="Red Hat Text"/>
            </a:endParaRPr>
          </a:p>
        </p:txBody>
      </p:sp>
      <p:sp>
        <p:nvSpPr>
          <p:cNvPr id="920" name="Google Shape;920;p4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21" name="Google Shape;921;p49"/>
          <p:cNvSpPr txBox="1"/>
          <p:nvPr/>
        </p:nvSpPr>
        <p:spPr>
          <a:xfrm>
            <a:off x="4384950" y="2605500"/>
            <a:ext cx="3422100" cy="164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latin typeface="Red Hat Text"/>
                <a:ea typeface="Red Hat Text"/>
                <a:cs typeface="Red Hat Text"/>
                <a:sym typeface="Red Hat Text"/>
              </a:rPr>
              <a:t>AI as a service platform on Red Hat's Kubernetes-based OpenShift® Container Platform and Ceph Object Storage.</a:t>
            </a:r>
            <a:endParaRPr sz="1900">
              <a:latin typeface="Red Hat Text"/>
              <a:ea typeface="Red Hat Text"/>
              <a:cs typeface="Red Hat Text"/>
              <a:sym typeface="Red Hat Tex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5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latin typeface="Red Hat Text"/>
                <a:ea typeface="Red Hat Text"/>
                <a:cs typeface="Red Hat Text"/>
                <a:sym typeface="Red Hat Text"/>
              </a:rPr>
              <a:t>WHAT IS OPEN DATA HUB?</a:t>
            </a:r>
            <a:endParaRPr>
              <a:latin typeface="Red Hat Text"/>
              <a:ea typeface="Red Hat Text"/>
              <a:cs typeface="Red Hat Text"/>
              <a:sym typeface="Red Hat Text"/>
            </a:endParaRPr>
          </a:p>
        </p:txBody>
      </p:sp>
      <p:sp>
        <p:nvSpPr>
          <p:cNvPr id="927" name="Google Shape;927;p5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28" name="Google Shape;928;p50"/>
          <p:cNvSpPr txBox="1"/>
          <p:nvPr/>
        </p:nvSpPr>
        <p:spPr>
          <a:xfrm>
            <a:off x="4384950" y="2605500"/>
            <a:ext cx="3422100" cy="164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latin typeface="Red Hat Text"/>
                <a:ea typeface="Red Hat Text"/>
                <a:cs typeface="Red Hat Text"/>
                <a:sym typeface="Red Hat Text"/>
              </a:rPr>
              <a:t>AI as a service platform on Red Hat's Kubernetes-based OpenShift® Container Platform and Ceph Object Storage.</a:t>
            </a:r>
            <a:endParaRPr sz="1900">
              <a:latin typeface="Red Hat Text"/>
              <a:ea typeface="Red Hat Text"/>
              <a:cs typeface="Red Hat Text"/>
              <a:sym typeface="Red Hat Text"/>
            </a:endParaRPr>
          </a:p>
        </p:txBody>
      </p:sp>
      <p:pic>
        <p:nvPicPr>
          <p:cNvPr id="929" name="Google Shape;929;p50"/>
          <p:cNvPicPr preferRelativeResize="0"/>
          <p:nvPr/>
        </p:nvPicPr>
        <p:blipFill>
          <a:blip r:embed="rId3">
            <a:alphaModFix/>
          </a:blip>
          <a:stretch>
            <a:fillRect/>
          </a:stretch>
        </p:blipFill>
        <p:spPr>
          <a:xfrm>
            <a:off x="2321838" y="3429010"/>
            <a:ext cx="1950291" cy="805862"/>
          </a:xfrm>
          <a:prstGeom prst="rect">
            <a:avLst/>
          </a:prstGeom>
          <a:noFill/>
          <a:ln>
            <a:noFill/>
          </a:ln>
        </p:spPr>
      </p:pic>
      <p:pic>
        <p:nvPicPr>
          <p:cNvPr id="930" name="Google Shape;930;p50"/>
          <p:cNvPicPr preferRelativeResize="0"/>
          <p:nvPr/>
        </p:nvPicPr>
        <p:blipFill>
          <a:blip r:embed="rId4">
            <a:alphaModFix/>
          </a:blip>
          <a:stretch>
            <a:fillRect/>
          </a:stretch>
        </p:blipFill>
        <p:spPr>
          <a:xfrm>
            <a:off x="3254863" y="1362374"/>
            <a:ext cx="1950300" cy="1243126"/>
          </a:xfrm>
          <a:prstGeom prst="rect">
            <a:avLst/>
          </a:prstGeom>
          <a:noFill/>
          <a:ln>
            <a:noFill/>
          </a:ln>
        </p:spPr>
      </p:pic>
      <p:pic>
        <p:nvPicPr>
          <p:cNvPr id="931" name="Google Shape;931;p50"/>
          <p:cNvPicPr preferRelativeResize="0"/>
          <p:nvPr/>
        </p:nvPicPr>
        <p:blipFill>
          <a:blip r:embed="rId5">
            <a:alphaModFix/>
          </a:blip>
          <a:stretch>
            <a:fillRect/>
          </a:stretch>
        </p:blipFill>
        <p:spPr>
          <a:xfrm>
            <a:off x="6528780" y="1362385"/>
            <a:ext cx="1782199" cy="964666"/>
          </a:xfrm>
          <a:prstGeom prst="rect">
            <a:avLst/>
          </a:prstGeom>
          <a:noFill/>
          <a:ln>
            <a:noFill/>
          </a:ln>
        </p:spPr>
      </p:pic>
      <p:pic>
        <p:nvPicPr>
          <p:cNvPr id="932" name="Google Shape;932;p50"/>
          <p:cNvPicPr preferRelativeResize="0"/>
          <p:nvPr/>
        </p:nvPicPr>
        <p:blipFill>
          <a:blip r:embed="rId6">
            <a:alphaModFix/>
          </a:blip>
          <a:stretch>
            <a:fillRect/>
          </a:stretch>
        </p:blipFill>
        <p:spPr>
          <a:xfrm>
            <a:off x="8213188" y="3395900"/>
            <a:ext cx="889425" cy="872100"/>
          </a:xfrm>
          <a:prstGeom prst="rect">
            <a:avLst/>
          </a:prstGeom>
          <a:noFill/>
          <a:ln>
            <a:noFill/>
          </a:ln>
        </p:spPr>
      </p:pic>
      <p:pic>
        <p:nvPicPr>
          <p:cNvPr id="933" name="Google Shape;933;p50"/>
          <p:cNvPicPr preferRelativeResize="0"/>
          <p:nvPr/>
        </p:nvPicPr>
        <p:blipFill>
          <a:blip r:embed="rId7">
            <a:alphaModFix/>
          </a:blip>
          <a:stretch>
            <a:fillRect/>
          </a:stretch>
        </p:blipFill>
        <p:spPr>
          <a:xfrm>
            <a:off x="3988250" y="4158675"/>
            <a:ext cx="2032000" cy="10681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51"/>
          <p:cNvSpPr/>
          <p:nvPr/>
        </p:nvSpPr>
        <p:spPr>
          <a:xfrm>
            <a:off x="1823100" y="702850"/>
            <a:ext cx="8777484" cy="4832460"/>
          </a:xfrm>
          <a:prstGeom prst="cloud">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5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latin typeface="Red Hat Text"/>
                <a:ea typeface="Red Hat Text"/>
                <a:cs typeface="Red Hat Text"/>
                <a:sym typeface="Red Hat Text"/>
              </a:rPr>
              <a:t>WHAT IS OPEN DATA HUB?</a:t>
            </a:r>
            <a:endParaRPr>
              <a:latin typeface="Red Hat Text"/>
              <a:ea typeface="Red Hat Text"/>
              <a:cs typeface="Red Hat Text"/>
              <a:sym typeface="Red Hat Text"/>
            </a:endParaRPr>
          </a:p>
        </p:txBody>
      </p:sp>
      <p:sp>
        <p:nvSpPr>
          <p:cNvPr id="940" name="Google Shape;940;p51"/>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41" name="Google Shape;941;p51"/>
          <p:cNvSpPr txBox="1"/>
          <p:nvPr/>
        </p:nvSpPr>
        <p:spPr>
          <a:xfrm>
            <a:off x="4384950" y="2605500"/>
            <a:ext cx="3422100" cy="164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latin typeface="Red Hat Text"/>
                <a:ea typeface="Red Hat Text"/>
                <a:cs typeface="Red Hat Text"/>
                <a:sym typeface="Red Hat Text"/>
              </a:rPr>
              <a:t>AI as a service platform on Red Hat's Kubernetes-based OpenShift® Container Platform and Ceph Object Storage.</a:t>
            </a:r>
            <a:endParaRPr sz="1900">
              <a:latin typeface="Red Hat Text"/>
              <a:ea typeface="Red Hat Text"/>
              <a:cs typeface="Red Hat Text"/>
              <a:sym typeface="Red Hat Text"/>
            </a:endParaRPr>
          </a:p>
        </p:txBody>
      </p:sp>
      <p:pic>
        <p:nvPicPr>
          <p:cNvPr id="942" name="Google Shape;942;p51"/>
          <p:cNvPicPr preferRelativeResize="0"/>
          <p:nvPr/>
        </p:nvPicPr>
        <p:blipFill>
          <a:blip r:embed="rId3">
            <a:alphaModFix/>
          </a:blip>
          <a:stretch>
            <a:fillRect/>
          </a:stretch>
        </p:blipFill>
        <p:spPr>
          <a:xfrm>
            <a:off x="2321838" y="3429010"/>
            <a:ext cx="1950291" cy="805862"/>
          </a:xfrm>
          <a:prstGeom prst="rect">
            <a:avLst/>
          </a:prstGeom>
          <a:noFill/>
          <a:ln>
            <a:noFill/>
          </a:ln>
        </p:spPr>
      </p:pic>
      <p:pic>
        <p:nvPicPr>
          <p:cNvPr id="943" name="Google Shape;943;p51"/>
          <p:cNvPicPr preferRelativeResize="0"/>
          <p:nvPr/>
        </p:nvPicPr>
        <p:blipFill>
          <a:blip r:embed="rId4">
            <a:alphaModFix/>
          </a:blip>
          <a:stretch>
            <a:fillRect/>
          </a:stretch>
        </p:blipFill>
        <p:spPr>
          <a:xfrm>
            <a:off x="3254863" y="1362374"/>
            <a:ext cx="1950300" cy="1243126"/>
          </a:xfrm>
          <a:prstGeom prst="rect">
            <a:avLst/>
          </a:prstGeom>
          <a:noFill/>
          <a:ln>
            <a:noFill/>
          </a:ln>
        </p:spPr>
      </p:pic>
      <p:pic>
        <p:nvPicPr>
          <p:cNvPr id="944" name="Google Shape;944;p51"/>
          <p:cNvPicPr preferRelativeResize="0"/>
          <p:nvPr/>
        </p:nvPicPr>
        <p:blipFill>
          <a:blip r:embed="rId5">
            <a:alphaModFix/>
          </a:blip>
          <a:stretch>
            <a:fillRect/>
          </a:stretch>
        </p:blipFill>
        <p:spPr>
          <a:xfrm>
            <a:off x="6528780" y="1362385"/>
            <a:ext cx="1782199" cy="964666"/>
          </a:xfrm>
          <a:prstGeom prst="rect">
            <a:avLst/>
          </a:prstGeom>
          <a:noFill/>
          <a:ln>
            <a:noFill/>
          </a:ln>
        </p:spPr>
      </p:pic>
      <p:pic>
        <p:nvPicPr>
          <p:cNvPr id="945" name="Google Shape;945;p51"/>
          <p:cNvPicPr preferRelativeResize="0"/>
          <p:nvPr/>
        </p:nvPicPr>
        <p:blipFill>
          <a:blip r:embed="rId6">
            <a:alphaModFix/>
          </a:blip>
          <a:stretch>
            <a:fillRect/>
          </a:stretch>
        </p:blipFill>
        <p:spPr>
          <a:xfrm>
            <a:off x="8213188" y="3395900"/>
            <a:ext cx="889425" cy="872100"/>
          </a:xfrm>
          <a:prstGeom prst="rect">
            <a:avLst/>
          </a:prstGeom>
          <a:noFill/>
          <a:ln>
            <a:noFill/>
          </a:ln>
        </p:spPr>
      </p:pic>
      <p:pic>
        <p:nvPicPr>
          <p:cNvPr id="946" name="Google Shape;946;p51"/>
          <p:cNvPicPr preferRelativeResize="0"/>
          <p:nvPr/>
        </p:nvPicPr>
        <p:blipFill>
          <a:blip r:embed="rId7">
            <a:alphaModFix/>
          </a:blip>
          <a:stretch>
            <a:fillRect/>
          </a:stretch>
        </p:blipFill>
        <p:spPr>
          <a:xfrm>
            <a:off x="3988250" y="4158675"/>
            <a:ext cx="2032000" cy="10681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52"/>
          <p:cNvSpPr/>
          <p:nvPr/>
        </p:nvSpPr>
        <p:spPr>
          <a:xfrm>
            <a:off x="1823100" y="702850"/>
            <a:ext cx="8777484" cy="4832460"/>
          </a:xfrm>
          <a:prstGeom prst="cloud">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5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latin typeface="Red Hat Text"/>
                <a:ea typeface="Red Hat Text"/>
                <a:cs typeface="Red Hat Text"/>
                <a:sym typeface="Red Hat Text"/>
              </a:rPr>
              <a:t>WHAT IS OPEN DATA HUB?</a:t>
            </a:r>
            <a:endParaRPr>
              <a:latin typeface="Red Hat Text"/>
              <a:ea typeface="Red Hat Text"/>
              <a:cs typeface="Red Hat Text"/>
              <a:sym typeface="Red Hat Text"/>
            </a:endParaRPr>
          </a:p>
        </p:txBody>
      </p:sp>
      <p:sp>
        <p:nvSpPr>
          <p:cNvPr id="953" name="Google Shape;953;p5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54" name="Google Shape;954;p52"/>
          <p:cNvSpPr txBox="1"/>
          <p:nvPr/>
        </p:nvSpPr>
        <p:spPr>
          <a:xfrm>
            <a:off x="4384950" y="2605500"/>
            <a:ext cx="3422100" cy="1062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900">
                <a:latin typeface="Red Hat Text"/>
                <a:ea typeface="Red Hat Text"/>
                <a:cs typeface="Red Hat Text"/>
                <a:sym typeface="Red Hat Text"/>
              </a:rPr>
              <a:t>Scalability</a:t>
            </a:r>
            <a:endParaRPr i="1" sz="1900">
              <a:latin typeface="Red Hat Text"/>
              <a:ea typeface="Red Hat Text"/>
              <a:cs typeface="Red Hat Text"/>
              <a:sym typeface="Red Hat Text"/>
            </a:endParaRPr>
          </a:p>
          <a:p>
            <a:pPr indent="0" lvl="0" marL="0" rtl="0" algn="ctr">
              <a:spcBef>
                <a:spcPts val="0"/>
              </a:spcBef>
              <a:spcAft>
                <a:spcPts val="0"/>
              </a:spcAft>
              <a:buNone/>
            </a:pPr>
            <a:r>
              <a:rPr i="1" lang="en" sz="1900">
                <a:latin typeface="Red Hat Text"/>
                <a:ea typeface="Red Hat Text"/>
                <a:cs typeface="Red Hat Text"/>
                <a:sym typeface="Red Hat Text"/>
              </a:rPr>
              <a:t>Flexibility</a:t>
            </a:r>
            <a:endParaRPr i="1" sz="1900">
              <a:latin typeface="Red Hat Text"/>
              <a:ea typeface="Red Hat Text"/>
              <a:cs typeface="Red Hat Text"/>
              <a:sym typeface="Red Hat Text"/>
            </a:endParaRPr>
          </a:p>
          <a:p>
            <a:pPr indent="0" lvl="0" marL="0" rtl="0" algn="ctr">
              <a:spcBef>
                <a:spcPts val="0"/>
              </a:spcBef>
              <a:spcAft>
                <a:spcPts val="0"/>
              </a:spcAft>
              <a:buClr>
                <a:schemeClr val="dk1"/>
              </a:buClr>
              <a:buSzPts val="1100"/>
              <a:buFont typeface="Arial"/>
              <a:buNone/>
            </a:pPr>
            <a:r>
              <a:rPr i="1" lang="en" sz="1900">
                <a:solidFill>
                  <a:schemeClr val="dk1"/>
                </a:solidFill>
                <a:latin typeface="Red Hat Text"/>
                <a:ea typeface="Red Hat Text"/>
                <a:cs typeface="Red Hat Text"/>
                <a:sym typeface="Red Hat Text"/>
              </a:rPr>
              <a:t>Reproducibility</a:t>
            </a:r>
            <a:endParaRPr i="1" sz="1900">
              <a:latin typeface="Red Hat Text"/>
              <a:ea typeface="Red Hat Text"/>
              <a:cs typeface="Red Hat Text"/>
              <a:sym typeface="Red Hat Text"/>
            </a:endParaRPr>
          </a:p>
        </p:txBody>
      </p:sp>
      <p:pic>
        <p:nvPicPr>
          <p:cNvPr id="955" name="Google Shape;955;p52"/>
          <p:cNvPicPr preferRelativeResize="0"/>
          <p:nvPr/>
        </p:nvPicPr>
        <p:blipFill>
          <a:blip r:embed="rId3">
            <a:alphaModFix/>
          </a:blip>
          <a:stretch>
            <a:fillRect/>
          </a:stretch>
        </p:blipFill>
        <p:spPr>
          <a:xfrm>
            <a:off x="2321838" y="3429010"/>
            <a:ext cx="1950291" cy="805862"/>
          </a:xfrm>
          <a:prstGeom prst="rect">
            <a:avLst/>
          </a:prstGeom>
          <a:noFill/>
          <a:ln>
            <a:noFill/>
          </a:ln>
        </p:spPr>
      </p:pic>
      <p:pic>
        <p:nvPicPr>
          <p:cNvPr id="956" name="Google Shape;956;p52"/>
          <p:cNvPicPr preferRelativeResize="0"/>
          <p:nvPr/>
        </p:nvPicPr>
        <p:blipFill>
          <a:blip r:embed="rId4">
            <a:alphaModFix/>
          </a:blip>
          <a:stretch>
            <a:fillRect/>
          </a:stretch>
        </p:blipFill>
        <p:spPr>
          <a:xfrm>
            <a:off x="3254863" y="1362374"/>
            <a:ext cx="1950300" cy="1243126"/>
          </a:xfrm>
          <a:prstGeom prst="rect">
            <a:avLst/>
          </a:prstGeom>
          <a:noFill/>
          <a:ln>
            <a:noFill/>
          </a:ln>
        </p:spPr>
      </p:pic>
      <p:pic>
        <p:nvPicPr>
          <p:cNvPr id="957" name="Google Shape;957;p52"/>
          <p:cNvPicPr preferRelativeResize="0"/>
          <p:nvPr/>
        </p:nvPicPr>
        <p:blipFill>
          <a:blip r:embed="rId5">
            <a:alphaModFix/>
          </a:blip>
          <a:stretch>
            <a:fillRect/>
          </a:stretch>
        </p:blipFill>
        <p:spPr>
          <a:xfrm>
            <a:off x="6528780" y="1362385"/>
            <a:ext cx="1782199" cy="964666"/>
          </a:xfrm>
          <a:prstGeom prst="rect">
            <a:avLst/>
          </a:prstGeom>
          <a:noFill/>
          <a:ln>
            <a:noFill/>
          </a:ln>
        </p:spPr>
      </p:pic>
      <p:pic>
        <p:nvPicPr>
          <p:cNvPr id="958" name="Google Shape;958;p52"/>
          <p:cNvPicPr preferRelativeResize="0"/>
          <p:nvPr/>
        </p:nvPicPr>
        <p:blipFill>
          <a:blip r:embed="rId6">
            <a:alphaModFix/>
          </a:blip>
          <a:stretch>
            <a:fillRect/>
          </a:stretch>
        </p:blipFill>
        <p:spPr>
          <a:xfrm>
            <a:off x="8213188" y="3395900"/>
            <a:ext cx="889425" cy="872100"/>
          </a:xfrm>
          <a:prstGeom prst="rect">
            <a:avLst/>
          </a:prstGeom>
          <a:noFill/>
          <a:ln>
            <a:noFill/>
          </a:ln>
        </p:spPr>
      </p:pic>
      <p:pic>
        <p:nvPicPr>
          <p:cNvPr id="959" name="Google Shape;959;p52"/>
          <p:cNvPicPr preferRelativeResize="0"/>
          <p:nvPr/>
        </p:nvPicPr>
        <p:blipFill>
          <a:blip r:embed="rId7">
            <a:alphaModFix/>
          </a:blip>
          <a:stretch>
            <a:fillRect/>
          </a:stretch>
        </p:blipFill>
        <p:spPr>
          <a:xfrm>
            <a:off x="3988250" y="4158675"/>
            <a:ext cx="2032000" cy="10681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5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965" name="Google Shape;965;p53"/>
          <p:cNvPicPr preferRelativeResize="0"/>
          <p:nvPr/>
        </p:nvPicPr>
        <p:blipFill rotWithShape="1">
          <a:blip r:embed="rId3">
            <a:alphaModFix/>
          </a:blip>
          <a:srcRect b="59" l="0" r="0" t="59"/>
          <a:stretch/>
        </p:blipFill>
        <p:spPr>
          <a:xfrm>
            <a:off x="0" y="1653075"/>
            <a:ext cx="2688751" cy="3931674"/>
          </a:xfrm>
          <a:prstGeom prst="rect">
            <a:avLst/>
          </a:prstGeom>
          <a:noFill/>
          <a:ln>
            <a:noFill/>
          </a:ln>
        </p:spPr>
      </p:pic>
      <p:sp>
        <p:nvSpPr>
          <p:cNvPr id="966" name="Google Shape;966;p53"/>
          <p:cNvSpPr txBox="1"/>
          <p:nvPr>
            <p:ph type="title"/>
          </p:nvPr>
        </p:nvSpPr>
        <p:spPr>
          <a:xfrm>
            <a:off x="3280375" y="1653075"/>
            <a:ext cx="7563900" cy="3931800"/>
          </a:xfrm>
          <a:prstGeom prst="rect">
            <a:avLst/>
          </a:prstGeom>
        </p:spPr>
        <p:txBody>
          <a:bodyPr anchorCtr="0" anchor="ctr" bIns="0" lIns="0" spcFirstLastPara="1" rIns="0" wrap="square" tIns="182875">
            <a:noAutofit/>
          </a:bodyPr>
          <a:lstStyle/>
          <a:p>
            <a:pPr indent="0" lvl="0" marL="0" rtl="0" algn="l">
              <a:lnSpc>
                <a:spcPct val="170000"/>
              </a:lnSpc>
              <a:spcBef>
                <a:spcPts val="0"/>
              </a:spcBef>
              <a:spcAft>
                <a:spcPts val="0"/>
              </a:spcAft>
              <a:buNone/>
            </a:pPr>
            <a:r>
              <a:rPr lang="en" sz="3000">
                <a:solidFill>
                  <a:srgbClr val="EE0000"/>
                </a:solidFill>
              </a:rPr>
              <a:t>What does it look like with all these pieces put together?</a:t>
            </a:r>
            <a:endParaRPr sz="3000">
              <a:solidFill>
                <a:srgbClr val="EE0000"/>
              </a:solidFill>
            </a:endParaRPr>
          </a:p>
        </p:txBody>
      </p:sp>
      <p:pic>
        <p:nvPicPr>
          <p:cNvPr id="967" name="Google Shape;967;p53"/>
          <p:cNvPicPr preferRelativeResize="0"/>
          <p:nvPr/>
        </p:nvPicPr>
        <p:blipFill>
          <a:blip r:embed="rId4">
            <a:alphaModFix/>
          </a:blip>
          <a:stretch>
            <a:fillRect/>
          </a:stretch>
        </p:blipFill>
        <p:spPr>
          <a:xfrm>
            <a:off x="181300" y="4659666"/>
            <a:ext cx="246220" cy="36477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54"/>
          <p:cNvSpPr/>
          <p:nvPr/>
        </p:nvSpPr>
        <p:spPr>
          <a:xfrm>
            <a:off x="3449563" y="1664725"/>
            <a:ext cx="1726500" cy="31146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54"/>
          <p:cNvSpPr txBox="1"/>
          <p:nvPr/>
        </p:nvSpPr>
        <p:spPr>
          <a:xfrm>
            <a:off x="3337675" y="3619525"/>
            <a:ext cx="19503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verpass Light"/>
                <a:ea typeface="Overpass Light"/>
                <a:cs typeface="Overpass Light"/>
                <a:sym typeface="Overpass Light"/>
              </a:rPr>
              <a:t>Google cloud storage</a:t>
            </a:r>
            <a:endParaRPr>
              <a:latin typeface="Overpass Light"/>
              <a:ea typeface="Overpass Light"/>
              <a:cs typeface="Overpass Light"/>
              <a:sym typeface="Overpass Light"/>
            </a:endParaRPr>
          </a:p>
          <a:p>
            <a:pPr indent="0" lvl="0" marL="0" rtl="0" algn="ctr">
              <a:spcBef>
                <a:spcPts val="0"/>
              </a:spcBef>
              <a:spcAft>
                <a:spcPts val="0"/>
              </a:spcAft>
              <a:buNone/>
            </a:pPr>
            <a:r>
              <a:rPr lang="en">
                <a:latin typeface="Overpass Light"/>
                <a:ea typeface="Overpass Light"/>
                <a:cs typeface="Overpass Light"/>
                <a:sym typeface="Overpass Light"/>
              </a:rPr>
              <a:t>S3</a:t>
            </a:r>
            <a:endParaRPr>
              <a:latin typeface="Overpass Light"/>
              <a:ea typeface="Overpass Light"/>
              <a:cs typeface="Overpass Light"/>
              <a:sym typeface="Overpass Light"/>
            </a:endParaRPr>
          </a:p>
          <a:p>
            <a:pPr indent="0" lvl="0" marL="0" rtl="0" algn="ctr">
              <a:spcBef>
                <a:spcPts val="0"/>
              </a:spcBef>
              <a:spcAft>
                <a:spcPts val="0"/>
              </a:spcAft>
              <a:buNone/>
            </a:pPr>
            <a:r>
              <a:rPr lang="en">
                <a:latin typeface="Overpass Light"/>
                <a:ea typeface="Overpass Light"/>
                <a:cs typeface="Overpass Light"/>
                <a:sym typeface="Overpass Light"/>
              </a:rPr>
              <a:t>Azure Blob storage</a:t>
            </a:r>
            <a:endParaRPr>
              <a:latin typeface="Overpass Light"/>
              <a:ea typeface="Overpass Light"/>
              <a:cs typeface="Overpass Light"/>
              <a:sym typeface="Overpass Light"/>
            </a:endParaRPr>
          </a:p>
          <a:p>
            <a:pPr indent="0" lvl="0" marL="0" rtl="0" algn="ctr">
              <a:spcBef>
                <a:spcPts val="0"/>
              </a:spcBef>
              <a:spcAft>
                <a:spcPts val="0"/>
              </a:spcAft>
              <a:buNone/>
            </a:pPr>
            <a:r>
              <a:rPr lang="en">
                <a:latin typeface="Overpass Light"/>
                <a:ea typeface="Overpass Light"/>
                <a:cs typeface="Overpass Light"/>
                <a:sym typeface="Overpass Light"/>
              </a:rPr>
              <a:t>PersistentVolume</a:t>
            </a:r>
            <a:endParaRPr>
              <a:latin typeface="Overpass Light"/>
              <a:ea typeface="Overpass Light"/>
              <a:cs typeface="Overpass Light"/>
              <a:sym typeface="Overpass Light"/>
            </a:endParaRPr>
          </a:p>
        </p:txBody>
      </p:sp>
      <p:sp>
        <p:nvSpPr>
          <p:cNvPr id="974" name="Google Shape;974;p5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975" name="Google Shape;975;p54"/>
          <p:cNvPicPr preferRelativeResize="0"/>
          <p:nvPr/>
        </p:nvPicPr>
        <p:blipFill>
          <a:blip r:embed="rId3">
            <a:alphaModFix/>
          </a:blip>
          <a:stretch>
            <a:fillRect/>
          </a:stretch>
        </p:blipFill>
        <p:spPr>
          <a:xfrm>
            <a:off x="373763" y="2263048"/>
            <a:ext cx="1950291" cy="805862"/>
          </a:xfrm>
          <a:prstGeom prst="rect">
            <a:avLst/>
          </a:prstGeom>
          <a:noFill/>
          <a:ln>
            <a:noFill/>
          </a:ln>
        </p:spPr>
      </p:pic>
      <p:sp>
        <p:nvSpPr>
          <p:cNvPr id="976" name="Google Shape;976;p54"/>
          <p:cNvSpPr/>
          <p:nvPr/>
        </p:nvSpPr>
        <p:spPr>
          <a:xfrm>
            <a:off x="3962288" y="2246411"/>
            <a:ext cx="794100" cy="1088400"/>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54"/>
          <p:cNvSpPr/>
          <p:nvPr/>
        </p:nvSpPr>
        <p:spPr>
          <a:xfrm>
            <a:off x="2368923" y="2636250"/>
            <a:ext cx="1394700" cy="308700"/>
          </a:xfrm>
          <a:prstGeom prst="rightArrow">
            <a:avLst>
              <a:gd fmla="val 50000" name="adj1"/>
              <a:gd fmla="val 50000" name="adj2"/>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54"/>
          <p:cNvSpPr txBox="1"/>
          <p:nvPr/>
        </p:nvSpPr>
        <p:spPr>
          <a:xfrm>
            <a:off x="2324038" y="2387050"/>
            <a:ext cx="1188600" cy="38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verpass Light"/>
                <a:ea typeface="Overpass Light"/>
                <a:cs typeface="Overpass Light"/>
                <a:sym typeface="Overpass Light"/>
              </a:rPr>
              <a:t>store model</a:t>
            </a:r>
            <a:endParaRPr>
              <a:latin typeface="Overpass Light"/>
              <a:ea typeface="Overpass Light"/>
              <a:cs typeface="Overpass Light"/>
              <a:sym typeface="Overpass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latin typeface="Red Hat Text"/>
                <a:ea typeface="Red Hat Text"/>
                <a:cs typeface="Red Hat Text"/>
                <a:sym typeface="Red Hat Text"/>
              </a:rPr>
              <a:t>DATA SCIENCE LIFECYCLE</a:t>
            </a:r>
            <a:endParaRPr>
              <a:latin typeface="Red Hat Text"/>
              <a:ea typeface="Red Hat Text"/>
              <a:cs typeface="Red Hat Text"/>
              <a:sym typeface="Red Hat Text"/>
            </a:endParaRPr>
          </a:p>
        </p:txBody>
      </p:sp>
      <p:sp>
        <p:nvSpPr>
          <p:cNvPr id="172" name="Google Shape;172;p1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73" name="Google Shape;173;p19"/>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174" name="Google Shape;174;p19"/>
          <p:cNvSpPr/>
          <p:nvPr/>
        </p:nvSpPr>
        <p:spPr>
          <a:xfrm rot="5400000">
            <a:off x="2188977"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175" name="Google Shape;175;p19"/>
          <p:cNvSpPr/>
          <p:nvPr/>
        </p:nvSpPr>
        <p:spPr>
          <a:xfrm rot="5400000">
            <a:off x="385241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176" name="Google Shape;176;p19"/>
          <p:cNvSpPr/>
          <p:nvPr/>
        </p:nvSpPr>
        <p:spPr>
          <a:xfrm rot="5400000">
            <a:off x="5402729"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177" name="Google Shape;177;p19"/>
          <p:cNvSpPr/>
          <p:nvPr/>
        </p:nvSpPr>
        <p:spPr>
          <a:xfrm rot="5400000">
            <a:off x="708862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178" name="Google Shape;178;p19"/>
          <p:cNvSpPr/>
          <p:nvPr/>
        </p:nvSpPr>
        <p:spPr>
          <a:xfrm rot="5400000">
            <a:off x="8652003"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179" name="Google Shape;179;p19"/>
          <p:cNvSpPr/>
          <p:nvPr/>
        </p:nvSpPr>
        <p:spPr>
          <a:xfrm rot="5400000">
            <a:off x="10189258"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180" name="Google Shape;180;p19"/>
          <p:cNvSpPr/>
          <p:nvPr/>
        </p:nvSpPr>
        <p:spPr>
          <a:xfrm>
            <a:off x="522488" y="1977047"/>
            <a:ext cx="15846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codifying problem </a:t>
            </a:r>
            <a:br>
              <a:rPr b="0" i="0" lang="en" u="none" cap="none" strike="noStrike">
                <a:solidFill>
                  <a:srgbClr val="FFFFFF"/>
                </a:solidFill>
                <a:latin typeface="Overpass ExtraBold"/>
                <a:ea typeface="Overpass ExtraBold"/>
                <a:cs typeface="Overpass ExtraBold"/>
                <a:sym typeface="Overpass ExtraBold"/>
              </a:rPr>
            </a:br>
            <a:r>
              <a:rPr b="0" i="0" lang="en" u="none" cap="none" strike="noStrike">
                <a:solidFill>
                  <a:srgbClr val="FFFFFF"/>
                </a:solidFill>
                <a:latin typeface="Overpass ExtraBold"/>
                <a:ea typeface="Overpass ExtraBold"/>
                <a:cs typeface="Overpass ExtraBold"/>
                <a:sym typeface="Overpass ExtraBold"/>
              </a:rPr>
              <a:t>and metrics</a:t>
            </a:r>
            <a:endParaRPr/>
          </a:p>
        </p:txBody>
      </p:sp>
      <p:sp>
        <p:nvSpPr>
          <p:cNvPr id="181" name="Google Shape;181;p19"/>
          <p:cNvSpPr/>
          <p:nvPr/>
        </p:nvSpPr>
        <p:spPr>
          <a:xfrm>
            <a:off x="4190997"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feature engineering</a:t>
            </a:r>
            <a:endParaRPr/>
          </a:p>
        </p:txBody>
      </p:sp>
      <p:sp>
        <p:nvSpPr>
          <p:cNvPr id="182" name="Google Shape;182;p19"/>
          <p:cNvSpPr/>
          <p:nvPr/>
        </p:nvSpPr>
        <p:spPr>
          <a:xfrm>
            <a:off x="5730269" y="1977047"/>
            <a:ext cx="12888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 training </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and tuning</a:t>
            </a:r>
            <a:endParaRPr/>
          </a:p>
        </p:txBody>
      </p:sp>
      <p:sp>
        <p:nvSpPr>
          <p:cNvPr id="183" name="Google Shape;183;p19"/>
          <p:cNvSpPr/>
          <p:nvPr/>
        </p:nvSpPr>
        <p:spPr>
          <a:xfrm>
            <a:off x="7391844" y="1977047"/>
            <a:ext cx="12147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184" name="Google Shape;184;p19"/>
          <p:cNvSpPr/>
          <p:nvPr/>
        </p:nvSpPr>
        <p:spPr>
          <a:xfrm>
            <a:off x="2529516" y="1977047"/>
            <a:ext cx="12399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300"/>
              <a:buFont typeface="Overpass ExtraBold"/>
              <a:buNone/>
            </a:pPr>
            <a:r>
              <a:rPr b="0" i="0" lang="en" u="none" cap="none" strike="noStrike">
                <a:solidFill>
                  <a:srgbClr val="FFFFFF"/>
                </a:solidFill>
                <a:latin typeface="Overpass ExtraBold"/>
                <a:ea typeface="Overpass ExtraBold"/>
                <a:cs typeface="Overpass ExtraBold"/>
                <a:sym typeface="Overpass ExtraBold"/>
              </a:rPr>
              <a:t>data collection and cleaning</a:t>
            </a:r>
            <a:endParaRPr/>
          </a:p>
        </p:txBody>
      </p:sp>
      <p:sp>
        <p:nvSpPr>
          <p:cNvPr id="185" name="Google Shape;185;p19"/>
          <p:cNvSpPr/>
          <p:nvPr/>
        </p:nvSpPr>
        <p:spPr>
          <a:xfrm>
            <a:off x="8940894"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deployment</a:t>
            </a:r>
            <a:endParaRPr/>
          </a:p>
        </p:txBody>
      </p:sp>
      <p:sp>
        <p:nvSpPr>
          <p:cNvPr id="186" name="Google Shape;186;p19"/>
          <p:cNvSpPr/>
          <p:nvPr/>
        </p:nvSpPr>
        <p:spPr>
          <a:xfrm>
            <a:off x="10517200" y="1977047"/>
            <a:ext cx="11523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monitoring,</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187" name="Google Shape;187;p19"/>
          <p:cNvSpPr/>
          <p:nvPr/>
        </p:nvSpPr>
        <p:spPr>
          <a:xfrm>
            <a:off x="4777440" y="1444058"/>
            <a:ext cx="1842318" cy="532980"/>
          </a:xfrm>
          <a:custGeom>
            <a:rect b="b" l="l" r="r" t="t"/>
            <a:pathLst>
              <a:path extrusionOk="0" h="21600" w="21600">
                <a:moveTo>
                  <a:pt x="937" y="0"/>
                </a:moveTo>
                <a:lnTo>
                  <a:pt x="937" y="4742"/>
                </a:lnTo>
                <a:lnTo>
                  <a:pt x="935" y="4742"/>
                </a:lnTo>
                <a:lnTo>
                  <a:pt x="935" y="12562"/>
                </a:lnTo>
                <a:lnTo>
                  <a:pt x="0" y="12562"/>
                </a:lnTo>
                <a:lnTo>
                  <a:pt x="1602" y="21600"/>
                </a:lnTo>
                <a:lnTo>
                  <a:pt x="3204" y="12562"/>
                </a:lnTo>
                <a:lnTo>
                  <a:pt x="2269" y="12562"/>
                </a:lnTo>
                <a:lnTo>
                  <a:pt x="2269" y="4809"/>
                </a:lnTo>
                <a:lnTo>
                  <a:pt x="20276" y="4809"/>
                </a:lnTo>
                <a:lnTo>
                  <a:pt x="20276" y="20043"/>
                </a:lnTo>
                <a:lnTo>
                  <a:pt x="21600" y="20043"/>
                </a:lnTo>
                <a:lnTo>
                  <a:pt x="21600" y="60"/>
                </a:lnTo>
                <a:lnTo>
                  <a:pt x="21597" y="60"/>
                </a:lnTo>
                <a:lnTo>
                  <a:pt x="21597" y="0"/>
                </a:lnTo>
                <a:lnTo>
                  <a:pt x="937" y="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188" name="Google Shape;188;p19"/>
          <p:cNvSpPr/>
          <p:nvPr/>
        </p:nvSpPr>
        <p:spPr>
          <a:xfrm>
            <a:off x="8732571" y="2949092"/>
            <a:ext cx="2457270" cy="979992"/>
          </a:xfrm>
          <a:custGeom>
            <a:rect b="b" l="l" r="r" t="t"/>
            <a:pathLst>
              <a:path extrusionOk="0" h="21600" w="21600">
                <a:moveTo>
                  <a:pt x="20578" y="0"/>
                </a:moveTo>
                <a:lnTo>
                  <a:pt x="20607" y="17133"/>
                </a:lnTo>
                <a:lnTo>
                  <a:pt x="13341" y="17133"/>
                </a:lnTo>
                <a:lnTo>
                  <a:pt x="13341" y="19747"/>
                </a:lnTo>
                <a:lnTo>
                  <a:pt x="21597" y="19747"/>
                </a:lnTo>
                <a:lnTo>
                  <a:pt x="21597" y="19616"/>
                </a:lnTo>
                <a:lnTo>
                  <a:pt x="21600" y="19616"/>
                </a:lnTo>
                <a:lnTo>
                  <a:pt x="21571" y="0"/>
                </a:lnTo>
                <a:lnTo>
                  <a:pt x="20578" y="0"/>
                </a:lnTo>
                <a:close/>
                <a:moveTo>
                  <a:pt x="1868" y="15280"/>
                </a:moveTo>
                <a:lnTo>
                  <a:pt x="0" y="18440"/>
                </a:lnTo>
                <a:lnTo>
                  <a:pt x="1868" y="21600"/>
                </a:lnTo>
                <a:lnTo>
                  <a:pt x="1868" y="19756"/>
                </a:lnTo>
                <a:lnTo>
                  <a:pt x="8309" y="19756"/>
                </a:lnTo>
                <a:lnTo>
                  <a:pt x="8309" y="17124"/>
                </a:lnTo>
                <a:lnTo>
                  <a:pt x="1868" y="17124"/>
                </a:lnTo>
                <a:lnTo>
                  <a:pt x="1868" y="15280"/>
                </a:lnTo>
                <a:close/>
                <a:moveTo>
                  <a:pt x="8849" y="17133"/>
                </a:moveTo>
                <a:lnTo>
                  <a:pt x="8849" y="19747"/>
                </a:lnTo>
                <a:lnTo>
                  <a:pt x="9841" y="19747"/>
                </a:lnTo>
                <a:lnTo>
                  <a:pt x="9841" y="17133"/>
                </a:lnTo>
                <a:lnTo>
                  <a:pt x="8849" y="17133"/>
                </a:lnTo>
                <a:close/>
                <a:moveTo>
                  <a:pt x="10346" y="17133"/>
                </a:moveTo>
                <a:lnTo>
                  <a:pt x="10346" y="19747"/>
                </a:lnTo>
                <a:lnTo>
                  <a:pt x="11338" y="19747"/>
                </a:lnTo>
                <a:lnTo>
                  <a:pt x="11338" y="17133"/>
                </a:lnTo>
                <a:lnTo>
                  <a:pt x="10346" y="17133"/>
                </a:lnTo>
                <a:close/>
                <a:moveTo>
                  <a:pt x="11844" y="17133"/>
                </a:moveTo>
                <a:lnTo>
                  <a:pt x="11844" y="19747"/>
                </a:lnTo>
                <a:lnTo>
                  <a:pt x="12836" y="19747"/>
                </a:lnTo>
                <a:lnTo>
                  <a:pt x="12836" y="17133"/>
                </a:lnTo>
                <a:lnTo>
                  <a:pt x="11844" y="17133"/>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189" name="Google Shape;189;p19"/>
          <p:cNvSpPr/>
          <p:nvPr/>
        </p:nvSpPr>
        <p:spPr>
          <a:xfrm>
            <a:off x="6296336" y="2949085"/>
            <a:ext cx="1842318" cy="532980"/>
          </a:xfrm>
          <a:custGeom>
            <a:rect b="b" l="l" r="r" t="t"/>
            <a:pathLst>
              <a:path extrusionOk="0" h="21600" w="21600">
                <a:moveTo>
                  <a:pt x="937" y="21600"/>
                </a:moveTo>
                <a:lnTo>
                  <a:pt x="937" y="16858"/>
                </a:lnTo>
                <a:lnTo>
                  <a:pt x="935" y="16858"/>
                </a:lnTo>
                <a:lnTo>
                  <a:pt x="935" y="9038"/>
                </a:lnTo>
                <a:lnTo>
                  <a:pt x="0" y="9038"/>
                </a:lnTo>
                <a:lnTo>
                  <a:pt x="1602" y="0"/>
                </a:lnTo>
                <a:lnTo>
                  <a:pt x="3204" y="9038"/>
                </a:lnTo>
                <a:lnTo>
                  <a:pt x="2269" y="9038"/>
                </a:lnTo>
                <a:lnTo>
                  <a:pt x="2269" y="16791"/>
                </a:lnTo>
                <a:lnTo>
                  <a:pt x="20276" y="16791"/>
                </a:lnTo>
                <a:lnTo>
                  <a:pt x="20276" y="1557"/>
                </a:lnTo>
                <a:lnTo>
                  <a:pt x="21600" y="1557"/>
                </a:lnTo>
                <a:lnTo>
                  <a:pt x="21600" y="21540"/>
                </a:lnTo>
                <a:lnTo>
                  <a:pt x="21597" y="21540"/>
                </a:lnTo>
                <a:lnTo>
                  <a:pt x="21597" y="21600"/>
                </a:lnTo>
                <a:lnTo>
                  <a:pt x="937"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190" name="Google Shape;190;p19"/>
          <p:cNvSpPr/>
          <p:nvPr/>
        </p:nvSpPr>
        <p:spPr>
          <a:xfrm>
            <a:off x="4781201" y="2949085"/>
            <a:ext cx="1500822" cy="532980"/>
          </a:xfrm>
          <a:custGeom>
            <a:rect b="b" l="l" r="r" t="t"/>
            <a:pathLst>
              <a:path extrusionOk="0" h="21600" w="21600">
                <a:moveTo>
                  <a:pt x="1151" y="21600"/>
                </a:moveTo>
                <a:lnTo>
                  <a:pt x="1151" y="16858"/>
                </a:lnTo>
                <a:lnTo>
                  <a:pt x="1147" y="16858"/>
                </a:lnTo>
                <a:lnTo>
                  <a:pt x="1147" y="9038"/>
                </a:lnTo>
                <a:lnTo>
                  <a:pt x="0" y="9038"/>
                </a:lnTo>
                <a:lnTo>
                  <a:pt x="1967" y="0"/>
                </a:lnTo>
                <a:lnTo>
                  <a:pt x="3933" y="9038"/>
                </a:lnTo>
                <a:lnTo>
                  <a:pt x="2785" y="9038"/>
                </a:lnTo>
                <a:lnTo>
                  <a:pt x="2785" y="16791"/>
                </a:lnTo>
                <a:lnTo>
                  <a:pt x="21600" y="16791"/>
                </a:lnTo>
                <a:lnTo>
                  <a:pt x="21521" y="21540"/>
                </a:lnTo>
                <a:lnTo>
                  <a:pt x="1151"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5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984" name="Google Shape;984;p55"/>
          <p:cNvPicPr preferRelativeResize="0"/>
          <p:nvPr/>
        </p:nvPicPr>
        <p:blipFill>
          <a:blip r:embed="rId3">
            <a:alphaModFix/>
          </a:blip>
          <a:stretch>
            <a:fillRect/>
          </a:stretch>
        </p:blipFill>
        <p:spPr>
          <a:xfrm>
            <a:off x="373763" y="2263048"/>
            <a:ext cx="1950291" cy="805862"/>
          </a:xfrm>
          <a:prstGeom prst="rect">
            <a:avLst/>
          </a:prstGeom>
          <a:noFill/>
          <a:ln>
            <a:noFill/>
          </a:ln>
        </p:spPr>
      </p:pic>
      <p:pic>
        <p:nvPicPr>
          <p:cNvPr id="985" name="Google Shape;985;p55"/>
          <p:cNvPicPr preferRelativeResize="0"/>
          <p:nvPr/>
        </p:nvPicPr>
        <p:blipFill>
          <a:blip r:embed="rId4">
            <a:alphaModFix/>
          </a:blip>
          <a:stretch>
            <a:fillRect/>
          </a:stretch>
        </p:blipFill>
        <p:spPr>
          <a:xfrm>
            <a:off x="6407413" y="1958699"/>
            <a:ext cx="1950300" cy="1243126"/>
          </a:xfrm>
          <a:prstGeom prst="rect">
            <a:avLst/>
          </a:prstGeom>
          <a:noFill/>
          <a:ln>
            <a:noFill/>
          </a:ln>
        </p:spPr>
      </p:pic>
      <p:sp>
        <p:nvSpPr>
          <p:cNvPr id="986" name="Google Shape;986;p55"/>
          <p:cNvSpPr/>
          <p:nvPr/>
        </p:nvSpPr>
        <p:spPr>
          <a:xfrm>
            <a:off x="4955072" y="2636250"/>
            <a:ext cx="1512600" cy="308700"/>
          </a:xfrm>
          <a:prstGeom prst="rightArrow">
            <a:avLst>
              <a:gd fmla="val 50000" name="adj1"/>
              <a:gd fmla="val 50000" name="adj2"/>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55"/>
          <p:cNvSpPr txBox="1"/>
          <p:nvPr/>
        </p:nvSpPr>
        <p:spPr>
          <a:xfrm>
            <a:off x="5111700" y="2387063"/>
            <a:ext cx="1252800" cy="38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verpass Light"/>
                <a:ea typeface="Overpass Light"/>
                <a:cs typeface="Overpass Light"/>
                <a:sym typeface="Overpass Light"/>
              </a:rPr>
              <a:t>deploy model</a:t>
            </a:r>
            <a:endParaRPr>
              <a:latin typeface="Overpass Light"/>
              <a:ea typeface="Overpass Light"/>
              <a:cs typeface="Overpass Light"/>
              <a:sym typeface="Overpass Light"/>
            </a:endParaRPr>
          </a:p>
        </p:txBody>
      </p:sp>
      <p:sp>
        <p:nvSpPr>
          <p:cNvPr id="988" name="Google Shape;988;p55"/>
          <p:cNvSpPr/>
          <p:nvPr/>
        </p:nvSpPr>
        <p:spPr>
          <a:xfrm>
            <a:off x="3962288" y="2246411"/>
            <a:ext cx="794100" cy="1088400"/>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55"/>
          <p:cNvSpPr/>
          <p:nvPr/>
        </p:nvSpPr>
        <p:spPr>
          <a:xfrm>
            <a:off x="2368923" y="2636250"/>
            <a:ext cx="1394700" cy="308700"/>
          </a:xfrm>
          <a:prstGeom prst="rightArrow">
            <a:avLst>
              <a:gd fmla="val 50000" name="adj1"/>
              <a:gd fmla="val 50000" name="adj2"/>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55"/>
          <p:cNvSpPr txBox="1"/>
          <p:nvPr/>
        </p:nvSpPr>
        <p:spPr>
          <a:xfrm>
            <a:off x="2324038" y="2387050"/>
            <a:ext cx="1188600" cy="38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verpass Light"/>
                <a:ea typeface="Overpass Light"/>
                <a:cs typeface="Overpass Light"/>
                <a:sym typeface="Overpass Light"/>
              </a:rPr>
              <a:t>store model</a:t>
            </a:r>
            <a:endParaRPr>
              <a:latin typeface="Overpass Light"/>
              <a:ea typeface="Overpass Light"/>
              <a:cs typeface="Overpass Light"/>
              <a:sym typeface="Overpass Ligh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5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996" name="Google Shape;996;p56"/>
          <p:cNvPicPr preferRelativeResize="0"/>
          <p:nvPr/>
        </p:nvPicPr>
        <p:blipFill>
          <a:blip r:embed="rId3">
            <a:alphaModFix/>
          </a:blip>
          <a:stretch>
            <a:fillRect/>
          </a:stretch>
        </p:blipFill>
        <p:spPr>
          <a:xfrm>
            <a:off x="373763" y="2263048"/>
            <a:ext cx="1950291" cy="805862"/>
          </a:xfrm>
          <a:prstGeom prst="rect">
            <a:avLst/>
          </a:prstGeom>
          <a:noFill/>
          <a:ln>
            <a:noFill/>
          </a:ln>
        </p:spPr>
      </p:pic>
      <p:pic>
        <p:nvPicPr>
          <p:cNvPr id="997" name="Google Shape;997;p56"/>
          <p:cNvPicPr preferRelativeResize="0"/>
          <p:nvPr/>
        </p:nvPicPr>
        <p:blipFill>
          <a:blip r:embed="rId4">
            <a:alphaModFix/>
          </a:blip>
          <a:stretch>
            <a:fillRect/>
          </a:stretch>
        </p:blipFill>
        <p:spPr>
          <a:xfrm>
            <a:off x="6407413" y="1958699"/>
            <a:ext cx="1950300" cy="1243126"/>
          </a:xfrm>
          <a:prstGeom prst="rect">
            <a:avLst/>
          </a:prstGeom>
          <a:noFill/>
          <a:ln>
            <a:noFill/>
          </a:ln>
        </p:spPr>
      </p:pic>
      <p:sp>
        <p:nvSpPr>
          <p:cNvPr id="998" name="Google Shape;998;p56"/>
          <p:cNvSpPr/>
          <p:nvPr/>
        </p:nvSpPr>
        <p:spPr>
          <a:xfrm>
            <a:off x="4955072" y="2636250"/>
            <a:ext cx="1512600" cy="308700"/>
          </a:xfrm>
          <a:prstGeom prst="rightArrow">
            <a:avLst>
              <a:gd fmla="val 50000" name="adj1"/>
              <a:gd fmla="val 50000" name="adj2"/>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99" name="Google Shape;999;p56"/>
          <p:cNvPicPr preferRelativeResize="0"/>
          <p:nvPr/>
        </p:nvPicPr>
        <p:blipFill>
          <a:blip r:embed="rId3">
            <a:alphaModFix/>
          </a:blip>
          <a:stretch>
            <a:fillRect/>
          </a:stretch>
        </p:blipFill>
        <p:spPr>
          <a:xfrm>
            <a:off x="9048684" y="858863"/>
            <a:ext cx="1950291" cy="805862"/>
          </a:xfrm>
          <a:prstGeom prst="rect">
            <a:avLst/>
          </a:prstGeom>
          <a:noFill/>
          <a:ln>
            <a:noFill/>
          </a:ln>
        </p:spPr>
      </p:pic>
      <p:sp>
        <p:nvSpPr>
          <p:cNvPr id="1000" name="Google Shape;1000;p56"/>
          <p:cNvSpPr/>
          <p:nvPr/>
        </p:nvSpPr>
        <p:spPr>
          <a:xfrm rot="-1382025">
            <a:off x="7666412" y="1553475"/>
            <a:ext cx="1341773" cy="383250"/>
          </a:xfrm>
          <a:prstGeom prst="rightArrow">
            <a:avLst>
              <a:gd fmla="val 40846" name="adj1"/>
              <a:gd fmla="val 50000" name="adj2"/>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56"/>
          <p:cNvSpPr txBox="1"/>
          <p:nvPr/>
        </p:nvSpPr>
        <p:spPr>
          <a:xfrm rot="-1410851">
            <a:off x="7465491" y="1356994"/>
            <a:ext cx="1623405" cy="389189"/>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verpass Light"/>
                <a:ea typeface="Overpass Light"/>
                <a:cs typeface="Overpass Light"/>
                <a:sym typeface="Overpass Light"/>
              </a:rPr>
              <a:t>explore model </a:t>
            </a:r>
            <a:endParaRPr>
              <a:latin typeface="Overpass Light"/>
              <a:ea typeface="Overpass Light"/>
              <a:cs typeface="Overpass Light"/>
              <a:sym typeface="Overpass Light"/>
            </a:endParaRPr>
          </a:p>
        </p:txBody>
      </p:sp>
      <p:sp>
        <p:nvSpPr>
          <p:cNvPr id="1002" name="Google Shape;1002;p56"/>
          <p:cNvSpPr txBox="1"/>
          <p:nvPr/>
        </p:nvSpPr>
        <p:spPr>
          <a:xfrm>
            <a:off x="5111700" y="2387063"/>
            <a:ext cx="1252800" cy="38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verpass Light"/>
                <a:ea typeface="Overpass Light"/>
                <a:cs typeface="Overpass Light"/>
                <a:sym typeface="Overpass Light"/>
              </a:rPr>
              <a:t>deploy model</a:t>
            </a:r>
            <a:endParaRPr>
              <a:latin typeface="Overpass Light"/>
              <a:ea typeface="Overpass Light"/>
              <a:cs typeface="Overpass Light"/>
              <a:sym typeface="Overpass Light"/>
            </a:endParaRPr>
          </a:p>
        </p:txBody>
      </p:sp>
      <p:sp>
        <p:nvSpPr>
          <p:cNvPr id="1003" name="Google Shape;1003;p56"/>
          <p:cNvSpPr/>
          <p:nvPr/>
        </p:nvSpPr>
        <p:spPr>
          <a:xfrm>
            <a:off x="3962288" y="2246411"/>
            <a:ext cx="794100" cy="1088400"/>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56"/>
          <p:cNvSpPr/>
          <p:nvPr/>
        </p:nvSpPr>
        <p:spPr>
          <a:xfrm>
            <a:off x="2368923" y="2636250"/>
            <a:ext cx="1394700" cy="308700"/>
          </a:xfrm>
          <a:prstGeom prst="rightArrow">
            <a:avLst>
              <a:gd fmla="val 50000" name="adj1"/>
              <a:gd fmla="val 50000" name="adj2"/>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56"/>
          <p:cNvSpPr txBox="1"/>
          <p:nvPr/>
        </p:nvSpPr>
        <p:spPr>
          <a:xfrm>
            <a:off x="2324038" y="2387050"/>
            <a:ext cx="1188600" cy="38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verpass Light"/>
                <a:ea typeface="Overpass Light"/>
                <a:cs typeface="Overpass Light"/>
                <a:sym typeface="Overpass Light"/>
              </a:rPr>
              <a:t>store model</a:t>
            </a:r>
            <a:endParaRPr>
              <a:latin typeface="Overpass Light"/>
              <a:ea typeface="Overpass Light"/>
              <a:cs typeface="Overpass Light"/>
              <a:sym typeface="Overpass 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pic>
        <p:nvPicPr>
          <p:cNvPr id="1010" name="Google Shape;1010;p57"/>
          <p:cNvPicPr preferRelativeResize="0"/>
          <p:nvPr/>
        </p:nvPicPr>
        <p:blipFill>
          <a:blip r:embed="rId3">
            <a:alphaModFix/>
          </a:blip>
          <a:stretch>
            <a:fillRect/>
          </a:stretch>
        </p:blipFill>
        <p:spPr>
          <a:xfrm>
            <a:off x="9048684" y="858863"/>
            <a:ext cx="1950291" cy="805862"/>
          </a:xfrm>
          <a:prstGeom prst="rect">
            <a:avLst/>
          </a:prstGeom>
          <a:noFill/>
          <a:ln>
            <a:noFill/>
          </a:ln>
        </p:spPr>
      </p:pic>
      <p:pic>
        <p:nvPicPr>
          <p:cNvPr id="1011" name="Google Shape;1011;p57"/>
          <p:cNvPicPr preferRelativeResize="0"/>
          <p:nvPr/>
        </p:nvPicPr>
        <p:blipFill>
          <a:blip r:embed="rId3">
            <a:alphaModFix/>
          </a:blip>
          <a:stretch>
            <a:fillRect/>
          </a:stretch>
        </p:blipFill>
        <p:spPr>
          <a:xfrm>
            <a:off x="373763" y="2263048"/>
            <a:ext cx="1950291" cy="805862"/>
          </a:xfrm>
          <a:prstGeom prst="rect">
            <a:avLst/>
          </a:prstGeom>
          <a:noFill/>
          <a:ln>
            <a:noFill/>
          </a:ln>
        </p:spPr>
      </p:pic>
      <p:sp>
        <p:nvSpPr>
          <p:cNvPr id="1012" name="Google Shape;1012;p5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013" name="Google Shape;1013;p57"/>
          <p:cNvPicPr preferRelativeResize="0"/>
          <p:nvPr/>
        </p:nvPicPr>
        <p:blipFill>
          <a:blip r:embed="rId4">
            <a:alphaModFix/>
          </a:blip>
          <a:stretch>
            <a:fillRect/>
          </a:stretch>
        </p:blipFill>
        <p:spPr>
          <a:xfrm>
            <a:off x="6407413" y="1958699"/>
            <a:ext cx="1950300" cy="1243126"/>
          </a:xfrm>
          <a:prstGeom prst="rect">
            <a:avLst/>
          </a:prstGeom>
          <a:noFill/>
          <a:ln>
            <a:noFill/>
          </a:ln>
        </p:spPr>
      </p:pic>
      <p:pic>
        <p:nvPicPr>
          <p:cNvPr id="1014" name="Google Shape;1014;p57"/>
          <p:cNvPicPr preferRelativeResize="0"/>
          <p:nvPr/>
        </p:nvPicPr>
        <p:blipFill>
          <a:blip r:embed="rId5">
            <a:alphaModFix/>
          </a:blip>
          <a:stretch>
            <a:fillRect/>
          </a:stretch>
        </p:blipFill>
        <p:spPr>
          <a:xfrm>
            <a:off x="9132730" y="3115910"/>
            <a:ext cx="1782199" cy="964666"/>
          </a:xfrm>
          <a:prstGeom prst="rect">
            <a:avLst/>
          </a:prstGeom>
          <a:noFill/>
          <a:ln>
            <a:noFill/>
          </a:ln>
        </p:spPr>
      </p:pic>
      <p:pic>
        <p:nvPicPr>
          <p:cNvPr id="1015" name="Google Shape;1015;p57"/>
          <p:cNvPicPr preferRelativeResize="0"/>
          <p:nvPr/>
        </p:nvPicPr>
        <p:blipFill>
          <a:blip r:embed="rId6">
            <a:alphaModFix/>
          </a:blip>
          <a:stretch>
            <a:fillRect/>
          </a:stretch>
        </p:blipFill>
        <p:spPr>
          <a:xfrm>
            <a:off x="11227038" y="3162200"/>
            <a:ext cx="889425" cy="872100"/>
          </a:xfrm>
          <a:prstGeom prst="rect">
            <a:avLst/>
          </a:prstGeom>
          <a:noFill/>
          <a:ln>
            <a:noFill/>
          </a:ln>
        </p:spPr>
      </p:pic>
      <p:sp>
        <p:nvSpPr>
          <p:cNvPr id="1016" name="Google Shape;1016;p57"/>
          <p:cNvSpPr/>
          <p:nvPr/>
        </p:nvSpPr>
        <p:spPr>
          <a:xfrm>
            <a:off x="4955072" y="2636250"/>
            <a:ext cx="1512600" cy="308700"/>
          </a:xfrm>
          <a:prstGeom prst="rightArrow">
            <a:avLst>
              <a:gd fmla="val 50000" name="adj1"/>
              <a:gd fmla="val 50000" name="adj2"/>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57"/>
          <p:cNvSpPr/>
          <p:nvPr/>
        </p:nvSpPr>
        <p:spPr>
          <a:xfrm rot="829345">
            <a:off x="8012470" y="3198798"/>
            <a:ext cx="1481709" cy="308653"/>
          </a:xfrm>
          <a:prstGeom prst="rightArrow">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57"/>
          <p:cNvSpPr/>
          <p:nvPr/>
        </p:nvSpPr>
        <p:spPr>
          <a:xfrm rot="-699098">
            <a:off x="10434995" y="3290188"/>
            <a:ext cx="907602" cy="321596"/>
          </a:xfrm>
          <a:prstGeom prst="rightArrow">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57"/>
          <p:cNvSpPr/>
          <p:nvPr/>
        </p:nvSpPr>
        <p:spPr>
          <a:xfrm rot="-1382025">
            <a:off x="7666412" y="1553475"/>
            <a:ext cx="1341773" cy="383250"/>
          </a:xfrm>
          <a:prstGeom prst="rightArrow">
            <a:avLst>
              <a:gd fmla="val 40846" name="adj1"/>
              <a:gd fmla="val 50000" name="adj2"/>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57"/>
          <p:cNvSpPr txBox="1"/>
          <p:nvPr/>
        </p:nvSpPr>
        <p:spPr>
          <a:xfrm rot="821412">
            <a:off x="8035486" y="2939099"/>
            <a:ext cx="1433630" cy="38600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verpass Light"/>
                <a:ea typeface="Overpass Light"/>
                <a:cs typeface="Overpass Light"/>
                <a:sym typeface="Overpass Light"/>
              </a:rPr>
              <a:t>explore metrics</a:t>
            </a:r>
            <a:endParaRPr>
              <a:latin typeface="Overpass Light"/>
              <a:ea typeface="Overpass Light"/>
              <a:cs typeface="Overpass Light"/>
              <a:sym typeface="Overpass Light"/>
            </a:endParaRPr>
          </a:p>
        </p:txBody>
      </p:sp>
      <p:sp>
        <p:nvSpPr>
          <p:cNvPr id="1021" name="Google Shape;1021;p57"/>
          <p:cNvSpPr txBox="1"/>
          <p:nvPr/>
        </p:nvSpPr>
        <p:spPr>
          <a:xfrm rot="-1410851">
            <a:off x="7465491" y="1356994"/>
            <a:ext cx="1623405" cy="389189"/>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verpass Light"/>
                <a:ea typeface="Overpass Light"/>
                <a:cs typeface="Overpass Light"/>
                <a:sym typeface="Overpass Light"/>
              </a:rPr>
              <a:t>explore model </a:t>
            </a:r>
            <a:endParaRPr>
              <a:latin typeface="Overpass Light"/>
              <a:ea typeface="Overpass Light"/>
              <a:cs typeface="Overpass Light"/>
              <a:sym typeface="Overpass Light"/>
            </a:endParaRPr>
          </a:p>
        </p:txBody>
      </p:sp>
      <p:sp>
        <p:nvSpPr>
          <p:cNvPr id="1022" name="Google Shape;1022;p57"/>
          <p:cNvSpPr txBox="1"/>
          <p:nvPr/>
        </p:nvSpPr>
        <p:spPr>
          <a:xfrm>
            <a:off x="5111700" y="2387063"/>
            <a:ext cx="1252800" cy="38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verpass Light"/>
                <a:ea typeface="Overpass Light"/>
                <a:cs typeface="Overpass Light"/>
                <a:sym typeface="Overpass Light"/>
              </a:rPr>
              <a:t>deploy model</a:t>
            </a:r>
            <a:endParaRPr>
              <a:latin typeface="Overpass Light"/>
              <a:ea typeface="Overpass Light"/>
              <a:cs typeface="Overpass Light"/>
              <a:sym typeface="Overpass Light"/>
            </a:endParaRPr>
          </a:p>
        </p:txBody>
      </p:sp>
      <p:sp>
        <p:nvSpPr>
          <p:cNvPr id="1023" name="Google Shape;1023;p57"/>
          <p:cNvSpPr txBox="1"/>
          <p:nvPr/>
        </p:nvSpPr>
        <p:spPr>
          <a:xfrm rot="-412075">
            <a:off x="10432200" y="2931004"/>
            <a:ext cx="1086295" cy="40221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verpass Light"/>
                <a:ea typeface="Overpass Light"/>
                <a:cs typeface="Overpass Light"/>
                <a:sym typeface="Overpass Light"/>
              </a:rPr>
              <a:t>visualize</a:t>
            </a:r>
            <a:endParaRPr>
              <a:latin typeface="Overpass Light"/>
              <a:ea typeface="Overpass Light"/>
              <a:cs typeface="Overpass Light"/>
              <a:sym typeface="Overpass Light"/>
            </a:endParaRPr>
          </a:p>
        </p:txBody>
      </p:sp>
      <p:sp>
        <p:nvSpPr>
          <p:cNvPr id="1024" name="Google Shape;1024;p57"/>
          <p:cNvSpPr/>
          <p:nvPr/>
        </p:nvSpPr>
        <p:spPr>
          <a:xfrm>
            <a:off x="3962288" y="2246411"/>
            <a:ext cx="794100" cy="1088400"/>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57"/>
          <p:cNvSpPr/>
          <p:nvPr/>
        </p:nvSpPr>
        <p:spPr>
          <a:xfrm>
            <a:off x="2368923" y="2636250"/>
            <a:ext cx="1394700" cy="308700"/>
          </a:xfrm>
          <a:prstGeom prst="rightArrow">
            <a:avLst>
              <a:gd fmla="val 50000" name="adj1"/>
              <a:gd fmla="val 50000" name="adj2"/>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57"/>
          <p:cNvSpPr txBox="1"/>
          <p:nvPr/>
        </p:nvSpPr>
        <p:spPr>
          <a:xfrm>
            <a:off x="2324038" y="2387050"/>
            <a:ext cx="1188600" cy="38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verpass Light"/>
                <a:ea typeface="Overpass Light"/>
                <a:cs typeface="Overpass Light"/>
                <a:sym typeface="Overpass Light"/>
              </a:rPr>
              <a:t>store model</a:t>
            </a:r>
            <a:endParaRPr>
              <a:latin typeface="Overpass Light"/>
              <a:ea typeface="Overpass Light"/>
              <a:cs typeface="Overpass Light"/>
              <a:sym typeface="Overpass 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pic>
        <p:nvPicPr>
          <p:cNvPr id="1031" name="Google Shape;1031;p58"/>
          <p:cNvPicPr preferRelativeResize="0"/>
          <p:nvPr/>
        </p:nvPicPr>
        <p:blipFill>
          <a:blip r:embed="rId3">
            <a:alphaModFix/>
          </a:blip>
          <a:stretch>
            <a:fillRect/>
          </a:stretch>
        </p:blipFill>
        <p:spPr>
          <a:xfrm>
            <a:off x="9048684" y="858863"/>
            <a:ext cx="1950291" cy="805862"/>
          </a:xfrm>
          <a:prstGeom prst="rect">
            <a:avLst/>
          </a:prstGeom>
          <a:noFill/>
          <a:ln>
            <a:noFill/>
          </a:ln>
        </p:spPr>
      </p:pic>
      <p:pic>
        <p:nvPicPr>
          <p:cNvPr id="1032" name="Google Shape;1032;p58"/>
          <p:cNvPicPr preferRelativeResize="0"/>
          <p:nvPr/>
        </p:nvPicPr>
        <p:blipFill>
          <a:blip r:embed="rId3">
            <a:alphaModFix/>
          </a:blip>
          <a:stretch>
            <a:fillRect/>
          </a:stretch>
        </p:blipFill>
        <p:spPr>
          <a:xfrm>
            <a:off x="373763" y="2263048"/>
            <a:ext cx="1950291" cy="805862"/>
          </a:xfrm>
          <a:prstGeom prst="rect">
            <a:avLst/>
          </a:prstGeom>
          <a:noFill/>
          <a:ln>
            <a:noFill/>
          </a:ln>
        </p:spPr>
      </p:pic>
      <p:sp>
        <p:nvSpPr>
          <p:cNvPr id="1033" name="Google Shape;1033;p58"/>
          <p:cNvSpPr/>
          <p:nvPr/>
        </p:nvSpPr>
        <p:spPr>
          <a:xfrm>
            <a:off x="312625" y="124750"/>
            <a:ext cx="11879400" cy="6509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5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035" name="Google Shape;1035;p58"/>
          <p:cNvPicPr preferRelativeResize="0"/>
          <p:nvPr/>
        </p:nvPicPr>
        <p:blipFill>
          <a:blip r:embed="rId4">
            <a:alphaModFix/>
          </a:blip>
          <a:stretch>
            <a:fillRect/>
          </a:stretch>
        </p:blipFill>
        <p:spPr>
          <a:xfrm>
            <a:off x="6407413" y="1958699"/>
            <a:ext cx="1950300" cy="1243126"/>
          </a:xfrm>
          <a:prstGeom prst="rect">
            <a:avLst/>
          </a:prstGeom>
          <a:noFill/>
          <a:ln>
            <a:noFill/>
          </a:ln>
        </p:spPr>
      </p:pic>
      <p:pic>
        <p:nvPicPr>
          <p:cNvPr id="1036" name="Google Shape;1036;p58"/>
          <p:cNvPicPr preferRelativeResize="0"/>
          <p:nvPr/>
        </p:nvPicPr>
        <p:blipFill>
          <a:blip r:embed="rId5">
            <a:alphaModFix/>
          </a:blip>
          <a:stretch>
            <a:fillRect/>
          </a:stretch>
        </p:blipFill>
        <p:spPr>
          <a:xfrm>
            <a:off x="9132730" y="3115910"/>
            <a:ext cx="1782199" cy="964666"/>
          </a:xfrm>
          <a:prstGeom prst="rect">
            <a:avLst/>
          </a:prstGeom>
          <a:noFill/>
          <a:ln>
            <a:noFill/>
          </a:ln>
        </p:spPr>
      </p:pic>
      <p:pic>
        <p:nvPicPr>
          <p:cNvPr id="1037" name="Google Shape;1037;p58"/>
          <p:cNvPicPr preferRelativeResize="0"/>
          <p:nvPr/>
        </p:nvPicPr>
        <p:blipFill>
          <a:blip r:embed="rId6">
            <a:alphaModFix/>
          </a:blip>
          <a:stretch>
            <a:fillRect/>
          </a:stretch>
        </p:blipFill>
        <p:spPr>
          <a:xfrm>
            <a:off x="11227038" y="3162200"/>
            <a:ext cx="889425" cy="872100"/>
          </a:xfrm>
          <a:prstGeom prst="rect">
            <a:avLst/>
          </a:prstGeom>
          <a:noFill/>
          <a:ln>
            <a:noFill/>
          </a:ln>
        </p:spPr>
      </p:pic>
      <p:sp>
        <p:nvSpPr>
          <p:cNvPr id="1038" name="Google Shape;1038;p58"/>
          <p:cNvSpPr/>
          <p:nvPr/>
        </p:nvSpPr>
        <p:spPr>
          <a:xfrm>
            <a:off x="4955072" y="2636250"/>
            <a:ext cx="1512600" cy="308700"/>
          </a:xfrm>
          <a:prstGeom prst="rightArrow">
            <a:avLst>
              <a:gd fmla="val 50000" name="adj1"/>
              <a:gd fmla="val 50000" name="adj2"/>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58"/>
          <p:cNvSpPr/>
          <p:nvPr/>
        </p:nvSpPr>
        <p:spPr>
          <a:xfrm rot="829345">
            <a:off x="8012470" y="3198798"/>
            <a:ext cx="1481709" cy="308653"/>
          </a:xfrm>
          <a:prstGeom prst="rightArrow">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58"/>
          <p:cNvSpPr/>
          <p:nvPr/>
        </p:nvSpPr>
        <p:spPr>
          <a:xfrm rot="-699098">
            <a:off x="10434995" y="3290188"/>
            <a:ext cx="907602" cy="321596"/>
          </a:xfrm>
          <a:prstGeom prst="rightArrow">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58"/>
          <p:cNvSpPr/>
          <p:nvPr/>
        </p:nvSpPr>
        <p:spPr>
          <a:xfrm rot="-1382025">
            <a:off x="7666412" y="1553475"/>
            <a:ext cx="1341773" cy="383250"/>
          </a:xfrm>
          <a:prstGeom prst="rightArrow">
            <a:avLst>
              <a:gd fmla="val 40846" name="adj1"/>
              <a:gd fmla="val 50000" name="adj2"/>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58"/>
          <p:cNvSpPr txBox="1"/>
          <p:nvPr/>
        </p:nvSpPr>
        <p:spPr>
          <a:xfrm rot="821412">
            <a:off x="8035486" y="2939099"/>
            <a:ext cx="1433630" cy="38600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verpass Light"/>
                <a:ea typeface="Overpass Light"/>
                <a:cs typeface="Overpass Light"/>
                <a:sym typeface="Overpass Light"/>
              </a:rPr>
              <a:t>explore metrics</a:t>
            </a:r>
            <a:endParaRPr>
              <a:latin typeface="Overpass Light"/>
              <a:ea typeface="Overpass Light"/>
              <a:cs typeface="Overpass Light"/>
              <a:sym typeface="Overpass Light"/>
            </a:endParaRPr>
          </a:p>
        </p:txBody>
      </p:sp>
      <p:sp>
        <p:nvSpPr>
          <p:cNvPr id="1043" name="Google Shape;1043;p58"/>
          <p:cNvSpPr txBox="1"/>
          <p:nvPr/>
        </p:nvSpPr>
        <p:spPr>
          <a:xfrm rot="-1410851">
            <a:off x="7465491" y="1356994"/>
            <a:ext cx="1623405" cy="389189"/>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verpass Light"/>
                <a:ea typeface="Overpass Light"/>
                <a:cs typeface="Overpass Light"/>
                <a:sym typeface="Overpass Light"/>
              </a:rPr>
              <a:t>explore model </a:t>
            </a:r>
            <a:endParaRPr>
              <a:latin typeface="Overpass Light"/>
              <a:ea typeface="Overpass Light"/>
              <a:cs typeface="Overpass Light"/>
              <a:sym typeface="Overpass Light"/>
            </a:endParaRPr>
          </a:p>
        </p:txBody>
      </p:sp>
      <p:sp>
        <p:nvSpPr>
          <p:cNvPr id="1044" name="Google Shape;1044;p58"/>
          <p:cNvSpPr txBox="1"/>
          <p:nvPr/>
        </p:nvSpPr>
        <p:spPr>
          <a:xfrm>
            <a:off x="5111700" y="2387063"/>
            <a:ext cx="1252800" cy="38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verpass Light"/>
                <a:ea typeface="Overpass Light"/>
                <a:cs typeface="Overpass Light"/>
                <a:sym typeface="Overpass Light"/>
              </a:rPr>
              <a:t>deploy model</a:t>
            </a:r>
            <a:endParaRPr>
              <a:latin typeface="Overpass Light"/>
              <a:ea typeface="Overpass Light"/>
              <a:cs typeface="Overpass Light"/>
              <a:sym typeface="Overpass Light"/>
            </a:endParaRPr>
          </a:p>
        </p:txBody>
      </p:sp>
      <p:sp>
        <p:nvSpPr>
          <p:cNvPr id="1045" name="Google Shape;1045;p58"/>
          <p:cNvSpPr txBox="1"/>
          <p:nvPr/>
        </p:nvSpPr>
        <p:spPr>
          <a:xfrm rot="-412075">
            <a:off x="10432200" y="2931004"/>
            <a:ext cx="1086295" cy="40221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verpass Light"/>
                <a:ea typeface="Overpass Light"/>
                <a:cs typeface="Overpass Light"/>
                <a:sym typeface="Overpass Light"/>
              </a:rPr>
              <a:t>visualize</a:t>
            </a:r>
            <a:endParaRPr>
              <a:latin typeface="Overpass Light"/>
              <a:ea typeface="Overpass Light"/>
              <a:cs typeface="Overpass Light"/>
              <a:sym typeface="Overpass Light"/>
            </a:endParaRPr>
          </a:p>
        </p:txBody>
      </p:sp>
      <p:sp>
        <p:nvSpPr>
          <p:cNvPr id="1046" name="Google Shape;1046;p58"/>
          <p:cNvSpPr/>
          <p:nvPr/>
        </p:nvSpPr>
        <p:spPr>
          <a:xfrm>
            <a:off x="3962288" y="2246411"/>
            <a:ext cx="794100" cy="1088400"/>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58"/>
          <p:cNvSpPr/>
          <p:nvPr/>
        </p:nvSpPr>
        <p:spPr>
          <a:xfrm>
            <a:off x="2368923" y="2636250"/>
            <a:ext cx="1394700" cy="308700"/>
          </a:xfrm>
          <a:prstGeom prst="rightArrow">
            <a:avLst>
              <a:gd fmla="val 50000" name="adj1"/>
              <a:gd fmla="val 50000" name="adj2"/>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58"/>
          <p:cNvSpPr txBox="1"/>
          <p:nvPr/>
        </p:nvSpPr>
        <p:spPr>
          <a:xfrm>
            <a:off x="2324038" y="2387050"/>
            <a:ext cx="1188600" cy="38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verpass Light"/>
                <a:ea typeface="Overpass Light"/>
                <a:cs typeface="Overpass Light"/>
                <a:sym typeface="Overpass Light"/>
              </a:rPr>
              <a:t>store model</a:t>
            </a:r>
            <a:endParaRPr>
              <a:latin typeface="Overpass Light"/>
              <a:ea typeface="Overpass Light"/>
              <a:cs typeface="Overpass Light"/>
              <a:sym typeface="Overpass Light"/>
            </a:endParaRPr>
          </a:p>
        </p:txBody>
      </p:sp>
      <p:pic>
        <p:nvPicPr>
          <p:cNvPr id="1049" name="Google Shape;1049;p58"/>
          <p:cNvPicPr preferRelativeResize="0"/>
          <p:nvPr/>
        </p:nvPicPr>
        <p:blipFill rotWithShape="1">
          <a:blip r:embed="rId7">
            <a:alphaModFix/>
          </a:blip>
          <a:srcRect b="35141" l="18668" r="23353" t="3229"/>
          <a:stretch/>
        </p:blipFill>
        <p:spPr>
          <a:xfrm>
            <a:off x="2505650" y="3337175"/>
            <a:ext cx="2357250" cy="2256700"/>
          </a:xfrm>
          <a:prstGeom prst="rect">
            <a:avLst/>
          </a:prstGeom>
          <a:noFill/>
          <a:ln>
            <a:noFill/>
          </a:ln>
        </p:spPr>
      </p:pic>
      <p:pic>
        <p:nvPicPr>
          <p:cNvPr id="1050" name="Google Shape;1050;p58"/>
          <p:cNvPicPr preferRelativeResize="0"/>
          <p:nvPr/>
        </p:nvPicPr>
        <p:blipFill>
          <a:blip r:embed="rId8">
            <a:alphaModFix/>
          </a:blip>
          <a:stretch>
            <a:fillRect/>
          </a:stretch>
        </p:blipFill>
        <p:spPr>
          <a:xfrm>
            <a:off x="4862891" y="4755636"/>
            <a:ext cx="1500826" cy="15008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5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056" name="Google Shape;1056;p59"/>
          <p:cNvPicPr preferRelativeResize="0"/>
          <p:nvPr/>
        </p:nvPicPr>
        <p:blipFill rotWithShape="1">
          <a:blip r:embed="rId3">
            <a:alphaModFix/>
          </a:blip>
          <a:srcRect b="59" l="0" r="0" t="59"/>
          <a:stretch/>
        </p:blipFill>
        <p:spPr>
          <a:xfrm>
            <a:off x="0" y="1653075"/>
            <a:ext cx="2688751" cy="3931674"/>
          </a:xfrm>
          <a:prstGeom prst="rect">
            <a:avLst/>
          </a:prstGeom>
          <a:noFill/>
          <a:ln>
            <a:noFill/>
          </a:ln>
        </p:spPr>
      </p:pic>
      <p:sp>
        <p:nvSpPr>
          <p:cNvPr id="1057" name="Google Shape;1057;p59"/>
          <p:cNvSpPr txBox="1"/>
          <p:nvPr>
            <p:ph type="title"/>
          </p:nvPr>
        </p:nvSpPr>
        <p:spPr>
          <a:xfrm>
            <a:off x="3280375" y="1653075"/>
            <a:ext cx="7563900" cy="3931800"/>
          </a:xfrm>
          <a:prstGeom prst="rect">
            <a:avLst/>
          </a:prstGeom>
        </p:spPr>
        <p:txBody>
          <a:bodyPr anchorCtr="0" anchor="ctr" bIns="0" lIns="0" spcFirstLastPara="1" rIns="0" wrap="square" tIns="182875">
            <a:noAutofit/>
          </a:bodyPr>
          <a:lstStyle/>
          <a:p>
            <a:pPr indent="0" lvl="0" marL="0" rtl="0" algn="l">
              <a:lnSpc>
                <a:spcPct val="170000"/>
              </a:lnSpc>
              <a:spcBef>
                <a:spcPts val="0"/>
              </a:spcBef>
              <a:spcAft>
                <a:spcPts val="0"/>
              </a:spcAft>
              <a:buNone/>
            </a:pPr>
            <a:r>
              <a:rPr lang="en" sz="3000">
                <a:solidFill>
                  <a:srgbClr val="EE0000"/>
                </a:solidFill>
              </a:rPr>
              <a:t>How can I try this out?</a:t>
            </a:r>
            <a:endParaRPr sz="3000">
              <a:solidFill>
                <a:srgbClr val="EE0000"/>
              </a:solidFill>
            </a:endParaRPr>
          </a:p>
        </p:txBody>
      </p:sp>
      <p:pic>
        <p:nvPicPr>
          <p:cNvPr id="1058" name="Google Shape;1058;p59"/>
          <p:cNvPicPr preferRelativeResize="0"/>
          <p:nvPr/>
        </p:nvPicPr>
        <p:blipFill>
          <a:blip r:embed="rId4">
            <a:alphaModFix/>
          </a:blip>
          <a:stretch>
            <a:fillRect/>
          </a:stretch>
        </p:blipFill>
        <p:spPr>
          <a:xfrm>
            <a:off x="181300" y="4659666"/>
            <a:ext cx="246220" cy="36477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60"/>
          <p:cNvSpPr/>
          <p:nvPr/>
        </p:nvSpPr>
        <p:spPr>
          <a:xfrm>
            <a:off x="10402550" y="1148800"/>
            <a:ext cx="1381500" cy="375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60"/>
          <p:cNvSpPr/>
          <p:nvPr/>
        </p:nvSpPr>
        <p:spPr>
          <a:xfrm>
            <a:off x="8860149" y="1148800"/>
            <a:ext cx="1288800" cy="375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60"/>
          <p:cNvSpPr/>
          <p:nvPr/>
        </p:nvSpPr>
        <p:spPr>
          <a:xfrm>
            <a:off x="4157050" y="1148800"/>
            <a:ext cx="4448100" cy="375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60"/>
          <p:cNvSpPr/>
          <p:nvPr/>
        </p:nvSpPr>
        <p:spPr>
          <a:xfrm>
            <a:off x="2440650" y="1148800"/>
            <a:ext cx="1437600" cy="375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6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latin typeface="Red Hat Text"/>
                <a:ea typeface="Red Hat Text"/>
                <a:cs typeface="Red Hat Text"/>
                <a:sym typeface="Red Hat Text"/>
              </a:rPr>
              <a:t>DATA SCIENCE LIFECYCLE</a:t>
            </a:r>
            <a:endParaRPr>
              <a:latin typeface="Red Hat Text"/>
              <a:ea typeface="Red Hat Text"/>
              <a:cs typeface="Red Hat Text"/>
              <a:sym typeface="Red Hat Text"/>
            </a:endParaRPr>
          </a:p>
        </p:txBody>
      </p:sp>
      <p:sp>
        <p:nvSpPr>
          <p:cNvPr id="1068" name="Google Shape;1068;p6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069" name="Google Shape;1069;p60"/>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1070" name="Google Shape;1070;p60"/>
          <p:cNvSpPr/>
          <p:nvPr/>
        </p:nvSpPr>
        <p:spPr>
          <a:xfrm rot="5400000">
            <a:off x="2188977"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1071" name="Google Shape;1071;p60"/>
          <p:cNvSpPr/>
          <p:nvPr/>
        </p:nvSpPr>
        <p:spPr>
          <a:xfrm rot="5400000">
            <a:off x="385241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1072" name="Google Shape;1072;p60"/>
          <p:cNvSpPr/>
          <p:nvPr/>
        </p:nvSpPr>
        <p:spPr>
          <a:xfrm rot="5400000">
            <a:off x="5402729"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1073" name="Google Shape;1073;p60"/>
          <p:cNvSpPr/>
          <p:nvPr/>
        </p:nvSpPr>
        <p:spPr>
          <a:xfrm rot="5400000">
            <a:off x="708862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1074" name="Google Shape;1074;p60"/>
          <p:cNvSpPr/>
          <p:nvPr/>
        </p:nvSpPr>
        <p:spPr>
          <a:xfrm rot="5400000">
            <a:off x="8652003"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1075" name="Google Shape;1075;p60"/>
          <p:cNvSpPr/>
          <p:nvPr/>
        </p:nvSpPr>
        <p:spPr>
          <a:xfrm rot="5400000">
            <a:off x="10189258"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1076" name="Google Shape;1076;p60"/>
          <p:cNvSpPr/>
          <p:nvPr/>
        </p:nvSpPr>
        <p:spPr>
          <a:xfrm>
            <a:off x="522488" y="1977047"/>
            <a:ext cx="15846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codifying problem </a:t>
            </a:r>
            <a:br>
              <a:rPr b="0" i="0" lang="en" u="none" cap="none" strike="noStrike">
                <a:solidFill>
                  <a:srgbClr val="FFFFFF"/>
                </a:solidFill>
                <a:latin typeface="Overpass ExtraBold"/>
                <a:ea typeface="Overpass ExtraBold"/>
                <a:cs typeface="Overpass ExtraBold"/>
                <a:sym typeface="Overpass ExtraBold"/>
              </a:rPr>
            </a:br>
            <a:r>
              <a:rPr b="0" i="0" lang="en" u="none" cap="none" strike="noStrike">
                <a:solidFill>
                  <a:srgbClr val="FFFFFF"/>
                </a:solidFill>
                <a:latin typeface="Overpass ExtraBold"/>
                <a:ea typeface="Overpass ExtraBold"/>
                <a:cs typeface="Overpass ExtraBold"/>
                <a:sym typeface="Overpass ExtraBold"/>
              </a:rPr>
              <a:t>and metrics</a:t>
            </a:r>
            <a:endParaRPr/>
          </a:p>
        </p:txBody>
      </p:sp>
      <p:sp>
        <p:nvSpPr>
          <p:cNvPr id="1077" name="Google Shape;1077;p60"/>
          <p:cNvSpPr/>
          <p:nvPr/>
        </p:nvSpPr>
        <p:spPr>
          <a:xfrm>
            <a:off x="4190997"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feature engineering</a:t>
            </a:r>
            <a:endParaRPr/>
          </a:p>
        </p:txBody>
      </p:sp>
      <p:sp>
        <p:nvSpPr>
          <p:cNvPr id="1078" name="Google Shape;1078;p60"/>
          <p:cNvSpPr/>
          <p:nvPr/>
        </p:nvSpPr>
        <p:spPr>
          <a:xfrm>
            <a:off x="5730269" y="1977047"/>
            <a:ext cx="12888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 training </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and tuning</a:t>
            </a:r>
            <a:endParaRPr/>
          </a:p>
        </p:txBody>
      </p:sp>
      <p:sp>
        <p:nvSpPr>
          <p:cNvPr id="1079" name="Google Shape;1079;p60"/>
          <p:cNvSpPr/>
          <p:nvPr/>
        </p:nvSpPr>
        <p:spPr>
          <a:xfrm>
            <a:off x="7391844" y="1977047"/>
            <a:ext cx="12147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1080" name="Google Shape;1080;p60"/>
          <p:cNvSpPr/>
          <p:nvPr/>
        </p:nvSpPr>
        <p:spPr>
          <a:xfrm>
            <a:off x="2529516" y="1977047"/>
            <a:ext cx="12399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300"/>
              <a:buFont typeface="Overpass ExtraBold"/>
              <a:buNone/>
            </a:pPr>
            <a:r>
              <a:rPr b="0" i="0" lang="en" u="none" cap="none" strike="noStrike">
                <a:solidFill>
                  <a:srgbClr val="FFFFFF"/>
                </a:solidFill>
                <a:latin typeface="Overpass ExtraBold"/>
                <a:ea typeface="Overpass ExtraBold"/>
                <a:cs typeface="Overpass ExtraBold"/>
                <a:sym typeface="Overpass ExtraBold"/>
              </a:rPr>
              <a:t>data collection and cleaning</a:t>
            </a:r>
            <a:endParaRPr/>
          </a:p>
        </p:txBody>
      </p:sp>
      <p:sp>
        <p:nvSpPr>
          <p:cNvPr id="1081" name="Google Shape;1081;p60"/>
          <p:cNvSpPr/>
          <p:nvPr/>
        </p:nvSpPr>
        <p:spPr>
          <a:xfrm>
            <a:off x="8940894"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deployment</a:t>
            </a:r>
            <a:endParaRPr/>
          </a:p>
        </p:txBody>
      </p:sp>
      <p:sp>
        <p:nvSpPr>
          <p:cNvPr id="1082" name="Google Shape;1082;p60"/>
          <p:cNvSpPr/>
          <p:nvPr/>
        </p:nvSpPr>
        <p:spPr>
          <a:xfrm>
            <a:off x="10517200" y="1977047"/>
            <a:ext cx="11523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monitoring,</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1083" name="Google Shape;1083;p60"/>
          <p:cNvSpPr/>
          <p:nvPr/>
        </p:nvSpPr>
        <p:spPr>
          <a:xfrm>
            <a:off x="4777440" y="1444058"/>
            <a:ext cx="1842318" cy="532980"/>
          </a:xfrm>
          <a:custGeom>
            <a:rect b="b" l="l" r="r" t="t"/>
            <a:pathLst>
              <a:path extrusionOk="0" h="21600" w="21600">
                <a:moveTo>
                  <a:pt x="937" y="0"/>
                </a:moveTo>
                <a:lnTo>
                  <a:pt x="937" y="4742"/>
                </a:lnTo>
                <a:lnTo>
                  <a:pt x="935" y="4742"/>
                </a:lnTo>
                <a:lnTo>
                  <a:pt x="935" y="12562"/>
                </a:lnTo>
                <a:lnTo>
                  <a:pt x="0" y="12562"/>
                </a:lnTo>
                <a:lnTo>
                  <a:pt x="1602" y="21600"/>
                </a:lnTo>
                <a:lnTo>
                  <a:pt x="3204" y="12562"/>
                </a:lnTo>
                <a:lnTo>
                  <a:pt x="2269" y="12562"/>
                </a:lnTo>
                <a:lnTo>
                  <a:pt x="2269" y="4809"/>
                </a:lnTo>
                <a:lnTo>
                  <a:pt x="20276" y="4809"/>
                </a:lnTo>
                <a:lnTo>
                  <a:pt x="20276" y="20043"/>
                </a:lnTo>
                <a:lnTo>
                  <a:pt x="21600" y="20043"/>
                </a:lnTo>
                <a:lnTo>
                  <a:pt x="21600" y="60"/>
                </a:lnTo>
                <a:lnTo>
                  <a:pt x="21597" y="60"/>
                </a:lnTo>
                <a:lnTo>
                  <a:pt x="21597" y="0"/>
                </a:lnTo>
                <a:lnTo>
                  <a:pt x="937" y="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1084" name="Google Shape;1084;p60"/>
          <p:cNvSpPr/>
          <p:nvPr/>
        </p:nvSpPr>
        <p:spPr>
          <a:xfrm>
            <a:off x="8732571" y="2949092"/>
            <a:ext cx="2457270" cy="979992"/>
          </a:xfrm>
          <a:custGeom>
            <a:rect b="b" l="l" r="r" t="t"/>
            <a:pathLst>
              <a:path extrusionOk="0" h="21600" w="21600">
                <a:moveTo>
                  <a:pt x="20578" y="0"/>
                </a:moveTo>
                <a:lnTo>
                  <a:pt x="20607" y="17133"/>
                </a:lnTo>
                <a:lnTo>
                  <a:pt x="13341" y="17133"/>
                </a:lnTo>
                <a:lnTo>
                  <a:pt x="13341" y="19747"/>
                </a:lnTo>
                <a:lnTo>
                  <a:pt x="21597" y="19747"/>
                </a:lnTo>
                <a:lnTo>
                  <a:pt x="21597" y="19616"/>
                </a:lnTo>
                <a:lnTo>
                  <a:pt x="21600" y="19616"/>
                </a:lnTo>
                <a:lnTo>
                  <a:pt x="21571" y="0"/>
                </a:lnTo>
                <a:lnTo>
                  <a:pt x="20578" y="0"/>
                </a:lnTo>
                <a:close/>
                <a:moveTo>
                  <a:pt x="1868" y="15280"/>
                </a:moveTo>
                <a:lnTo>
                  <a:pt x="0" y="18440"/>
                </a:lnTo>
                <a:lnTo>
                  <a:pt x="1868" y="21600"/>
                </a:lnTo>
                <a:lnTo>
                  <a:pt x="1868" y="19756"/>
                </a:lnTo>
                <a:lnTo>
                  <a:pt x="8309" y="19756"/>
                </a:lnTo>
                <a:lnTo>
                  <a:pt x="8309" y="17124"/>
                </a:lnTo>
                <a:lnTo>
                  <a:pt x="1868" y="17124"/>
                </a:lnTo>
                <a:lnTo>
                  <a:pt x="1868" y="15280"/>
                </a:lnTo>
                <a:close/>
                <a:moveTo>
                  <a:pt x="8849" y="17133"/>
                </a:moveTo>
                <a:lnTo>
                  <a:pt x="8849" y="19747"/>
                </a:lnTo>
                <a:lnTo>
                  <a:pt x="9841" y="19747"/>
                </a:lnTo>
                <a:lnTo>
                  <a:pt x="9841" y="17133"/>
                </a:lnTo>
                <a:lnTo>
                  <a:pt x="8849" y="17133"/>
                </a:lnTo>
                <a:close/>
                <a:moveTo>
                  <a:pt x="10346" y="17133"/>
                </a:moveTo>
                <a:lnTo>
                  <a:pt x="10346" y="19747"/>
                </a:lnTo>
                <a:lnTo>
                  <a:pt x="11338" y="19747"/>
                </a:lnTo>
                <a:lnTo>
                  <a:pt x="11338" y="17133"/>
                </a:lnTo>
                <a:lnTo>
                  <a:pt x="10346" y="17133"/>
                </a:lnTo>
                <a:close/>
                <a:moveTo>
                  <a:pt x="11844" y="17133"/>
                </a:moveTo>
                <a:lnTo>
                  <a:pt x="11844" y="19747"/>
                </a:lnTo>
                <a:lnTo>
                  <a:pt x="12836" y="19747"/>
                </a:lnTo>
                <a:lnTo>
                  <a:pt x="12836" y="17133"/>
                </a:lnTo>
                <a:lnTo>
                  <a:pt x="11844" y="17133"/>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1085" name="Google Shape;1085;p60"/>
          <p:cNvSpPr/>
          <p:nvPr/>
        </p:nvSpPr>
        <p:spPr>
          <a:xfrm>
            <a:off x="6296336" y="2949085"/>
            <a:ext cx="1842318" cy="532980"/>
          </a:xfrm>
          <a:custGeom>
            <a:rect b="b" l="l" r="r" t="t"/>
            <a:pathLst>
              <a:path extrusionOk="0" h="21600" w="21600">
                <a:moveTo>
                  <a:pt x="937" y="21600"/>
                </a:moveTo>
                <a:lnTo>
                  <a:pt x="937" y="16858"/>
                </a:lnTo>
                <a:lnTo>
                  <a:pt x="935" y="16858"/>
                </a:lnTo>
                <a:lnTo>
                  <a:pt x="935" y="9038"/>
                </a:lnTo>
                <a:lnTo>
                  <a:pt x="0" y="9038"/>
                </a:lnTo>
                <a:lnTo>
                  <a:pt x="1602" y="0"/>
                </a:lnTo>
                <a:lnTo>
                  <a:pt x="3204" y="9038"/>
                </a:lnTo>
                <a:lnTo>
                  <a:pt x="2269" y="9038"/>
                </a:lnTo>
                <a:lnTo>
                  <a:pt x="2269" y="16791"/>
                </a:lnTo>
                <a:lnTo>
                  <a:pt x="20276" y="16791"/>
                </a:lnTo>
                <a:lnTo>
                  <a:pt x="20276" y="1557"/>
                </a:lnTo>
                <a:lnTo>
                  <a:pt x="21600" y="1557"/>
                </a:lnTo>
                <a:lnTo>
                  <a:pt x="21600" y="21540"/>
                </a:lnTo>
                <a:lnTo>
                  <a:pt x="21597" y="21540"/>
                </a:lnTo>
                <a:lnTo>
                  <a:pt x="21597" y="21600"/>
                </a:lnTo>
                <a:lnTo>
                  <a:pt x="937"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1086" name="Google Shape;1086;p60"/>
          <p:cNvSpPr/>
          <p:nvPr/>
        </p:nvSpPr>
        <p:spPr>
          <a:xfrm>
            <a:off x="4781201" y="2949085"/>
            <a:ext cx="1500822" cy="532980"/>
          </a:xfrm>
          <a:custGeom>
            <a:rect b="b" l="l" r="r" t="t"/>
            <a:pathLst>
              <a:path extrusionOk="0" h="21600" w="21600">
                <a:moveTo>
                  <a:pt x="1151" y="21600"/>
                </a:moveTo>
                <a:lnTo>
                  <a:pt x="1151" y="16858"/>
                </a:lnTo>
                <a:lnTo>
                  <a:pt x="1147" y="16858"/>
                </a:lnTo>
                <a:lnTo>
                  <a:pt x="1147" y="9038"/>
                </a:lnTo>
                <a:lnTo>
                  <a:pt x="0" y="9038"/>
                </a:lnTo>
                <a:lnTo>
                  <a:pt x="1967" y="0"/>
                </a:lnTo>
                <a:lnTo>
                  <a:pt x="3933" y="9038"/>
                </a:lnTo>
                <a:lnTo>
                  <a:pt x="2785" y="9038"/>
                </a:lnTo>
                <a:lnTo>
                  <a:pt x="2785" y="16791"/>
                </a:lnTo>
                <a:lnTo>
                  <a:pt x="21600" y="16791"/>
                </a:lnTo>
                <a:lnTo>
                  <a:pt x="21521" y="21540"/>
                </a:lnTo>
                <a:lnTo>
                  <a:pt x="1151"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pic>
        <p:nvPicPr>
          <p:cNvPr id="1087" name="Google Shape;1087;p60"/>
          <p:cNvPicPr preferRelativeResize="0"/>
          <p:nvPr/>
        </p:nvPicPr>
        <p:blipFill>
          <a:blip r:embed="rId3">
            <a:alphaModFix/>
          </a:blip>
          <a:stretch>
            <a:fillRect/>
          </a:stretch>
        </p:blipFill>
        <p:spPr>
          <a:xfrm>
            <a:off x="86168" y="3712267"/>
            <a:ext cx="2457275" cy="24572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1" name="Shape 1091"/>
        <p:cNvGrpSpPr/>
        <p:nvPr/>
      </p:nvGrpSpPr>
      <p:grpSpPr>
        <a:xfrm>
          <a:off x="0" y="0"/>
          <a:ext cx="0" cy="0"/>
          <a:chOff x="0" y="0"/>
          <a:chExt cx="0" cy="0"/>
        </a:xfrm>
      </p:grpSpPr>
      <p:sp>
        <p:nvSpPr>
          <p:cNvPr id="1092" name="Google Shape;1092;p61"/>
          <p:cNvSpPr/>
          <p:nvPr/>
        </p:nvSpPr>
        <p:spPr>
          <a:xfrm>
            <a:off x="10402550" y="1148800"/>
            <a:ext cx="1381500" cy="375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61"/>
          <p:cNvSpPr/>
          <p:nvPr/>
        </p:nvSpPr>
        <p:spPr>
          <a:xfrm>
            <a:off x="8860149" y="1148800"/>
            <a:ext cx="1288800" cy="375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61"/>
          <p:cNvSpPr/>
          <p:nvPr/>
        </p:nvSpPr>
        <p:spPr>
          <a:xfrm>
            <a:off x="4157050" y="1148800"/>
            <a:ext cx="4448100" cy="375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61"/>
          <p:cNvSpPr/>
          <p:nvPr/>
        </p:nvSpPr>
        <p:spPr>
          <a:xfrm>
            <a:off x="2440650" y="1148800"/>
            <a:ext cx="1437600" cy="375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6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latin typeface="Red Hat Text"/>
                <a:ea typeface="Red Hat Text"/>
                <a:cs typeface="Red Hat Text"/>
                <a:sym typeface="Red Hat Text"/>
              </a:rPr>
              <a:t>DATA SCIENCE LIFECYCLE</a:t>
            </a:r>
            <a:endParaRPr>
              <a:latin typeface="Red Hat Text"/>
              <a:ea typeface="Red Hat Text"/>
              <a:cs typeface="Red Hat Text"/>
              <a:sym typeface="Red Hat Text"/>
            </a:endParaRPr>
          </a:p>
        </p:txBody>
      </p:sp>
      <p:sp>
        <p:nvSpPr>
          <p:cNvPr id="1097" name="Google Shape;1097;p61"/>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098" name="Google Shape;1098;p61"/>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1099" name="Google Shape;1099;p61"/>
          <p:cNvSpPr/>
          <p:nvPr/>
        </p:nvSpPr>
        <p:spPr>
          <a:xfrm rot="5400000">
            <a:off x="2188977"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1100" name="Google Shape;1100;p61"/>
          <p:cNvSpPr/>
          <p:nvPr/>
        </p:nvSpPr>
        <p:spPr>
          <a:xfrm rot="5400000">
            <a:off x="385241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1101" name="Google Shape;1101;p61"/>
          <p:cNvSpPr/>
          <p:nvPr/>
        </p:nvSpPr>
        <p:spPr>
          <a:xfrm rot="5400000">
            <a:off x="5402729"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1102" name="Google Shape;1102;p61"/>
          <p:cNvSpPr/>
          <p:nvPr/>
        </p:nvSpPr>
        <p:spPr>
          <a:xfrm rot="5400000">
            <a:off x="708862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1103" name="Google Shape;1103;p61"/>
          <p:cNvSpPr/>
          <p:nvPr/>
        </p:nvSpPr>
        <p:spPr>
          <a:xfrm rot="5400000">
            <a:off x="8652003"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1104" name="Google Shape;1104;p61"/>
          <p:cNvSpPr/>
          <p:nvPr/>
        </p:nvSpPr>
        <p:spPr>
          <a:xfrm rot="5400000">
            <a:off x="10189258"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1105" name="Google Shape;1105;p61"/>
          <p:cNvSpPr/>
          <p:nvPr/>
        </p:nvSpPr>
        <p:spPr>
          <a:xfrm>
            <a:off x="522488" y="1977047"/>
            <a:ext cx="15846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codifying problem </a:t>
            </a:r>
            <a:br>
              <a:rPr b="0" i="0" lang="en" u="none" cap="none" strike="noStrike">
                <a:solidFill>
                  <a:srgbClr val="FFFFFF"/>
                </a:solidFill>
                <a:latin typeface="Overpass ExtraBold"/>
                <a:ea typeface="Overpass ExtraBold"/>
                <a:cs typeface="Overpass ExtraBold"/>
                <a:sym typeface="Overpass ExtraBold"/>
              </a:rPr>
            </a:br>
            <a:r>
              <a:rPr b="0" i="0" lang="en" u="none" cap="none" strike="noStrike">
                <a:solidFill>
                  <a:srgbClr val="FFFFFF"/>
                </a:solidFill>
                <a:latin typeface="Overpass ExtraBold"/>
                <a:ea typeface="Overpass ExtraBold"/>
                <a:cs typeface="Overpass ExtraBold"/>
                <a:sym typeface="Overpass ExtraBold"/>
              </a:rPr>
              <a:t>and metrics</a:t>
            </a:r>
            <a:endParaRPr/>
          </a:p>
        </p:txBody>
      </p:sp>
      <p:sp>
        <p:nvSpPr>
          <p:cNvPr id="1106" name="Google Shape;1106;p61"/>
          <p:cNvSpPr/>
          <p:nvPr/>
        </p:nvSpPr>
        <p:spPr>
          <a:xfrm>
            <a:off x="4190997"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feature engineering</a:t>
            </a:r>
            <a:endParaRPr/>
          </a:p>
        </p:txBody>
      </p:sp>
      <p:sp>
        <p:nvSpPr>
          <p:cNvPr id="1107" name="Google Shape;1107;p61"/>
          <p:cNvSpPr/>
          <p:nvPr/>
        </p:nvSpPr>
        <p:spPr>
          <a:xfrm>
            <a:off x="5730269" y="1977047"/>
            <a:ext cx="12888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 training </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and tuning</a:t>
            </a:r>
            <a:endParaRPr/>
          </a:p>
        </p:txBody>
      </p:sp>
      <p:sp>
        <p:nvSpPr>
          <p:cNvPr id="1108" name="Google Shape;1108;p61"/>
          <p:cNvSpPr/>
          <p:nvPr/>
        </p:nvSpPr>
        <p:spPr>
          <a:xfrm>
            <a:off x="7391844" y="1977047"/>
            <a:ext cx="12147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1109" name="Google Shape;1109;p61"/>
          <p:cNvSpPr/>
          <p:nvPr/>
        </p:nvSpPr>
        <p:spPr>
          <a:xfrm>
            <a:off x="2529516" y="1977047"/>
            <a:ext cx="12399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300"/>
              <a:buFont typeface="Overpass ExtraBold"/>
              <a:buNone/>
            </a:pPr>
            <a:r>
              <a:rPr b="0" i="0" lang="en" u="none" cap="none" strike="noStrike">
                <a:solidFill>
                  <a:srgbClr val="FFFFFF"/>
                </a:solidFill>
                <a:latin typeface="Overpass ExtraBold"/>
                <a:ea typeface="Overpass ExtraBold"/>
                <a:cs typeface="Overpass ExtraBold"/>
                <a:sym typeface="Overpass ExtraBold"/>
              </a:rPr>
              <a:t>data collection and cleaning</a:t>
            </a:r>
            <a:endParaRPr/>
          </a:p>
        </p:txBody>
      </p:sp>
      <p:sp>
        <p:nvSpPr>
          <p:cNvPr id="1110" name="Google Shape;1110;p61"/>
          <p:cNvSpPr/>
          <p:nvPr/>
        </p:nvSpPr>
        <p:spPr>
          <a:xfrm>
            <a:off x="8940894"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deployment</a:t>
            </a:r>
            <a:endParaRPr/>
          </a:p>
        </p:txBody>
      </p:sp>
      <p:sp>
        <p:nvSpPr>
          <p:cNvPr id="1111" name="Google Shape;1111;p61"/>
          <p:cNvSpPr/>
          <p:nvPr/>
        </p:nvSpPr>
        <p:spPr>
          <a:xfrm>
            <a:off x="10517200" y="1977047"/>
            <a:ext cx="11523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monitoring,</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1112" name="Google Shape;1112;p61"/>
          <p:cNvSpPr/>
          <p:nvPr/>
        </p:nvSpPr>
        <p:spPr>
          <a:xfrm>
            <a:off x="4777440" y="1444058"/>
            <a:ext cx="1842318" cy="532980"/>
          </a:xfrm>
          <a:custGeom>
            <a:rect b="b" l="l" r="r" t="t"/>
            <a:pathLst>
              <a:path extrusionOk="0" h="21600" w="21600">
                <a:moveTo>
                  <a:pt x="937" y="0"/>
                </a:moveTo>
                <a:lnTo>
                  <a:pt x="937" y="4742"/>
                </a:lnTo>
                <a:lnTo>
                  <a:pt x="935" y="4742"/>
                </a:lnTo>
                <a:lnTo>
                  <a:pt x="935" y="12562"/>
                </a:lnTo>
                <a:lnTo>
                  <a:pt x="0" y="12562"/>
                </a:lnTo>
                <a:lnTo>
                  <a:pt x="1602" y="21600"/>
                </a:lnTo>
                <a:lnTo>
                  <a:pt x="3204" y="12562"/>
                </a:lnTo>
                <a:lnTo>
                  <a:pt x="2269" y="12562"/>
                </a:lnTo>
                <a:lnTo>
                  <a:pt x="2269" y="4809"/>
                </a:lnTo>
                <a:lnTo>
                  <a:pt x="20276" y="4809"/>
                </a:lnTo>
                <a:lnTo>
                  <a:pt x="20276" y="20043"/>
                </a:lnTo>
                <a:lnTo>
                  <a:pt x="21600" y="20043"/>
                </a:lnTo>
                <a:lnTo>
                  <a:pt x="21600" y="60"/>
                </a:lnTo>
                <a:lnTo>
                  <a:pt x="21597" y="60"/>
                </a:lnTo>
                <a:lnTo>
                  <a:pt x="21597" y="0"/>
                </a:lnTo>
                <a:lnTo>
                  <a:pt x="937" y="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1113" name="Google Shape;1113;p61"/>
          <p:cNvSpPr/>
          <p:nvPr/>
        </p:nvSpPr>
        <p:spPr>
          <a:xfrm>
            <a:off x="8732571" y="2949092"/>
            <a:ext cx="2457270" cy="979992"/>
          </a:xfrm>
          <a:custGeom>
            <a:rect b="b" l="l" r="r" t="t"/>
            <a:pathLst>
              <a:path extrusionOk="0" h="21600" w="21600">
                <a:moveTo>
                  <a:pt x="20578" y="0"/>
                </a:moveTo>
                <a:lnTo>
                  <a:pt x="20607" y="17133"/>
                </a:lnTo>
                <a:lnTo>
                  <a:pt x="13341" y="17133"/>
                </a:lnTo>
                <a:lnTo>
                  <a:pt x="13341" y="19747"/>
                </a:lnTo>
                <a:lnTo>
                  <a:pt x="21597" y="19747"/>
                </a:lnTo>
                <a:lnTo>
                  <a:pt x="21597" y="19616"/>
                </a:lnTo>
                <a:lnTo>
                  <a:pt x="21600" y="19616"/>
                </a:lnTo>
                <a:lnTo>
                  <a:pt x="21571" y="0"/>
                </a:lnTo>
                <a:lnTo>
                  <a:pt x="20578" y="0"/>
                </a:lnTo>
                <a:close/>
                <a:moveTo>
                  <a:pt x="1868" y="15280"/>
                </a:moveTo>
                <a:lnTo>
                  <a:pt x="0" y="18440"/>
                </a:lnTo>
                <a:lnTo>
                  <a:pt x="1868" y="21600"/>
                </a:lnTo>
                <a:lnTo>
                  <a:pt x="1868" y="19756"/>
                </a:lnTo>
                <a:lnTo>
                  <a:pt x="8309" y="19756"/>
                </a:lnTo>
                <a:lnTo>
                  <a:pt x="8309" y="17124"/>
                </a:lnTo>
                <a:lnTo>
                  <a:pt x="1868" y="17124"/>
                </a:lnTo>
                <a:lnTo>
                  <a:pt x="1868" y="15280"/>
                </a:lnTo>
                <a:close/>
                <a:moveTo>
                  <a:pt x="8849" y="17133"/>
                </a:moveTo>
                <a:lnTo>
                  <a:pt x="8849" y="19747"/>
                </a:lnTo>
                <a:lnTo>
                  <a:pt x="9841" y="19747"/>
                </a:lnTo>
                <a:lnTo>
                  <a:pt x="9841" y="17133"/>
                </a:lnTo>
                <a:lnTo>
                  <a:pt x="8849" y="17133"/>
                </a:lnTo>
                <a:close/>
                <a:moveTo>
                  <a:pt x="10346" y="17133"/>
                </a:moveTo>
                <a:lnTo>
                  <a:pt x="10346" y="19747"/>
                </a:lnTo>
                <a:lnTo>
                  <a:pt x="11338" y="19747"/>
                </a:lnTo>
                <a:lnTo>
                  <a:pt x="11338" y="17133"/>
                </a:lnTo>
                <a:lnTo>
                  <a:pt x="10346" y="17133"/>
                </a:lnTo>
                <a:close/>
                <a:moveTo>
                  <a:pt x="11844" y="17133"/>
                </a:moveTo>
                <a:lnTo>
                  <a:pt x="11844" y="19747"/>
                </a:lnTo>
                <a:lnTo>
                  <a:pt x="12836" y="19747"/>
                </a:lnTo>
                <a:lnTo>
                  <a:pt x="12836" y="17133"/>
                </a:lnTo>
                <a:lnTo>
                  <a:pt x="11844" y="17133"/>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1114" name="Google Shape;1114;p61"/>
          <p:cNvSpPr/>
          <p:nvPr/>
        </p:nvSpPr>
        <p:spPr>
          <a:xfrm>
            <a:off x="6296336" y="2949085"/>
            <a:ext cx="1842318" cy="532980"/>
          </a:xfrm>
          <a:custGeom>
            <a:rect b="b" l="l" r="r" t="t"/>
            <a:pathLst>
              <a:path extrusionOk="0" h="21600" w="21600">
                <a:moveTo>
                  <a:pt x="937" y="21600"/>
                </a:moveTo>
                <a:lnTo>
                  <a:pt x="937" y="16858"/>
                </a:lnTo>
                <a:lnTo>
                  <a:pt x="935" y="16858"/>
                </a:lnTo>
                <a:lnTo>
                  <a:pt x="935" y="9038"/>
                </a:lnTo>
                <a:lnTo>
                  <a:pt x="0" y="9038"/>
                </a:lnTo>
                <a:lnTo>
                  <a:pt x="1602" y="0"/>
                </a:lnTo>
                <a:lnTo>
                  <a:pt x="3204" y="9038"/>
                </a:lnTo>
                <a:lnTo>
                  <a:pt x="2269" y="9038"/>
                </a:lnTo>
                <a:lnTo>
                  <a:pt x="2269" y="16791"/>
                </a:lnTo>
                <a:lnTo>
                  <a:pt x="20276" y="16791"/>
                </a:lnTo>
                <a:lnTo>
                  <a:pt x="20276" y="1557"/>
                </a:lnTo>
                <a:lnTo>
                  <a:pt x="21600" y="1557"/>
                </a:lnTo>
                <a:lnTo>
                  <a:pt x="21600" y="21540"/>
                </a:lnTo>
                <a:lnTo>
                  <a:pt x="21597" y="21540"/>
                </a:lnTo>
                <a:lnTo>
                  <a:pt x="21597" y="21600"/>
                </a:lnTo>
                <a:lnTo>
                  <a:pt x="937"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1115" name="Google Shape;1115;p61"/>
          <p:cNvSpPr/>
          <p:nvPr/>
        </p:nvSpPr>
        <p:spPr>
          <a:xfrm>
            <a:off x="4781201" y="2949085"/>
            <a:ext cx="1500822" cy="532980"/>
          </a:xfrm>
          <a:custGeom>
            <a:rect b="b" l="l" r="r" t="t"/>
            <a:pathLst>
              <a:path extrusionOk="0" h="21600" w="21600">
                <a:moveTo>
                  <a:pt x="1151" y="21600"/>
                </a:moveTo>
                <a:lnTo>
                  <a:pt x="1151" y="16858"/>
                </a:lnTo>
                <a:lnTo>
                  <a:pt x="1147" y="16858"/>
                </a:lnTo>
                <a:lnTo>
                  <a:pt x="1147" y="9038"/>
                </a:lnTo>
                <a:lnTo>
                  <a:pt x="0" y="9038"/>
                </a:lnTo>
                <a:lnTo>
                  <a:pt x="1967" y="0"/>
                </a:lnTo>
                <a:lnTo>
                  <a:pt x="3933" y="9038"/>
                </a:lnTo>
                <a:lnTo>
                  <a:pt x="2785" y="9038"/>
                </a:lnTo>
                <a:lnTo>
                  <a:pt x="2785" y="16791"/>
                </a:lnTo>
                <a:lnTo>
                  <a:pt x="21600" y="16791"/>
                </a:lnTo>
                <a:lnTo>
                  <a:pt x="21521" y="21540"/>
                </a:lnTo>
                <a:lnTo>
                  <a:pt x="1151"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9" name="Shape 1119"/>
        <p:cNvGrpSpPr/>
        <p:nvPr/>
      </p:nvGrpSpPr>
      <p:grpSpPr>
        <a:xfrm>
          <a:off x="0" y="0"/>
          <a:ext cx="0" cy="0"/>
          <a:chOff x="0" y="0"/>
          <a:chExt cx="0" cy="0"/>
        </a:xfrm>
      </p:grpSpPr>
      <p:sp>
        <p:nvSpPr>
          <p:cNvPr id="1120" name="Google Shape;1120;p62"/>
          <p:cNvSpPr/>
          <p:nvPr/>
        </p:nvSpPr>
        <p:spPr>
          <a:xfrm>
            <a:off x="10402550" y="1148800"/>
            <a:ext cx="1381500" cy="375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62"/>
          <p:cNvSpPr/>
          <p:nvPr/>
        </p:nvSpPr>
        <p:spPr>
          <a:xfrm>
            <a:off x="8860149" y="1148800"/>
            <a:ext cx="1288800" cy="375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62"/>
          <p:cNvSpPr/>
          <p:nvPr/>
        </p:nvSpPr>
        <p:spPr>
          <a:xfrm>
            <a:off x="4157050" y="1148800"/>
            <a:ext cx="4448100" cy="375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62"/>
          <p:cNvSpPr/>
          <p:nvPr/>
        </p:nvSpPr>
        <p:spPr>
          <a:xfrm>
            <a:off x="2440650" y="1148800"/>
            <a:ext cx="1437600" cy="3759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6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latin typeface="Red Hat Text"/>
                <a:ea typeface="Red Hat Text"/>
                <a:cs typeface="Red Hat Text"/>
                <a:sym typeface="Red Hat Text"/>
              </a:rPr>
              <a:t>DATA SCIENCE LIFECYCLE</a:t>
            </a:r>
            <a:endParaRPr>
              <a:latin typeface="Red Hat Text"/>
              <a:ea typeface="Red Hat Text"/>
              <a:cs typeface="Red Hat Text"/>
              <a:sym typeface="Red Hat Text"/>
            </a:endParaRPr>
          </a:p>
        </p:txBody>
      </p:sp>
      <p:sp>
        <p:nvSpPr>
          <p:cNvPr id="1125" name="Google Shape;1125;p6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126" name="Google Shape;1126;p62"/>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1127" name="Google Shape;1127;p62"/>
          <p:cNvSpPr/>
          <p:nvPr/>
        </p:nvSpPr>
        <p:spPr>
          <a:xfrm rot="5400000">
            <a:off x="2188977"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1128" name="Google Shape;1128;p62"/>
          <p:cNvSpPr/>
          <p:nvPr/>
        </p:nvSpPr>
        <p:spPr>
          <a:xfrm rot="5400000">
            <a:off x="385241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1129" name="Google Shape;1129;p62"/>
          <p:cNvSpPr/>
          <p:nvPr/>
        </p:nvSpPr>
        <p:spPr>
          <a:xfrm rot="5400000">
            <a:off x="5402729"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1130" name="Google Shape;1130;p62"/>
          <p:cNvSpPr/>
          <p:nvPr/>
        </p:nvSpPr>
        <p:spPr>
          <a:xfrm rot="5400000">
            <a:off x="708862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1131" name="Google Shape;1131;p62"/>
          <p:cNvSpPr/>
          <p:nvPr/>
        </p:nvSpPr>
        <p:spPr>
          <a:xfrm rot="5400000">
            <a:off x="8652003"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1132" name="Google Shape;1132;p62"/>
          <p:cNvSpPr/>
          <p:nvPr/>
        </p:nvSpPr>
        <p:spPr>
          <a:xfrm rot="5400000">
            <a:off x="10189258"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1133" name="Google Shape;1133;p62"/>
          <p:cNvSpPr/>
          <p:nvPr/>
        </p:nvSpPr>
        <p:spPr>
          <a:xfrm>
            <a:off x="522488" y="1977047"/>
            <a:ext cx="15846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codifying problem </a:t>
            </a:r>
            <a:br>
              <a:rPr b="0" i="0" lang="en" u="none" cap="none" strike="noStrike">
                <a:solidFill>
                  <a:srgbClr val="FFFFFF"/>
                </a:solidFill>
                <a:latin typeface="Overpass ExtraBold"/>
                <a:ea typeface="Overpass ExtraBold"/>
                <a:cs typeface="Overpass ExtraBold"/>
                <a:sym typeface="Overpass ExtraBold"/>
              </a:rPr>
            </a:br>
            <a:r>
              <a:rPr b="0" i="0" lang="en" u="none" cap="none" strike="noStrike">
                <a:solidFill>
                  <a:srgbClr val="FFFFFF"/>
                </a:solidFill>
                <a:latin typeface="Overpass ExtraBold"/>
                <a:ea typeface="Overpass ExtraBold"/>
                <a:cs typeface="Overpass ExtraBold"/>
                <a:sym typeface="Overpass ExtraBold"/>
              </a:rPr>
              <a:t>and metrics</a:t>
            </a:r>
            <a:endParaRPr/>
          </a:p>
        </p:txBody>
      </p:sp>
      <p:sp>
        <p:nvSpPr>
          <p:cNvPr id="1134" name="Google Shape;1134;p62"/>
          <p:cNvSpPr/>
          <p:nvPr/>
        </p:nvSpPr>
        <p:spPr>
          <a:xfrm>
            <a:off x="4190997"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feature engineering</a:t>
            </a:r>
            <a:endParaRPr/>
          </a:p>
        </p:txBody>
      </p:sp>
      <p:sp>
        <p:nvSpPr>
          <p:cNvPr id="1135" name="Google Shape;1135;p62"/>
          <p:cNvSpPr/>
          <p:nvPr/>
        </p:nvSpPr>
        <p:spPr>
          <a:xfrm>
            <a:off x="5730269" y="1977047"/>
            <a:ext cx="12888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 training </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and tuning</a:t>
            </a:r>
            <a:endParaRPr/>
          </a:p>
        </p:txBody>
      </p:sp>
      <p:sp>
        <p:nvSpPr>
          <p:cNvPr id="1136" name="Google Shape;1136;p62"/>
          <p:cNvSpPr/>
          <p:nvPr/>
        </p:nvSpPr>
        <p:spPr>
          <a:xfrm>
            <a:off x="7391844" y="1977047"/>
            <a:ext cx="12147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1137" name="Google Shape;1137;p62"/>
          <p:cNvSpPr/>
          <p:nvPr/>
        </p:nvSpPr>
        <p:spPr>
          <a:xfrm>
            <a:off x="2529516" y="1977047"/>
            <a:ext cx="12399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300"/>
              <a:buFont typeface="Overpass ExtraBold"/>
              <a:buNone/>
            </a:pPr>
            <a:r>
              <a:rPr b="0" i="0" lang="en" u="none" cap="none" strike="noStrike">
                <a:solidFill>
                  <a:srgbClr val="FFFFFF"/>
                </a:solidFill>
                <a:latin typeface="Overpass ExtraBold"/>
                <a:ea typeface="Overpass ExtraBold"/>
                <a:cs typeface="Overpass ExtraBold"/>
                <a:sym typeface="Overpass ExtraBold"/>
              </a:rPr>
              <a:t>data collection and cleaning</a:t>
            </a:r>
            <a:endParaRPr/>
          </a:p>
        </p:txBody>
      </p:sp>
      <p:sp>
        <p:nvSpPr>
          <p:cNvPr id="1138" name="Google Shape;1138;p62"/>
          <p:cNvSpPr/>
          <p:nvPr/>
        </p:nvSpPr>
        <p:spPr>
          <a:xfrm>
            <a:off x="8940894"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deployment</a:t>
            </a:r>
            <a:endParaRPr/>
          </a:p>
        </p:txBody>
      </p:sp>
      <p:sp>
        <p:nvSpPr>
          <p:cNvPr id="1139" name="Google Shape;1139;p62"/>
          <p:cNvSpPr/>
          <p:nvPr/>
        </p:nvSpPr>
        <p:spPr>
          <a:xfrm>
            <a:off x="10517200" y="1977047"/>
            <a:ext cx="11523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monitoring,</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1140" name="Google Shape;1140;p62"/>
          <p:cNvSpPr/>
          <p:nvPr/>
        </p:nvSpPr>
        <p:spPr>
          <a:xfrm>
            <a:off x="4777440" y="1444058"/>
            <a:ext cx="1842318" cy="532980"/>
          </a:xfrm>
          <a:custGeom>
            <a:rect b="b" l="l" r="r" t="t"/>
            <a:pathLst>
              <a:path extrusionOk="0" h="21600" w="21600">
                <a:moveTo>
                  <a:pt x="937" y="0"/>
                </a:moveTo>
                <a:lnTo>
                  <a:pt x="937" y="4742"/>
                </a:lnTo>
                <a:lnTo>
                  <a:pt x="935" y="4742"/>
                </a:lnTo>
                <a:lnTo>
                  <a:pt x="935" y="12562"/>
                </a:lnTo>
                <a:lnTo>
                  <a:pt x="0" y="12562"/>
                </a:lnTo>
                <a:lnTo>
                  <a:pt x="1602" y="21600"/>
                </a:lnTo>
                <a:lnTo>
                  <a:pt x="3204" y="12562"/>
                </a:lnTo>
                <a:lnTo>
                  <a:pt x="2269" y="12562"/>
                </a:lnTo>
                <a:lnTo>
                  <a:pt x="2269" y="4809"/>
                </a:lnTo>
                <a:lnTo>
                  <a:pt x="20276" y="4809"/>
                </a:lnTo>
                <a:lnTo>
                  <a:pt x="20276" y="20043"/>
                </a:lnTo>
                <a:lnTo>
                  <a:pt x="21600" y="20043"/>
                </a:lnTo>
                <a:lnTo>
                  <a:pt x="21600" y="60"/>
                </a:lnTo>
                <a:lnTo>
                  <a:pt x="21597" y="60"/>
                </a:lnTo>
                <a:lnTo>
                  <a:pt x="21597" y="0"/>
                </a:lnTo>
                <a:lnTo>
                  <a:pt x="937" y="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1141" name="Google Shape;1141;p62"/>
          <p:cNvSpPr/>
          <p:nvPr/>
        </p:nvSpPr>
        <p:spPr>
          <a:xfrm>
            <a:off x="8732571" y="2949092"/>
            <a:ext cx="2457270" cy="979992"/>
          </a:xfrm>
          <a:custGeom>
            <a:rect b="b" l="l" r="r" t="t"/>
            <a:pathLst>
              <a:path extrusionOk="0" h="21600" w="21600">
                <a:moveTo>
                  <a:pt x="20578" y="0"/>
                </a:moveTo>
                <a:lnTo>
                  <a:pt x="20607" y="17133"/>
                </a:lnTo>
                <a:lnTo>
                  <a:pt x="13341" y="17133"/>
                </a:lnTo>
                <a:lnTo>
                  <a:pt x="13341" y="19747"/>
                </a:lnTo>
                <a:lnTo>
                  <a:pt x="21597" y="19747"/>
                </a:lnTo>
                <a:lnTo>
                  <a:pt x="21597" y="19616"/>
                </a:lnTo>
                <a:lnTo>
                  <a:pt x="21600" y="19616"/>
                </a:lnTo>
                <a:lnTo>
                  <a:pt x="21571" y="0"/>
                </a:lnTo>
                <a:lnTo>
                  <a:pt x="20578" y="0"/>
                </a:lnTo>
                <a:close/>
                <a:moveTo>
                  <a:pt x="1868" y="15280"/>
                </a:moveTo>
                <a:lnTo>
                  <a:pt x="0" y="18440"/>
                </a:lnTo>
                <a:lnTo>
                  <a:pt x="1868" y="21600"/>
                </a:lnTo>
                <a:lnTo>
                  <a:pt x="1868" y="19756"/>
                </a:lnTo>
                <a:lnTo>
                  <a:pt x="8309" y="19756"/>
                </a:lnTo>
                <a:lnTo>
                  <a:pt x="8309" y="17124"/>
                </a:lnTo>
                <a:lnTo>
                  <a:pt x="1868" y="17124"/>
                </a:lnTo>
                <a:lnTo>
                  <a:pt x="1868" y="15280"/>
                </a:lnTo>
                <a:close/>
                <a:moveTo>
                  <a:pt x="8849" y="17133"/>
                </a:moveTo>
                <a:lnTo>
                  <a:pt x="8849" y="19747"/>
                </a:lnTo>
                <a:lnTo>
                  <a:pt x="9841" y="19747"/>
                </a:lnTo>
                <a:lnTo>
                  <a:pt x="9841" y="17133"/>
                </a:lnTo>
                <a:lnTo>
                  <a:pt x="8849" y="17133"/>
                </a:lnTo>
                <a:close/>
                <a:moveTo>
                  <a:pt x="10346" y="17133"/>
                </a:moveTo>
                <a:lnTo>
                  <a:pt x="10346" y="19747"/>
                </a:lnTo>
                <a:lnTo>
                  <a:pt x="11338" y="19747"/>
                </a:lnTo>
                <a:lnTo>
                  <a:pt x="11338" y="17133"/>
                </a:lnTo>
                <a:lnTo>
                  <a:pt x="10346" y="17133"/>
                </a:lnTo>
                <a:close/>
                <a:moveTo>
                  <a:pt x="11844" y="17133"/>
                </a:moveTo>
                <a:lnTo>
                  <a:pt x="11844" y="19747"/>
                </a:lnTo>
                <a:lnTo>
                  <a:pt x="12836" y="19747"/>
                </a:lnTo>
                <a:lnTo>
                  <a:pt x="12836" y="17133"/>
                </a:lnTo>
                <a:lnTo>
                  <a:pt x="11844" y="17133"/>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1142" name="Google Shape;1142;p62"/>
          <p:cNvSpPr/>
          <p:nvPr/>
        </p:nvSpPr>
        <p:spPr>
          <a:xfrm>
            <a:off x="6296336" y="2949085"/>
            <a:ext cx="1842318" cy="532980"/>
          </a:xfrm>
          <a:custGeom>
            <a:rect b="b" l="l" r="r" t="t"/>
            <a:pathLst>
              <a:path extrusionOk="0" h="21600" w="21600">
                <a:moveTo>
                  <a:pt x="937" y="21600"/>
                </a:moveTo>
                <a:lnTo>
                  <a:pt x="937" y="16858"/>
                </a:lnTo>
                <a:lnTo>
                  <a:pt x="935" y="16858"/>
                </a:lnTo>
                <a:lnTo>
                  <a:pt x="935" y="9038"/>
                </a:lnTo>
                <a:lnTo>
                  <a:pt x="0" y="9038"/>
                </a:lnTo>
                <a:lnTo>
                  <a:pt x="1602" y="0"/>
                </a:lnTo>
                <a:lnTo>
                  <a:pt x="3204" y="9038"/>
                </a:lnTo>
                <a:lnTo>
                  <a:pt x="2269" y="9038"/>
                </a:lnTo>
                <a:lnTo>
                  <a:pt x="2269" y="16791"/>
                </a:lnTo>
                <a:lnTo>
                  <a:pt x="20276" y="16791"/>
                </a:lnTo>
                <a:lnTo>
                  <a:pt x="20276" y="1557"/>
                </a:lnTo>
                <a:lnTo>
                  <a:pt x="21600" y="1557"/>
                </a:lnTo>
                <a:lnTo>
                  <a:pt x="21600" y="21540"/>
                </a:lnTo>
                <a:lnTo>
                  <a:pt x="21597" y="21540"/>
                </a:lnTo>
                <a:lnTo>
                  <a:pt x="21597" y="21600"/>
                </a:lnTo>
                <a:lnTo>
                  <a:pt x="937"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1143" name="Google Shape;1143;p62"/>
          <p:cNvSpPr/>
          <p:nvPr/>
        </p:nvSpPr>
        <p:spPr>
          <a:xfrm>
            <a:off x="4781201" y="2949085"/>
            <a:ext cx="1500822" cy="532980"/>
          </a:xfrm>
          <a:custGeom>
            <a:rect b="b" l="l" r="r" t="t"/>
            <a:pathLst>
              <a:path extrusionOk="0" h="21600" w="21600">
                <a:moveTo>
                  <a:pt x="1151" y="21600"/>
                </a:moveTo>
                <a:lnTo>
                  <a:pt x="1151" y="16858"/>
                </a:lnTo>
                <a:lnTo>
                  <a:pt x="1147" y="16858"/>
                </a:lnTo>
                <a:lnTo>
                  <a:pt x="1147" y="9038"/>
                </a:lnTo>
                <a:lnTo>
                  <a:pt x="0" y="9038"/>
                </a:lnTo>
                <a:lnTo>
                  <a:pt x="1967" y="0"/>
                </a:lnTo>
                <a:lnTo>
                  <a:pt x="3933" y="9038"/>
                </a:lnTo>
                <a:lnTo>
                  <a:pt x="2785" y="9038"/>
                </a:lnTo>
                <a:lnTo>
                  <a:pt x="2785" y="16791"/>
                </a:lnTo>
                <a:lnTo>
                  <a:pt x="21600" y="16791"/>
                </a:lnTo>
                <a:lnTo>
                  <a:pt x="21521" y="21540"/>
                </a:lnTo>
                <a:lnTo>
                  <a:pt x="1151"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pic>
        <p:nvPicPr>
          <p:cNvPr id="1144" name="Google Shape;1144;p62"/>
          <p:cNvPicPr preferRelativeResize="0"/>
          <p:nvPr/>
        </p:nvPicPr>
        <p:blipFill>
          <a:blip r:embed="rId3">
            <a:alphaModFix/>
          </a:blip>
          <a:stretch>
            <a:fillRect/>
          </a:stretch>
        </p:blipFill>
        <p:spPr>
          <a:xfrm>
            <a:off x="2367150" y="4402074"/>
            <a:ext cx="1584600" cy="15846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8" name="Shape 1148"/>
        <p:cNvGrpSpPr/>
        <p:nvPr/>
      </p:nvGrpSpPr>
      <p:grpSpPr>
        <a:xfrm>
          <a:off x="0" y="0"/>
          <a:ext cx="0" cy="0"/>
          <a:chOff x="0" y="0"/>
          <a:chExt cx="0" cy="0"/>
        </a:xfrm>
      </p:grpSpPr>
      <p:sp>
        <p:nvSpPr>
          <p:cNvPr id="1149" name="Google Shape;1149;p63"/>
          <p:cNvSpPr/>
          <p:nvPr/>
        </p:nvSpPr>
        <p:spPr>
          <a:xfrm>
            <a:off x="10402550" y="1148800"/>
            <a:ext cx="1381500" cy="375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63"/>
          <p:cNvSpPr/>
          <p:nvPr/>
        </p:nvSpPr>
        <p:spPr>
          <a:xfrm>
            <a:off x="8860149" y="1148800"/>
            <a:ext cx="1288800" cy="375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63"/>
          <p:cNvSpPr/>
          <p:nvPr/>
        </p:nvSpPr>
        <p:spPr>
          <a:xfrm>
            <a:off x="4157050" y="1148800"/>
            <a:ext cx="4448100" cy="3759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63"/>
          <p:cNvSpPr/>
          <p:nvPr/>
        </p:nvSpPr>
        <p:spPr>
          <a:xfrm>
            <a:off x="2440650" y="1148800"/>
            <a:ext cx="1437600" cy="375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6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latin typeface="Red Hat Text"/>
                <a:ea typeface="Red Hat Text"/>
                <a:cs typeface="Red Hat Text"/>
                <a:sym typeface="Red Hat Text"/>
              </a:rPr>
              <a:t>DATA SCIENCE LIFECYCLE</a:t>
            </a:r>
            <a:endParaRPr>
              <a:latin typeface="Red Hat Text"/>
              <a:ea typeface="Red Hat Text"/>
              <a:cs typeface="Red Hat Text"/>
              <a:sym typeface="Red Hat Text"/>
            </a:endParaRPr>
          </a:p>
        </p:txBody>
      </p:sp>
      <p:sp>
        <p:nvSpPr>
          <p:cNvPr id="1154" name="Google Shape;1154;p6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155" name="Google Shape;1155;p63"/>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1156" name="Google Shape;1156;p63"/>
          <p:cNvSpPr/>
          <p:nvPr/>
        </p:nvSpPr>
        <p:spPr>
          <a:xfrm rot="5400000">
            <a:off x="2188977"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1157" name="Google Shape;1157;p63"/>
          <p:cNvSpPr/>
          <p:nvPr/>
        </p:nvSpPr>
        <p:spPr>
          <a:xfrm rot="5400000">
            <a:off x="385241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1158" name="Google Shape;1158;p63"/>
          <p:cNvSpPr/>
          <p:nvPr/>
        </p:nvSpPr>
        <p:spPr>
          <a:xfrm rot="5400000">
            <a:off x="5402729"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1159" name="Google Shape;1159;p63"/>
          <p:cNvSpPr/>
          <p:nvPr/>
        </p:nvSpPr>
        <p:spPr>
          <a:xfrm rot="5400000">
            <a:off x="708862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1160" name="Google Shape;1160;p63"/>
          <p:cNvSpPr/>
          <p:nvPr/>
        </p:nvSpPr>
        <p:spPr>
          <a:xfrm rot="5400000">
            <a:off x="8652003"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1161" name="Google Shape;1161;p63"/>
          <p:cNvSpPr/>
          <p:nvPr/>
        </p:nvSpPr>
        <p:spPr>
          <a:xfrm rot="5400000">
            <a:off x="10189258"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1162" name="Google Shape;1162;p63"/>
          <p:cNvSpPr/>
          <p:nvPr/>
        </p:nvSpPr>
        <p:spPr>
          <a:xfrm>
            <a:off x="522488" y="1977047"/>
            <a:ext cx="15846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codifying problem </a:t>
            </a:r>
            <a:br>
              <a:rPr b="0" i="0" lang="en" u="none" cap="none" strike="noStrike">
                <a:solidFill>
                  <a:srgbClr val="FFFFFF"/>
                </a:solidFill>
                <a:latin typeface="Overpass ExtraBold"/>
                <a:ea typeface="Overpass ExtraBold"/>
                <a:cs typeface="Overpass ExtraBold"/>
                <a:sym typeface="Overpass ExtraBold"/>
              </a:rPr>
            </a:br>
            <a:r>
              <a:rPr b="0" i="0" lang="en" u="none" cap="none" strike="noStrike">
                <a:solidFill>
                  <a:srgbClr val="FFFFFF"/>
                </a:solidFill>
                <a:latin typeface="Overpass ExtraBold"/>
                <a:ea typeface="Overpass ExtraBold"/>
                <a:cs typeface="Overpass ExtraBold"/>
                <a:sym typeface="Overpass ExtraBold"/>
              </a:rPr>
              <a:t>and metrics</a:t>
            </a:r>
            <a:endParaRPr/>
          </a:p>
        </p:txBody>
      </p:sp>
      <p:sp>
        <p:nvSpPr>
          <p:cNvPr id="1163" name="Google Shape;1163;p63"/>
          <p:cNvSpPr/>
          <p:nvPr/>
        </p:nvSpPr>
        <p:spPr>
          <a:xfrm>
            <a:off x="4190997"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feature engineering</a:t>
            </a:r>
            <a:endParaRPr/>
          </a:p>
        </p:txBody>
      </p:sp>
      <p:sp>
        <p:nvSpPr>
          <p:cNvPr id="1164" name="Google Shape;1164;p63"/>
          <p:cNvSpPr/>
          <p:nvPr/>
        </p:nvSpPr>
        <p:spPr>
          <a:xfrm>
            <a:off x="5730269" y="1977047"/>
            <a:ext cx="12888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 training </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and tuning</a:t>
            </a:r>
            <a:endParaRPr/>
          </a:p>
        </p:txBody>
      </p:sp>
      <p:sp>
        <p:nvSpPr>
          <p:cNvPr id="1165" name="Google Shape;1165;p63"/>
          <p:cNvSpPr/>
          <p:nvPr/>
        </p:nvSpPr>
        <p:spPr>
          <a:xfrm>
            <a:off x="7391844" y="1977047"/>
            <a:ext cx="12147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1166" name="Google Shape;1166;p63"/>
          <p:cNvSpPr/>
          <p:nvPr/>
        </p:nvSpPr>
        <p:spPr>
          <a:xfrm>
            <a:off x="2529516" y="1977047"/>
            <a:ext cx="12399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300"/>
              <a:buFont typeface="Overpass ExtraBold"/>
              <a:buNone/>
            </a:pPr>
            <a:r>
              <a:rPr b="0" i="0" lang="en" u="none" cap="none" strike="noStrike">
                <a:solidFill>
                  <a:srgbClr val="FFFFFF"/>
                </a:solidFill>
                <a:latin typeface="Overpass ExtraBold"/>
                <a:ea typeface="Overpass ExtraBold"/>
                <a:cs typeface="Overpass ExtraBold"/>
                <a:sym typeface="Overpass ExtraBold"/>
              </a:rPr>
              <a:t>data collection and cleaning</a:t>
            </a:r>
            <a:endParaRPr/>
          </a:p>
        </p:txBody>
      </p:sp>
      <p:sp>
        <p:nvSpPr>
          <p:cNvPr id="1167" name="Google Shape;1167;p63"/>
          <p:cNvSpPr/>
          <p:nvPr/>
        </p:nvSpPr>
        <p:spPr>
          <a:xfrm>
            <a:off x="8940894"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deployment</a:t>
            </a:r>
            <a:endParaRPr/>
          </a:p>
        </p:txBody>
      </p:sp>
      <p:sp>
        <p:nvSpPr>
          <p:cNvPr id="1168" name="Google Shape;1168;p63"/>
          <p:cNvSpPr/>
          <p:nvPr/>
        </p:nvSpPr>
        <p:spPr>
          <a:xfrm>
            <a:off x="10517200" y="1977047"/>
            <a:ext cx="11523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monitoring,</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1169" name="Google Shape;1169;p63"/>
          <p:cNvSpPr/>
          <p:nvPr/>
        </p:nvSpPr>
        <p:spPr>
          <a:xfrm>
            <a:off x="4777440" y="1444058"/>
            <a:ext cx="1842318" cy="532980"/>
          </a:xfrm>
          <a:custGeom>
            <a:rect b="b" l="l" r="r" t="t"/>
            <a:pathLst>
              <a:path extrusionOk="0" h="21600" w="21600">
                <a:moveTo>
                  <a:pt x="937" y="0"/>
                </a:moveTo>
                <a:lnTo>
                  <a:pt x="937" y="4742"/>
                </a:lnTo>
                <a:lnTo>
                  <a:pt x="935" y="4742"/>
                </a:lnTo>
                <a:lnTo>
                  <a:pt x="935" y="12562"/>
                </a:lnTo>
                <a:lnTo>
                  <a:pt x="0" y="12562"/>
                </a:lnTo>
                <a:lnTo>
                  <a:pt x="1602" y="21600"/>
                </a:lnTo>
                <a:lnTo>
                  <a:pt x="3204" y="12562"/>
                </a:lnTo>
                <a:lnTo>
                  <a:pt x="2269" y="12562"/>
                </a:lnTo>
                <a:lnTo>
                  <a:pt x="2269" y="4809"/>
                </a:lnTo>
                <a:lnTo>
                  <a:pt x="20276" y="4809"/>
                </a:lnTo>
                <a:lnTo>
                  <a:pt x="20276" y="20043"/>
                </a:lnTo>
                <a:lnTo>
                  <a:pt x="21600" y="20043"/>
                </a:lnTo>
                <a:lnTo>
                  <a:pt x="21600" y="60"/>
                </a:lnTo>
                <a:lnTo>
                  <a:pt x="21597" y="60"/>
                </a:lnTo>
                <a:lnTo>
                  <a:pt x="21597" y="0"/>
                </a:lnTo>
                <a:lnTo>
                  <a:pt x="937" y="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1170" name="Google Shape;1170;p63"/>
          <p:cNvSpPr/>
          <p:nvPr/>
        </p:nvSpPr>
        <p:spPr>
          <a:xfrm>
            <a:off x="8732571" y="2949092"/>
            <a:ext cx="2457270" cy="979992"/>
          </a:xfrm>
          <a:custGeom>
            <a:rect b="b" l="l" r="r" t="t"/>
            <a:pathLst>
              <a:path extrusionOk="0" h="21600" w="21600">
                <a:moveTo>
                  <a:pt x="20578" y="0"/>
                </a:moveTo>
                <a:lnTo>
                  <a:pt x="20607" y="17133"/>
                </a:lnTo>
                <a:lnTo>
                  <a:pt x="13341" y="17133"/>
                </a:lnTo>
                <a:lnTo>
                  <a:pt x="13341" y="19747"/>
                </a:lnTo>
                <a:lnTo>
                  <a:pt x="21597" y="19747"/>
                </a:lnTo>
                <a:lnTo>
                  <a:pt x="21597" y="19616"/>
                </a:lnTo>
                <a:lnTo>
                  <a:pt x="21600" y="19616"/>
                </a:lnTo>
                <a:lnTo>
                  <a:pt x="21571" y="0"/>
                </a:lnTo>
                <a:lnTo>
                  <a:pt x="20578" y="0"/>
                </a:lnTo>
                <a:close/>
                <a:moveTo>
                  <a:pt x="1868" y="15280"/>
                </a:moveTo>
                <a:lnTo>
                  <a:pt x="0" y="18440"/>
                </a:lnTo>
                <a:lnTo>
                  <a:pt x="1868" y="21600"/>
                </a:lnTo>
                <a:lnTo>
                  <a:pt x="1868" y="19756"/>
                </a:lnTo>
                <a:lnTo>
                  <a:pt x="8309" y="19756"/>
                </a:lnTo>
                <a:lnTo>
                  <a:pt x="8309" y="17124"/>
                </a:lnTo>
                <a:lnTo>
                  <a:pt x="1868" y="17124"/>
                </a:lnTo>
                <a:lnTo>
                  <a:pt x="1868" y="15280"/>
                </a:lnTo>
                <a:close/>
                <a:moveTo>
                  <a:pt x="8849" y="17133"/>
                </a:moveTo>
                <a:lnTo>
                  <a:pt x="8849" y="19747"/>
                </a:lnTo>
                <a:lnTo>
                  <a:pt x="9841" y="19747"/>
                </a:lnTo>
                <a:lnTo>
                  <a:pt x="9841" y="17133"/>
                </a:lnTo>
                <a:lnTo>
                  <a:pt x="8849" y="17133"/>
                </a:lnTo>
                <a:close/>
                <a:moveTo>
                  <a:pt x="10346" y="17133"/>
                </a:moveTo>
                <a:lnTo>
                  <a:pt x="10346" y="19747"/>
                </a:lnTo>
                <a:lnTo>
                  <a:pt x="11338" y="19747"/>
                </a:lnTo>
                <a:lnTo>
                  <a:pt x="11338" y="17133"/>
                </a:lnTo>
                <a:lnTo>
                  <a:pt x="10346" y="17133"/>
                </a:lnTo>
                <a:close/>
                <a:moveTo>
                  <a:pt x="11844" y="17133"/>
                </a:moveTo>
                <a:lnTo>
                  <a:pt x="11844" y="19747"/>
                </a:lnTo>
                <a:lnTo>
                  <a:pt x="12836" y="19747"/>
                </a:lnTo>
                <a:lnTo>
                  <a:pt x="12836" y="17133"/>
                </a:lnTo>
                <a:lnTo>
                  <a:pt x="11844" y="17133"/>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1171" name="Google Shape;1171;p63"/>
          <p:cNvSpPr/>
          <p:nvPr/>
        </p:nvSpPr>
        <p:spPr>
          <a:xfrm>
            <a:off x="6296336" y="2949085"/>
            <a:ext cx="1842318" cy="532980"/>
          </a:xfrm>
          <a:custGeom>
            <a:rect b="b" l="l" r="r" t="t"/>
            <a:pathLst>
              <a:path extrusionOk="0" h="21600" w="21600">
                <a:moveTo>
                  <a:pt x="937" y="21600"/>
                </a:moveTo>
                <a:lnTo>
                  <a:pt x="937" y="16858"/>
                </a:lnTo>
                <a:lnTo>
                  <a:pt x="935" y="16858"/>
                </a:lnTo>
                <a:lnTo>
                  <a:pt x="935" y="9038"/>
                </a:lnTo>
                <a:lnTo>
                  <a:pt x="0" y="9038"/>
                </a:lnTo>
                <a:lnTo>
                  <a:pt x="1602" y="0"/>
                </a:lnTo>
                <a:lnTo>
                  <a:pt x="3204" y="9038"/>
                </a:lnTo>
                <a:lnTo>
                  <a:pt x="2269" y="9038"/>
                </a:lnTo>
                <a:lnTo>
                  <a:pt x="2269" y="16791"/>
                </a:lnTo>
                <a:lnTo>
                  <a:pt x="20276" y="16791"/>
                </a:lnTo>
                <a:lnTo>
                  <a:pt x="20276" y="1557"/>
                </a:lnTo>
                <a:lnTo>
                  <a:pt x="21600" y="1557"/>
                </a:lnTo>
                <a:lnTo>
                  <a:pt x="21600" y="21540"/>
                </a:lnTo>
                <a:lnTo>
                  <a:pt x="21597" y="21540"/>
                </a:lnTo>
                <a:lnTo>
                  <a:pt x="21597" y="21600"/>
                </a:lnTo>
                <a:lnTo>
                  <a:pt x="937"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1172" name="Google Shape;1172;p63"/>
          <p:cNvSpPr/>
          <p:nvPr/>
        </p:nvSpPr>
        <p:spPr>
          <a:xfrm>
            <a:off x="4781201" y="2949085"/>
            <a:ext cx="1500822" cy="532980"/>
          </a:xfrm>
          <a:custGeom>
            <a:rect b="b" l="l" r="r" t="t"/>
            <a:pathLst>
              <a:path extrusionOk="0" h="21600" w="21600">
                <a:moveTo>
                  <a:pt x="1151" y="21600"/>
                </a:moveTo>
                <a:lnTo>
                  <a:pt x="1151" y="16858"/>
                </a:lnTo>
                <a:lnTo>
                  <a:pt x="1147" y="16858"/>
                </a:lnTo>
                <a:lnTo>
                  <a:pt x="1147" y="9038"/>
                </a:lnTo>
                <a:lnTo>
                  <a:pt x="0" y="9038"/>
                </a:lnTo>
                <a:lnTo>
                  <a:pt x="1967" y="0"/>
                </a:lnTo>
                <a:lnTo>
                  <a:pt x="3933" y="9038"/>
                </a:lnTo>
                <a:lnTo>
                  <a:pt x="2785" y="9038"/>
                </a:lnTo>
                <a:lnTo>
                  <a:pt x="2785" y="16791"/>
                </a:lnTo>
                <a:lnTo>
                  <a:pt x="21600" y="16791"/>
                </a:lnTo>
                <a:lnTo>
                  <a:pt x="21521" y="21540"/>
                </a:lnTo>
                <a:lnTo>
                  <a:pt x="1151"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pic>
        <p:nvPicPr>
          <p:cNvPr id="1173" name="Google Shape;1173;p63"/>
          <p:cNvPicPr preferRelativeResize="0"/>
          <p:nvPr/>
        </p:nvPicPr>
        <p:blipFill>
          <a:blip r:embed="rId3">
            <a:alphaModFix/>
          </a:blip>
          <a:stretch>
            <a:fillRect/>
          </a:stretch>
        </p:blipFill>
        <p:spPr>
          <a:xfrm>
            <a:off x="5654399" y="4454100"/>
            <a:ext cx="1614850" cy="16148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7" name="Shape 1177"/>
        <p:cNvGrpSpPr/>
        <p:nvPr/>
      </p:nvGrpSpPr>
      <p:grpSpPr>
        <a:xfrm>
          <a:off x="0" y="0"/>
          <a:ext cx="0" cy="0"/>
          <a:chOff x="0" y="0"/>
          <a:chExt cx="0" cy="0"/>
        </a:xfrm>
      </p:grpSpPr>
      <p:sp>
        <p:nvSpPr>
          <p:cNvPr id="1178" name="Google Shape;1178;p64"/>
          <p:cNvSpPr/>
          <p:nvPr/>
        </p:nvSpPr>
        <p:spPr>
          <a:xfrm>
            <a:off x="10402550" y="1148800"/>
            <a:ext cx="1381500" cy="375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64"/>
          <p:cNvSpPr/>
          <p:nvPr/>
        </p:nvSpPr>
        <p:spPr>
          <a:xfrm>
            <a:off x="8860149" y="1148800"/>
            <a:ext cx="1288800" cy="3759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64"/>
          <p:cNvSpPr/>
          <p:nvPr/>
        </p:nvSpPr>
        <p:spPr>
          <a:xfrm>
            <a:off x="4157050" y="1148800"/>
            <a:ext cx="4448100" cy="375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64"/>
          <p:cNvSpPr/>
          <p:nvPr/>
        </p:nvSpPr>
        <p:spPr>
          <a:xfrm>
            <a:off x="2440650" y="1148800"/>
            <a:ext cx="1437600" cy="375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6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latin typeface="Red Hat Text"/>
                <a:ea typeface="Red Hat Text"/>
                <a:cs typeface="Red Hat Text"/>
                <a:sym typeface="Red Hat Text"/>
              </a:rPr>
              <a:t>DATA SCIENCE LIFECYCLE</a:t>
            </a:r>
            <a:endParaRPr>
              <a:latin typeface="Red Hat Text"/>
              <a:ea typeface="Red Hat Text"/>
              <a:cs typeface="Red Hat Text"/>
              <a:sym typeface="Red Hat Text"/>
            </a:endParaRPr>
          </a:p>
        </p:txBody>
      </p:sp>
      <p:sp>
        <p:nvSpPr>
          <p:cNvPr id="1183" name="Google Shape;1183;p6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184" name="Google Shape;1184;p64"/>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1185" name="Google Shape;1185;p64"/>
          <p:cNvSpPr/>
          <p:nvPr/>
        </p:nvSpPr>
        <p:spPr>
          <a:xfrm rot="5400000">
            <a:off x="2188977"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1186" name="Google Shape;1186;p64"/>
          <p:cNvSpPr/>
          <p:nvPr/>
        </p:nvSpPr>
        <p:spPr>
          <a:xfrm rot="5400000">
            <a:off x="385241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1187" name="Google Shape;1187;p64"/>
          <p:cNvSpPr/>
          <p:nvPr/>
        </p:nvSpPr>
        <p:spPr>
          <a:xfrm rot="5400000">
            <a:off x="5402729"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1188" name="Google Shape;1188;p64"/>
          <p:cNvSpPr/>
          <p:nvPr/>
        </p:nvSpPr>
        <p:spPr>
          <a:xfrm rot="5400000">
            <a:off x="708862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1189" name="Google Shape;1189;p64"/>
          <p:cNvSpPr/>
          <p:nvPr/>
        </p:nvSpPr>
        <p:spPr>
          <a:xfrm rot="5400000">
            <a:off x="8652003"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1190" name="Google Shape;1190;p64"/>
          <p:cNvSpPr/>
          <p:nvPr/>
        </p:nvSpPr>
        <p:spPr>
          <a:xfrm rot="5400000">
            <a:off x="10189258"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1191" name="Google Shape;1191;p64"/>
          <p:cNvSpPr/>
          <p:nvPr/>
        </p:nvSpPr>
        <p:spPr>
          <a:xfrm>
            <a:off x="522488" y="1977047"/>
            <a:ext cx="15846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codifying problem </a:t>
            </a:r>
            <a:br>
              <a:rPr b="0" i="0" lang="en" u="none" cap="none" strike="noStrike">
                <a:solidFill>
                  <a:srgbClr val="FFFFFF"/>
                </a:solidFill>
                <a:latin typeface="Overpass ExtraBold"/>
                <a:ea typeface="Overpass ExtraBold"/>
                <a:cs typeface="Overpass ExtraBold"/>
                <a:sym typeface="Overpass ExtraBold"/>
              </a:rPr>
            </a:br>
            <a:r>
              <a:rPr b="0" i="0" lang="en" u="none" cap="none" strike="noStrike">
                <a:solidFill>
                  <a:srgbClr val="FFFFFF"/>
                </a:solidFill>
                <a:latin typeface="Overpass ExtraBold"/>
                <a:ea typeface="Overpass ExtraBold"/>
                <a:cs typeface="Overpass ExtraBold"/>
                <a:sym typeface="Overpass ExtraBold"/>
              </a:rPr>
              <a:t>and metrics</a:t>
            </a:r>
            <a:endParaRPr/>
          </a:p>
        </p:txBody>
      </p:sp>
      <p:sp>
        <p:nvSpPr>
          <p:cNvPr id="1192" name="Google Shape;1192;p64"/>
          <p:cNvSpPr/>
          <p:nvPr/>
        </p:nvSpPr>
        <p:spPr>
          <a:xfrm>
            <a:off x="4190997"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feature engineering</a:t>
            </a:r>
            <a:endParaRPr/>
          </a:p>
        </p:txBody>
      </p:sp>
      <p:sp>
        <p:nvSpPr>
          <p:cNvPr id="1193" name="Google Shape;1193;p64"/>
          <p:cNvSpPr/>
          <p:nvPr/>
        </p:nvSpPr>
        <p:spPr>
          <a:xfrm>
            <a:off x="5730269" y="1977047"/>
            <a:ext cx="12888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 training </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and tuning</a:t>
            </a:r>
            <a:endParaRPr/>
          </a:p>
        </p:txBody>
      </p:sp>
      <p:sp>
        <p:nvSpPr>
          <p:cNvPr id="1194" name="Google Shape;1194;p64"/>
          <p:cNvSpPr/>
          <p:nvPr/>
        </p:nvSpPr>
        <p:spPr>
          <a:xfrm>
            <a:off x="7391844" y="1977047"/>
            <a:ext cx="12147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1195" name="Google Shape;1195;p64"/>
          <p:cNvSpPr/>
          <p:nvPr/>
        </p:nvSpPr>
        <p:spPr>
          <a:xfrm>
            <a:off x="2529516" y="1977047"/>
            <a:ext cx="12399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300"/>
              <a:buFont typeface="Overpass ExtraBold"/>
              <a:buNone/>
            </a:pPr>
            <a:r>
              <a:rPr b="0" i="0" lang="en" u="none" cap="none" strike="noStrike">
                <a:solidFill>
                  <a:srgbClr val="FFFFFF"/>
                </a:solidFill>
                <a:latin typeface="Overpass ExtraBold"/>
                <a:ea typeface="Overpass ExtraBold"/>
                <a:cs typeface="Overpass ExtraBold"/>
                <a:sym typeface="Overpass ExtraBold"/>
              </a:rPr>
              <a:t>data collection and cleaning</a:t>
            </a:r>
            <a:endParaRPr/>
          </a:p>
        </p:txBody>
      </p:sp>
      <p:sp>
        <p:nvSpPr>
          <p:cNvPr id="1196" name="Google Shape;1196;p64"/>
          <p:cNvSpPr/>
          <p:nvPr/>
        </p:nvSpPr>
        <p:spPr>
          <a:xfrm>
            <a:off x="8940894"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deployment</a:t>
            </a:r>
            <a:endParaRPr/>
          </a:p>
        </p:txBody>
      </p:sp>
      <p:sp>
        <p:nvSpPr>
          <p:cNvPr id="1197" name="Google Shape;1197;p64"/>
          <p:cNvSpPr/>
          <p:nvPr/>
        </p:nvSpPr>
        <p:spPr>
          <a:xfrm>
            <a:off x="10517200" y="1977047"/>
            <a:ext cx="11523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monitoring,</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1198" name="Google Shape;1198;p64"/>
          <p:cNvSpPr/>
          <p:nvPr/>
        </p:nvSpPr>
        <p:spPr>
          <a:xfrm>
            <a:off x="4777440" y="1444058"/>
            <a:ext cx="1842318" cy="532980"/>
          </a:xfrm>
          <a:custGeom>
            <a:rect b="b" l="l" r="r" t="t"/>
            <a:pathLst>
              <a:path extrusionOk="0" h="21600" w="21600">
                <a:moveTo>
                  <a:pt x="937" y="0"/>
                </a:moveTo>
                <a:lnTo>
                  <a:pt x="937" y="4742"/>
                </a:lnTo>
                <a:lnTo>
                  <a:pt x="935" y="4742"/>
                </a:lnTo>
                <a:lnTo>
                  <a:pt x="935" y="12562"/>
                </a:lnTo>
                <a:lnTo>
                  <a:pt x="0" y="12562"/>
                </a:lnTo>
                <a:lnTo>
                  <a:pt x="1602" y="21600"/>
                </a:lnTo>
                <a:lnTo>
                  <a:pt x="3204" y="12562"/>
                </a:lnTo>
                <a:lnTo>
                  <a:pt x="2269" y="12562"/>
                </a:lnTo>
                <a:lnTo>
                  <a:pt x="2269" y="4809"/>
                </a:lnTo>
                <a:lnTo>
                  <a:pt x="20276" y="4809"/>
                </a:lnTo>
                <a:lnTo>
                  <a:pt x="20276" y="20043"/>
                </a:lnTo>
                <a:lnTo>
                  <a:pt x="21600" y="20043"/>
                </a:lnTo>
                <a:lnTo>
                  <a:pt x="21600" y="60"/>
                </a:lnTo>
                <a:lnTo>
                  <a:pt x="21597" y="60"/>
                </a:lnTo>
                <a:lnTo>
                  <a:pt x="21597" y="0"/>
                </a:lnTo>
                <a:lnTo>
                  <a:pt x="937" y="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1199" name="Google Shape;1199;p64"/>
          <p:cNvSpPr/>
          <p:nvPr/>
        </p:nvSpPr>
        <p:spPr>
          <a:xfrm>
            <a:off x="8732571" y="2949092"/>
            <a:ext cx="2457270" cy="979992"/>
          </a:xfrm>
          <a:custGeom>
            <a:rect b="b" l="l" r="r" t="t"/>
            <a:pathLst>
              <a:path extrusionOk="0" h="21600" w="21600">
                <a:moveTo>
                  <a:pt x="20578" y="0"/>
                </a:moveTo>
                <a:lnTo>
                  <a:pt x="20607" y="17133"/>
                </a:lnTo>
                <a:lnTo>
                  <a:pt x="13341" y="17133"/>
                </a:lnTo>
                <a:lnTo>
                  <a:pt x="13341" y="19747"/>
                </a:lnTo>
                <a:lnTo>
                  <a:pt x="21597" y="19747"/>
                </a:lnTo>
                <a:lnTo>
                  <a:pt x="21597" y="19616"/>
                </a:lnTo>
                <a:lnTo>
                  <a:pt x="21600" y="19616"/>
                </a:lnTo>
                <a:lnTo>
                  <a:pt x="21571" y="0"/>
                </a:lnTo>
                <a:lnTo>
                  <a:pt x="20578" y="0"/>
                </a:lnTo>
                <a:close/>
                <a:moveTo>
                  <a:pt x="1868" y="15280"/>
                </a:moveTo>
                <a:lnTo>
                  <a:pt x="0" y="18440"/>
                </a:lnTo>
                <a:lnTo>
                  <a:pt x="1868" y="21600"/>
                </a:lnTo>
                <a:lnTo>
                  <a:pt x="1868" y="19756"/>
                </a:lnTo>
                <a:lnTo>
                  <a:pt x="8309" y="19756"/>
                </a:lnTo>
                <a:lnTo>
                  <a:pt x="8309" y="17124"/>
                </a:lnTo>
                <a:lnTo>
                  <a:pt x="1868" y="17124"/>
                </a:lnTo>
                <a:lnTo>
                  <a:pt x="1868" y="15280"/>
                </a:lnTo>
                <a:close/>
                <a:moveTo>
                  <a:pt x="8849" y="17133"/>
                </a:moveTo>
                <a:lnTo>
                  <a:pt x="8849" y="19747"/>
                </a:lnTo>
                <a:lnTo>
                  <a:pt x="9841" y="19747"/>
                </a:lnTo>
                <a:lnTo>
                  <a:pt x="9841" y="17133"/>
                </a:lnTo>
                <a:lnTo>
                  <a:pt x="8849" y="17133"/>
                </a:lnTo>
                <a:close/>
                <a:moveTo>
                  <a:pt x="10346" y="17133"/>
                </a:moveTo>
                <a:lnTo>
                  <a:pt x="10346" y="19747"/>
                </a:lnTo>
                <a:lnTo>
                  <a:pt x="11338" y="19747"/>
                </a:lnTo>
                <a:lnTo>
                  <a:pt x="11338" y="17133"/>
                </a:lnTo>
                <a:lnTo>
                  <a:pt x="10346" y="17133"/>
                </a:lnTo>
                <a:close/>
                <a:moveTo>
                  <a:pt x="11844" y="17133"/>
                </a:moveTo>
                <a:lnTo>
                  <a:pt x="11844" y="19747"/>
                </a:lnTo>
                <a:lnTo>
                  <a:pt x="12836" y="19747"/>
                </a:lnTo>
                <a:lnTo>
                  <a:pt x="12836" y="17133"/>
                </a:lnTo>
                <a:lnTo>
                  <a:pt x="11844" y="17133"/>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1200" name="Google Shape;1200;p64"/>
          <p:cNvSpPr/>
          <p:nvPr/>
        </p:nvSpPr>
        <p:spPr>
          <a:xfrm>
            <a:off x="6296336" y="2949085"/>
            <a:ext cx="1842318" cy="532980"/>
          </a:xfrm>
          <a:custGeom>
            <a:rect b="b" l="l" r="r" t="t"/>
            <a:pathLst>
              <a:path extrusionOk="0" h="21600" w="21600">
                <a:moveTo>
                  <a:pt x="937" y="21600"/>
                </a:moveTo>
                <a:lnTo>
                  <a:pt x="937" y="16858"/>
                </a:lnTo>
                <a:lnTo>
                  <a:pt x="935" y="16858"/>
                </a:lnTo>
                <a:lnTo>
                  <a:pt x="935" y="9038"/>
                </a:lnTo>
                <a:lnTo>
                  <a:pt x="0" y="9038"/>
                </a:lnTo>
                <a:lnTo>
                  <a:pt x="1602" y="0"/>
                </a:lnTo>
                <a:lnTo>
                  <a:pt x="3204" y="9038"/>
                </a:lnTo>
                <a:lnTo>
                  <a:pt x="2269" y="9038"/>
                </a:lnTo>
                <a:lnTo>
                  <a:pt x="2269" y="16791"/>
                </a:lnTo>
                <a:lnTo>
                  <a:pt x="20276" y="16791"/>
                </a:lnTo>
                <a:lnTo>
                  <a:pt x="20276" y="1557"/>
                </a:lnTo>
                <a:lnTo>
                  <a:pt x="21600" y="1557"/>
                </a:lnTo>
                <a:lnTo>
                  <a:pt x="21600" y="21540"/>
                </a:lnTo>
                <a:lnTo>
                  <a:pt x="21597" y="21540"/>
                </a:lnTo>
                <a:lnTo>
                  <a:pt x="21597" y="21600"/>
                </a:lnTo>
                <a:lnTo>
                  <a:pt x="937"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1201" name="Google Shape;1201;p64"/>
          <p:cNvSpPr/>
          <p:nvPr/>
        </p:nvSpPr>
        <p:spPr>
          <a:xfrm>
            <a:off x="4781201" y="2949085"/>
            <a:ext cx="1500822" cy="532980"/>
          </a:xfrm>
          <a:custGeom>
            <a:rect b="b" l="l" r="r" t="t"/>
            <a:pathLst>
              <a:path extrusionOk="0" h="21600" w="21600">
                <a:moveTo>
                  <a:pt x="1151" y="21600"/>
                </a:moveTo>
                <a:lnTo>
                  <a:pt x="1151" y="16858"/>
                </a:lnTo>
                <a:lnTo>
                  <a:pt x="1147" y="16858"/>
                </a:lnTo>
                <a:lnTo>
                  <a:pt x="1147" y="9038"/>
                </a:lnTo>
                <a:lnTo>
                  <a:pt x="0" y="9038"/>
                </a:lnTo>
                <a:lnTo>
                  <a:pt x="1967" y="0"/>
                </a:lnTo>
                <a:lnTo>
                  <a:pt x="3933" y="9038"/>
                </a:lnTo>
                <a:lnTo>
                  <a:pt x="2785" y="9038"/>
                </a:lnTo>
                <a:lnTo>
                  <a:pt x="2785" y="16791"/>
                </a:lnTo>
                <a:lnTo>
                  <a:pt x="21600" y="16791"/>
                </a:lnTo>
                <a:lnTo>
                  <a:pt x="21521" y="21540"/>
                </a:lnTo>
                <a:lnTo>
                  <a:pt x="1151"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pic>
        <p:nvPicPr>
          <p:cNvPr id="1202" name="Google Shape;1202;p64"/>
          <p:cNvPicPr preferRelativeResize="0"/>
          <p:nvPr/>
        </p:nvPicPr>
        <p:blipFill>
          <a:blip r:embed="rId3">
            <a:alphaModFix/>
          </a:blip>
          <a:stretch>
            <a:fillRect/>
          </a:stretch>
        </p:blipFill>
        <p:spPr>
          <a:xfrm>
            <a:off x="8681450" y="4668450"/>
            <a:ext cx="1644799" cy="16447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latin typeface="Red Hat Text"/>
                <a:ea typeface="Red Hat Text"/>
                <a:cs typeface="Red Hat Text"/>
                <a:sym typeface="Red Hat Text"/>
              </a:rPr>
              <a:t>DATA SCIENCE LIFECYCLE</a:t>
            </a:r>
            <a:endParaRPr>
              <a:latin typeface="Red Hat Text"/>
              <a:ea typeface="Red Hat Text"/>
              <a:cs typeface="Red Hat Text"/>
              <a:sym typeface="Red Hat Text"/>
            </a:endParaRPr>
          </a:p>
        </p:txBody>
      </p:sp>
      <p:sp>
        <p:nvSpPr>
          <p:cNvPr id="196" name="Google Shape;196;p2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97" name="Google Shape;197;p20"/>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198" name="Google Shape;198;p20"/>
          <p:cNvSpPr/>
          <p:nvPr/>
        </p:nvSpPr>
        <p:spPr>
          <a:xfrm rot="5400000">
            <a:off x="2188977"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199" name="Google Shape;199;p20"/>
          <p:cNvSpPr/>
          <p:nvPr/>
        </p:nvSpPr>
        <p:spPr>
          <a:xfrm rot="5400000">
            <a:off x="385241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200" name="Google Shape;200;p20"/>
          <p:cNvSpPr/>
          <p:nvPr/>
        </p:nvSpPr>
        <p:spPr>
          <a:xfrm rot="5400000">
            <a:off x="5402729"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201" name="Google Shape;201;p20"/>
          <p:cNvSpPr/>
          <p:nvPr/>
        </p:nvSpPr>
        <p:spPr>
          <a:xfrm rot="5400000">
            <a:off x="708862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202" name="Google Shape;202;p20"/>
          <p:cNvSpPr/>
          <p:nvPr/>
        </p:nvSpPr>
        <p:spPr>
          <a:xfrm rot="5400000">
            <a:off x="8652003"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203" name="Google Shape;203;p20"/>
          <p:cNvSpPr/>
          <p:nvPr/>
        </p:nvSpPr>
        <p:spPr>
          <a:xfrm rot="5400000">
            <a:off x="10189258"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204" name="Google Shape;204;p20"/>
          <p:cNvSpPr/>
          <p:nvPr/>
        </p:nvSpPr>
        <p:spPr>
          <a:xfrm>
            <a:off x="522488" y="1977047"/>
            <a:ext cx="1584600" cy="932700"/>
          </a:xfrm>
          <a:prstGeom prst="rect">
            <a:avLst/>
          </a:prstGeom>
          <a:solidFill>
            <a:srgbClr val="EE0000"/>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codifying problem </a:t>
            </a:r>
            <a:br>
              <a:rPr b="0" i="0" lang="en" u="none" cap="none" strike="noStrike">
                <a:solidFill>
                  <a:srgbClr val="FFFFFF"/>
                </a:solidFill>
                <a:latin typeface="Overpass ExtraBold"/>
                <a:ea typeface="Overpass ExtraBold"/>
                <a:cs typeface="Overpass ExtraBold"/>
                <a:sym typeface="Overpass ExtraBold"/>
              </a:rPr>
            </a:br>
            <a:r>
              <a:rPr b="0" i="0" lang="en" u="none" cap="none" strike="noStrike">
                <a:solidFill>
                  <a:srgbClr val="FFFFFF"/>
                </a:solidFill>
                <a:latin typeface="Overpass ExtraBold"/>
                <a:ea typeface="Overpass ExtraBold"/>
                <a:cs typeface="Overpass ExtraBold"/>
                <a:sym typeface="Overpass ExtraBold"/>
              </a:rPr>
              <a:t>and metrics</a:t>
            </a:r>
            <a:endParaRPr/>
          </a:p>
        </p:txBody>
      </p:sp>
      <p:sp>
        <p:nvSpPr>
          <p:cNvPr id="205" name="Google Shape;205;p20"/>
          <p:cNvSpPr/>
          <p:nvPr/>
        </p:nvSpPr>
        <p:spPr>
          <a:xfrm>
            <a:off x="4190997"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feature engineering</a:t>
            </a:r>
            <a:endParaRPr/>
          </a:p>
        </p:txBody>
      </p:sp>
      <p:sp>
        <p:nvSpPr>
          <p:cNvPr id="206" name="Google Shape;206;p20"/>
          <p:cNvSpPr/>
          <p:nvPr/>
        </p:nvSpPr>
        <p:spPr>
          <a:xfrm>
            <a:off x="5730269" y="1977047"/>
            <a:ext cx="1288800" cy="932700"/>
          </a:xfrm>
          <a:prstGeom prst="rect">
            <a:avLst/>
          </a:prstGeom>
          <a:solidFill>
            <a:schemeClr val="dk2"/>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 training </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and tuning</a:t>
            </a:r>
            <a:endParaRPr/>
          </a:p>
        </p:txBody>
      </p:sp>
      <p:sp>
        <p:nvSpPr>
          <p:cNvPr id="207" name="Google Shape;207;p20"/>
          <p:cNvSpPr/>
          <p:nvPr/>
        </p:nvSpPr>
        <p:spPr>
          <a:xfrm>
            <a:off x="7391844" y="1977047"/>
            <a:ext cx="12147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208" name="Google Shape;208;p20"/>
          <p:cNvSpPr/>
          <p:nvPr/>
        </p:nvSpPr>
        <p:spPr>
          <a:xfrm>
            <a:off x="2529516" y="1977047"/>
            <a:ext cx="12399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300"/>
              <a:buFont typeface="Overpass ExtraBold"/>
              <a:buNone/>
            </a:pPr>
            <a:r>
              <a:rPr b="0" i="0" lang="en" u="none" cap="none" strike="noStrike">
                <a:solidFill>
                  <a:srgbClr val="FFFFFF"/>
                </a:solidFill>
                <a:latin typeface="Overpass ExtraBold"/>
                <a:ea typeface="Overpass ExtraBold"/>
                <a:cs typeface="Overpass ExtraBold"/>
                <a:sym typeface="Overpass ExtraBold"/>
              </a:rPr>
              <a:t>data collection and cleaning</a:t>
            </a:r>
            <a:endParaRPr/>
          </a:p>
        </p:txBody>
      </p:sp>
      <p:sp>
        <p:nvSpPr>
          <p:cNvPr id="209" name="Google Shape;209;p20"/>
          <p:cNvSpPr/>
          <p:nvPr/>
        </p:nvSpPr>
        <p:spPr>
          <a:xfrm>
            <a:off x="8940894"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deployment</a:t>
            </a:r>
            <a:endParaRPr/>
          </a:p>
        </p:txBody>
      </p:sp>
      <p:sp>
        <p:nvSpPr>
          <p:cNvPr id="210" name="Google Shape;210;p20"/>
          <p:cNvSpPr/>
          <p:nvPr/>
        </p:nvSpPr>
        <p:spPr>
          <a:xfrm>
            <a:off x="10517200" y="1977047"/>
            <a:ext cx="11523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monitoring,</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211" name="Google Shape;211;p20"/>
          <p:cNvSpPr/>
          <p:nvPr/>
        </p:nvSpPr>
        <p:spPr>
          <a:xfrm>
            <a:off x="4777440" y="1444058"/>
            <a:ext cx="1842318" cy="532980"/>
          </a:xfrm>
          <a:custGeom>
            <a:rect b="b" l="l" r="r" t="t"/>
            <a:pathLst>
              <a:path extrusionOk="0" h="21600" w="21600">
                <a:moveTo>
                  <a:pt x="937" y="0"/>
                </a:moveTo>
                <a:lnTo>
                  <a:pt x="937" y="4742"/>
                </a:lnTo>
                <a:lnTo>
                  <a:pt x="935" y="4742"/>
                </a:lnTo>
                <a:lnTo>
                  <a:pt x="935" y="12562"/>
                </a:lnTo>
                <a:lnTo>
                  <a:pt x="0" y="12562"/>
                </a:lnTo>
                <a:lnTo>
                  <a:pt x="1602" y="21600"/>
                </a:lnTo>
                <a:lnTo>
                  <a:pt x="3204" y="12562"/>
                </a:lnTo>
                <a:lnTo>
                  <a:pt x="2269" y="12562"/>
                </a:lnTo>
                <a:lnTo>
                  <a:pt x="2269" y="4809"/>
                </a:lnTo>
                <a:lnTo>
                  <a:pt x="20276" y="4809"/>
                </a:lnTo>
                <a:lnTo>
                  <a:pt x="20276" y="20043"/>
                </a:lnTo>
                <a:lnTo>
                  <a:pt x="21600" y="20043"/>
                </a:lnTo>
                <a:lnTo>
                  <a:pt x="21600" y="60"/>
                </a:lnTo>
                <a:lnTo>
                  <a:pt x="21597" y="60"/>
                </a:lnTo>
                <a:lnTo>
                  <a:pt x="21597" y="0"/>
                </a:lnTo>
                <a:lnTo>
                  <a:pt x="937" y="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212" name="Google Shape;212;p20"/>
          <p:cNvSpPr/>
          <p:nvPr/>
        </p:nvSpPr>
        <p:spPr>
          <a:xfrm>
            <a:off x="8732571" y="2949092"/>
            <a:ext cx="2457270" cy="979992"/>
          </a:xfrm>
          <a:custGeom>
            <a:rect b="b" l="l" r="r" t="t"/>
            <a:pathLst>
              <a:path extrusionOk="0" h="21600" w="21600">
                <a:moveTo>
                  <a:pt x="20578" y="0"/>
                </a:moveTo>
                <a:lnTo>
                  <a:pt x="20607" y="17133"/>
                </a:lnTo>
                <a:lnTo>
                  <a:pt x="13341" y="17133"/>
                </a:lnTo>
                <a:lnTo>
                  <a:pt x="13341" y="19747"/>
                </a:lnTo>
                <a:lnTo>
                  <a:pt x="21597" y="19747"/>
                </a:lnTo>
                <a:lnTo>
                  <a:pt x="21597" y="19616"/>
                </a:lnTo>
                <a:lnTo>
                  <a:pt x="21600" y="19616"/>
                </a:lnTo>
                <a:lnTo>
                  <a:pt x="21571" y="0"/>
                </a:lnTo>
                <a:lnTo>
                  <a:pt x="20578" y="0"/>
                </a:lnTo>
                <a:close/>
                <a:moveTo>
                  <a:pt x="1868" y="15280"/>
                </a:moveTo>
                <a:lnTo>
                  <a:pt x="0" y="18440"/>
                </a:lnTo>
                <a:lnTo>
                  <a:pt x="1868" y="21600"/>
                </a:lnTo>
                <a:lnTo>
                  <a:pt x="1868" y="19756"/>
                </a:lnTo>
                <a:lnTo>
                  <a:pt x="8309" y="19756"/>
                </a:lnTo>
                <a:lnTo>
                  <a:pt x="8309" y="17124"/>
                </a:lnTo>
                <a:lnTo>
                  <a:pt x="1868" y="17124"/>
                </a:lnTo>
                <a:lnTo>
                  <a:pt x="1868" y="15280"/>
                </a:lnTo>
                <a:close/>
                <a:moveTo>
                  <a:pt x="8849" y="17133"/>
                </a:moveTo>
                <a:lnTo>
                  <a:pt x="8849" y="19747"/>
                </a:lnTo>
                <a:lnTo>
                  <a:pt x="9841" y="19747"/>
                </a:lnTo>
                <a:lnTo>
                  <a:pt x="9841" y="17133"/>
                </a:lnTo>
                <a:lnTo>
                  <a:pt x="8849" y="17133"/>
                </a:lnTo>
                <a:close/>
                <a:moveTo>
                  <a:pt x="10346" y="17133"/>
                </a:moveTo>
                <a:lnTo>
                  <a:pt x="10346" y="19747"/>
                </a:lnTo>
                <a:lnTo>
                  <a:pt x="11338" y="19747"/>
                </a:lnTo>
                <a:lnTo>
                  <a:pt x="11338" y="17133"/>
                </a:lnTo>
                <a:lnTo>
                  <a:pt x="10346" y="17133"/>
                </a:lnTo>
                <a:close/>
                <a:moveTo>
                  <a:pt x="11844" y="17133"/>
                </a:moveTo>
                <a:lnTo>
                  <a:pt x="11844" y="19747"/>
                </a:lnTo>
                <a:lnTo>
                  <a:pt x="12836" y="19747"/>
                </a:lnTo>
                <a:lnTo>
                  <a:pt x="12836" y="17133"/>
                </a:lnTo>
                <a:lnTo>
                  <a:pt x="11844" y="17133"/>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213" name="Google Shape;213;p20"/>
          <p:cNvSpPr/>
          <p:nvPr/>
        </p:nvSpPr>
        <p:spPr>
          <a:xfrm>
            <a:off x="6296336" y="2949085"/>
            <a:ext cx="1842318" cy="532980"/>
          </a:xfrm>
          <a:custGeom>
            <a:rect b="b" l="l" r="r" t="t"/>
            <a:pathLst>
              <a:path extrusionOk="0" h="21600" w="21600">
                <a:moveTo>
                  <a:pt x="937" y="21600"/>
                </a:moveTo>
                <a:lnTo>
                  <a:pt x="937" y="16858"/>
                </a:lnTo>
                <a:lnTo>
                  <a:pt x="935" y="16858"/>
                </a:lnTo>
                <a:lnTo>
                  <a:pt x="935" y="9038"/>
                </a:lnTo>
                <a:lnTo>
                  <a:pt x="0" y="9038"/>
                </a:lnTo>
                <a:lnTo>
                  <a:pt x="1602" y="0"/>
                </a:lnTo>
                <a:lnTo>
                  <a:pt x="3204" y="9038"/>
                </a:lnTo>
                <a:lnTo>
                  <a:pt x="2269" y="9038"/>
                </a:lnTo>
                <a:lnTo>
                  <a:pt x="2269" y="16791"/>
                </a:lnTo>
                <a:lnTo>
                  <a:pt x="20276" y="16791"/>
                </a:lnTo>
                <a:lnTo>
                  <a:pt x="20276" y="1557"/>
                </a:lnTo>
                <a:lnTo>
                  <a:pt x="21600" y="1557"/>
                </a:lnTo>
                <a:lnTo>
                  <a:pt x="21600" y="21540"/>
                </a:lnTo>
                <a:lnTo>
                  <a:pt x="21597" y="21540"/>
                </a:lnTo>
                <a:lnTo>
                  <a:pt x="21597" y="21600"/>
                </a:lnTo>
                <a:lnTo>
                  <a:pt x="937"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214" name="Google Shape;214;p20"/>
          <p:cNvSpPr/>
          <p:nvPr/>
        </p:nvSpPr>
        <p:spPr>
          <a:xfrm>
            <a:off x="4781201" y="2949085"/>
            <a:ext cx="1500822" cy="532980"/>
          </a:xfrm>
          <a:custGeom>
            <a:rect b="b" l="l" r="r" t="t"/>
            <a:pathLst>
              <a:path extrusionOk="0" h="21600" w="21600">
                <a:moveTo>
                  <a:pt x="1151" y="21600"/>
                </a:moveTo>
                <a:lnTo>
                  <a:pt x="1151" y="16858"/>
                </a:lnTo>
                <a:lnTo>
                  <a:pt x="1147" y="16858"/>
                </a:lnTo>
                <a:lnTo>
                  <a:pt x="1147" y="9038"/>
                </a:lnTo>
                <a:lnTo>
                  <a:pt x="0" y="9038"/>
                </a:lnTo>
                <a:lnTo>
                  <a:pt x="1967" y="0"/>
                </a:lnTo>
                <a:lnTo>
                  <a:pt x="3933" y="9038"/>
                </a:lnTo>
                <a:lnTo>
                  <a:pt x="2785" y="9038"/>
                </a:lnTo>
                <a:lnTo>
                  <a:pt x="2785" y="16791"/>
                </a:lnTo>
                <a:lnTo>
                  <a:pt x="21600" y="16791"/>
                </a:lnTo>
                <a:lnTo>
                  <a:pt x="21521" y="21540"/>
                </a:lnTo>
                <a:lnTo>
                  <a:pt x="1151"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6" name="Shape 1206"/>
        <p:cNvGrpSpPr/>
        <p:nvPr/>
      </p:nvGrpSpPr>
      <p:grpSpPr>
        <a:xfrm>
          <a:off x="0" y="0"/>
          <a:ext cx="0" cy="0"/>
          <a:chOff x="0" y="0"/>
          <a:chExt cx="0" cy="0"/>
        </a:xfrm>
      </p:grpSpPr>
      <p:sp>
        <p:nvSpPr>
          <p:cNvPr id="1207" name="Google Shape;1207;p65"/>
          <p:cNvSpPr/>
          <p:nvPr/>
        </p:nvSpPr>
        <p:spPr>
          <a:xfrm>
            <a:off x="10402550" y="1148800"/>
            <a:ext cx="1381500" cy="3759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65"/>
          <p:cNvSpPr/>
          <p:nvPr/>
        </p:nvSpPr>
        <p:spPr>
          <a:xfrm>
            <a:off x="8860149" y="1148800"/>
            <a:ext cx="1288800" cy="375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65"/>
          <p:cNvSpPr/>
          <p:nvPr/>
        </p:nvSpPr>
        <p:spPr>
          <a:xfrm>
            <a:off x="4157050" y="1148800"/>
            <a:ext cx="4448100" cy="375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65"/>
          <p:cNvSpPr/>
          <p:nvPr/>
        </p:nvSpPr>
        <p:spPr>
          <a:xfrm>
            <a:off x="2440650" y="1148800"/>
            <a:ext cx="1437600" cy="375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6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latin typeface="Red Hat Text"/>
                <a:ea typeface="Red Hat Text"/>
                <a:cs typeface="Red Hat Text"/>
                <a:sym typeface="Red Hat Text"/>
              </a:rPr>
              <a:t>DATA SCIENCE LIFECYCLE</a:t>
            </a:r>
            <a:endParaRPr>
              <a:latin typeface="Red Hat Text"/>
              <a:ea typeface="Red Hat Text"/>
              <a:cs typeface="Red Hat Text"/>
              <a:sym typeface="Red Hat Text"/>
            </a:endParaRPr>
          </a:p>
        </p:txBody>
      </p:sp>
      <p:sp>
        <p:nvSpPr>
          <p:cNvPr id="1212" name="Google Shape;1212;p6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213" name="Google Shape;1213;p65"/>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1214" name="Google Shape;1214;p65"/>
          <p:cNvSpPr/>
          <p:nvPr/>
        </p:nvSpPr>
        <p:spPr>
          <a:xfrm rot="5400000">
            <a:off x="2188977"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1215" name="Google Shape;1215;p65"/>
          <p:cNvSpPr/>
          <p:nvPr/>
        </p:nvSpPr>
        <p:spPr>
          <a:xfrm rot="5400000">
            <a:off x="385241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1216" name="Google Shape;1216;p65"/>
          <p:cNvSpPr/>
          <p:nvPr/>
        </p:nvSpPr>
        <p:spPr>
          <a:xfrm rot="5400000">
            <a:off x="5402729"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1217" name="Google Shape;1217;p65"/>
          <p:cNvSpPr/>
          <p:nvPr/>
        </p:nvSpPr>
        <p:spPr>
          <a:xfrm rot="5400000">
            <a:off x="708862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1218" name="Google Shape;1218;p65"/>
          <p:cNvSpPr/>
          <p:nvPr/>
        </p:nvSpPr>
        <p:spPr>
          <a:xfrm rot="5400000">
            <a:off x="8652003"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1219" name="Google Shape;1219;p65"/>
          <p:cNvSpPr/>
          <p:nvPr/>
        </p:nvSpPr>
        <p:spPr>
          <a:xfrm rot="5400000">
            <a:off x="10189258"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1220" name="Google Shape;1220;p65"/>
          <p:cNvSpPr/>
          <p:nvPr/>
        </p:nvSpPr>
        <p:spPr>
          <a:xfrm>
            <a:off x="522488" y="1977047"/>
            <a:ext cx="15846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codifying problem </a:t>
            </a:r>
            <a:br>
              <a:rPr b="0" i="0" lang="en" u="none" cap="none" strike="noStrike">
                <a:solidFill>
                  <a:srgbClr val="FFFFFF"/>
                </a:solidFill>
                <a:latin typeface="Overpass ExtraBold"/>
                <a:ea typeface="Overpass ExtraBold"/>
                <a:cs typeface="Overpass ExtraBold"/>
                <a:sym typeface="Overpass ExtraBold"/>
              </a:rPr>
            </a:br>
            <a:r>
              <a:rPr b="0" i="0" lang="en" u="none" cap="none" strike="noStrike">
                <a:solidFill>
                  <a:srgbClr val="FFFFFF"/>
                </a:solidFill>
                <a:latin typeface="Overpass ExtraBold"/>
                <a:ea typeface="Overpass ExtraBold"/>
                <a:cs typeface="Overpass ExtraBold"/>
                <a:sym typeface="Overpass ExtraBold"/>
              </a:rPr>
              <a:t>and metrics</a:t>
            </a:r>
            <a:endParaRPr/>
          </a:p>
        </p:txBody>
      </p:sp>
      <p:sp>
        <p:nvSpPr>
          <p:cNvPr id="1221" name="Google Shape;1221;p65"/>
          <p:cNvSpPr/>
          <p:nvPr/>
        </p:nvSpPr>
        <p:spPr>
          <a:xfrm>
            <a:off x="4190997"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feature engineering</a:t>
            </a:r>
            <a:endParaRPr/>
          </a:p>
        </p:txBody>
      </p:sp>
      <p:sp>
        <p:nvSpPr>
          <p:cNvPr id="1222" name="Google Shape;1222;p65"/>
          <p:cNvSpPr/>
          <p:nvPr/>
        </p:nvSpPr>
        <p:spPr>
          <a:xfrm>
            <a:off x="5730269" y="1977047"/>
            <a:ext cx="12888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 training </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and tuning</a:t>
            </a:r>
            <a:endParaRPr/>
          </a:p>
        </p:txBody>
      </p:sp>
      <p:sp>
        <p:nvSpPr>
          <p:cNvPr id="1223" name="Google Shape;1223;p65"/>
          <p:cNvSpPr/>
          <p:nvPr/>
        </p:nvSpPr>
        <p:spPr>
          <a:xfrm>
            <a:off x="7391844" y="1977047"/>
            <a:ext cx="12147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1224" name="Google Shape;1224;p65"/>
          <p:cNvSpPr/>
          <p:nvPr/>
        </p:nvSpPr>
        <p:spPr>
          <a:xfrm>
            <a:off x="2529516" y="1977047"/>
            <a:ext cx="12399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300"/>
              <a:buFont typeface="Overpass ExtraBold"/>
              <a:buNone/>
            </a:pPr>
            <a:r>
              <a:rPr b="0" i="0" lang="en" u="none" cap="none" strike="noStrike">
                <a:solidFill>
                  <a:srgbClr val="FFFFFF"/>
                </a:solidFill>
                <a:latin typeface="Overpass ExtraBold"/>
                <a:ea typeface="Overpass ExtraBold"/>
                <a:cs typeface="Overpass ExtraBold"/>
                <a:sym typeface="Overpass ExtraBold"/>
              </a:rPr>
              <a:t>data collection and cleaning</a:t>
            </a:r>
            <a:endParaRPr/>
          </a:p>
        </p:txBody>
      </p:sp>
      <p:sp>
        <p:nvSpPr>
          <p:cNvPr id="1225" name="Google Shape;1225;p65"/>
          <p:cNvSpPr/>
          <p:nvPr/>
        </p:nvSpPr>
        <p:spPr>
          <a:xfrm>
            <a:off x="8940894"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deployment</a:t>
            </a:r>
            <a:endParaRPr/>
          </a:p>
        </p:txBody>
      </p:sp>
      <p:sp>
        <p:nvSpPr>
          <p:cNvPr id="1226" name="Google Shape;1226;p65"/>
          <p:cNvSpPr/>
          <p:nvPr/>
        </p:nvSpPr>
        <p:spPr>
          <a:xfrm>
            <a:off x="10517200" y="1977047"/>
            <a:ext cx="11523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monitoring,</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1227" name="Google Shape;1227;p65"/>
          <p:cNvSpPr/>
          <p:nvPr/>
        </p:nvSpPr>
        <p:spPr>
          <a:xfrm>
            <a:off x="4777440" y="1444058"/>
            <a:ext cx="1842318" cy="532980"/>
          </a:xfrm>
          <a:custGeom>
            <a:rect b="b" l="l" r="r" t="t"/>
            <a:pathLst>
              <a:path extrusionOk="0" h="21600" w="21600">
                <a:moveTo>
                  <a:pt x="937" y="0"/>
                </a:moveTo>
                <a:lnTo>
                  <a:pt x="937" y="4742"/>
                </a:lnTo>
                <a:lnTo>
                  <a:pt x="935" y="4742"/>
                </a:lnTo>
                <a:lnTo>
                  <a:pt x="935" y="12562"/>
                </a:lnTo>
                <a:lnTo>
                  <a:pt x="0" y="12562"/>
                </a:lnTo>
                <a:lnTo>
                  <a:pt x="1602" y="21600"/>
                </a:lnTo>
                <a:lnTo>
                  <a:pt x="3204" y="12562"/>
                </a:lnTo>
                <a:lnTo>
                  <a:pt x="2269" y="12562"/>
                </a:lnTo>
                <a:lnTo>
                  <a:pt x="2269" y="4809"/>
                </a:lnTo>
                <a:lnTo>
                  <a:pt x="20276" y="4809"/>
                </a:lnTo>
                <a:lnTo>
                  <a:pt x="20276" y="20043"/>
                </a:lnTo>
                <a:lnTo>
                  <a:pt x="21600" y="20043"/>
                </a:lnTo>
                <a:lnTo>
                  <a:pt x="21600" y="60"/>
                </a:lnTo>
                <a:lnTo>
                  <a:pt x="21597" y="60"/>
                </a:lnTo>
                <a:lnTo>
                  <a:pt x="21597" y="0"/>
                </a:lnTo>
                <a:lnTo>
                  <a:pt x="937" y="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1228" name="Google Shape;1228;p65"/>
          <p:cNvSpPr/>
          <p:nvPr/>
        </p:nvSpPr>
        <p:spPr>
          <a:xfrm>
            <a:off x="8732571" y="2949092"/>
            <a:ext cx="2457270" cy="979992"/>
          </a:xfrm>
          <a:custGeom>
            <a:rect b="b" l="l" r="r" t="t"/>
            <a:pathLst>
              <a:path extrusionOk="0" h="21600" w="21600">
                <a:moveTo>
                  <a:pt x="20578" y="0"/>
                </a:moveTo>
                <a:lnTo>
                  <a:pt x="20607" y="17133"/>
                </a:lnTo>
                <a:lnTo>
                  <a:pt x="13341" y="17133"/>
                </a:lnTo>
                <a:lnTo>
                  <a:pt x="13341" y="19747"/>
                </a:lnTo>
                <a:lnTo>
                  <a:pt x="21597" y="19747"/>
                </a:lnTo>
                <a:lnTo>
                  <a:pt x="21597" y="19616"/>
                </a:lnTo>
                <a:lnTo>
                  <a:pt x="21600" y="19616"/>
                </a:lnTo>
                <a:lnTo>
                  <a:pt x="21571" y="0"/>
                </a:lnTo>
                <a:lnTo>
                  <a:pt x="20578" y="0"/>
                </a:lnTo>
                <a:close/>
                <a:moveTo>
                  <a:pt x="1868" y="15280"/>
                </a:moveTo>
                <a:lnTo>
                  <a:pt x="0" y="18440"/>
                </a:lnTo>
                <a:lnTo>
                  <a:pt x="1868" y="21600"/>
                </a:lnTo>
                <a:lnTo>
                  <a:pt x="1868" y="19756"/>
                </a:lnTo>
                <a:lnTo>
                  <a:pt x="8309" y="19756"/>
                </a:lnTo>
                <a:lnTo>
                  <a:pt x="8309" y="17124"/>
                </a:lnTo>
                <a:lnTo>
                  <a:pt x="1868" y="17124"/>
                </a:lnTo>
                <a:lnTo>
                  <a:pt x="1868" y="15280"/>
                </a:lnTo>
                <a:close/>
                <a:moveTo>
                  <a:pt x="8849" y="17133"/>
                </a:moveTo>
                <a:lnTo>
                  <a:pt x="8849" y="19747"/>
                </a:lnTo>
                <a:lnTo>
                  <a:pt x="9841" y="19747"/>
                </a:lnTo>
                <a:lnTo>
                  <a:pt x="9841" y="17133"/>
                </a:lnTo>
                <a:lnTo>
                  <a:pt x="8849" y="17133"/>
                </a:lnTo>
                <a:close/>
                <a:moveTo>
                  <a:pt x="10346" y="17133"/>
                </a:moveTo>
                <a:lnTo>
                  <a:pt x="10346" y="19747"/>
                </a:lnTo>
                <a:lnTo>
                  <a:pt x="11338" y="19747"/>
                </a:lnTo>
                <a:lnTo>
                  <a:pt x="11338" y="17133"/>
                </a:lnTo>
                <a:lnTo>
                  <a:pt x="10346" y="17133"/>
                </a:lnTo>
                <a:close/>
                <a:moveTo>
                  <a:pt x="11844" y="17133"/>
                </a:moveTo>
                <a:lnTo>
                  <a:pt x="11844" y="19747"/>
                </a:lnTo>
                <a:lnTo>
                  <a:pt x="12836" y="19747"/>
                </a:lnTo>
                <a:lnTo>
                  <a:pt x="12836" y="17133"/>
                </a:lnTo>
                <a:lnTo>
                  <a:pt x="11844" y="17133"/>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1229" name="Google Shape;1229;p65"/>
          <p:cNvSpPr/>
          <p:nvPr/>
        </p:nvSpPr>
        <p:spPr>
          <a:xfrm>
            <a:off x="6296336" y="2949085"/>
            <a:ext cx="1842318" cy="532980"/>
          </a:xfrm>
          <a:custGeom>
            <a:rect b="b" l="l" r="r" t="t"/>
            <a:pathLst>
              <a:path extrusionOk="0" h="21600" w="21600">
                <a:moveTo>
                  <a:pt x="937" y="21600"/>
                </a:moveTo>
                <a:lnTo>
                  <a:pt x="937" y="16858"/>
                </a:lnTo>
                <a:lnTo>
                  <a:pt x="935" y="16858"/>
                </a:lnTo>
                <a:lnTo>
                  <a:pt x="935" y="9038"/>
                </a:lnTo>
                <a:lnTo>
                  <a:pt x="0" y="9038"/>
                </a:lnTo>
                <a:lnTo>
                  <a:pt x="1602" y="0"/>
                </a:lnTo>
                <a:lnTo>
                  <a:pt x="3204" y="9038"/>
                </a:lnTo>
                <a:lnTo>
                  <a:pt x="2269" y="9038"/>
                </a:lnTo>
                <a:lnTo>
                  <a:pt x="2269" y="16791"/>
                </a:lnTo>
                <a:lnTo>
                  <a:pt x="20276" y="16791"/>
                </a:lnTo>
                <a:lnTo>
                  <a:pt x="20276" y="1557"/>
                </a:lnTo>
                <a:lnTo>
                  <a:pt x="21600" y="1557"/>
                </a:lnTo>
                <a:lnTo>
                  <a:pt x="21600" y="21540"/>
                </a:lnTo>
                <a:lnTo>
                  <a:pt x="21597" y="21540"/>
                </a:lnTo>
                <a:lnTo>
                  <a:pt x="21597" y="21600"/>
                </a:lnTo>
                <a:lnTo>
                  <a:pt x="937"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1230" name="Google Shape;1230;p65"/>
          <p:cNvSpPr/>
          <p:nvPr/>
        </p:nvSpPr>
        <p:spPr>
          <a:xfrm>
            <a:off x="4781201" y="2949085"/>
            <a:ext cx="1500822" cy="532980"/>
          </a:xfrm>
          <a:custGeom>
            <a:rect b="b" l="l" r="r" t="t"/>
            <a:pathLst>
              <a:path extrusionOk="0" h="21600" w="21600">
                <a:moveTo>
                  <a:pt x="1151" y="21600"/>
                </a:moveTo>
                <a:lnTo>
                  <a:pt x="1151" y="16858"/>
                </a:lnTo>
                <a:lnTo>
                  <a:pt x="1147" y="16858"/>
                </a:lnTo>
                <a:lnTo>
                  <a:pt x="1147" y="9038"/>
                </a:lnTo>
                <a:lnTo>
                  <a:pt x="0" y="9038"/>
                </a:lnTo>
                <a:lnTo>
                  <a:pt x="1967" y="0"/>
                </a:lnTo>
                <a:lnTo>
                  <a:pt x="3933" y="9038"/>
                </a:lnTo>
                <a:lnTo>
                  <a:pt x="2785" y="9038"/>
                </a:lnTo>
                <a:lnTo>
                  <a:pt x="2785" y="16791"/>
                </a:lnTo>
                <a:lnTo>
                  <a:pt x="21600" y="16791"/>
                </a:lnTo>
                <a:lnTo>
                  <a:pt x="21521" y="21540"/>
                </a:lnTo>
                <a:lnTo>
                  <a:pt x="1151"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pic>
        <p:nvPicPr>
          <p:cNvPr id="1231" name="Google Shape;1231;p65"/>
          <p:cNvPicPr preferRelativeResize="0"/>
          <p:nvPr/>
        </p:nvPicPr>
        <p:blipFill>
          <a:blip r:embed="rId3">
            <a:alphaModFix/>
          </a:blip>
          <a:stretch>
            <a:fillRect/>
          </a:stretch>
        </p:blipFill>
        <p:spPr>
          <a:xfrm>
            <a:off x="10270950" y="4524750"/>
            <a:ext cx="1644799" cy="164479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66"/>
          <p:cNvSpPr/>
          <p:nvPr/>
        </p:nvSpPr>
        <p:spPr>
          <a:xfrm rot="5400000">
            <a:off x="2416950" y="3762150"/>
            <a:ext cx="1177800" cy="1033800"/>
          </a:xfrm>
          <a:prstGeom prst="hexagon">
            <a:avLst>
              <a:gd fmla="val 25000" name="adj"/>
              <a:gd fmla="val 115470" name="vf"/>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66"/>
          <p:cNvSpPr txBox="1"/>
          <p:nvPr>
            <p:ph type="title"/>
          </p:nvPr>
        </p:nvSpPr>
        <p:spPr>
          <a:xfrm>
            <a:off x="7345975" y="812700"/>
            <a:ext cx="3661800" cy="786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600"/>
              <a:t>Stay Connected.</a:t>
            </a:r>
            <a:endParaRPr sz="3600"/>
          </a:p>
        </p:txBody>
      </p:sp>
      <p:sp>
        <p:nvSpPr>
          <p:cNvPr id="1238" name="Google Shape;1238;p6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239" name="Google Shape;1239;p66"/>
          <p:cNvSpPr/>
          <p:nvPr/>
        </p:nvSpPr>
        <p:spPr>
          <a:xfrm rot="5400000">
            <a:off x="1308775" y="1845375"/>
            <a:ext cx="1177800" cy="1033800"/>
          </a:xfrm>
          <a:prstGeom prst="hexagon">
            <a:avLst>
              <a:gd fmla="val 25000" name="adj"/>
              <a:gd fmla="val 115470" name="vf"/>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40" name="Google Shape;1240;p66"/>
          <p:cNvPicPr preferRelativeResize="0"/>
          <p:nvPr/>
        </p:nvPicPr>
        <p:blipFill rotWithShape="1">
          <a:blip r:embed="rId3">
            <a:alphaModFix/>
          </a:blip>
          <a:srcRect b="35233" l="0" r="0" t="0"/>
          <a:stretch/>
        </p:blipFill>
        <p:spPr>
          <a:xfrm>
            <a:off x="1007750" y="1697175"/>
            <a:ext cx="1852300" cy="1033825"/>
          </a:xfrm>
          <a:prstGeom prst="rect">
            <a:avLst/>
          </a:prstGeom>
          <a:noFill/>
          <a:ln>
            <a:noFill/>
          </a:ln>
        </p:spPr>
      </p:pic>
      <p:sp>
        <p:nvSpPr>
          <p:cNvPr id="1241" name="Google Shape;1241;p66"/>
          <p:cNvSpPr/>
          <p:nvPr/>
        </p:nvSpPr>
        <p:spPr>
          <a:xfrm rot="5400000">
            <a:off x="1858825" y="2803000"/>
            <a:ext cx="1177800" cy="1033800"/>
          </a:xfrm>
          <a:prstGeom prst="hexagon">
            <a:avLst>
              <a:gd fmla="val 25000" name="adj"/>
              <a:gd fmla="val 115470" name="vf"/>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66"/>
          <p:cNvSpPr/>
          <p:nvPr/>
        </p:nvSpPr>
        <p:spPr>
          <a:xfrm rot="5400000">
            <a:off x="2416950" y="1843850"/>
            <a:ext cx="1177800" cy="1033800"/>
          </a:xfrm>
          <a:prstGeom prst="hexagon">
            <a:avLst>
              <a:gd fmla="val 25000" name="adj"/>
              <a:gd fmla="val 115470" name="vf"/>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66"/>
          <p:cNvSpPr/>
          <p:nvPr/>
        </p:nvSpPr>
        <p:spPr>
          <a:xfrm rot="5400000">
            <a:off x="2975075" y="2803000"/>
            <a:ext cx="1177800" cy="1033800"/>
          </a:xfrm>
          <a:prstGeom prst="hexagon">
            <a:avLst>
              <a:gd fmla="val 25000" name="adj"/>
              <a:gd fmla="val 115470" name="vf"/>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44" name="Google Shape;1244;p66"/>
          <p:cNvPicPr preferRelativeResize="0"/>
          <p:nvPr/>
        </p:nvPicPr>
        <p:blipFill>
          <a:blip r:embed="rId4">
            <a:alphaModFix/>
          </a:blip>
          <a:stretch>
            <a:fillRect/>
          </a:stretch>
        </p:blipFill>
        <p:spPr>
          <a:xfrm>
            <a:off x="1983113" y="3011850"/>
            <a:ext cx="929225" cy="616113"/>
          </a:xfrm>
          <a:prstGeom prst="rect">
            <a:avLst/>
          </a:prstGeom>
          <a:noFill/>
          <a:ln>
            <a:noFill/>
          </a:ln>
        </p:spPr>
      </p:pic>
      <p:pic>
        <p:nvPicPr>
          <p:cNvPr id="1245" name="Google Shape;1245;p66"/>
          <p:cNvPicPr preferRelativeResize="0"/>
          <p:nvPr/>
        </p:nvPicPr>
        <p:blipFill>
          <a:blip r:embed="rId5">
            <a:alphaModFix/>
          </a:blip>
          <a:stretch>
            <a:fillRect/>
          </a:stretch>
        </p:blipFill>
        <p:spPr>
          <a:xfrm>
            <a:off x="2541238" y="2161050"/>
            <a:ext cx="929225" cy="399401"/>
          </a:xfrm>
          <a:prstGeom prst="rect">
            <a:avLst/>
          </a:prstGeom>
          <a:noFill/>
          <a:ln>
            <a:noFill/>
          </a:ln>
        </p:spPr>
      </p:pic>
      <p:sp>
        <p:nvSpPr>
          <p:cNvPr id="1246" name="Google Shape;1246;p66"/>
          <p:cNvSpPr/>
          <p:nvPr/>
        </p:nvSpPr>
        <p:spPr>
          <a:xfrm rot="5400000">
            <a:off x="2975075" y="884700"/>
            <a:ext cx="1177800" cy="1033800"/>
          </a:xfrm>
          <a:prstGeom prst="hexagon">
            <a:avLst>
              <a:gd fmla="val 25000" name="adj"/>
              <a:gd fmla="val 115470" name="vf"/>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66"/>
          <p:cNvSpPr/>
          <p:nvPr/>
        </p:nvSpPr>
        <p:spPr>
          <a:xfrm>
            <a:off x="2710576" y="3908800"/>
            <a:ext cx="590550" cy="786600"/>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66"/>
          <p:cNvSpPr/>
          <p:nvPr/>
        </p:nvSpPr>
        <p:spPr>
          <a:xfrm rot="5400000">
            <a:off x="742575" y="2803000"/>
            <a:ext cx="1177800" cy="1033800"/>
          </a:xfrm>
          <a:prstGeom prst="hexagon">
            <a:avLst>
              <a:gd fmla="val 25000" name="adj"/>
              <a:gd fmla="val 115470" name="vf"/>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49" name="Google Shape;1249;p66"/>
          <p:cNvPicPr preferRelativeResize="0"/>
          <p:nvPr/>
        </p:nvPicPr>
        <p:blipFill>
          <a:blip r:embed="rId6">
            <a:alphaModFix/>
          </a:blip>
          <a:stretch>
            <a:fillRect/>
          </a:stretch>
        </p:blipFill>
        <p:spPr>
          <a:xfrm>
            <a:off x="8250725" y="1697175"/>
            <a:ext cx="1852300" cy="1852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latin typeface="Red Hat Text"/>
                <a:ea typeface="Red Hat Text"/>
                <a:cs typeface="Red Hat Text"/>
                <a:sym typeface="Red Hat Text"/>
              </a:rPr>
              <a:t>DATA SCIENCE LIFECYCLE</a:t>
            </a:r>
            <a:endParaRPr>
              <a:latin typeface="Red Hat Text"/>
              <a:ea typeface="Red Hat Text"/>
              <a:cs typeface="Red Hat Text"/>
              <a:sym typeface="Red Hat Text"/>
            </a:endParaRPr>
          </a:p>
        </p:txBody>
      </p:sp>
      <p:sp>
        <p:nvSpPr>
          <p:cNvPr id="220" name="Google Shape;220;p21"/>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21" name="Google Shape;221;p21"/>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222" name="Google Shape;222;p21"/>
          <p:cNvSpPr/>
          <p:nvPr/>
        </p:nvSpPr>
        <p:spPr>
          <a:xfrm rot="5400000">
            <a:off x="2188977"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223" name="Google Shape;223;p21"/>
          <p:cNvSpPr/>
          <p:nvPr/>
        </p:nvSpPr>
        <p:spPr>
          <a:xfrm rot="5400000">
            <a:off x="385241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224" name="Google Shape;224;p21"/>
          <p:cNvSpPr/>
          <p:nvPr/>
        </p:nvSpPr>
        <p:spPr>
          <a:xfrm rot="5400000">
            <a:off x="5402729"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225" name="Google Shape;225;p21"/>
          <p:cNvSpPr/>
          <p:nvPr/>
        </p:nvSpPr>
        <p:spPr>
          <a:xfrm rot="5400000">
            <a:off x="708862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226" name="Google Shape;226;p21"/>
          <p:cNvSpPr/>
          <p:nvPr/>
        </p:nvSpPr>
        <p:spPr>
          <a:xfrm rot="5400000">
            <a:off x="8652003"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227" name="Google Shape;227;p21"/>
          <p:cNvSpPr/>
          <p:nvPr/>
        </p:nvSpPr>
        <p:spPr>
          <a:xfrm rot="5400000">
            <a:off x="10189258"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228" name="Google Shape;228;p21"/>
          <p:cNvSpPr/>
          <p:nvPr/>
        </p:nvSpPr>
        <p:spPr>
          <a:xfrm>
            <a:off x="522488" y="1977047"/>
            <a:ext cx="1584600" cy="932700"/>
          </a:xfrm>
          <a:prstGeom prst="rect">
            <a:avLst/>
          </a:prstGeom>
          <a:solidFill>
            <a:srgbClr val="EE0000"/>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codifying problem </a:t>
            </a:r>
            <a:br>
              <a:rPr b="0" i="0" lang="en" u="none" cap="none" strike="noStrike">
                <a:solidFill>
                  <a:srgbClr val="FFFFFF"/>
                </a:solidFill>
                <a:latin typeface="Overpass ExtraBold"/>
                <a:ea typeface="Overpass ExtraBold"/>
                <a:cs typeface="Overpass ExtraBold"/>
                <a:sym typeface="Overpass ExtraBold"/>
              </a:rPr>
            </a:br>
            <a:r>
              <a:rPr b="0" i="0" lang="en" u="none" cap="none" strike="noStrike">
                <a:solidFill>
                  <a:srgbClr val="FFFFFF"/>
                </a:solidFill>
                <a:latin typeface="Overpass ExtraBold"/>
                <a:ea typeface="Overpass ExtraBold"/>
                <a:cs typeface="Overpass ExtraBold"/>
                <a:sym typeface="Overpass ExtraBold"/>
              </a:rPr>
              <a:t>and metrics</a:t>
            </a:r>
            <a:endParaRPr/>
          </a:p>
        </p:txBody>
      </p:sp>
      <p:sp>
        <p:nvSpPr>
          <p:cNvPr id="229" name="Google Shape;229;p21"/>
          <p:cNvSpPr/>
          <p:nvPr/>
        </p:nvSpPr>
        <p:spPr>
          <a:xfrm>
            <a:off x="4190997"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feature engineering</a:t>
            </a:r>
            <a:endParaRPr/>
          </a:p>
        </p:txBody>
      </p:sp>
      <p:sp>
        <p:nvSpPr>
          <p:cNvPr id="230" name="Google Shape;230;p21"/>
          <p:cNvSpPr/>
          <p:nvPr/>
        </p:nvSpPr>
        <p:spPr>
          <a:xfrm>
            <a:off x="5730269" y="1977047"/>
            <a:ext cx="1288800" cy="932700"/>
          </a:xfrm>
          <a:prstGeom prst="rect">
            <a:avLst/>
          </a:prstGeom>
          <a:solidFill>
            <a:schemeClr val="dk2"/>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 training </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and tuning</a:t>
            </a:r>
            <a:endParaRPr/>
          </a:p>
        </p:txBody>
      </p:sp>
      <p:sp>
        <p:nvSpPr>
          <p:cNvPr id="231" name="Google Shape;231;p21"/>
          <p:cNvSpPr/>
          <p:nvPr/>
        </p:nvSpPr>
        <p:spPr>
          <a:xfrm>
            <a:off x="7391844" y="1977047"/>
            <a:ext cx="12147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232" name="Google Shape;232;p21"/>
          <p:cNvSpPr/>
          <p:nvPr/>
        </p:nvSpPr>
        <p:spPr>
          <a:xfrm>
            <a:off x="2529516" y="1977047"/>
            <a:ext cx="12399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300"/>
              <a:buFont typeface="Overpass ExtraBold"/>
              <a:buNone/>
            </a:pPr>
            <a:r>
              <a:rPr b="0" i="0" lang="en" u="none" cap="none" strike="noStrike">
                <a:solidFill>
                  <a:srgbClr val="FFFFFF"/>
                </a:solidFill>
                <a:latin typeface="Overpass ExtraBold"/>
                <a:ea typeface="Overpass ExtraBold"/>
                <a:cs typeface="Overpass ExtraBold"/>
                <a:sym typeface="Overpass ExtraBold"/>
              </a:rPr>
              <a:t>data collection and cleaning</a:t>
            </a:r>
            <a:endParaRPr/>
          </a:p>
        </p:txBody>
      </p:sp>
      <p:sp>
        <p:nvSpPr>
          <p:cNvPr id="233" name="Google Shape;233;p21"/>
          <p:cNvSpPr/>
          <p:nvPr/>
        </p:nvSpPr>
        <p:spPr>
          <a:xfrm>
            <a:off x="8940894"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deployment</a:t>
            </a:r>
            <a:endParaRPr/>
          </a:p>
        </p:txBody>
      </p:sp>
      <p:sp>
        <p:nvSpPr>
          <p:cNvPr id="234" name="Google Shape;234;p21"/>
          <p:cNvSpPr/>
          <p:nvPr/>
        </p:nvSpPr>
        <p:spPr>
          <a:xfrm>
            <a:off x="10517200" y="1977047"/>
            <a:ext cx="11523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monitoring,</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235" name="Google Shape;235;p21"/>
          <p:cNvSpPr/>
          <p:nvPr/>
        </p:nvSpPr>
        <p:spPr>
          <a:xfrm>
            <a:off x="4777440" y="1444058"/>
            <a:ext cx="1842318" cy="532980"/>
          </a:xfrm>
          <a:custGeom>
            <a:rect b="b" l="l" r="r" t="t"/>
            <a:pathLst>
              <a:path extrusionOk="0" h="21600" w="21600">
                <a:moveTo>
                  <a:pt x="937" y="0"/>
                </a:moveTo>
                <a:lnTo>
                  <a:pt x="937" y="4742"/>
                </a:lnTo>
                <a:lnTo>
                  <a:pt x="935" y="4742"/>
                </a:lnTo>
                <a:lnTo>
                  <a:pt x="935" y="12562"/>
                </a:lnTo>
                <a:lnTo>
                  <a:pt x="0" y="12562"/>
                </a:lnTo>
                <a:lnTo>
                  <a:pt x="1602" y="21600"/>
                </a:lnTo>
                <a:lnTo>
                  <a:pt x="3204" y="12562"/>
                </a:lnTo>
                <a:lnTo>
                  <a:pt x="2269" y="12562"/>
                </a:lnTo>
                <a:lnTo>
                  <a:pt x="2269" y="4809"/>
                </a:lnTo>
                <a:lnTo>
                  <a:pt x="20276" y="4809"/>
                </a:lnTo>
                <a:lnTo>
                  <a:pt x="20276" y="20043"/>
                </a:lnTo>
                <a:lnTo>
                  <a:pt x="21600" y="20043"/>
                </a:lnTo>
                <a:lnTo>
                  <a:pt x="21600" y="60"/>
                </a:lnTo>
                <a:lnTo>
                  <a:pt x="21597" y="60"/>
                </a:lnTo>
                <a:lnTo>
                  <a:pt x="21597" y="0"/>
                </a:lnTo>
                <a:lnTo>
                  <a:pt x="937" y="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236" name="Google Shape;236;p21"/>
          <p:cNvSpPr/>
          <p:nvPr/>
        </p:nvSpPr>
        <p:spPr>
          <a:xfrm>
            <a:off x="8732571" y="2949092"/>
            <a:ext cx="2457270" cy="979992"/>
          </a:xfrm>
          <a:custGeom>
            <a:rect b="b" l="l" r="r" t="t"/>
            <a:pathLst>
              <a:path extrusionOk="0" h="21600" w="21600">
                <a:moveTo>
                  <a:pt x="20578" y="0"/>
                </a:moveTo>
                <a:lnTo>
                  <a:pt x="20607" y="17133"/>
                </a:lnTo>
                <a:lnTo>
                  <a:pt x="13341" y="17133"/>
                </a:lnTo>
                <a:lnTo>
                  <a:pt x="13341" y="19747"/>
                </a:lnTo>
                <a:lnTo>
                  <a:pt x="21597" y="19747"/>
                </a:lnTo>
                <a:lnTo>
                  <a:pt x="21597" y="19616"/>
                </a:lnTo>
                <a:lnTo>
                  <a:pt x="21600" y="19616"/>
                </a:lnTo>
                <a:lnTo>
                  <a:pt x="21571" y="0"/>
                </a:lnTo>
                <a:lnTo>
                  <a:pt x="20578" y="0"/>
                </a:lnTo>
                <a:close/>
                <a:moveTo>
                  <a:pt x="1868" y="15280"/>
                </a:moveTo>
                <a:lnTo>
                  <a:pt x="0" y="18440"/>
                </a:lnTo>
                <a:lnTo>
                  <a:pt x="1868" y="21600"/>
                </a:lnTo>
                <a:lnTo>
                  <a:pt x="1868" y="19756"/>
                </a:lnTo>
                <a:lnTo>
                  <a:pt x="8309" y="19756"/>
                </a:lnTo>
                <a:lnTo>
                  <a:pt x="8309" y="17124"/>
                </a:lnTo>
                <a:lnTo>
                  <a:pt x="1868" y="17124"/>
                </a:lnTo>
                <a:lnTo>
                  <a:pt x="1868" y="15280"/>
                </a:lnTo>
                <a:close/>
                <a:moveTo>
                  <a:pt x="8849" y="17133"/>
                </a:moveTo>
                <a:lnTo>
                  <a:pt x="8849" y="19747"/>
                </a:lnTo>
                <a:lnTo>
                  <a:pt x="9841" y="19747"/>
                </a:lnTo>
                <a:lnTo>
                  <a:pt x="9841" y="17133"/>
                </a:lnTo>
                <a:lnTo>
                  <a:pt x="8849" y="17133"/>
                </a:lnTo>
                <a:close/>
                <a:moveTo>
                  <a:pt x="10346" y="17133"/>
                </a:moveTo>
                <a:lnTo>
                  <a:pt x="10346" y="19747"/>
                </a:lnTo>
                <a:lnTo>
                  <a:pt x="11338" y="19747"/>
                </a:lnTo>
                <a:lnTo>
                  <a:pt x="11338" y="17133"/>
                </a:lnTo>
                <a:lnTo>
                  <a:pt x="10346" y="17133"/>
                </a:lnTo>
                <a:close/>
                <a:moveTo>
                  <a:pt x="11844" y="17133"/>
                </a:moveTo>
                <a:lnTo>
                  <a:pt x="11844" y="19747"/>
                </a:lnTo>
                <a:lnTo>
                  <a:pt x="12836" y="19747"/>
                </a:lnTo>
                <a:lnTo>
                  <a:pt x="12836" y="17133"/>
                </a:lnTo>
                <a:lnTo>
                  <a:pt x="11844" y="17133"/>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237" name="Google Shape;237;p21"/>
          <p:cNvSpPr/>
          <p:nvPr/>
        </p:nvSpPr>
        <p:spPr>
          <a:xfrm>
            <a:off x="6296336" y="2949085"/>
            <a:ext cx="1842318" cy="532980"/>
          </a:xfrm>
          <a:custGeom>
            <a:rect b="b" l="l" r="r" t="t"/>
            <a:pathLst>
              <a:path extrusionOk="0" h="21600" w="21600">
                <a:moveTo>
                  <a:pt x="937" y="21600"/>
                </a:moveTo>
                <a:lnTo>
                  <a:pt x="937" y="16858"/>
                </a:lnTo>
                <a:lnTo>
                  <a:pt x="935" y="16858"/>
                </a:lnTo>
                <a:lnTo>
                  <a:pt x="935" y="9038"/>
                </a:lnTo>
                <a:lnTo>
                  <a:pt x="0" y="9038"/>
                </a:lnTo>
                <a:lnTo>
                  <a:pt x="1602" y="0"/>
                </a:lnTo>
                <a:lnTo>
                  <a:pt x="3204" y="9038"/>
                </a:lnTo>
                <a:lnTo>
                  <a:pt x="2269" y="9038"/>
                </a:lnTo>
                <a:lnTo>
                  <a:pt x="2269" y="16791"/>
                </a:lnTo>
                <a:lnTo>
                  <a:pt x="20276" y="16791"/>
                </a:lnTo>
                <a:lnTo>
                  <a:pt x="20276" y="1557"/>
                </a:lnTo>
                <a:lnTo>
                  <a:pt x="21600" y="1557"/>
                </a:lnTo>
                <a:lnTo>
                  <a:pt x="21600" y="21540"/>
                </a:lnTo>
                <a:lnTo>
                  <a:pt x="21597" y="21540"/>
                </a:lnTo>
                <a:lnTo>
                  <a:pt x="21597" y="21600"/>
                </a:lnTo>
                <a:lnTo>
                  <a:pt x="937"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238" name="Google Shape;238;p21"/>
          <p:cNvSpPr/>
          <p:nvPr/>
        </p:nvSpPr>
        <p:spPr>
          <a:xfrm>
            <a:off x="4781201" y="2949085"/>
            <a:ext cx="1500822" cy="532980"/>
          </a:xfrm>
          <a:custGeom>
            <a:rect b="b" l="l" r="r" t="t"/>
            <a:pathLst>
              <a:path extrusionOk="0" h="21600" w="21600">
                <a:moveTo>
                  <a:pt x="1151" y="21600"/>
                </a:moveTo>
                <a:lnTo>
                  <a:pt x="1151" y="16858"/>
                </a:lnTo>
                <a:lnTo>
                  <a:pt x="1147" y="16858"/>
                </a:lnTo>
                <a:lnTo>
                  <a:pt x="1147" y="9038"/>
                </a:lnTo>
                <a:lnTo>
                  <a:pt x="0" y="9038"/>
                </a:lnTo>
                <a:lnTo>
                  <a:pt x="1967" y="0"/>
                </a:lnTo>
                <a:lnTo>
                  <a:pt x="3933" y="9038"/>
                </a:lnTo>
                <a:lnTo>
                  <a:pt x="2785" y="9038"/>
                </a:lnTo>
                <a:lnTo>
                  <a:pt x="2785" y="16791"/>
                </a:lnTo>
                <a:lnTo>
                  <a:pt x="21600" y="16791"/>
                </a:lnTo>
                <a:lnTo>
                  <a:pt x="21521" y="21540"/>
                </a:lnTo>
                <a:lnTo>
                  <a:pt x="1151"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239" name="Google Shape;239;p21"/>
          <p:cNvSpPr txBox="1"/>
          <p:nvPr/>
        </p:nvSpPr>
        <p:spPr>
          <a:xfrm>
            <a:off x="1660425" y="4610263"/>
            <a:ext cx="41748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1600">
                <a:solidFill>
                  <a:schemeClr val="dk1"/>
                </a:solidFill>
                <a:latin typeface="Overpass Light"/>
                <a:ea typeface="Overpass Light"/>
                <a:cs typeface="Overpass Light"/>
                <a:sym typeface="Overpass Light"/>
              </a:rPr>
              <a:t>What are we trying to accomplish?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latin typeface="Red Hat Text"/>
                <a:ea typeface="Red Hat Text"/>
                <a:cs typeface="Red Hat Text"/>
                <a:sym typeface="Red Hat Text"/>
              </a:rPr>
              <a:t>DATA SCIENCE LIFECYCLE</a:t>
            </a:r>
            <a:endParaRPr>
              <a:latin typeface="Red Hat Text"/>
              <a:ea typeface="Red Hat Text"/>
              <a:cs typeface="Red Hat Text"/>
              <a:sym typeface="Red Hat Text"/>
            </a:endParaRPr>
          </a:p>
        </p:txBody>
      </p:sp>
      <p:sp>
        <p:nvSpPr>
          <p:cNvPr id="245" name="Google Shape;245;p2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46" name="Google Shape;246;p22"/>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247" name="Google Shape;247;p22"/>
          <p:cNvSpPr/>
          <p:nvPr/>
        </p:nvSpPr>
        <p:spPr>
          <a:xfrm rot="5400000">
            <a:off x="2188977"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248" name="Google Shape;248;p22"/>
          <p:cNvSpPr/>
          <p:nvPr/>
        </p:nvSpPr>
        <p:spPr>
          <a:xfrm rot="5400000">
            <a:off x="385241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249" name="Google Shape;249;p22"/>
          <p:cNvSpPr/>
          <p:nvPr/>
        </p:nvSpPr>
        <p:spPr>
          <a:xfrm rot="5400000">
            <a:off x="5402729"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250" name="Google Shape;250;p22"/>
          <p:cNvSpPr/>
          <p:nvPr/>
        </p:nvSpPr>
        <p:spPr>
          <a:xfrm rot="5400000">
            <a:off x="708862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251" name="Google Shape;251;p22"/>
          <p:cNvSpPr/>
          <p:nvPr/>
        </p:nvSpPr>
        <p:spPr>
          <a:xfrm rot="5400000">
            <a:off x="8652003"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252" name="Google Shape;252;p22"/>
          <p:cNvSpPr/>
          <p:nvPr/>
        </p:nvSpPr>
        <p:spPr>
          <a:xfrm rot="5400000">
            <a:off x="10189258"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253" name="Google Shape;253;p22"/>
          <p:cNvSpPr/>
          <p:nvPr/>
        </p:nvSpPr>
        <p:spPr>
          <a:xfrm>
            <a:off x="522488" y="1977047"/>
            <a:ext cx="1584600" cy="932700"/>
          </a:xfrm>
          <a:prstGeom prst="rect">
            <a:avLst/>
          </a:prstGeom>
          <a:solidFill>
            <a:srgbClr val="EE0000"/>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codifying problem </a:t>
            </a:r>
            <a:br>
              <a:rPr b="0" i="0" lang="en" u="none" cap="none" strike="noStrike">
                <a:solidFill>
                  <a:srgbClr val="FFFFFF"/>
                </a:solidFill>
                <a:latin typeface="Overpass ExtraBold"/>
                <a:ea typeface="Overpass ExtraBold"/>
                <a:cs typeface="Overpass ExtraBold"/>
                <a:sym typeface="Overpass ExtraBold"/>
              </a:rPr>
            </a:br>
            <a:r>
              <a:rPr b="0" i="0" lang="en" u="none" cap="none" strike="noStrike">
                <a:solidFill>
                  <a:srgbClr val="FFFFFF"/>
                </a:solidFill>
                <a:latin typeface="Overpass ExtraBold"/>
                <a:ea typeface="Overpass ExtraBold"/>
                <a:cs typeface="Overpass ExtraBold"/>
                <a:sym typeface="Overpass ExtraBold"/>
              </a:rPr>
              <a:t>and metrics</a:t>
            </a:r>
            <a:endParaRPr/>
          </a:p>
        </p:txBody>
      </p:sp>
      <p:sp>
        <p:nvSpPr>
          <p:cNvPr id="254" name="Google Shape;254;p22"/>
          <p:cNvSpPr/>
          <p:nvPr/>
        </p:nvSpPr>
        <p:spPr>
          <a:xfrm>
            <a:off x="4190997"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feature engineering</a:t>
            </a:r>
            <a:endParaRPr/>
          </a:p>
        </p:txBody>
      </p:sp>
      <p:sp>
        <p:nvSpPr>
          <p:cNvPr id="255" name="Google Shape;255;p22"/>
          <p:cNvSpPr/>
          <p:nvPr/>
        </p:nvSpPr>
        <p:spPr>
          <a:xfrm>
            <a:off x="5730269" y="1977047"/>
            <a:ext cx="1288800" cy="932700"/>
          </a:xfrm>
          <a:prstGeom prst="rect">
            <a:avLst/>
          </a:prstGeom>
          <a:solidFill>
            <a:schemeClr val="dk2"/>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 training </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and tuning</a:t>
            </a:r>
            <a:endParaRPr/>
          </a:p>
        </p:txBody>
      </p:sp>
      <p:sp>
        <p:nvSpPr>
          <p:cNvPr id="256" name="Google Shape;256;p22"/>
          <p:cNvSpPr/>
          <p:nvPr/>
        </p:nvSpPr>
        <p:spPr>
          <a:xfrm>
            <a:off x="7391844" y="1977047"/>
            <a:ext cx="12147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257" name="Google Shape;257;p22"/>
          <p:cNvSpPr/>
          <p:nvPr/>
        </p:nvSpPr>
        <p:spPr>
          <a:xfrm>
            <a:off x="2529516" y="1977047"/>
            <a:ext cx="12399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300"/>
              <a:buFont typeface="Overpass ExtraBold"/>
              <a:buNone/>
            </a:pPr>
            <a:r>
              <a:rPr b="0" i="0" lang="en" u="none" cap="none" strike="noStrike">
                <a:solidFill>
                  <a:srgbClr val="FFFFFF"/>
                </a:solidFill>
                <a:latin typeface="Overpass ExtraBold"/>
                <a:ea typeface="Overpass ExtraBold"/>
                <a:cs typeface="Overpass ExtraBold"/>
                <a:sym typeface="Overpass ExtraBold"/>
              </a:rPr>
              <a:t>data collection and cleaning</a:t>
            </a:r>
            <a:endParaRPr/>
          </a:p>
        </p:txBody>
      </p:sp>
      <p:sp>
        <p:nvSpPr>
          <p:cNvPr id="258" name="Google Shape;258;p22"/>
          <p:cNvSpPr/>
          <p:nvPr/>
        </p:nvSpPr>
        <p:spPr>
          <a:xfrm>
            <a:off x="8940894"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deployment</a:t>
            </a:r>
            <a:endParaRPr/>
          </a:p>
        </p:txBody>
      </p:sp>
      <p:sp>
        <p:nvSpPr>
          <p:cNvPr id="259" name="Google Shape;259;p22"/>
          <p:cNvSpPr/>
          <p:nvPr/>
        </p:nvSpPr>
        <p:spPr>
          <a:xfrm>
            <a:off x="10517200" y="1977047"/>
            <a:ext cx="11523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monitoring,</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260" name="Google Shape;260;p22"/>
          <p:cNvSpPr/>
          <p:nvPr/>
        </p:nvSpPr>
        <p:spPr>
          <a:xfrm>
            <a:off x="4777440" y="1444058"/>
            <a:ext cx="1842318" cy="532980"/>
          </a:xfrm>
          <a:custGeom>
            <a:rect b="b" l="l" r="r" t="t"/>
            <a:pathLst>
              <a:path extrusionOk="0" h="21600" w="21600">
                <a:moveTo>
                  <a:pt x="937" y="0"/>
                </a:moveTo>
                <a:lnTo>
                  <a:pt x="937" y="4742"/>
                </a:lnTo>
                <a:lnTo>
                  <a:pt x="935" y="4742"/>
                </a:lnTo>
                <a:lnTo>
                  <a:pt x="935" y="12562"/>
                </a:lnTo>
                <a:lnTo>
                  <a:pt x="0" y="12562"/>
                </a:lnTo>
                <a:lnTo>
                  <a:pt x="1602" y="21600"/>
                </a:lnTo>
                <a:lnTo>
                  <a:pt x="3204" y="12562"/>
                </a:lnTo>
                <a:lnTo>
                  <a:pt x="2269" y="12562"/>
                </a:lnTo>
                <a:lnTo>
                  <a:pt x="2269" y="4809"/>
                </a:lnTo>
                <a:lnTo>
                  <a:pt x="20276" y="4809"/>
                </a:lnTo>
                <a:lnTo>
                  <a:pt x="20276" y="20043"/>
                </a:lnTo>
                <a:lnTo>
                  <a:pt x="21600" y="20043"/>
                </a:lnTo>
                <a:lnTo>
                  <a:pt x="21600" y="60"/>
                </a:lnTo>
                <a:lnTo>
                  <a:pt x="21597" y="60"/>
                </a:lnTo>
                <a:lnTo>
                  <a:pt x="21597" y="0"/>
                </a:lnTo>
                <a:lnTo>
                  <a:pt x="937" y="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261" name="Google Shape;261;p22"/>
          <p:cNvSpPr/>
          <p:nvPr/>
        </p:nvSpPr>
        <p:spPr>
          <a:xfrm>
            <a:off x="8732571" y="2949092"/>
            <a:ext cx="2457270" cy="979992"/>
          </a:xfrm>
          <a:custGeom>
            <a:rect b="b" l="l" r="r" t="t"/>
            <a:pathLst>
              <a:path extrusionOk="0" h="21600" w="21600">
                <a:moveTo>
                  <a:pt x="20578" y="0"/>
                </a:moveTo>
                <a:lnTo>
                  <a:pt x="20607" y="17133"/>
                </a:lnTo>
                <a:lnTo>
                  <a:pt x="13341" y="17133"/>
                </a:lnTo>
                <a:lnTo>
                  <a:pt x="13341" y="19747"/>
                </a:lnTo>
                <a:lnTo>
                  <a:pt x="21597" y="19747"/>
                </a:lnTo>
                <a:lnTo>
                  <a:pt x="21597" y="19616"/>
                </a:lnTo>
                <a:lnTo>
                  <a:pt x="21600" y="19616"/>
                </a:lnTo>
                <a:lnTo>
                  <a:pt x="21571" y="0"/>
                </a:lnTo>
                <a:lnTo>
                  <a:pt x="20578" y="0"/>
                </a:lnTo>
                <a:close/>
                <a:moveTo>
                  <a:pt x="1868" y="15280"/>
                </a:moveTo>
                <a:lnTo>
                  <a:pt x="0" y="18440"/>
                </a:lnTo>
                <a:lnTo>
                  <a:pt x="1868" y="21600"/>
                </a:lnTo>
                <a:lnTo>
                  <a:pt x="1868" y="19756"/>
                </a:lnTo>
                <a:lnTo>
                  <a:pt x="8309" y="19756"/>
                </a:lnTo>
                <a:lnTo>
                  <a:pt x="8309" y="17124"/>
                </a:lnTo>
                <a:lnTo>
                  <a:pt x="1868" y="17124"/>
                </a:lnTo>
                <a:lnTo>
                  <a:pt x="1868" y="15280"/>
                </a:lnTo>
                <a:close/>
                <a:moveTo>
                  <a:pt x="8849" y="17133"/>
                </a:moveTo>
                <a:lnTo>
                  <a:pt x="8849" y="19747"/>
                </a:lnTo>
                <a:lnTo>
                  <a:pt x="9841" y="19747"/>
                </a:lnTo>
                <a:lnTo>
                  <a:pt x="9841" y="17133"/>
                </a:lnTo>
                <a:lnTo>
                  <a:pt x="8849" y="17133"/>
                </a:lnTo>
                <a:close/>
                <a:moveTo>
                  <a:pt x="10346" y="17133"/>
                </a:moveTo>
                <a:lnTo>
                  <a:pt x="10346" y="19747"/>
                </a:lnTo>
                <a:lnTo>
                  <a:pt x="11338" y="19747"/>
                </a:lnTo>
                <a:lnTo>
                  <a:pt x="11338" y="17133"/>
                </a:lnTo>
                <a:lnTo>
                  <a:pt x="10346" y="17133"/>
                </a:lnTo>
                <a:close/>
                <a:moveTo>
                  <a:pt x="11844" y="17133"/>
                </a:moveTo>
                <a:lnTo>
                  <a:pt x="11844" y="19747"/>
                </a:lnTo>
                <a:lnTo>
                  <a:pt x="12836" y="19747"/>
                </a:lnTo>
                <a:lnTo>
                  <a:pt x="12836" y="17133"/>
                </a:lnTo>
                <a:lnTo>
                  <a:pt x="11844" y="17133"/>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262" name="Google Shape;262;p22"/>
          <p:cNvSpPr/>
          <p:nvPr/>
        </p:nvSpPr>
        <p:spPr>
          <a:xfrm>
            <a:off x="6296336" y="2949085"/>
            <a:ext cx="1842318" cy="532980"/>
          </a:xfrm>
          <a:custGeom>
            <a:rect b="b" l="l" r="r" t="t"/>
            <a:pathLst>
              <a:path extrusionOk="0" h="21600" w="21600">
                <a:moveTo>
                  <a:pt x="937" y="21600"/>
                </a:moveTo>
                <a:lnTo>
                  <a:pt x="937" y="16858"/>
                </a:lnTo>
                <a:lnTo>
                  <a:pt x="935" y="16858"/>
                </a:lnTo>
                <a:lnTo>
                  <a:pt x="935" y="9038"/>
                </a:lnTo>
                <a:lnTo>
                  <a:pt x="0" y="9038"/>
                </a:lnTo>
                <a:lnTo>
                  <a:pt x="1602" y="0"/>
                </a:lnTo>
                <a:lnTo>
                  <a:pt x="3204" y="9038"/>
                </a:lnTo>
                <a:lnTo>
                  <a:pt x="2269" y="9038"/>
                </a:lnTo>
                <a:lnTo>
                  <a:pt x="2269" y="16791"/>
                </a:lnTo>
                <a:lnTo>
                  <a:pt x="20276" y="16791"/>
                </a:lnTo>
                <a:lnTo>
                  <a:pt x="20276" y="1557"/>
                </a:lnTo>
                <a:lnTo>
                  <a:pt x="21600" y="1557"/>
                </a:lnTo>
                <a:lnTo>
                  <a:pt x="21600" y="21540"/>
                </a:lnTo>
                <a:lnTo>
                  <a:pt x="21597" y="21540"/>
                </a:lnTo>
                <a:lnTo>
                  <a:pt x="21597" y="21600"/>
                </a:lnTo>
                <a:lnTo>
                  <a:pt x="937"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263" name="Google Shape;263;p22"/>
          <p:cNvSpPr/>
          <p:nvPr/>
        </p:nvSpPr>
        <p:spPr>
          <a:xfrm>
            <a:off x="4781201" y="2949085"/>
            <a:ext cx="1500822" cy="532980"/>
          </a:xfrm>
          <a:custGeom>
            <a:rect b="b" l="l" r="r" t="t"/>
            <a:pathLst>
              <a:path extrusionOk="0" h="21600" w="21600">
                <a:moveTo>
                  <a:pt x="1151" y="21600"/>
                </a:moveTo>
                <a:lnTo>
                  <a:pt x="1151" y="16858"/>
                </a:lnTo>
                <a:lnTo>
                  <a:pt x="1147" y="16858"/>
                </a:lnTo>
                <a:lnTo>
                  <a:pt x="1147" y="9038"/>
                </a:lnTo>
                <a:lnTo>
                  <a:pt x="0" y="9038"/>
                </a:lnTo>
                <a:lnTo>
                  <a:pt x="1967" y="0"/>
                </a:lnTo>
                <a:lnTo>
                  <a:pt x="3933" y="9038"/>
                </a:lnTo>
                <a:lnTo>
                  <a:pt x="2785" y="9038"/>
                </a:lnTo>
                <a:lnTo>
                  <a:pt x="2785" y="16791"/>
                </a:lnTo>
                <a:lnTo>
                  <a:pt x="21600" y="16791"/>
                </a:lnTo>
                <a:lnTo>
                  <a:pt x="21521" y="21540"/>
                </a:lnTo>
                <a:lnTo>
                  <a:pt x="1151"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264" name="Google Shape;264;p22"/>
          <p:cNvSpPr txBox="1"/>
          <p:nvPr/>
        </p:nvSpPr>
        <p:spPr>
          <a:xfrm>
            <a:off x="1660425" y="4610263"/>
            <a:ext cx="41748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1600">
                <a:solidFill>
                  <a:schemeClr val="dk1"/>
                </a:solidFill>
                <a:latin typeface="Overpass Light"/>
                <a:ea typeface="Overpass Light"/>
                <a:cs typeface="Overpass Light"/>
                <a:sym typeface="Overpass Light"/>
              </a:rPr>
              <a:t>What are we trying to accomplish?</a:t>
            </a:r>
            <a:endParaRPr/>
          </a:p>
        </p:txBody>
      </p:sp>
      <p:pic>
        <p:nvPicPr>
          <p:cNvPr id="265" name="Google Shape;265;p22"/>
          <p:cNvPicPr preferRelativeResize="0"/>
          <p:nvPr/>
        </p:nvPicPr>
        <p:blipFill>
          <a:blip r:embed="rId3">
            <a:alphaModFix/>
          </a:blip>
          <a:stretch>
            <a:fillRect/>
          </a:stretch>
        </p:blipFill>
        <p:spPr>
          <a:xfrm>
            <a:off x="6724854" y="4216611"/>
            <a:ext cx="1500826" cy="15008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latin typeface="Red Hat Text"/>
                <a:ea typeface="Red Hat Text"/>
                <a:cs typeface="Red Hat Text"/>
                <a:sym typeface="Red Hat Text"/>
              </a:rPr>
              <a:t>DATA SCIENCE LIFECYCLE</a:t>
            </a:r>
            <a:endParaRPr>
              <a:latin typeface="Red Hat Text"/>
              <a:ea typeface="Red Hat Text"/>
              <a:cs typeface="Red Hat Text"/>
              <a:sym typeface="Red Hat Text"/>
            </a:endParaRPr>
          </a:p>
        </p:txBody>
      </p:sp>
      <p:sp>
        <p:nvSpPr>
          <p:cNvPr id="271" name="Google Shape;271;p2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72" name="Google Shape;272;p23"/>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273" name="Google Shape;273;p23"/>
          <p:cNvSpPr/>
          <p:nvPr/>
        </p:nvSpPr>
        <p:spPr>
          <a:xfrm rot="5400000">
            <a:off x="2188977"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274" name="Google Shape;274;p23"/>
          <p:cNvSpPr/>
          <p:nvPr/>
        </p:nvSpPr>
        <p:spPr>
          <a:xfrm rot="5400000">
            <a:off x="385241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275" name="Google Shape;275;p23"/>
          <p:cNvSpPr/>
          <p:nvPr/>
        </p:nvSpPr>
        <p:spPr>
          <a:xfrm rot="5400000">
            <a:off x="5402729"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276" name="Google Shape;276;p23"/>
          <p:cNvSpPr/>
          <p:nvPr/>
        </p:nvSpPr>
        <p:spPr>
          <a:xfrm rot="5400000">
            <a:off x="708862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277" name="Google Shape;277;p23"/>
          <p:cNvSpPr/>
          <p:nvPr/>
        </p:nvSpPr>
        <p:spPr>
          <a:xfrm rot="5400000">
            <a:off x="8652003"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278" name="Google Shape;278;p23"/>
          <p:cNvSpPr/>
          <p:nvPr/>
        </p:nvSpPr>
        <p:spPr>
          <a:xfrm rot="5400000">
            <a:off x="10189258"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279" name="Google Shape;279;p23"/>
          <p:cNvSpPr/>
          <p:nvPr/>
        </p:nvSpPr>
        <p:spPr>
          <a:xfrm>
            <a:off x="522488" y="1977047"/>
            <a:ext cx="15846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codifying problem </a:t>
            </a:r>
            <a:br>
              <a:rPr b="0" i="0" lang="en" u="none" cap="none" strike="noStrike">
                <a:solidFill>
                  <a:srgbClr val="FFFFFF"/>
                </a:solidFill>
                <a:latin typeface="Overpass ExtraBold"/>
                <a:ea typeface="Overpass ExtraBold"/>
                <a:cs typeface="Overpass ExtraBold"/>
                <a:sym typeface="Overpass ExtraBold"/>
              </a:rPr>
            </a:br>
            <a:r>
              <a:rPr b="0" i="0" lang="en" u="none" cap="none" strike="noStrike">
                <a:solidFill>
                  <a:srgbClr val="FFFFFF"/>
                </a:solidFill>
                <a:latin typeface="Overpass ExtraBold"/>
                <a:ea typeface="Overpass ExtraBold"/>
                <a:cs typeface="Overpass ExtraBold"/>
                <a:sym typeface="Overpass ExtraBold"/>
              </a:rPr>
              <a:t>and metrics</a:t>
            </a:r>
            <a:endParaRPr/>
          </a:p>
        </p:txBody>
      </p:sp>
      <p:sp>
        <p:nvSpPr>
          <p:cNvPr id="280" name="Google Shape;280;p23"/>
          <p:cNvSpPr/>
          <p:nvPr/>
        </p:nvSpPr>
        <p:spPr>
          <a:xfrm>
            <a:off x="4190997"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feature engineering</a:t>
            </a:r>
            <a:endParaRPr/>
          </a:p>
        </p:txBody>
      </p:sp>
      <p:sp>
        <p:nvSpPr>
          <p:cNvPr id="281" name="Google Shape;281;p23"/>
          <p:cNvSpPr/>
          <p:nvPr/>
        </p:nvSpPr>
        <p:spPr>
          <a:xfrm>
            <a:off x="5730269" y="1977047"/>
            <a:ext cx="1288800" cy="932700"/>
          </a:xfrm>
          <a:prstGeom prst="rect">
            <a:avLst/>
          </a:prstGeom>
          <a:solidFill>
            <a:schemeClr val="dk2"/>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 training </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and tuning</a:t>
            </a:r>
            <a:endParaRPr/>
          </a:p>
        </p:txBody>
      </p:sp>
      <p:sp>
        <p:nvSpPr>
          <p:cNvPr id="282" name="Google Shape;282;p23"/>
          <p:cNvSpPr/>
          <p:nvPr/>
        </p:nvSpPr>
        <p:spPr>
          <a:xfrm>
            <a:off x="7391844" y="1977047"/>
            <a:ext cx="12147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283" name="Google Shape;283;p23"/>
          <p:cNvSpPr/>
          <p:nvPr/>
        </p:nvSpPr>
        <p:spPr>
          <a:xfrm>
            <a:off x="2529516" y="1977047"/>
            <a:ext cx="1239900" cy="932700"/>
          </a:xfrm>
          <a:prstGeom prst="rect">
            <a:avLst/>
          </a:prstGeom>
          <a:solidFill>
            <a:srgbClr val="EE0000"/>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300"/>
              <a:buFont typeface="Overpass ExtraBold"/>
              <a:buNone/>
            </a:pPr>
            <a:r>
              <a:rPr b="0" i="0" lang="en" u="none" cap="none" strike="noStrike">
                <a:solidFill>
                  <a:srgbClr val="FFFFFF"/>
                </a:solidFill>
                <a:latin typeface="Overpass ExtraBold"/>
                <a:ea typeface="Overpass ExtraBold"/>
                <a:cs typeface="Overpass ExtraBold"/>
                <a:sym typeface="Overpass ExtraBold"/>
              </a:rPr>
              <a:t>data collection and cleaning</a:t>
            </a:r>
            <a:endParaRPr/>
          </a:p>
        </p:txBody>
      </p:sp>
      <p:sp>
        <p:nvSpPr>
          <p:cNvPr id="284" name="Google Shape;284;p23"/>
          <p:cNvSpPr/>
          <p:nvPr/>
        </p:nvSpPr>
        <p:spPr>
          <a:xfrm>
            <a:off x="8940894"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deployment</a:t>
            </a:r>
            <a:endParaRPr/>
          </a:p>
        </p:txBody>
      </p:sp>
      <p:sp>
        <p:nvSpPr>
          <p:cNvPr id="285" name="Google Shape;285;p23"/>
          <p:cNvSpPr/>
          <p:nvPr/>
        </p:nvSpPr>
        <p:spPr>
          <a:xfrm>
            <a:off x="10517200" y="1977047"/>
            <a:ext cx="11523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monitoring,</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286" name="Google Shape;286;p23"/>
          <p:cNvSpPr/>
          <p:nvPr/>
        </p:nvSpPr>
        <p:spPr>
          <a:xfrm>
            <a:off x="4777440" y="1444058"/>
            <a:ext cx="1842318" cy="532980"/>
          </a:xfrm>
          <a:custGeom>
            <a:rect b="b" l="l" r="r" t="t"/>
            <a:pathLst>
              <a:path extrusionOk="0" h="21600" w="21600">
                <a:moveTo>
                  <a:pt x="937" y="0"/>
                </a:moveTo>
                <a:lnTo>
                  <a:pt x="937" y="4742"/>
                </a:lnTo>
                <a:lnTo>
                  <a:pt x="935" y="4742"/>
                </a:lnTo>
                <a:lnTo>
                  <a:pt x="935" y="12562"/>
                </a:lnTo>
                <a:lnTo>
                  <a:pt x="0" y="12562"/>
                </a:lnTo>
                <a:lnTo>
                  <a:pt x="1602" y="21600"/>
                </a:lnTo>
                <a:lnTo>
                  <a:pt x="3204" y="12562"/>
                </a:lnTo>
                <a:lnTo>
                  <a:pt x="2269" y="12562"/>
                </a:lnTo>
                <a:lnTo>
                  <a:pt x="2269" y="4809"/>
                </a:lnTo>
                <a:lnTo>
                  <a:pt x="20276" y="4809"/>
                </a:lnTo>
                <a:lnTo>
                  <a:pt x="20276" y="20043"/>
                </a:lnTo>
                <a:lnTo>
                  <a:pt x="21600" y="20043"/>
                </a:lnTo>
                <a:lnTo>
                  <a:pt x="21600" y="60"/>
                </a:lnTo>
                <a:lnTo>
                  <a:pt x="21597" y="60"/>
                </a:lnTo>
                <a:lnTo>
                  <a:pt x="21597" y="0"/>
                </a:lnTo>
                <a:lnTo>
                  <a:pt x="937" y="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287" name="Google Shape;287;p23"/>
          <p:cNvSpPr/>
          <p:nvPr/>
        </p:nvSpPr>
        <p:spPr>
          <a:xfrm>
            <a:off x="8732571" y="2949092"/>
            <a:ext cx="2457270" cy="979992"/>
          </a:xfrm>
          <a:custGeom>
            <a:rect b="b" l="l" r="r" t="t"/>
            <a:pathLst>
              <a:path extrusionOk="0" h="21600" w="21600">
                <a:moveTo>
                  <a:pt x="20578" y="0"/>
                </a:moveTo>
                <a:lnTo>
                  <a:pt x="20607" y="17133"/>
                </a:lnTo>
                <a:lnTo>
                  <a:pt x="13341" y="17133"/>
                </a:lnTo>
                <a:lnTo>
                  <a:pt x="13341" y="19747"/>
                </a:lnTo>
                <a:lnTo>
                  <a:pt x="21597" y="19747"/>
                </a:lnTo>
                <a:lnTo>
                  <a:pt x="21597" y="19616"/>
                </a:lnTo>
                <a:lnTo>
                  <a:pt x="21600" y="19616"/>
                </a:lnTo>
                <a:lnTo>
                  <a:pt x="21571" y="0"/>
                </a:lnTo>
                <a:lnTo>
                  <a:pt x="20578" y="0"/>
                </a:lnTo>
                <a:close/>
                <a:moveTo>
                  <a:pt x="1868" y="15280"/>
                </a:moveTo>
                <a:lnTo>
                  <a:pt x="0" y="18440"/>
                </a:lnTo>
                <a:lnTo>
                  <a:pt x="1868" y="21600"/>
                </a:lnTo>
                <a:lnTo>
                  <a:pt x="1868" y="19756"/>
                </a:lnTo>
                <a:lnTo>
                  <a:pt x="8309" y="19756"/>
                </a:lnTo>
                <a:lnTo>
                  <a:pt x="8309" y="17124"/>
                </a:lnTo>
                <a:lnTo>
                  <a:pt x="1868" y="17124"/>
                </a:lnTo>
                <a:lnTo>
                  <a:pt x="1868" y="15280"/>
                </a:lnTo>
                <a:close/>
                <a:moveTo>
                  <a:pt x="8849" y="17133"/>
                </a:moveTo>
                <a:lnTo>
                  <a:pt x="8849" y="19747"/>
                </a:lnTo>
                <a:lnTo>
                  <a:pt x="9841" y="19747"/>
                </a:lnTo>
                <a:lnTo>
                  <a:pt x="9841" y="17133"/>
                </a:lnTo>
                <a:lnTo>
                  <a:pt x="8849" y="17133"/>
                </a:lnTo>
                <a:close/>
                <a:moveTo>
                  <a:pt x="10346" y="17133"/>
                </a:moveTo>
                <a:lnTo>
                  <a:pt x="10346" y="19747"/>
                </a:lnTo>
                <a:lnTo>
                  <a:pt x="11338" y="19747"/>
                </a:lnTo>
                <a:lnTo>
                  <a:pt x="11338" y="17133"/>
                </a:lnTo>
                <a:lnTo>
                  <a:pt x="10346" y="17133"/>
                </a:lnTo>
                <a:close/>
                <a:moveTo>
                  <a:pt x="11844" y="17133"/>
                </a:moveTo>
                <a:lnTo>
                  <a:pt x="11844" y="19747"/>
                </a:lnTo>
                <a:lnTo>
                  <a:pt x="12836" y="19747"/>
                </a:lnTo>
                <a:lnTo>
                  <a:pt x="12836" y="17133"/>
                </a:lnTo>
                <a:lnTo>
                  <a:pt x="11844" y="17133"/>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288" name="Google Shape;288;p23"/>
          <p:cNvSpPr/>
          <p:nvPr/>
        </p:nvSpPr>
        <p:spPr>
          <a:xfrm>
            <a:off x="6296336" y="2949085"/>
            <a:ext cx="1842318" cy="532980"/>
          </a:xfrm>
          <a:custGeom>
            <a:rect b="b" l="l" r="r" t="t"/>
            <a:pathLst>
              <a:path extrusionOk="0" h="21600" w="21600">
                <a:moveTo>
                  <a:pt x="937" y="21600"/>
                </a:moveTo>
                <a:lnTo>
                  <a:pt x="937" y="16858"/>
                </a:lnTo>
                <a:lnTo>
                  <a:pt x="935" y="16858"/>
                </a:lnTo>
                <a:lnTo>
                  <a:pt x="935" y="9038"/>
                </a:lnTo>
                <a:lnTo>
                  <a:pt x="0" y="9038"/>
                </a:lnTo>
                <a:lnTo>
                  <a:pt x="1602" y="0"/>
                </a:lnTo>
                <a:lnTo>
                  <a:pt x="3204" y="9038"/>
                </a:lnTo>
                <a:lnTo>
                  <a:pt x="2269" y="9038"/>
                </a:lnTo>
                <a:lnTo>
                  <a:pt x="2269" y="16791"/>
                </a:lnTo>
                <a:lnTo>
                  <a:pt x="20276" y="16791"/>
                </a:lnTo>
                <a:lnTo>
                  <a:pt x="20276" y="1557"/>
                </a:lnTo>
                <a:lnTo>
                  <a:pt x="21600" y="1557"/>
                </a:lnTo>
                <a:lnTo>
                  <a:pt x="21600" y="21540"/>
                </a:lnTo>
                <a:lnTo>
                  <a:pt x="21597" y="21540"/>
                </a:lnTo>
                <a:lnTo>
                  <a:pt x="21597" y="21600"/>
                </a:lnTo>
                <a:lnTo>
                  <a:pt x="937"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289" name="Google Shape;289;p23"/>
          <p:cNvSpPr/>
          <p:nvPr/>
        </p:nvSpPr>
        <p:spPr>
          <a:xfrm>
            <a:off x="4781201" y="2949085"/>
            <a:ext cx="1500822" cy="532980"/>
          </a:xfrm>
          <a:custGeom>
            <a:rect b="b" l="l" r="r" t="t"/>
            <a:pathLst>
              <a:path extrusionOk="0" h="21600" w="21600">
                <a:moveTo>
                  <a:pt x="1151" y="21600"/>
                </a:moveTo>
                <a:lnTo>
                  <a:pt x="1151" y="16858"/>
                </a:lnTo>
                <a:lnTo>
                  <a:pt x="1147" y="16858"/>
                </a:lnTo>
                <a:lnTo>
                  <a:pt x="1147" y="9038"/>
                </a:lnTo>
                <a:lnTo>
                  <a:pt x="0" y="9038"/>
                </a:lnTo>
                <a:lnTo>
                  <a:pt x="1967" y="0"/>
                </a:lnTo>
                <a:lnTo>
                  <a:pt x="3933" y="9038"/>
                </a:lnTo>
                <a:lnTo>
                  <a:pt x="2785" y="9038"/>
                </a:lnTo>
                <a:lnTo>
                  <a:pt x="2785" y="16791"/>
                </a:lnTo>
                <a:lnTo>
                  <a:pt x="21600" y="16791"/>
                </a:lnTo>
                <a:lnTo>
                  <a:pt x="21521" y="21540"/>
                </a:lnTo>
                <a:lnTo>
                  <a:pt x="1151"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latin typeface="Red Hat Text"/>
                <a:ea typeface="Red Hat Text"/>
                <a:cs typeface="Red Hat Text"/>
                <a:sym typeface="Red Hat Text"/>
              </a:rPr>
              <a:t>DATA SCIENCE LIFECYCLE</a:t>
            </a:r>
            <a:endParaRPr>
              <a:latin typeface="Red Hat Text"/>
              <a:ea typeface="Red Hat Text"/>
              <a:cs typeface="Red Hat Text"/>
              <a:sym typeface="Red Hat Text"/>
            </a:endParaRPr>
          </a:p>
        </p:txBody>
      </p:sp>
      <p:sp>
        <p:nvSpPr>
          <p:cNvPr id="295" name="Google Shape;295;p2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96" name="Google Shape;296;p24"/>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297" name="Google Shape;297;p24"/>
          <p:cNvSpPr/>
          <p:nvPr/>
        </p:nvSpPr>
        <p:spPr>
          <a:xfrm rot="5400000">
            <a:off x="2188977"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298" name="Google Shape;298;p24"/>
          <p:cNvSpPr/>
          <p:nvPr/>
        </p:nvSpPr>
        <p:spPr>
          <a:xfrm rot="5400000">
            <a:off x="385241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299" name="Google Shape;299;p24"/>
          <p:cNvSpPr/>
          <p:nvPr/>
        </p:nvSpPr>
        <p:spPr>
          <a:xfrm rot="5400000">
            <a:off x="5402729"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300" name="Google Shape;300;p24"/>
          <p:cNvSpPr/>
          <p:nvPr/>
        </p:nvSpPr>
        <p:spPr>
          <a:xfrm rot="5400000">
            <a:off x="7088620"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301" name="Google Shape;301;p24"/>
          <p:cNvSpPr/>
          <p:nvPr/>
        </p:nvSpPr>
        <p:spPr>
          <a:xfrm rot="5400000">
            <a:off x="8652003"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302" name="Google Shape;302;p24"/>
          <p:cNvSpPr/>
          <p:nvPr/>
        </p:nvSpPr>
        <p:spPr>
          <a:xfrm rot="5400000">
            <a:off x="10189258" y="2320704"/>
            <a:ext cx="257796" cy="245538"/>
          </a:xfrm>
          <a:custGeom>
            <a:rect b="b" l="l" r="r" t="t"/>
            <a:pathLst>
              <a:path extrusionOk="0" h="21600" w="21600">
                <a:moveTo>
                  <a:pt x="10800" y="0"/>
                </a:moveTo>
                <a:lnTo>
                  <a:pt x="21600" y="21600"/>
                </a:lnTo>
                <a:lnTo>
                  <a:pt x="0"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1400"/>
              <a:buFont typeface="Overpass ExtraBold"/>
              <a:buNone/>
            </a:pPr>
            <a:r>
              <a:t/>
            </a:r>
            <a:endParaRPr b="0" i="0" sz="1400" u="none" cap="none" strike="noStrike">
              <a:solidFill>
                <a:srgbClr val="000000"/>
              </a:solidFill>
              <a:latin typeface="Overpass ExtraBold"/>
              <a:ea typeface="Overpass ExtraBold"/>
              <a:cs typeface="Overpass ExtraBold"/>
              <a:sym typeface="Overpass ExtraBold"/>
            </a:endParaRPr>
          </a:p>
        </p:txBody>
      </p:sp>
      <p:sp>
        <p:nvSpPr>
          <p:cNvPr id="303" name="Google Shape;303;p24"/>
          <p:cNvSpPr/>
          <p:nvPr/>
        </p:nvSpPr>
        <p:spPr>
          <a:xfrm>
            <a:off x="522488" y="1977047"/>
            <a:ext cx="15846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codifying problem </a:t>
            </a:r>
            <a:br>
              <a:rPr b="0" i="0" lang="en" u="none" cap="none" strike="noStrike">
                <a:solidFill>
                  <a:srgbClr val="FFFFFF"/>
                </a:solidFill>
                <a:latin typeface="Overpass ExtraBold"/>
                <a:ea typeface="Overpass ExtraBold"/>
                <a:cs typeface="Overpass ExtraBold"/>
                <a:sym typeface="Overpass ExtraBold"/>
              </a:rPr>
            </a:br>
            <a:r>
              <a:rPr b="0" i="0" lang="en" u="none" cap="none" strike="noStrike">
                <a:solidFill>
                  <a:srgbClr val="FFFFFF"/>
                </a:solidFill>
                <a:latin typeface="Overpass ExtraBold"/>
                <a:ea typeface="Overpass ExtraBold"/>
                <a:cs typeface="Overpass ExtraBold"/>
                <a:sym typeface="Overpass ExtraBold"/>
              </a:rPr>
              <a:t>and metrics</a:t>
            </a:r>
            <a:endParaRPr/>
          </a:p>
        </p:txBody>
      </p:sp>
      <p:sp>
        <p:nvSpPr>
          <p:cNvPr id="304" name="Google Shape;304;p24"/>
          <p:cNvSpPr/>
          <p:nvPr/>
        </p:nvSpPr>
        <p:spPr>
          <a:xfrm>
            <a:off x="4190997"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feature engineering</a:t>
            </a:r>
            <a:endParaRPr/>
          </a:p>
        </p:txBody>
      </p:sp>
      <p:sp>
        <p:nvSpPr>
          <p:cNvPr id="305" name="Google Shape;305;p24"/>
          <p:cNvSpPr/>
          <p:nvPr/>
        </p:nvSpPr>
        <p:spPr>
          <a:xfrm>
            <a:off x="5730269" y="1977047"/>
            <a:ext cx="1288800" cy="932700"/>
          </a:xfrm>
          <a:prstGeom prst="rect">
            <a:avLst/>
          </a:prstGeom>
          <a:solidFill>
            <a:schemeClr val="dk2"/>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 training </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and tuning</a:t>
            </a:r>
            <a:endParaRPr/>
          </a:p>
        </p:txBody>
      </p:sp>
      <p:sp>
        <p:nvSpPr>
          <p:cNvPr id="306" name="Google Shape;306;p24"/>
          <p:cNvSpPr/>
          <p:nvPr/>
        </p:nvSpPr>
        <p:spPr>
          <a:xfrm>
            <a:off x="7391844" y="1977047"/>
            <a:ext cx="12147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307" name="Google Shape;307;p24"/>
          <p:cNvSpPr/>
          <p:nvPr/>
        </p:nvSpPr>
        <p:spPr>
          <a:xfrm>
            <a:off x="2529516" y="1977047"/>
            <a:ext cx="1239900" cy="932700"/>
          </a:xfrm>
          <a:prstGeom prst="rect">
            <a:avLst/>
          </a:prstGeom>
          <a:solidFill>
            <a:srgbClr val="EE0000"/>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300"/>
              <a:buFont typeface="Overpass ExtraBold"/>
              <a:buNone/>
            </a:pPr>
            <a:r>
              <a:rPr b="0" i="0" lang="en" u="none" cap="none" strike="noStrike">
                <a:solidFill>
                  <a:srgbClr val="FFFFFF"/>
                </a:solidFill>
                <a:latin typeface="Overpass ExtraBold"/>
                <a:ea typeface="Overpass ExtraBold"/>
                <a:cs typeface="Overpass ExtraBold"/>
                <a:sym typeface="Overpass ExtraBold"/>
              </a:rPr>
              <a:t>data collection and cleaning</a:t>
            </a:r>
            <a:endParaRPr/>
          </a:p>
        </p:txBody>
      </p:sp>
      <p:sp>
        <p:nvSpPr>
          <p:cNvPr id="308" name="Google Shape;308;p24"/>
          <p:cNvSpPr/>
          <p:nvPr/>
        </p:nvSpPr>
        <p:spPr>
          <a:xfrm>
            <a:off x="8940894" y="1977047"/>
            <a:ext cx="11532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model</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deployment</a:t>
            </a:r>
            <a:endParaRPr/>
          </a:p>
        </p:txBody>
      </p:sp>
      <p:sp>
        <p:nvSpPr>
          <p:cNvPr id="309" name="Google Shape;309;p24"/>
          <p:cNvSpPr/>
          <p:nvPr/>
        </p:nvSpPr>
        <p:spPr>
          <a:xfrm>
            <a:off x="10517200" y="1977047"/>
            <a:ext cx="1152300" cy="932700"/>
          </a:xfrm>
          <a:prstGeom prst="rect">
            <a:avLst/>
          </a:prstGeom>
          <a:solidFill>
            <a:srgbClr val="4D4D4F"/>
          </a:solidFill>
          <a:ln>
            <a:noFill/>
          </a:ln>
        </p:spPr>
        <p:txBody>
          <a:bodyPr anchorCtr="0" anchor="ctr" bIns="25400" lIns="25400" spcFirstLastPara="1" rIns="25400" wrap="square" tIns="25400">
            <a:noAutofit/>
          </a:bodyPr>
          <a:lstStyle/>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monitoring,</a:t>
            </a:r>
            <a:endParaRPr/>
          </a:p>
          <a:p>
            <a:pPr indent="0" lvl="0" marL="0" marR="0" rtl="0" algn="ctr">
              <a:lnSpc>
                <a:spcPct val="70000"/>
              </a:lnSpc>
              <a:spcBef>
                <a:spcPts val="0"/>
              </a:spcBef>
              <a:spcAft>
                <a:spcPts val="0"/>
              </a:spcAft>
              <a:buClr>
                <a:srgbClr val="FFFFFF"/>
              </a:buClr>
              <a:buSzPts val="1400"/>
              <a:buFont typeface="Overpass ExtraBold"/>
              <a:buNone/>
            </a:pPr>
            <a:r>
              <a:rPr b="0" i="0" lang="en" u="none" cap="none" strike="noStrike">
                <a:solidFill>
                  <a:srgbClr val="FFFFFF"/>
                </a:solidFill>
                <a:latin typeface="Overpass ExtraBold"/>
                <a:ea typeface="Overpass ExtraBold"/>
                <a:cs typeface="Overpass ExtraBold"/>
                <a:sym typeface="Overpass ExtraBold"/>
              </a:rPr>
              <a:t>validation</a:t>
            </a:r>
            <a:endParaRPr/>
          </a:p>
        </p:txBody>
      </p:sp>
      <p:sp>
        <p:nvSpPr>
          <p:cNvPr id="310" name="Google Shape;310;p24"/>
          <p:cNvSpPr/>
          <p:nvPr/>
        </p:nvSpPr>
        <p:spPr>
          <a:xfrm>
            <a:off x="4777440" y="1444058"/>
            <a:ext cx="1842318" cy="532980"/>
          </a:xfrm>
          <a:custGeom>
            <a:rect b="b" l="l" r="r" t="t"/>
            <a:pathLst>
              <a:path extrusionOk="0" h="21600" w="21600">
                <a:moveTo>
                  <a:pt x="937" y="0"/>
                </a:moveTo>
                <a:lnTo>
                  <a:pt x="937" y="4742"/>
                </a:lnTo>
                <a:lnTo>
                  <a:pt x="935" y="4742"/>
                </a:lnTo>
                <a:lnTo>
                  <a:pt x="935" y="12562"/>
                </a:lnTo>
                <a:lnTo>
                  <a:pt x="0" y="12562"/>
                </a:lnTo>
                <a:lnTo>
                  <a:pt x="1602" y="21600"/>
                </a:lnTo>
                <a:lnTo>
                  <a:pt x="3204" y="12562"/>
                </a:lnTo>
                <a:lnTo>
                  <a:pt x="2269" y="12562"/>
                </a:lnTo>
                <a:lnTo>
                  <a:pt x="2269" y="4809"/>
                </a:lnTo>
                <a:lnTo>
                  <a:pt x="20276" y="4809"/>
                </a:lnTo>
                <a:lnTo>
                  <a:pt x="20276" y="20043"/>
                </a:lnTo>
                <a:lnTo>
                  <a:pt x="21600" y="20043"/>
                </a:lnTo>
                <a:lnTo>
                  <a:pt x="21600" y="60"/>
                </a:lnTo>
                <a:lnTo>
                  <a:pt x="21597" y="60"/>
                </a:lnTo>
                <a:lnTo>
                  <a:pt x="21597" y="0"/>
                </a:lnTo>
                <a:lnTo>
                  <a:pt x="937" y="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311" name="Google Shape;311;p24"/>
          <p:cNvSpPr/>
          <p:nvPr/>
        </p:nvSpPr>
        <p:spPr>
          <a:xfrm>
            <a:off x="8732571" y="2949092"/>
            <a:ext cx="2457270" cy="979992"/>
          </a:xfrm>
          <a:custGeom>
            <a:rect b="b" l="l" r="r" t="t"/>
            <a:pathLst>
              <a:path extrusionOk="0" h="21600" w="21600">
                <a:moveTo>
                  <a:pt x="20578" y="0"/>
                </a:moveTo>
                <a:lnTo>
                  <a:pt x="20607" y="17133"/>
                </a:lnTo>
                <a:lnTo>
                  <a:pt x="13341" y="17133"/>
                </a:lnTo>
                <a:lnTo>
                  <a:pt x="13341" y="19747"/>
                </a:lnTo>
                <a:lnTo>
                  <a:pt x="21597" y="19747"/>
                </a:lnTo>
                <a:lnTo>
                  <a:pt x="21597" y="19616"/>
                </a:lnTo>
                <a:lnTo>
                  <a:pt x="21600" y="19616"/>
                </a:lnTo>
                <a:lnTo>
                  <a:pt x="21571" y="0"/>
                </a:lnTo>
                <a:lnTo>
                  <a:pt x="20578" y="0"/>
                </a:lnTo>
                <a:close/>
                <a:moveTo>
                  <a:pt x="1868" y="15280"/>
                </a:moveTo>
                <a:lnTo>
                  <a:pt x="0" y="18440"/>
                </a:lnTo>
                <a:lnTo>
                  <a:pt x="1868" y="21600"/>
                </a:lnTo>
                <a:lnTo>
                  <a:pt x="1868" y="19756"/>
                </a:lnTo>
                <a:lnTo>
                  <a:pt x="8309" y="19756"/>
                </a:lnTo>
                <a:lnTo>
                  <a:pt x="8309" y="17124"/>
                </a:lnTo>
                <a:lnTo>
                  <a:pt x="1868" y="17124"/>
                </a:lnTo>
                <a:lnTo>
                  <a:pt x="1868" y="15280"/>
                </a:lnTo>
                <a:close/>
                <a:moveTo>
                  <a:pt x="8849" y="17133"/>
                </a:moveTo>
                <a:lnTo>
                  <a:pt x="8849" y="19747"/>
                </a:lnTo>
                <a:lnTo>
                  <a:pt x="9841" y="19747"/>
                </a:lnTo>
                <a:lnTo>
                  <a:pt x="9841" y="17133"/>
                </a:lnTo>
                <a:lnTo>
                  <a:pt x="8849" y="17133"/>
                </a:lnTo>
                <a:close/>
                <a:moveTo>
                  <a:pt x="10346" y="17133"/>
                </a:moveTo>
                <a:lnTo>
                  <a:pt x="10346" y="19747"/>
                </a:lnTo>
                <a:lnTo>
                  <a:pt x="11338" y="19747"/>
                </a:lnTo>
                <a:lnTo>
                  <a:pt x="11338" y="17133"/>
                </a:lnTo>
                <a:lnTo>
                  <a:pt x="10346" y="17133"/>
                </a:lnTo>
                <a:close/>
                <a:moveTo>
                  <a:pt x="11844" y="17133"/>
                </a:moveTo>
                <a:lnTo>
                  <a:pt x="11844" y="19747"/>
                </a:lnTo>
                <a:lnTo>
                  <a:pt x="12836" y="19747"/>
                </a:lnTo>
                <a:lnTo>
                  <a:pt x="12836" y="17133"/>
                </a:lnTo>
                <a:lnTo>
                  <a:pt x="11844" y="17133"/>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312" name="Google Shape;312;p24"/>
          <p:cNvSpPr/>
          <p:nvPr/>
        </p:nvSpPr>
        <p:spPr>
          <a:xfrm>
            <a:off x="6296336" y="2949085"/>
            <a:ext cx="1842318" cy="532980"/>
          </a:xfrm>
          <a:custGeom>
            <a:rect b="b" l="l" r="r" t="t"/>
            <a:pathLst>
              <a:path extrusionOk="0" h="21600" w="21600">
                <a:moveTo>
                  <a:pt x="937" y="21600"/>
                </a:moveTo>
                <a:lnTo>
                  <a:pt x="937" y="16858"/>
                </a:lnTo>
                <a:lnTo>
                  <a:pt x="935" y="16858"/>
                </a:lnTo>
                <a:lnTo>
                  <a:pt x="935" y="9038"/>
                </a:lnTo>
                <a:lnTo>
                  <a:pt x="0" y="9038"/>
                </a:lnTo>
                <a:lnTo>
                  <a:pt x="1602" y="0"/>
                </a:lnTo>
                <a:lnTo>
                  <a:pt x="3204" y="9038"/>
                </a:lnTo>
                <a:lnTo>
                  <a:pt x="2269" y="9038"/>
                </a:lnTo>
                <a:lnTo>
                  <a:pt x="2269" y="16791"/>
                </a:lnTo>
                <a:lnTo>
                  <a:pt x="20276" y="16791"/>
                </a:lnTo>
                <a:lnTo>
                  <a:pt x="20276" y="1557"/>
                </a:lnTo>
                <a:lnTo>
                  <a:pt x="21600" y="1557"/>
                </a:lnTo>
                <a:lnTo>
                  <a:pt x="21600" y="21540"/>
                </a:lnTo>
                <a:lnTo>
                  <a:pt x="21597" y="21540"/>
                </a:lnTo>
                <a:lnTo>
                  <a:pt x="21597" y="21600"/>
                </a:lnTo>
                <a:lnTo>
                  <a:pt x="937"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313" name="Google Shape;313;p24"/>
          <p:cNvSpPr/>
          <p:nvPr/>
        </p:nvSpPr>
        <p:spPr>
          <a:xfrm>
            <a:off x="4781201" y="2949085"/>
            <a:ext cx="1500822" cy="532980"/>
          </a:xfrm>
          <a:custGeom>
            <a:rect b="b" l="l" r="r" t="t"/>
            <a:pathLst>
              <a:path extrusionOk="0" h="21600" w="21600">
                <a:moveTo>
                  <a:pt x="1151" y="21600"/>
                </a:moveTo>
                <a:lnTo>
                  <a:pt x="1151" y="16858"/>
                </a:lnTo>
                <a:lnTo>
                  <a:pt x="1147" y="16858"/>
                </a:lnTo>
                <a:lnTo>
                  <a:pt x="1147" y="9038"/>
                </a:lnTo>
                <a:lnTo>
                  <a:pt x="0" y="9038"/>
                </a:lnTo>
                <a:lnTo>
                  <a:pt x="1967" y="0"/>
                </a:lnTo>
                <a:lnTo>
                  <a:pt x="3933" y="9038"/>
                </a:lnTo>
                <a:lnTo>
                  <a:pt x="2785" y="9038"/>
                </a:lnTo>
                <a:lnTo>
                  <a:pt x="2785" y="16791"/>
                </a:lnTo>
                <a:lnTo>
                  <a:pt x="21600" y="16791"/>
                </a:lnTo>
                <a:lnTo>
                  <a:pt x="21521" y="21540"/>
                </a:lnTo>
                <a:lnTo>
                  <a:pt x="1151" y="21600"/>
                </a:lnTo>
                <a:close/>
              </a:path>
            </a:pathLst>
          </a:custGeom>
          <a:solidFill>
            <a:srgbClr val="B6B6B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0000"/>
              </a:buClr>
              <a:buSzPts val="2500"/>
              <a:buFont typeface="Overpass ExtraBold"/>
              <a:buNone/>
            </a:pPr>
            <a:r>
              <a:t/>
            </a:r>
            <a:endParaRPr b="0" i="0" sz="2500" u="none" cap="none" strike="noStrike">
              <a:solidFill>
                <a:srgbClr val="000000"/>
              </a:solidFill>
              <a:latin typeface="Overpass ExtraBold"/>
              <a:ea typeface="Overpass ExtraBold"/>
              <a:cs typeface="Overpass ExtraBold"/>
              <a:sym typeface="Overpass ExtraBold"/>
            </a:endParaRPr>
          </a:p>
        </p:txBody>
      </p:sp>
      <p:sp>
        <p:nvSpPr>
          <p:cNvPr id="314" name="Google Shape;314;p24"/>
          <p:cNvSpPr txBox="1"/>
          <p:nvPr/>
        </p:nvSpPr>
        <p:spPr>
          <a:xfrm>
            <a:off x="522500" y="4084738"/>
            <a:ext cx="41748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1600">
                <a:solidFill>
                  <a:schemeClr val="dk1"/>
                </a:solidFill>
                <a:latin typeface="Overpass Light"/>
                <a:ea typeface="Overpass Light"/>
                <a:cs typeface="Overpass Light"/>
                <a:sym typeface="Overpass Light"/>
              </a:rPr>
              <a:t>Where can we get the information to solve the problem?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Red Hat widescreen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