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axKh4TqZUdPxnBu0VGr9opVuT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F34AA7-1048-42AF-8351-91BA45EE3530}">
  <a:tblStyle styleId="{20F34AA7-1048-42AF-8351-91BA45EE353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313305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7313305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5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5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15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15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5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15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15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5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1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1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4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4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2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2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gif"/><Relationship Id="rId4" Type="http://schemas.openxmlformats.org/officeDocument/2006/relationships/image" Target="../media/image2.gif"/><Relationship Id="rId5" Type="http://schemas.openxmlformats.org/officeDocument/2006/relationships/image" Target="../media/image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Relationship Id="rId4" Type="http://schemas.openxmlformats.org/officeDocument/2006/relationships/image" Target="../media/image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gif"/><Relationship Id="rId4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Recommender Systems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2137250" y="2933695"/>
            <a:ext cx="4870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Boston University CS506 - Lance Galletti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Extraction - Content-Based</a:t>
            </a:r>
            <a:endParaRPr/>
          </a:p>
        </p:txBody>
      </p:sp>
      <p:graphicFrame>
        <p:nvGraphicFramePr>
          <p:cNvPr id="124" name="Google Shape;124;p9"/>
          <p:cNvGraphicFramePr/>
          <p:nvPr/>
        </p:nvGraphicFramePr>
        <p:xfrm>
          <a:off x="311700" y="157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{20F34AA7-1048-42AF-8351-91BA45EE3530}</a:tableStyleId>
              </a:tblPr>
              <a:tblGrid>
                <a:gridCol w="788800"/>
                <a:gridCol w="1131300"/>
                <a:gridCol w="1197175"/>
              </a:tblGrid>
              <a:tr h="94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F</a:t>
                      </a:r>
                      <a:r>
                        <a:rPr b="1" baseline="-25000" lang="en" sz="2400" u="none" cap="none" strike="noStrike"/>
                        <a:t>1</a:t>
                      </a:r>
                      <a:r>
                        <a:rPr lang="en" sz="1400" u="none" cap="none" strike="noStrike"/>
                        <a:t> (Romance)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F</a:t>
                      </a:r>
                      <a:r>
                        <a:rPr b="1" baseline="-25000" lang="en" sz="2400" u="none" cap="none" strike="noStrike"/>
                        <a:t>2</a:t>
                      </a:r>
                      <a:r>
                        <a:rPr lang="en" sz="1400" u="none" cap="none" strike="noStrike"/>
                        <a:t> (Action)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1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2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65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3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5" name="Google Shape;125;p9"/>
          <p:cNvGraphicFramePr/>
          <p:nvPr/>
        </p:nvGraphicFramePr>
        <p:xfrm>
          <a:off x="4151788" y="1842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{20F34AA7-1048-42AF-8351-91BA45EE3530}</a:tableStyleId>
              </a:tblPr>
              <a:tblGrid>
                <a:gridCol w="1089450"/>
                <a:gridCol w="782750"/>
                <a:gridCol w="936100"/>
                <a:gridCol w="936100"/>
                <a:gridCol w="936100"/>
              </a:tblGrid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1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2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3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4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F</a:t>
                      </a:r>
                      <a:r>
                        <a:rPr b="1" baseline="-25000" lang="en" sz="2400" u="none" cap="none" strike="noStrike"/>
                        <a:t>1</a:t>
                      </a:r>
                      <a:r>
                        <a:rPr lang="en" sz="1400" u="none" cap="none" strike="noStrike"/>
                        <a:t> (Romance)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.9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.1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F</a:t>
                      </a:r>
                      <a:r>
                        <a:rPr b="1" baseline="-25000" lang="en" sz="2400" u="none" cap="none" strike="noStrike"/>
                        <a:t>2</a:t>
                      </a:r>
                      <a:r>
                        <a:rPr lang="en" sz="1400" u="none" cap="none" strike="noStrike"/>
                        <a:t> (Action)</a:t>
                      </a:r>
                      <a:endParaRPr b="1" sz="2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.01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.9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" name="Google Shape;126;p9"/>
          <p:cNvSpPr txBox="1"/>
          <p:nvPr/>
        </p:nvSpPr>
        <p:spPr>
          <a:xfrm>
            <a:off x="3601538" y="2824450"/>
            <a:ext cx="3777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1" i="0" sz="3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Extraction - Content-Based</a:t>
            </a:r>
            <a:endParaRPr/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1506350" cy="8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301900"/>
            <a:ext cx="1506350" cy="792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913" y="1502875"/>
            <a:ext cx="3504183" cy="23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0"/>
          <p:cNvSpPr txBox="1"/>
          <p:nvPr/>
        </p:nvSpPr>
        <p:spPr>
          <a:xfrm>
            <a:off x="311700" y="4244200"/>
            <a:ext cx="4260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But, how to we find p</a:t>
            </a:r>
            <a:r>
              <a:rPr b="0" baseline="3000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… , p</a:t>
            </a:r>
            <a:r>
              <a:rPr b="0" baseline="3000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(n)</a:t>
            </a: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Extraction - Content-Based</a:t>
            </a:r>
            <a:endParaRPr/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84100"/>
            <a:ext cx="8839201" cy="108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9325" y="2138700"/>
            <a:ext cx="223950" cy="2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1"/>
          <p:cNvSpPr/>
          <p:nvPr/>
        </p:nvSpPr>
        <p:spPr>
          <a:xfrm>
            <a:off x="7847700" y="1308825"/>
            <a:ext cx="1226700" cy="11793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1"/>
          <p:cNvCxnSpPr>
            <a:stCxn id="143" idx="3"/>
          </p:cNvCxnSpPr>
          <p:nvPr/>
        </p:nvCxnSpPr>
        <p:spPr>
          <a:xfrm flipH="1">
            <a:off x="7666446" y="2315420"/>
            <a:ext cx="360900" cy="4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11"/>
          <p:cNvSpPr txBox="1"/>
          <p:nvPr/>
        </p:nvSpPr>
        <p:spPr>
          <a:xfrm>
            <a:off x="6105300" y="2757200"/>
            <a:ext cx="28863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Regularization Term: a penalty on the size of the parameter p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11"/>
          <p:cNvCxnSpPr/>
          <p:nvPr/>
        </p:nvCxnSpPr>
        <p:spPr>
          <a:xfrm>
            <a:off x="808050" y="2903425"/>
            <a:ext cx="13800" cy="176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1"/>
          <p:cNvCxnSpPr/>
          <p:nvPr/>
        </p:nvCxnSpPr>
        <p:spPr>
          <a:xfrm>
            <a:off x="808050" y="4663525"/>
            <a:ext cx="2160900" cy="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1"/>
          <p:cNvSpPr/>
          <p:nvPr/>
        </p:nvSpPr>
        <p:spPr>
          <a:xfrm>
            <a:off x="989675" y="2738029"/>
            <a:ext cx="1951450" cy="1816525"/>
          </a:xfrm>
          <a:custGeom>
            <a:rect b="b" l="l" r="r" t="t"/>
            <a:pathLst>
              <a:path extrusionOk="0" h="72661" w="78058">
                <a:moveTo>
                  <a:pt x="0" y="69456"/>
                </a:moveTo>
                <a:cubicBezTo>
                  <a:pt x="558" y="60907"/>
                  <a:pt x="2044" y="18996"/>
                  <a:pt x="3345" y="18160"/>
                </a:cubicBezTo>
                <a:cubicBezTo>
                  <a:pt x="4646" y="17324"/>
                  <a:pt x="5762" y="55982"/>
                  <a:pt x="7806" y="64438"/>
                </a:cubicBezTo>
                <a:cubicBezTo>
                  <a:pt x="9851" y="72895"/>
                  <a:pt x="13289" y="74753"/>
                  <a:pt x="15612" y="68899"/>
                </a:cubicBezTo>
                <a:cubicBezTo>
                  <a:pt x="17935" y="63045"/>
                  <a:pt x="19608" y="34051"/>
                  <a:pt x="21745" y="29312"/>
                </a:cubicBezTo>
                <a:cubicBezTo>
                  <a:pt x="23882" y="24573"/>
                  <a:pt x="26112" y="40091"/>
                  <a:pt x="28435" y="40463"/>
                </a:cubicBezTo>
                <a:cubicBezTo>
                  <a:pt x="30758" y="40835"/>
                  <a:pt x="33547" y="26245"/>
                  <a:pt x="35684" y="31542"/>
                </a:cubicBezTo>
                <a:cubicBezTo>
                  <a:pt x="37821" y="36839"/>
                  <a:pt x="38657" y="76983"/>
                  <a:pt x="41259" y="72244"/>
                </a:cubicBezTo>
                <a:cubicBezTo>
                  <a:pt x="43861" y="67505"/>
                  <a:pt x="47578" y="12120"/>
                  <a:pt x="51295" y="3106"/>
                </a:cubicBezTo>
                <a:cubicBezTo>
                  <a:pt x="55012" y="-5908"/>
                  <a:pt x="60217" y="6730"/>
                  <a:pt x="63562" y="18160"/>
                </a:cubicBezTo>
                <a:cubicBezTo>
                  <a:pt x="66908" y="29590"/>
                  <a:pt x="68952" y="70013"/>
                  <a:pt x="71368" y="71686"/>
                </a:cubicBezTo>
                <a:cubicBezTo>
                  <a:pt x="73784" y="73359"/>
                  <a:pt x="76943" y="35445"/>
                  <a:pt x="78058" y="28197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906025" y="3635171"/>
            <a:ext cx="2202375" cy="295625"/>
          </a:xfrm>
          <a:custGeom>
            <a:rect b="b" l="l" r="r" t="t"/>
            <a:pathLst>
              <a:path extrusionOk="0" h="11825" w="88095">
                <a:moveTo>
                  <a:pt x="0" y="11825"/>
                </a:moveTo>
                <a:cubicBezTo>
                  <a:pt x="1301" y="10803"/>
                  <a:pt x="4739" y="5785"/>
                  <a:pt x="7806" y="5692"/>
                </a:cubicBezTo>
                <a:cubicBezTo>
                  <a:pt x="10873" y="5599"/>
                  <a:pt x="15612" y="10711"/>
                  <a:pt x="18400" y="11268"/>
                </a:cubicBezTo>
                <a:cubicBezTo>
                  <a:pt x="21188" y="11826"/>
                  <a:pt x="22024" y="10059"/>
                  <a:pt x="24533" y="9037"/>
                </a:cubicBezTo>
                <a:cubicBezTo>
                  <a:pt x="27042" y="8015"/>
                  <a:pt x="29923" y="5227"/>
                  <a:pt x="33454" y="5134"/>
                </a:cubicBezTo>
                <a:cubicBezTo>
                  <a:pt x="36985" y="5041"/>
                  <a:pt x="40702" y="9316"/>
                  <a:pt x="45720" y="8480"/>
                </a:cubicBezTo>
                <a:cubicBezTo>
                  <a:pt x="50738" y="7644"/>
                  <a:pt x="56500" y="581"/>
                  <a:pt x="63562" y="116"/>
                </a:cubicBezTo>
                <a:cubicBezTo>
                  <a:pt x="70625" y="-349"/>
                  <a:pt x="84006" y="4763"/>
                  <a:pt x="88095" y="5692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1433750" y="38318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1848450" y="373397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2125750" y="373397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2622875" y="356813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1100875" y="373348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989675" y="373397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2861025" y="366715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Challenge with content-based: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How to get the right features f</a:t>
            </a:r>
            <a:r>
              <a:rPr baseline="-25000" lang="en"/>
              <a:t>1</a:t>
            </a:r>
            <a:r>
              <a:rPr lang="en"/>
              <a:t>, …, f</a:t>
            </a:r>
            <a:r>
              <a:rPr baseline="-25000" lang="en"/>
              <a:t>k</a:t>
            </a:r>
            <a:r>
              <a:rPr lang="en"/>
              <a:t> </a:t>
            </a:r>
            <a:r>
              <a:rPr b="1" lang="en"/>
              <a:t>and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p</a:t>
            </a:r>
            <a:r>
              <a:rPr baseline="30000" lang="en">
                <a:solidFill>
                  <a:srgbClr val="000000"/>
                </a:solidFill>
              </a:rPr>
              <a:t>(1)</a:t>
            </a:r>
            <a:r>
              <a:rPr lang="en">
                <a:solidFill>
                  <a:srgbClr val="000000"/>
                </a:solidFill>
              </a:rPr>
              <a:t>, … , p</a:t>
            </a:r>
            <a:r>
              <a:rPr baseline="30000" lang="en">
                <a:solidFill>
                  <a:srgbClr val="000000"/>
                </a:solidFill>
              </a:rPr>
              <a:t>(n)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Can we learn these features?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 sz="3000"/>
              <a:t>R = PQ</a:t>
            </a:r>
            <a:endParaRPr b="1" sz="3000"/>
          </a:p>
        </p:txBody>
      </p:sp>
      <p:sp>
        <p:nvSpPr>
          <p:cNvPr id="162" name="Google Shape;162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Extraction - </a:t>
            </a:r>
            <a:r>
              <a:rPr lang="en"/>
              <a:t>Collaborative Filtering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311700" y="1266325"/>
            <a:ext cx="8520600" cy="3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Can’t use SVD because R is sparse… BUT, we can formulate an optimization problem to solve: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/>
              <a:t>To solve, take derivatives wrt P &amp; Q. Then, just like Expectation-Maximization Algorithm from GMM: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random Q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Improve Q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2 &amp; 3</a:t>
            </a:r>
            <a:endParaRPr/>
          </a:p>
        </p:txBody>
      </p:sp>
      <p:sp>
        <p:nvSpPr>
          <p:cNvPr id="168" name="Google Shape;168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Extraction - Collaborative Filtering</a:t>
            </a:r>
            <a:endParaRPr/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2113" y="1989663"/>
            <a:ext cx="5439774" cy="7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7125" y="2358225"/>
            <a:ext cx="306742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 Example: Movie Recommendations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Given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Users: </a:t>
            </a:r>
            <a:r>
              <a:rPr b="1" lang="en"/>
              <a:t>U</a:t>
            </a:r>
            <a:r>
              <a:rPr b="1" baseline="-25000" lang="en"/>
              <a:t>1</a:t>
            </a:r>
            <a:r>
              <a:rPr lang="en"/>
              <a:t>, </a:t>
            </a:r>
            <a:r>
              <a:rPr b="1" lang="en"/>
              <a:t>…</a:t>
            </a:r>
            <a:r>
              <a:rPr lang="en"/>
              <a:t> , </a:t>
            </a:r>
            <a:r>
              <a:rPr b="1" lang="en"/>
              <a:t>U</a:t>
            </a:r>
            <a:r>
              <a:rPr b="1" baseline="-25000" lang="en"/>
              <a:t>n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Movies: </a:t>
            </a:r>
            <a:r>
              <a:rPr b="1" lang="en"/>
              <a:t>M</a:t>
            </a:r>
            <a:r>
              <a:rPr b="1" baseline="-25000" lang="en"/>
              <a:t>1</a:t>
            </a:r>
            <a:r>
              <a:rPr lang="en"/>
              <a:t>, </a:t>
            </a:r>
            <a:r>
              <a:rPr b="1" lang="en"/>
              <a:t>…</a:t>
            </a:r>
            <a:r>
              <a:rPr lang="en"/>
              <a:t> , </a:t>
            </a:r>
            <a:r>
              <a:rPr b="1" lang="en"/>
              <a:t>M</a:t>
            </a:r>
            <a:r>
              <a:rPr b="1" baseline="-25000" lang="en"/>
              <a:t>m</a:t>
            </a:r>
            <a:endParaRPr b="1" baseline="-250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Ratings: </a:t>
            </a:r>
            <a:r>
              <a:rPr b="1" lang="en"/>
              <a:t>R</a:t>
            </a:r>
            <a:r>
              <a:rPr b="1" baseline="-25000" lang="en"/>
              <a:t>ij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Goal</a:t>
            </a:r>
            <a:r>
              <a:rPr lang="en"/>
              <a:t>: Recommend movies to users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Challenges</a:t>
            </a:r>
            <a:r>
              <a:rPr lang="en"/>
              <a:t>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(millions of users, millions of movies)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Cold Start (change in user base, change in content)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Sparse Data (Not many users rank movies)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 Example: Movie Recommendations</a:t>
            </a:r>
            <a:endParaRPr/>
          </a:p>
        </p:txBody>
      </p:sp>
      <p:graphicFrame>
        <p:nvGraphicFramePr>
          <p:cNvPr id="79" name="Google Shape;79;p3"/>
          <p:cNvGraphicFramePr/>
          <p:nvPr/>
        </p:nvGraphicFramePr>
        <p:xfrm>
          <a:off x="311675" y="167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{20F34AA7-1048-42AF-8351-91BA45EE3530}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1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2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3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4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/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1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11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12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13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14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2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21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22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23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24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3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31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32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33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R</a:t>
                      </a:r>
                      <a:r>
                        <a:rPr baseline="-25000" lang="en" sz="1800" u="none" cap="none" strike="noStrike"/>
                        <a:t>34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80" name="Google Shape;80;p3"/>
          <p:cNvSpPr txBox="1"/>
          <p:nvPr/>
        </p:nvSpPr>
        <p:spPr>
          <a:xfrm>
            <a:off x="3777475" y="4432600"/>
            <a:ext cx="50547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Rating prediction as proxy for recommendation!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 Example: Movie Recommendations</a:t>
            </a:r>
            <a:endParaRPr/>
          </a:p>
        </p:txBody>
      </p:sp>
      <p:graphicFrame>
        <p:nvGraphicFramePr>
          <p:cNvPr id="86" name="Google Shape;86;p5"/>
          <p:cNvGraphicFramePr/>
          <p:nvPr/>
        </p:nvGraphicFramePr>
        <p:xfrm>
          <a:off x="311675" y="167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{20F34AA7-1048-42AF-8351-91BA45EE3530}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1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2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3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4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1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?</a:t>
                      </a:r>
                      <a:endParaRPr b="1"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2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?</a:t>
                      </a:r>
                      <a:endParaRPr b="1"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3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?</a:t>
                      </a:r>
                      <a:endParaRPr b="1"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/>
                        <a:t>?</a:t>
                      </a:r>
                      <a:endParaRPr b="1"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 Example: Movie Recommendations</a:t>
            </a:r>
            <a:endParaRPr/>
          </a:p>
        </p:txBody>
      </p:sp>
      <p:graphicFrame>
        <p:nvGraphicFramePr>
          <p:cNvPr id="92" name="Google Shape;92;p4"/>
          <p:cNvGraphicFramePr/>
          <p:nvPr/>
        </p:nvGraphicFramePr>
        <p:xfrm>
          <a:off x="311675" y="167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{20F34AA7-1048-42AF-8351-91BA45EE3530}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1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2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3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4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1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2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U</a:t>
                      </a:r>
                      <a:r>
                        <a:rPr b="1" baseline="-25000" lang="en" sz="2400" u="none" cap="none" strike="noStrike"/>
                        <a:t>3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Neighborhood Methods</a:t>
            </a:r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311700" y="1266325"/>
            <a:ext cx="85206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(user, user) similarity measure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recommend same movies to similar users (requires info about users)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(item, item) similarity measure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recommend movies that are similar (requires info about movies)</a:t>
            </a:r>
            <a:endParaRPr b="1"/>
          </a:p>
        </p:txBody>
      </p:sp>
      <p:graphicFrame>
        <p:nvGraphicFramePr>
          <p:cNvPr id="99" name="Google Shape;99;p6"/>
          <p:cNvGraphicFramePr/>
          <p:nvPr/>
        </p:nvGraphicFramePr>
        <p:xfrm>
          <a:off x="311700" y="268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{20F34AA7-1048-42AF-8351-91BA45EE3530}</a:tableStyleId>
              </a:tblPr>
              <a:tblGrid>
                <a:gridCol w="4260300"/>
                <a:gridCol w="4260300"/>
              </a:tblGrid>
              <a:tr h="162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Pros</a:t>
                      </a: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Open Sans"/>
                        <a:buChar char="●"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Intuitive / easy to explain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Open Sans"/>
                        <a:buChar char="●"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training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Open Sans"/>
                        <a:buChar char="●"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Handles new users/items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Challenges</a:t>
                      </a: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Open Sans"/>
                        <a:buChar char="●"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Users rate differently (bias)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Open Sans"/>
                        <a:buChar char="●"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Ratings change over time (bias)</a:t>
                      </a:r>
                      <a:endParaRPr sz="1800" u="none" cap="none" strike="noStrike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7313305ce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- Content-Based</a:t>
            </a:r>
            <a:endParaRPr/>
          </a:p>
        </p:txBody>
      </p:sp>
      <p:sp>
        <p:nvSpPr>
          <p:cNvPr id="105" name="Google Shape;105;gf7313305ce_0_0"/>
          <p:cNvSpPr txBox="1"/>
          <p:nvPr>
            <p:ph idx="1" type="body"/>
          </p:nvPr>
        </p:nvSpPr>
        <p:spPr>
          <a:xfrm>
            <a:off x="311700" y="1266325"/>
            <a:ext cx="8520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Realistically: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difficult to characterize movies and users with the right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Characterization of users and movies may not be accurate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are using genres for example, movies with varying degree of “comedy” will get the tag “comedy”.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Discover the best features in an automated 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Content-Based</a:t>
            </a:r>
            <a:r>
              <a:rPr lang="en"/>
              <a:t>: assume you have features for movies - want to learn features for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Collaborative filtering</a:t>
            </a:r>
            <a:r>
              <a:rPr lang="en"/>
              <a:t>: want to learn features for both users and movies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Extraction - Content-Based</a:t>
            </a:r>
            <a:endParaRPr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311700" y="1266325"/>
            <a:ext cx="85206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have a set of features that characterizes each movie (ex: category, genre…), we could obtain the following </a:t>
            </a:r>
            <a:r>
              <a:rPr b="1" lang="en"/>
              <a:t>feature-to-movie</a:t>
            </a:r>
            <a:r>
              <a:rPr lang="en"/>
              <a:t> similarity matrix:</a:t>
            </a:r>
            <a:endParaRPr/>
          </a:p>
        </p:txBody>
      </p:sp>
      <p:graphicFrame>
        <p:nvGraphicFramePr>
          <p:cNvPr id="112" name="Google Shape;112;p7"/>
          <p:cNvGraphicFramePr/>
          <p:nvPr/>
        </p:nvGraphicFramePr>
        <p:xfrm>
          <a:off x="311688" y="241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{20F34AA7-1048-42AF-8351-91BA45EE3530}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1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2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3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M</a:t>
                      </a:r>
                      <a:r>
                        <a:rPr b="1" baseline="-25000" lang="en" sz="2400" u="none" cap="none" strike="noStrike"/>
                        <a:t>4</a:t>
                      </a:r>
                      <a:endParaRPr b="1" baseline="-25000" sz="2400" u="none" cap="none" strike="noStrike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F</a:t>
                      </a:r>
                      <a:r>
                        <a:rPr b="1" baseline="-25000" lang="en" sz="2400" u="none" cap="none" strike="noStrike"/>
                        <a:t>1</a:t>
                      </a:r>
                      <a:r>
                        <a:rPr lang="en" sz="1400" u="none" cap="none" strike="noStrike"/>
                        <a:t> (Romance)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.9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.1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" sz="2400" u="none" cap="none" strike="noStrike"/>
                        <a:t>F</a:t>
                      </a:r>
                      <a:r>
                        <a:rPr b="1" baseline="-25000" lang="en" sz="2400" u="none" cap="none" strike="noStrike"/>
                        <a:t>2</a:t>
                      </a:r>
                      <a:r>
                        <a:rPr lang="en" sz="1400" u="none" cap="none" strike="noStrike"/>
                        <a:t> (Action)</a:t>
                      </a:r>
                      <a:endParaRPr b="1" sz="24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.01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.9</a:t>
                      </a:r>
                      <a:endParaRPr baseline="-25000"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this </a:t>
            </a:r>
            <a:r>
              <a:rPr b="1" lang="en"/>
              <a:t>feature-to-movie </a:t>
            </a:r>
            <a:r>
              <a:rPr lang="en"/>
              <a:t>similarity matrix, how can we predict rating for User 2 or Movie 1 (i.e. R</a:t>
            </a:r>
            <a:r>
              <a:rPr baseline="-25000" lang="en"/>
              <a:t>12</a:t>
            </a:r>
            <a:r>
              <a:rPr lang="en"/>
              <a:t>)?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If we had a </a:t>
            </a:r>
            <a:r>
              <a:rPr b="1" lang="en"/>
              <a:t>user-to-feature </a:t>
            </a:r>
            <a:r>
              <a:rPr lang="en"/>
              <a:t>similarity matrix, we could multiply: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user-to-feature x feature-to-movie = user-to-movie = R</a:t>
            </a:r>
            <a:r>
              <a:rPr b="1" baseline="-25000" lang="en"/>
              <a:t>ij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118" name="Google Shape;118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Extraction - Content-Based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