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256" r:id="rId2"/>
    <p:sldId id="324" r:id="rId3"/>
    <p:sldId id="266" r:id="rId4"/>
    <p:sldId id="388" r:id="rId5"/>
    <p:sldId id="268" r:id="rId6"/>
    <p:sldId id="391" r:id="rId7"/>
    <p:sldId id="330" r:id="rId8"/>
    <p:sldId id="365" r:id="rId9"/>
    <p:sldId id="389" r:id="rId10"/>
    <p:sldId id="392" r:id="rId11"/>
    <p:sldId id="393" r:id="rId12"/>
    <p:sldId id="332" r:id="rId13"/>
    <p:sldId id="430" r:id="rId14"/>
    <p:sldId id="356" r:id="rId15"/>
    <p:sldId id="412" r:id="rId16"/>
    <p:sldId id="442" r:id="rId17"/>
    <p:sldId id="443" r:id="rId18"/>
    <p:sldId id="372" r:id="rId19"/>
    <p:sldId id="337" r:id="rId20"/>
    <p:sldId id="362" r:id="rId21"/>
    <p:sldId id="338" r:id="rId22"/>
    <p:sldId id="432" r:id="rId23"/>
    <p:sldId id="339" r:id="rId24"/>
    <p:sldId id="433" r:id="rId25"/>
    <p:sldId id="374" r:id="rId26"/>
    <p:sldId id="373" r:id="rId27"/>
    <p:sldId id="420" r:id="rId28"/>
    <p:sldId id="375" r:id="rId29"/>
    <p:sldId id="421" r:id="rId30"/>
    <p:sldId id="376" r:id="rId31"/>
    <p:sldId id="396" r:id="rId32"/>
    <p:sldId id="444" r:id="rId33"/>
    <p:sldId id="445" r:id="rId34"/>
    <p:sldId id="379" r:id="rId35"/>
    <p:sldId id="380" r:id="rId36"/>
    <p:sldId id="381" r:id="rId37"/>
    <p:sldId id="382" r:id="rId38"/>
    <p:sldId id="383" r:id="rId39"/>
    <p:sldId id="384" r:id="rId40"/>
    <p:sldId id="399" r:id="rId41"/>
    <p:sldId id="400" r:id="rId42"/>
    <p:sldId id="402" r:id="rId43"/>
    <p:sldId id="439" r:id="rId44"/>
    <p:sldId id="404" r:id="rId45"/>
    <p:sldId id="440" r:id="rId46"/>
    <p:sldId id="406" r:id="rId47"/>
    <p:sldId id="441" r:id="rId48"/>
    <p:sldId id="446" r:id="rId49"/>
    <p:sldId id="447" r:id="rId50"/>
    <p:sldId id="450" r:id="rId51"/>
    <p:sldId id="448" r:id="rId52"/>
    <p:sldId id="451" r:id="rId53"/>
    <p:sldId id="449" r:id="rId54"/>
    <p:sldId id="452" r:id="rId55"/>
    <p:sldId id="453" r:id="rId56"/>
    <p:sldId id="454" r:id="rId57"/>
    <p:sldId id="455" r:id="rId58"/>
    <p:sldId id="259" r:id="rId5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392B"/>
    <a:srgbClr val="B83729"/>
    <a:srgbClr val="64396B"/>
    <a:srgbClr val="4B2A50"/>
    <a:srgbClr val="2B3E4F"/>
    <a:srgbClr val="2980B9"/>
    <a:srgbClr val="F39C12"/>
    <a:srgbClr val="FFFF99"/>
    <a:srgbClr val="FFFFCC"/>
    <a:srgbClr val="F1C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824" autoAdjust="0"/>
    <p:restoredTop sz="82703" autoAdjust="0"/>
  </p:normalViewPr>
  <p:slideViewPr>
    <p:cSldViewPr>
      <p:cViewPr>
        <p:scale>
          <a:sx n="71" d="100"/>
          <a:sy n="71" d="100"/>
        </p:scale>
        <p:origin x="816" y="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  <a:pPr/>
              <a:t>2018/8/2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600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DD60-50E2-4D32-B722-F7F57C6917F7}" type="datetimeFigureOut">
              <a:rPr lang="zh-CN" altLang="en-US" smtClean="0"/>
              <a:pPr/>
              <a:t>2018/8/2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34C03-E896-4418-8DFA-79B6EA0389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25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9051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1165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0063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7644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常见的请求头：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User-Agent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：浏览器告诉服务器，我访问你使用的浏览器版本信息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可以在服务器端获取该头的信息，解决浏览器的兼容性问题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http://localhost/login.html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告诉服务器，我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当前请求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从哪里来？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作用：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防盗链：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统计工作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5021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1413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常见的请求头：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User-Agent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：浏览器告诉服务器，我访问你使用的浏览器版本信息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可以在服务器端获取该头的信息，解决浏览器的兼容性问题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http://localhost/login.html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告诉服务器，我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当前请求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从哪里来？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作用：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防盗链：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统计工作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2497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7144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1165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grep,find,locate,whereis,which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5949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116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2810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grep,find,locate,whereis,which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0785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1165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8310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4546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7515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1545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1206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0106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6065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884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7174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5218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0167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4212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2099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69012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42905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58027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13480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75945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765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50812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26380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84500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49328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14218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40783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14777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21072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60857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66004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043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11657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61165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28763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32694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30459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629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958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382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2505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93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pPr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3-&#20837;&#38376;&#31243;&#24207;&#20043;&#38656;&#27714;&#20998;&#26512;.av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4-&#20837;&#38376;&#31243;&#24207;&#20043;&#25645;&#24314;&#24320;&#21457;&#29615;&#22659;.av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5-&#20837;&#38376;&#31243;&#24207;&#20043;&#20837;&#38376;&#20195;&#30721;&#32534;&#20889;.av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6-&#20837;&#38376;&#26696;&#20363;&#30340;&#27969;&#31243;&#24635;&#32467;.avi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7-&#20837;&#38376;&#26696;&#20363;&#20013;&#20351;&#29992;&#30340;&#32452;&#20214;&#20171;&#32461;.avi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8-RequestMapping&#27880;&#35299;&#30340;&#20316;&#29992;.avi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9-RequestMapping&#27880;&#35299;&#30340;&#23646;&#24615;.avi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0-&#35831;&#27714;&#21442;&#25968;&#32465;&#23450;&#20837;&#38376;.avi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1-&#35831;&#27714;&#21442;&#25968;&#32465;&#23450;&#23454;&#20307;&#31867;&#22411;.avi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2-&#37197;&#32622;&#35299;&#20915;&#20013;&#25991;&#20081;&#30721;&#30340;&#36807;&#28388;&#22120;.avi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3-&#35831;&#27714;&#21442;&#25968;&#32465;&#23450;&#38598;&#21512;&#31867;&#22411;.avi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4-&#33258;&#23450;&#20041;&#31867;&#22411;&#36716;&#25442;&#22120;&#28436;&#31034;&#24322;&#24120;.avi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5-&#33258;&#23450;&#20041;&#31867;&#22411;&#36716;&#25442;&#22120;&#20195;&#30721;&#32534;&#20889;.avi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6-&#33719;&#21462;Servlet&#21407;&#29983;&#30340;API.avi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7-RequestParam&#27880;&#35299;.avi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8-RequestBody&#27880;&#35299;.avi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9-PathVariable&#27880;&#35299;.avi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20-HiddentHttpMethodFilter&#36807;&#28388;&#22120;.avi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1-&#19977;&#23618;&#26550;&#26500;&#20171;&#32461;&#21644;MVC&#35774;&#35745;&#27169;&#22411;&#20171;&#32461;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21-RequestHeader&#27880;&#35299;.avi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22-CookieValue&#27880;&#35299;.avi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23-ModelAttribute&#27880;&#35299;.avi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24-SessionAttributes&#27880;&#35299;.avi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2-SpringMVC&#26694;&#26550;&#30340;&#20171;&#32461;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660688"/>
            <a:ext cx="9144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4800" b="1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SpringMVC</a:t>
            </a:r>
            <a:r>
              <a:rPr lang="en-US" altLang="zh-CN" sz="4800" dirty="0"/>
              <a:t> </a:t>
            </a:r>
            <a:r>
              <a:rPr lang="en-US" altLang="zh-CN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-01</a:t>
            </a:r>
            <a:endParaRPr lang="en-US" altLang="zh-CN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：了解入门程序的需求分析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：了解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入门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程序之需求分析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入门程序需求分析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398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入门程序之需求分析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419859" y="2716547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说出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SpringMVC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入门程序的需求？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1" name="椭圆 10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539552" y="2420888"/>
            <a:ext cx="2355041" cy="1983260"/>
            <a:chOff x="827584" y="2564904"/>
            <a:chExt cx="2232248" cy="2016224"/>
          </a:xfrm>
        </p:grpSpPr>
        <p:sp>
          <p:nvSpPr>
            <p:cNvPr id="19" name="圆角矩形 18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89829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：学会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搭建入门案例的开发环境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程度：掌握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33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8673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入门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程序之搭建开发环境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</a:rPr>
              <a:t>   </a:t>
            </a:r>
            <a:r>
              <a:rPr lang="zh-CN" altLang="en-US" dirty="0" smtClean="0">
                <a:solidFill>
                  <a:schemeClr val="bg1"/>
                </a:solidFill>
              </a:rPr>
              <a:t>开发环境搭建</a:t>
            </a:r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3645024"/>
            <a:ext cx="3511006" cy="2541822"/>
          </a:xfrm>
          <a:prstGeom prst="rect">
            <a:avLst/>
          </a:prstGeom>
        </p:spPr>
      </p:pic>
      <p:sp>
        <p:nvSpPr>
          <p:cNvPr id="13" name="椭圆 12">
            <a:extLst>
              <a:ext uri="{FF2B5EF4-FFF2-40B4-BE49-F238E27FC236}">
                <a16:creationId xmlns:a16="http://schemas.microsoft.com/office/drawing/2014/main" xmlns="" id="{BD99A300-A7AB-4123-ABDB-0E6A40FDCAC9}"/>
              </a:ext>
            </a:extLst>
          </p:cNvPr>
          <p:cNvSpPr/>
          <p:nvPr/>
        </p:nvSpPr>
        <p:spPr>
          <a:xfrm>
            <a:off x="5580112" y="21333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xmlns="" id="{4319D29A-6E03-41E4-8998-1F0E1B2150F0}"/>
              </a:ext>
            </a:extLst>
          </p:cNvPr>
          <p:cNvSpPr/>
          <p:nvPr/>
        </p:nvSpPr>
        <p:spPr>
          <a:xfrm>
            <a:off x="5220072" y="21333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73915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入门程序之搭建开发环境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59921" y="2755238"/>
            <a:ext cx="532859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(5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完成入门案例开发环境搭建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251520" y="2571259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4971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5116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：掌握入门程序代码编写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：掌握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15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 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入门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程序之入门代码编写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</a:rPr>
              <a:t>入门代码编写</a:t>
            </a:r>
            <a:r>
              <a:rPr lang="en-US" altLang="zh-CN" dirty="0" smtClean="0">
                <a:solidFill>
                  <a:schemeClr val="bg1"/>
                </a:solidFill>
              </a:rPr>
              <a:t>: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</a:rPr>
              <a:t>控制器的编写与配置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514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 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入门程序之入门代码编写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419859" y="2716547"/>
            <a:ext cx="5580125" cy="8956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想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SpringMVC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框架生效必须要在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web.xml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中配置什么组件？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编写一个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Controller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需要注意什么？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1" name="椭圆 10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539552" y="2420888"/>
            <a:ext cx="2355041" cy="1983260"/>
            <a:chOff x="827584" y="2564904"/>
            <a:chExt cx="2232248" cy="2016224"/>
          </a:xfrm>
        </p:grpSpPr>
        <p:sp>
          <p:nvSpPr>
            <p:cNvPr id="19" name="圆角矩形 18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76340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5116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：掌握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SpringMVC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简单的执行流程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：掌握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2.4 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入门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案例的流程总结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</a:rPr>
              <a:t>入门案例流程</a:t>
            </a:r>
            <a:r>
              <a:rPr lang="en-US" altLang="zh-CN" dirty="0" smtClean="0">
                <a:solidFill>
                  <a:schemeClr val="bg1"/>
                </a:solidFill>
              </a:rPr>
              <a:t>: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SpringMVC</a:t>
            </a:r>
            <a:r>
              <a:rPr lang="zh-CN" altLang="en-US" dirty="0" smtClean="0">
                <a:solidFill>
                  <a:schemeClr val="bg1"/>
                </a:solidFill>
              </a:rPr>
              <a:t>执行流程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200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2.4 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入门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案例的流程总结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419859" y="2716547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简单描述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SpringMVC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的执行流程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1" name="椭圆 10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539552" y="2420888"/>
            <a:ext cx="2355041" cy="1983260"/>
            <a:chOff x="827584" y="2564904"/>
            <a:chExt cx="2232248" cy="2016224"/>
          </a:xfrm>
        </p:grpSpPr>
        <p:sp>
          <p:nvSpPr>
            <p:cNvPr id="19" name="圆角矩形 18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92379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08646" y="1383953"/>
            <a:ext cx="33917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392B"/>
              </a:buClr>
            </a:pP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SpringMVC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入门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（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二）</a:t>
            </a:r>
            <a:endParaRPr lang="id-ID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249341" y="1918573"/>
            <a:ext cx="37628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3.1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入门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案例中使用的组件介绍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RequestMapping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注解的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作用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3.3 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RequestMapping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注解的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051720" y="1268759"/>
            <a:ext cx="6408712" cy="1584177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5536" y="1268760"/>
            <a:ext cx="1656184" cy="1584176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>
                <a:latin typeface="+mn-ea"/>
              </a:rPr>
              <a:t>03</a:t>
            </a:r>
            <a:endParaRPr lang="zh-CN" altLang="en-US" sz="7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75724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SpringMVC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中的常用组件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：掌握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26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3.1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入门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案例中使用的组件介绍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564966" y="3740685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SpringMVC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中的组件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157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944880"/>
            <a:ext cx="2699791" cy="989962"/>
            <a:chOff x="0" y="1052736"/>
            <a:chExt cx="4103747" cy="1504766"/>
          </a:xfrm>
        </p:grpSpPr>
        <p:sp>
          <p:nvSpPr>
            <p:cNvPr id="69" name="Freeform 34"/>
            <p:cNvSpPr/>
            <p:nvPr/>
          </p:nvSpPr>
          <p:spPr bwMode="auto">
            <a:xfrm>
              <a:off x="0" y="1052736"/>
              <a:ext cx="4103747" cy="1504766"/>
            </a:xfrm>
            <a:custGeom>
              <a:avLst/>
              <a:gdLst/>
              <a:ahLst/>
              <a:cxnLst/>
              <a:rect l="l" t="t" r="r" b="b"/>
              <a:pathLst>
                <a:path w="4103747" h="1504766">
                  <a:moveTo>
                    <a:pt x="0" y="0"/>
                  </a:moveTo>
                  <a:cubicBezTo>
                    <a:pt x="442960" y="0"/>
                    <a:pt x="1380722" y="0"/>
                    <a:pt x="3365993" y="0"/>
                  </a:cubicBezTo>
                  <a:cubicBezTo>
                    <a:pt x="3759462" y="0"/>
                    <a:pt x="4103747" y="345356"/>
                    <a:pt x="4103747" y="764717"/>
                  </a:cubicBezTo>
                  <a:cubicBezTo>
                    <a:pt x="4103747" y="1159410"/>
                    <a:pt x="3759462" y="1504766"/>
                    <a:pt x="3365993" y="1504766"/>
                  </a:cubicBezTo>
                  <a:cubicBezTo>
                    <a:pt x="3365993" y="1504766"/>
                    <a:pt x="3365993" y="1504766"/>
                    <a:pt x="0" y="1504766"/>
                  </a:cubicBezTo>
                  <a:close/>
                </a:path>
              </a:pathLst>
            </a:custGeom>
            <a:solidFill>
              <a:srgbClr val="C0392B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Oval 35"/>
            <p:cNvSpPr>
              <a:spLocks noChangeArrowheads="1"/>
            </p:cNvSpPr>
            <p:nvPr/>
          </p:nvSpPr>
          <p:spPr bwMode="auto">
            <a:xfrm>
              <a:off x="2725702" y="1176820"/>
              <a:ext cx="1279612" cy="12822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75" name="Text Box 4"/>
            <p:cNvSpPr txBox="1">
              <a:spLocks noChangeArrowheads="1"/>
            </p:cNvSpPr>
            <p:nvPr/>
          </p:nvSpPr>
          <p:spPr bwMode="auto">
            <a:xfrm>
              <a:off x="326038" y="1419563"/>
              <a:ext cx="2222500" cy="701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itchFamily="34" charset="0"/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今日目标</a:t>
              </a:r>
            </a:p>
          </p:txBody>
        </p:sp>
      </p:grpSp>
      <p:sp>
        <p:nvSpPr>
          <p:cNvPr id="139" name="TextBox 128"/>
          <p:cNvSpPr txBox="1"/>
          <p:nvPr/>
        </p:nvSpPr>
        <p:spPr>
          <a:xfrm>
            <a:off x="1350368" y="2528305"/>
            <a:ext cx="7254080" cy="2206362"/>
          </a:xfrm>
          <a:prstGeom prst="rect">
            <a:avLst/>
          </a:prstGeom>
          <a:noFill/>
        </p:spPr>
        <p:txBody>
          <a:bodyPr wrap="squar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了解</a:t>
            </a:r>
            <a:r>
              <a:rPr lang="en-US" altLang="zh-CN" sz="2000" dirty="0" err="1"/>
              <a:t>SpringMVC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的基本概念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掌握</a:t>
            </a:r>
            <a:r>
              <a:rPr lang="en-US" altLang="zh-CN" sz="2000" dirty="0" err="1"/>
              <a:t>SpringMVC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的入门程序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掌握</a:t>
            </a:r>
            <a:r>
              <a:rPr lang="en-US" altLang="zh-CN" sz="2000" dirty="0" err="1"/>
              <a:t>SpringMVC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中请求参数的绑定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掌握</a:t>
            </a:r>
            <a:r>
              <a:rPr lang="en-US" altLang="zh-CN" sz="2000" dirty="0" err="1"/>
              <a:t>SpringMVC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中其他常用注解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grpSp>
        <p:nvGrpSpPr>
          <p:cNvPr id="144" name="Group 8"/>
          <p:cNvGrpSpPr>
            <a:grpSpLocks noChangeAspect="1"/>
          </p:cNvGrpSpPr>
          <p:nvPr/>
        </p:nvGrpSpPr>
        <p:grpSpPr bwMode="auto">
          <a:xfrm>
            <a:off x="2051720" y="1227931"/>
            <a:ext cx="401685" cy="400869"/>
            <a:chOff x="2183" y="3253"/>
            <a:chExt cx="492" cy="491"/>
          </a:xfrm>
          <a:solidFill>
            <a:srgbClr val="C0392B"/>
          </a:solidFill>
        </p:grpSpPr>
        <p:sp>
          <p:nvSpPr>
            <p:cNvPr id="145" name="Freeform 9"/>
            <p:cNvSpPr>
              <a:spLocks noEditPoints="1"/>
            </p:cNvSpPr>
            <p:nvPr/>
          </p:nvSpPr>
          <p:spPr bwMode="auto">
            <a:xfrm>
              <a:off x="2183" y="3298"/>
              <a:ext cx="444" cy="446"/>
            </a:xfrm>
            <a:custGeom>
              <a:avLst/>
              <a:gdLst>
                <a:gd name="T0" fmla="*/ 93 w 185"/>
                <a:gd name="T1" fmla="*/ 186 h 186"/>
                <a:gd name="T2" fmla="*/ 185 w 185"/>
                <a:gd name="T3" fmla="*/ 93 h 186"/>
                <a:gd name="T4" fmla="*/ 175 w 185"/>
                <a:gd name="T5" fmla="*/ 49 h 186"/>
                <a:gd name="T6" fmla="*/ 172 w 185"/>
                <a:gd name="T7" fmla="*/ 49 h 186"/>
                <a:gd name="T8" fmla="*/ 171 w 185"/>
                <a:gd name="T9" fmla="*/ 49 h 186"/>
                <a:gd name="T10" fmla="*/ 159 w 185"/>
                <a:gd name="T11" fmla="*/ 48 h 186"/>
                <a:gd name="T12" fmla="*/ 151 w 185"/>
                <a:gd name="T13" fmla="*/ 57 h 186"/>
                <a:gd name="T14" fmla="*/ 161 w 185"/>
                <a:gd name="T15" fmla="*/ 93 h 186"/>
                <a:gd name="T16" fmla="*/ 93 w 185"/>
                <a:gd name="T17" fmla="*/ 161 h 186"/>
                <a:gd name="T18" fmla="*/ 25 w 185"/>
                <a:gd name="T19" fmla="*/ 93 h 186"/>
                <a:gd name="T20" fmla="*/ 93 w 185"/>
                <a:gd name="T21" fmla="*/ 25 h 186"/>
                <a:gd name="T22" fmla="*/ 129 w 185"/>
                <a:gd name="T23" fmla="*/ 35 h 186"/>
                <a:gd name="T24" fmla="*/ 136 w 185"/>
                <a:gd name="T25" fmla="*/ 27 h 186"/>
                <a:gd name="T26" fmla="*/ 135 w 185"/>
                <a:gd name="T27" fmla="*/ 14 h 186"/>
                <a:gd name="T28" fmla="*/ 135 w 185"/>
                <a:gd name="T29" fmla="*/ 11 h 186"/>
                <a:gd name="T30" fmla="*/ 93 w 185"/>
                <a:gd name="T31" fmla="*/ 0 h 186"/>
                <a:gd name="T32" fmla="*/ 0 w 185"/>
                <a:gd name="T33" fmla="*/ 93 h 186"/>
                <a:gd name="T34" fmla="*/ 93 w 185"/>
                <a:gd name="T35" fmla="*/ 186 h 186"/>
                <a:gd name="T36" fmla="*/ 93 w 185"/>
                <a:gd name="T37" fmla="*/ 186 h 186"/>
                <a:gd name="T38" fmla="*/ 93 w 185"/>
                <a:gd name="T3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5" h="186">
                  <a:moveTo>
                    <a:pt x="93" y="186"/>
                  </a:moveTo>
                  <a:cubicBezTo>
                    <a:pt x="144" y="186"/>
                    <a:pt x="185" y="144"/>
                    <a:pt x="185" y="93"/>
                  </a:cubicBezTo>
                  <a:cubicBezTo>
                    <a:pt x="185" y="77"/>
                    <a:pt x="181" y="62"/>
                    <a:pt x="175" y="49"/>
                  </a:cubicBezTo>
                  <a:cubicBezTo>
                    <a:pt x="174" y="49"/>
                    <a:pt x="173" y="49"/>
                    <a:pt x="172" y="49"/>
                  </a:cubicBezTo>
                  <a:cubicBezTo>
                    <a:pt x="172" y="49"/>
                    <a:pt x="171" y="49"/>
                    <a:pt x="171" y="49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51" y="57"/>
                    <a:pt x="151" y="57"/>
                    <a:pt x="151" y="57"/>
                  </a:cubicBezTo>
                  <a:cubicBezTo>
                    <a:pt x="157" y="67"/>
                    <a:pt x="161" y="80"/>
                    <a:pt x="161" y="93"/>
                  </a:cubicBezTo>
                  <a:cubicBezTo>
                    <a:pt x="161" y="130"/>
                    <a:pt x="130" y="161"/>
                    <a:pt x="93" y="161"/>
                  </a:cubicBezTo>
                  <a:cubicBezTo>
                    <a:pt x="55" y="161"/>
                    <a:pt x="25" y="130"/>
                    <a:pt x="25" y="93"/>
                  </a:cubicBezTo>
                  <a:cubicBezTo>
                    <a:pt x="25" y="55"/>
                    <a:pt x="55" y="25"/>
                    <a:pt x="93" y="25"/>
                  </a:cubicBezTo>
                  <a:cubicBezTo>
                    <a:pt x="106" y="25"/>
                    <a:pt x="118" y="28"/>
                    <a:pt x="129" y="35"/>
                  </a:cubicBezTo>
                  <a:cubicBezTo>
                    <a:pt x="136" y="27"/>
                    <a:pt x="136" y="27"/>
                    <a:pt x="136" y="27"/>
                  </a:cubicBezTo>
                  <a:cubicBezTo>
                    <a:pt x="135" y="14"/>
                    <a:pt x="135" y="14"/>
                    <a:pt x="135" y="14"/>
                  </a:cubicBezTo>
                  <a:cubicBezTo>
                    <a:pt x="135" y="13"/>
                    <a:pt x="135" y="12"/>
                    <a:pt x="135" y="11"/>
                  </a:cubicBezTo>
                  <a:cubicBezTo>
                    <a:pt x="123" y="4"/>
                    <a:pt x="108" y="0"/>
                    <a:pt x="93" y="0"/>
                  </a:cubicBezTo>
                  <a:cubicBezTo>
                    <a:pt x="41" y="0"/>
                    <a:pt x="0" y="42"/>
                    <a:pt x="0" y="93"/>
                  </a:cubicBezTo>
                  <a:cubicBezTo>
                    <a:pt x="0" y="144"/>
                    <a:pt x="41" y="186"/>
                    <a:pt x="93" y="186"/>
                  </a:cubicBezTo>
                  <a:close/>
                  <a:moveTo>
                    <a:pt x="93" y="186"/>
                  </a:moveTo>
                  <a:cubicBezTo>
                    <a:pt x="93" y="186"/>
                    <a:pt x="93" y="186"/>
                    <a:pt x="93" y="1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  <p:sp>
          <p:nvSpPr>
            <p:cNvPr id="146" name="Freeform 10"/>
            <p:cNvSpPr>
              <a:spLocks noEditPoints="1"/>
            </p:cNvSpPr>
            <p:nvPr/>
          </p:nvSpPr>
          <p:spPr bwMode="auto">
            <a:xfrm>
              <a:off x="2296" y="3411"/>
              <a:ext cx="218" cy="218"/>
            </a:xfrm>
            <a:custGeom>
              <a:avLst/>
              <a:gdLst>
                <a:gd name="T0" fmla="*/ 46 w 91"/>
                <a:gd name="T1" fmla="*/ 22 h 91"/>
                <a:gd name="T2" fmla="*/ 48 w 91"/>
                <a:gd name="T3" fmla="*/ 22 h 91"/>
                <a:gd name="T4" fmla="*/ 65 w 91"/>
                <a:gd name="T5" fmla="*/ 5 h 91"/>
                <a:gd name="T6" fmla="*/ 65 w 91"/>
                <a:gd name="T7" fmla="*/ 4 h 91"/>
                <a:gd name="T8" fmla="*/ 46 w 91"/>
                <a:gd name="T9" fmla="*/ 0 h 91"/>
                <a:gd name="T10" fmla="*/ 0 w 91"/>
                <a:gd name="T11" fmla="*/ 46 h 91"/>
                <a:gd name="T12" fmla="*/ 46 w 91"/>
                <a:gd name="T13" fmla="*/ 91 h 91"/>
                <a:gd name="T14" fmla="*/ 91 w 91"/>
                <a:gd name="T15" fmla="*/ 46 h 91"/>
                <a:gd name="T16" fmla="*/ 87 w 91"/>
                <a:gd name="T17" fmla="*/ 27 h 91"/>
                <a:gd name="T18" fmla="*/ 87 w 91"/>
                <a:gd name="T19" fmla="*/ 27 h 91"/>
                <a:gd name="T20" fmla="*/ 70 w 91"/>
                <a:gd name="T21" fmla="*/ 44 h 91"/>
                <a:gd name="T22" fmla="*/ 70 w 91"/>
                <a:gd name="T23" fmla="*/ 46 h 91"/>
                <a:gd name="T24" fmla="*/ 46 w 91"/>
                <a:gd name="T25" fmla="*/ 70 h 91"/>
                <a:gd name="T26" fmla="*/ 22 w 91"/>
                <a:gd name="T27" fmla="*/ 46 h 91"/>
                <a:gd name="T28" fmla="*/ 46 w 91"/>
                <a:gd name="T29" fmla="*/ 22 h 91"/>
                <a:gd name="T30" fmla="*/ 46 w 91"/>
                <a:gd name="T31" fmla="*/ 22 h 91"/>
                <a:gd name="T32" fmla="*/ 46 w 91"/>
                <a:gd name="T33" fmla="*/ 2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1" h="91">
                  <a:moveTo>
                    <a:pt x="46" y="22"/>
                  </a:moveTo>
                  <a:cubicBezTo>
                    <a:pt x="46" y="22"/>
                    <a:pt x="47" y="22"/>
                    <a:pt x="48" y="22"/>
                  </a:cubicBezTo>
                  <a:cubicBezTo>
                    <a:pt x="65" y="5"/>
                    <a:pt x="65" y="5"/>
                    <a:pt x="65" y="5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59" y="2"/>
                    <a:pt x="53" y="0"/>
                    <a:pt x="46" y="0"/>
                  </a:cubicBezTo>
                  <a:cubicBezTo>
                    <a:pt x="20" y="0"/>
                    <a:pt x="0" y="21"/>
                    <a:pt x="0" y="46"/>
                  </a:cubicBezTo>
                  <a:cubicBezTo>
                    <a:pt x="0" y="71"/>
                    <a:pt x="20" y="91"/>
                    <a:pt x="46" y="91"/>
                  </a:cubicBezTo>
                  <a:cubicBezTo>
                    <a:pt x="71" y="91"/>
                    <a:pt x="91" y="71"/>
                    <a:pt x="91" y="46"/>
                  </a:cubicBezTo>
                  <a:cubicBezTo>
                    <a:pt x="91" y="39"/>
                    <a:pt x="90" y="32"/>
                    <a:pt x="87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5"/>
                    <a:pt x="70" y="45"/>
                    <a:pt x="70" y="46"/>
                  </a:cubicBezTo>
                  <a:cubicBezTo>
                    <a:pt x="70" y="59"/>
                    <a:pt x="59" y="70"/>
                    <a:pt x="46" y="70"/>
                  </a:cubicBezTo>
                  <a:cubicBezTo>
                    <a:pt x="32" y="70"/>
                    <a:pt x="22" y="59"/>
                    <a:pt x="22" y="46"/>
                  </a:cubicBezTo>
                  <a:cubicBezTo>
                    <a:pt x="22" y="33"/>
                    <a:pt x="32" y="22"/>
                    <a:pt x="46" y="22"/>
                  </a:cubicBezTo>
                  <a:close/>
                  <a:moveTo>
                    <a:pt x="46" y="22"/>
                  </a:moveTo>
                  <a:cubicBezTo>
                    <a:pt x="46" y="22"/>
                    <a:pt x="46" y="22"/>
                    <a:pt x="46" y="2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  <p:sp>
          <p:nvSpPr>
            <p:cNvPr id="147" name="Freeform 11"/>
            <p:cNvSpPr>
              <a:spLocks noEditPoints="1"/>
            </p:cNvSpPr>
            <p:nvPr/>
          </p:nvSpPr>
          <p:spPr bwMode="auto">
            <a:xfrm>
              <a:off x="2425" y="3253"/>
              <a:ext cx="250" cy="246"/>
            </a:xfrm>
            <a:custGeom>
              <a:avLst/>
              <a:gdLst>
                <a:gd name="T0" fmla="*/ 87 w 104"/>
                <a:gd name="T1" fmla="*/ 28 h 103"/>
                <a:gd name="T2" fmla="*/ 92 w 104"/>
                <a:gd name="T3" fmla="*/ 23 h 103"/>
                <a:gd name="T4" fmla="*/ 92 w 104"/>
                <a:gd name="T5" fmla="*/ 14 h 103"/>
                <a:gd name="T6" fmla="*/ 89 w 104"/>
                <a:gd name="T7" fmla="*/ 11 h 103"/>
                <a:gd name="T8" fmla="*/ 85 w 104"/>
                <a:gd name="T9" fmla="*/ 9 h 103"/>
                <a:gd name="T10" fmla="*/ 81 w 104"/>
                <a:gd name="T11" fmla="*/ 11 h 103"/>
                <a:gd name="T12" fmla="*/ 75 w 104"/>
                <a:gd name="T13" fmla="*/ 17 h 103"/>
                <a:gd name="T14" fmla="*/ 74 w 104"/>
                <a:gd name="T15" fmla="*/ 1 h 103"/>
                <a:gd name="T16" fmla="*/ 72 w 104"/>
                <a:gd name="T17" fmla="*/ 0 h 103"/>
                <a:gd name="T18" fmla="*/ 70 w 104"/>
                <a:gd name="T19" fmla="*/ 0 h 103"/>
                <a:gd name="T20" fmla="*/ 48 w 104"/>
                <a:gd name="T21" fmla="*/ 23 h 103"/>
                <a:gd name="T22" fmla="*/ 45 w 104"/>
                <a:gd name="T23" fmla="*/ 31 h 103"/>
                <a:gd name="T24" fmla="*/ 45 w 104"/>
                <a:gd name="T25" fmla="*/ 31 h 103"/>
                <a:gd name="T26" fmla="*/ 46 w 104"/>
                <a:gd name="T27" fmla="*/ 46 h 103"/>
                <a:gd name="T28" fmla="*/ 38 w 104"/>
                <a:gd name="T29" fmla="*/ 54 h 103"/>
                <a:gd name="T30" fmla="*/ 23 w 104"/>
                <a:gd name="T31" fmla="*/ 68 h 103"/>
                <a:gd name="T32" fmla="*/ 23 w 104"/>
                <a:gd name="T33" fmla="*/ 69 h 103"/>
                <a:gd name="T34" fmla="*/ 9 w 104"/>
                <a:gd name="T35" fmla="*/ 83 h 103"/>
                <a:gd name="T36" fmla="*/ 2 w 104"/>
                <a:gd name="T37" fmla="*/ 89 h 103"/>
                <a:gd name="T38" fmla="*/ 1 w 104"/>
                <a:gd name="T39" fmla="*/ 92 h 103"/>
                <a:gd name="T40" fmla="*/ 1 w 104"/>
                <a:gd name="T41" fmla="*/ 97 h 103"/>
                <a:gd name="T42" fmla="*/ 5 w 104"/>
                <a:gd name="T43" fmla="*/ 103 h 103"/>
                <a:gd name="T44" fmla="*/ 6 w 104"/>
                <a:gd name="T45" fmla="*/ 103 h 103"/>
                <a:gd name="T46" fmla="*/ 11 w 104"/>
                <a:gd name="T47" fmla="*/ 102 h 103"/>
                <a:gd name="T48" fmla="*/ 14 w 104"/>
                <a:gd name="T49" fmla="*/ 101 h 103"/>
                <a:gd name="T50" fmla="*/ 59 w 104"/>
                <a:gd name="T51" fmla="*/ 57 h 103"/>
                <a:gd name="T52" fmla="*/ 72 w 104"/>
                <a:gd name="T53" fmla="*/ 58 h 103"/>
                <a:gd name="T54" fmla="*/ 72 w 104"/>
                <a:gd name="T55" fmla="*/ 58 h 103"/>
                <a:gd name="T56" fmla="*/ 73 w 104"/>
                <a:gd name="T57" fmla="*/ 58 h 103"/>
                <a:gd name="T58" fmla="*/ 80 w 104"/>
                <a:gd name="T59" fmla="*/ 55 h 103"/>
                <a:gd name="T60" fmla="*/ 102 w 104"/>
                <a:gd name="T61" fmla="*/ 32 h 103"/>
                <a:gd name="T62" fmla="*/ 101 w 104"/>
                <a:gd name="T63" fmla="*/ 29 h 103"/>
                <a:gd name="T64" fmla="*/ 87 w 104"/>
                <a:gd name="T65" fmla="*/ 28 h 103"/>
                <a:gd name="T66" fmla="*/ 87 w 104"/>
                <a:gd name="T67" fmla="*/ 28 h 103"/>
                <a:gd name="T68" fmla="*/ 87 w 104"/>
                <a:gd name="T69" fmla="*/ 28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" h="103">
                  <a:moveTo>
                    <a:pt x="87" y="28"/>
                  </a:moveTo>
                  <a:cubicBezTo>
                    <a:pt x="92" y="23"/>
                    <a:pt x="92" y="23"/>
                    <a:pt x="92" y="23"/>
                  </a:cubicBezTo>
                  <a:cubicBezTo>
                    <a:pt x="95" y="20"/>
                    <a:pt x="95" y="17"/>
                    <a:pt x="92" y="14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8" y="10"/>
                    <a:pt x="86" y="9"/>
                    <a:pt x="85" y="9"/>
                  </a:cubicBezTo>
                  <a:cubicBezTo>
                    <a:pt x="83" y="9"/>
                    <a:pt x="82" y="10"/>
                    <a:pt x="81" y="11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4" y="0"/>
                    <a:pt x="73" y="0"/>
                    <a:pt x="72" y="0"/>
                  </a:cubicBezTo>
                  <a:cubicBezTo>
                    <a:pt x="71" y="0"/>
                    <a:pt x="71" y="0"/>
                    <a:pt x="70" y="0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6" y="25"/>
                    <a:pt x="45" y="28"/>
                    <a:pt x="45" y="31"/>
                  </a:cubicBezTo>
                  <a:cubicBezTo>
                    <a:pt x="45" y="31"/>
                    <a:pt x="45" y="31"/>
                    <a:pt x="45" y="31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3" y="69"/>
                    <a:pt x="23" y="69"/>
                    <a:pt x="23" y="69"/>
                  </a:cubicBezTo>
                  <a:cubicBezTo>
                    <a:pt x="9" y="83"/>
                    <a:pt x="9" y="83"/>
                    <a:pt x="9" y="83"/>
                  </a:cubicBezTo>
                  <a:cubicBezTo>
                    <a:pt x="2" y="89"/>
                    <a:pt x="2" y="89"/>
                    <a:pt x="2" y="89"/>
                  </a:cubicBezTo>
                  <a:cubicBezTo>
                    <a:pt x="2" y="90"/>
                    <a:pt x="1" y="91"/>
                    <a:pt x="1" y="92"/>
                  </a:cubicBezTo>
                  <a:cubicBezTo>
                    <a:pt x="1" y="97"/>
                    <a:pt x="1" y="97"/>
                    <a:pt x="1" y="97"/>
                  </a:cubicBezTo>
                  <a:cubicBezTo>
                    <a:pt x="0" y="100"/>
                    <a:pt x="3" y="103"/>
                    <a:pt x="5" y="103"/>
                  </a:cubicBezTo>
                  <a:cubicBezTo>
                    <a:pt x="6" y="103"/>
                    <a:pt x="6" y="103"/>
                    <a:pt x="6" y="103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12" y="102"/>
                    <a:pt x="13" y="102"/>
                    <a:pt x="14" y="101"/>
                  </a:cubicBezTo>
                  <a:cubicBezTo>
                    <a:pt x="59" y="57"/>
                    <a:pt x="59" y="57"/>
                    <a:pt x="59" y="57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2" y="58"/>
                    <a:pt x="73" y="58"/>
                    <a:pt x="73" y="58"/>
                  </a:cubicBezTo>
                  <a:cubicBezTo>
                    <a:pt x="75" y="58"/>
                    <a:pt x="78" y="57"/>
                    <a:pt x="80" y="55"/>
                  </a:cubicBezTo>
                  <a:cubicBezTo>
                    <a:pt x="102" y="32"/>
                    <a:pt x="102" y="32"/>
                    <a:pt x="102" y="32"/>
                  </a:cubicBezTo>
                  <a:cubicBezTo>
                    <a:pt x="104" y="31"/>
                    <a:pt x="103" y="29"/>
                    <a:pt x="101" y="29"/>
                  </a:cubicBezTo>
                  <a:lnTo>
                    <a:pt x="87" y="28"/>
                  </a:lnTo>
                  <a:close/>
                  <a:moveTo>
                    <a:pt x="87" y="28"/>
                  </a:moveTo>
                  <a:cubicBezTo>
                    <a:pt x="87" y="28"/>
                    <a:pt x="87" y="28"/>
                    <a:pt x="87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77270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3.1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入门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案例中使用的组件介绍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419859" y="2716547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开发中程序员需要关注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SpringMVC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的哪些组件？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1" name="椭圆 10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539552" y="2420888"/>
            <a:ext cx="2355041" cy="1983260"/>
            <a:chOff x="827584" y="2564904"/>
            <a:chExt cx="2232248" cy="2016224"/>
          </a:xfrm>
        </p:grpSpPr>
        <p:sp>
          <p:nvSpPr>
            <p:cNvPr id="19" name="圆角矩形 18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45671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：理解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RequestMapping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注解的作用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：掌握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07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43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RequestMapping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注解的作用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467544" y="3717032"/>
            <a:ext cx="3812060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bg1"/>
                </a:solidFill>
              </a:rPr>
              <a:t>@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RequestMapping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2192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RequestMapping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注解的作用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203849" y="2708920"/>
            <a:ext cx="5544615" cy="156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@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RequestMapping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注解的作用是什么？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@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RequestMapping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注解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的使用方式有哪些？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1" name="椭圆 10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539552" y="2420888"/>
            <a:ext cx="2355041" cy="1983260"/>
            <a:chOff x="827584" y="2564904"/>
            <a:chExt cx="2232248" cy="2016224"/>
          </a:xfrm>
        </p:grpSpPr>
        <p:sp>
          <p:nvSpPr>
            <p:cNvPr id="19" name="圆角矩形 18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398240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：掌握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RequestMapping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注解的属性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掌握程度：掌握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35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3.3  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RequestMapping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注解的属性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bg1"/>
                </a:solidFill>
              </a:rPr>
              <a:t>@</a:t>
            </a:r>
            <a:r>
              <a:rPr lang="en-US" altLang="zh-CN" dirty="0" err="1" smtClean="0">
                <a:solidFill>
                  <a:schemeClr val="bg1"/>
                </a:solidFill>
              </a:rPr>
              <a:t>RequestMapping</a:t>
            </a:r>
            <a:r>
              <a:rPr lang="zh-CN" altLang="en-US" dirty="0" smtClean="0">
                <a:solidFill>
                  <a:schemeClr val="bg1"/>
                </a:solidFill>
              </a:rPr>
              <a:t>注解属性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3904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3.3 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RequestMapping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注解的属性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347864" y="2564904"/>
            <a:ext cx="56521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@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RequestMapping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注解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path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属性作用是什么？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1" name="椭圆 10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539552" y="2420888"/>
            <a:ext cx="2355041" cy="1983260"/>
            <a:chOff x="827584" y="2564904"/>
            <a:chExt cx="2232248" cy="2016224"/>
          </a:xfrm>
        </p:grpSpPr>
        <p:sp>
          <p:nvSpPr>
            <p:cNvPr id="19" name="圆角矩形 18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01589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08646" y="1383953"/>
            <a:ext cx="43150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392B"/>
              </a:buClr>
            </a:pP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SpringMVC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的参数绑定（一）</a:t>
            </a:r>
            <a:endParaRPr lang="id-ID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267743" y="1918573"/>
            <a:ext cx="554239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4.1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请求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参数绑定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入门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4.2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请求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参数绑定实体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类型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4.3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解决中文乱码的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过滤器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4.4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请求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参数绑定集合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类型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051720" y="1268760"/>
            <a:ext cx="6336704" cy="1727031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5536" y="1268760"/>
            <a:ext cx="1656184" cy="1756828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>
                <a:latin typeface="+mn-ea"/>
              </a:rPr>
              <a:t>04</a:t>
            </a:r>
            <a:endParaRPr lang="zh-CN" altLang="en-US" sz="7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077402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：掌握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SpringMVC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的参数绑定机制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程度：掌握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40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4.1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请求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参数绑定入门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参数绑定机制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3804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4.1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请求参数绑定入门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419859" y="2716547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SpringMVC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如何实现接收前台提交的参数？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1" name="椭圆 10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539552" y="2420888"/>
            <a:ext cx="2355041" cy="1983260"/>
            <a:chOff x="827584" y="2564904"/>
            <a:chExt cx="2232248" cy="2016224"/>
          </a:xfrm>
        </p:grpSpPr>
        <p:sp>
          <p:nvSpPr>
            <p:cNvPr id="19" name="圆角矩形 18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296487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SpringMVC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如何绑定参数到实体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 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4.2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请求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参数绑定实体类型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参数绑定到实体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0793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4.2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请求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参数绑定实体类型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59921" y="2663719"/>
            <a:ext cx="532859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(5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endParaRPr lang="en-US" altLang="zh-C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动手实现请参数绑定到实体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251520" y="2571259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485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0" y="980728"/>
            <a:ext cx="2699791" cy="989962"/>
            <a:chOff x="0" y="1052736"/>
            <a:chExt cx="4103747" cy="1504766"/>
          </a:xfrm>
        </p:grpSpPr>
        <p:sp>
          <p:nvSpPr>
            <p:cNvPr id="19" name="Freeform 34"/>
            <p:cNvSpPr/>
            <p:nvPr/>
          </p:nvSpPr>
          <p:spPr bwMode="auto">
            <a:xfrm>
              <a:off x="0" y="1052736"/>
              <a:ext cx="4103747" cy="1504766"/>
            </a:xfrm>
            <a:custGeom>
              <a:avLst/>
              <a:gdLst/>
              <a:ahLst/>
              <a:cxnLst/>
              <a:rect l="l" t="t" r="r" b="b"/>
              <a:pathLst>
                <a:path w="4103747" h="1504766">
                  <a:moveTo>
                    <a:pt x="0" y="0"/>
                  </a:moveTo>
                  <a:cubicBezTo>
                    <a:pt x="442960" y="0"/>
                    <a:pt x="1380722" y="0"/>
                    <a:pt x="3365993" y="0"/>
                  </a:cubicBezTo>
                  <a:cubicBezTo>
                    <a:pt x="3759462" y="0"/>
                    <a:pt x="4103747" y="345356"/>
                    <a:pt x="4103747" y="764717"/>
                  </a:cubicBezTo>
                  <a:cubicBezTo>
                    <a:pt x="4103747" y="1159410"/>
                    <a:pt x="3759462" y="1504766"/>
                    <a:pt x="3365993" y="1504766"/>
                  </a:cubicBezTo>
                  <a:cubicBezTo>
                    <a:pt x="3365993" y="1504766"/>
                    <a:pt x="3365993" y="1504766"/>
                    <a:pt x="0" y="1504766"/>
                  </a:cubicBezTo>
                  <a:close/>
                </a:path>
              </a:pathLst>
            </a:custGeom>
            <a:solidFill>
              <a:srgbClr val="C0392B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Oval 35"/>
            <p:cNvSpPr>
              <a:spLocks noChangeArrowheads="1"/>
            </p:cNvSpPr>
            <p:nvPr/>
          </p:nvSpPr>
          <p:spPr bwMode="auto">
            <a:xfrm>
              <a:off x="2725702" y="1176820"/>
              <a:ext cx="1279612" cy="12822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Text Box 4"/>
            <p:cNvSpPr txBox="1">
              <a:spLocks noChangeArrowheads="1"/>
            </p:cNvSpPr>
            <p:nvPr/>
          </p:nvSpPr>
          <p:spPr bwMode="auto">
            <a:xfrm>
              <a:off x="326038" y="1419563"/>
              <a:ext cx="2222500" cy="701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itchFamily="34" charset="0"/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课程内容</a:t>
              </a:r>
            </a:p>
          </p:txBody>
        </p:sp>
      </p:grpSp>
      <p:sp>
        <p:nvSpPr>
          <p:cNvPr id="13" name="Freeform 9"/>
          <p:cNvSpPr>
            <a:spLocks noEditPoints="1"/>
          </p:cNvSpPr>
          <p:nvPr/>
        </p:nvSpPr>
        <p:spPr bwMode="auto">
          <a:xfrm>
            <a:off x="1957575" y="1301848"/>
            <a:ext cx="533662" cy="347721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rgbClr val="C0392B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TextBox 128"/>
          <p:cNvSpPr txBox="1"/>
          <p:nvPr/>
        </p:nvSpPr>
        <p:spPr>
          <a:xfrm>
            <a:off x="2699791" y="1922873"/>
            <a:ext cx="5472609" cy="1590809"/>
          </a:xfrm>
          <a:prstGeom prst="rect">
            <a:avLst/>
          </a:prstGeom>
          <a:noFill/>
        </p:spPr>
        <p:txBody>
          <a:bodyPr wrap="squar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/>
              <a:t>1. </a:t>
            </a:r>
            <a:r>
              <a:rPr lang="en-US" altLang="zh-CN" sz="2000" dirty="0" err="1" smtClean="0"/>
              <a:t>SpringMVC</a:t>
            </a:r>
            <a:r>
              <a:rPr lang="zh-CN" altLang="en-US" sz="2000" dirty="0"/>
              <a:t>框架的介绍入门</a:t>
            </a:r>
            <a:r>
              <a:rPr lang="zh-CN" altLang="en-US" sz="2000" dirty="0" smtClean="0"/>
              <a:t>程序</a:t>
            </a:r>
            <a:endParaRPr lang="en-US" altLang="zh-CN" sz="2000" dirty="0" smtClean="0"/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 smtClean="0"/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 smtClean="0"/>
              <a:t>2</a:t>
            </a:r>
            <a:r>
              <a:rPr lang="en-US" altLang="zh-CN" sz="2000" dirty="0"/>
              <a:t>. </a:t>
            </a:r>
            <a:r>
              <a:rPr lang="en-US" altLang="zh-CN" sz="2000" dirty="0" err="1"/>
              <a:t>SpringMVC</a:t>
            </a:r>
            <a:r>
              <a:rPr lang="zh-CN" altLang="en-US" sz="2000" dirty="0" smtClean="0"/>
              <a:t>请求参数绑定</a:t>
            </a:r>
            <a:endParaRPr lang="en-US" altLang="zh-CN" sz="2000" dirty="0" smtClean="0"/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 smtClean="0"/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 smtClean="0"/>
              <a:t>3</a:t>
            </a:r>
            <a:r>
              <a:rPr lang="en-US" altLang="zh-CN" sz="2000" dirty="0"/>
              <a:t>. </a:t>
            </a:r>
            <a:r>
              <a:rPr lang="en-US" altLang="zh-CN" sz="2000" dirty="0" err="1"/>
              <a:t>SpringMVC</a:t>
            </a:r>
            <a:r>
              <a:rPr lang="zh-CN" altLang="en-US" sz="2000" dirty="0" smtClean="0"/>
              <a:t>其他常用注解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5136191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1520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：掌握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SpringMVC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的乱码过滤器的配置和使用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36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4.3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解决中文乱码的过滤器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乱码过滤器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2958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4.3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配置解决中文乱码的过滤器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419859" y="2716547"/>
            <a:ext cx="5580125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SpringMVC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的乱码过滤器解决的是什么请求方式的乱码？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1" name="椭圆 10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539552" y="2420888"/>
            <a:ext cx="2355041" cy="1983260"/>
            <a:chOff x="827584" y="2564904"/>
            <a:chExt cx="2232248" cy="2016224"/>
          </a:xfrm>
        </p:grpSpPr>
        <p:sp>
          <p:nvSpPr>
            <p:cNvPr id="19" name="圆角矩形 18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165565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1520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：掌握请求参数是集合的参数绑定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05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35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4.4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请求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参数绑定集合类型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集合类型参数绑定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9968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4.4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请求参数绑定集合类型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419859" y="2716547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如何把参数绑定到集合？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1" name="椭圆 10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539552" y="2420888"/>
            <a:ext cx="2355041" cy="1983260"/>
            <a:chOff x="827584" y="2564904"/>
            <a:chExt cx="2232248" cy="2016224"/>
          </a:xfrm>
        </p:grpSpPr>
        <p:sp>
          <p:nvSpPr>
            <p:cNvPr id="19" name="圆角矩形 18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305440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08646" y="1383953"/>
            <a:ext cx="42990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392B"/>
              </a:buClr>
            </a:pP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SpringMVC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的参数绑定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（二）</a:t>
            </a:r>
            <a:endParaRPr lang="id-ID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249341" y="1918573"/>
            <a:ext cx="45549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5.1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自定义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类型转换器演示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异常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5.2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自定义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类型转换器代码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编写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5.3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Servlet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原生的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API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051720" y="1268760"/>
            <a:ext cx="6408712" cy="1480810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5536" y="1268760"/>
            <a:ext cx="1656184" cy="1480810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>
                <a:latin typeface="+mn-ea"/>
              </a:rPr>
              <a:t>05</a:t>
            </a:r>
            <a:endParaRPr lang="zh-CN" altLang="en-US" sz="7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653156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6015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了解为什么要使用定义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类型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转换器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：了解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07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07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5.1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自定义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类型转换器演示异常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自定义转换器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1988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5.1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自定义类型转换器演示异常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419859" y="2716547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为什么需要使用自定义类型转换器？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1" name="椭圆 10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539552" y="2420888"/>
            <a:ext cx="2355041" cy="1983260"/>
            <a:chOff x="827584" y="2564904"/>
            <a:chExt cx="2232248" cy="2016224"/>
          </a:xfrm>
        </p:grpSpPr>
        <p:sp>
          <p:nvSpPr>
            <p:cNvPr id="19" name="圆角矩形 18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476678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：掌握自定义类型转换器代码编写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：掌握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54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5.2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自定义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类型转换器代码编写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自定义类型转换器代码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5229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5.2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自定义类型转换器代码编写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419859" y="2716547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描述自定义类型转换器的实现思路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1" name="椭圆 10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539552" y="2420888"/>
            <a:ext cx="2355041" cy="1983260"/>
            <a:chOff x="827584" y="2564904"/>
            <a:chExt cx="2232248" cy="2016224"/>
          </a:xfrm>
        </p:grpSpPr>
        <p:sp>
          <p:nvSpPr>
            <p:cNvPr id="19" name="圆角矩形 18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736197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目标：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掌握如何获取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Servlet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原生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API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：掌握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28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5.3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Servlet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原生的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API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SpringMVC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中如何获取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ServletAPI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24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08646" y="1383953"/>
            <a:ext cx="30839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392B"/>
              </a:buClr>
            </a:pP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SpringMVC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基本概念</a:t>
            </a:r>
            <a:endParaRPr lang="id-ID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249341" y="1918573"/>
            <a:ext cx="541900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三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层架构介绍和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MVC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设计模型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介绍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SpringMVC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框架的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介绍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051720" y="1268760"/>
            <a:ext cx="6408712" cy="1576040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5536" y="1268760"/>
            <a:ext cx="1656184" cy="1584176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 dirty="0">
                <a:latin typeface="+mn-ea"/>
              </a:rPr>
              <a:t>01</a:t>
            </a:r>
            <a:endParaRPr lang="zh-CN" altLang="en-US" sz="7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16537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5.3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Servlet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原生的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API</a:t>
            </a: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419859" y="2716547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如何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Servlet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原生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1" name="椭圆 10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539552" y="2420888"/>
            <a:ext cx="2355041" cy="1983260"/>
            <a:chOff x="827584" y="2564904"/>
            <a:chExt cx="2232248" cy="2016224"/>
          </a:xfrm>
        </p:grpSpPr>
        <p:sp>
          <p:nvSpPr>
            <p:cNvPr id="19" name="圆角矩形 18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361895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08646" y="1383953"/>
            <a:ext cx="30839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392B"/>
              </a:buClr>
            </a:pP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SpringMVC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常用注解</a:t>
            </a:r>
            <a:endParaRPr lang="id-ID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249341" y="1918573"/>
            <a:ext cx="520297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6.1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@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RequestParam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注解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6.2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@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RequestBody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注解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6.3 @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PathVariable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注解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6.4 @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HiddentHttpMethodFilter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过滤器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6.5 @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RequestHeader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注解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6.6 @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CookieValue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注解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6.7 @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ModelAttribute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注解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6.8 @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SessionAttributes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注解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051720" y="1268760"/>
            <a:ext cx="6480720" cy="2952328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5536" y="1268760"/>
            <a:ext cx="1656184" cy="2952328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 dirty="0">
                <a:latin typeface="+mn-ea"/>
              </a:rPr>
              <a:t>06</a:t>
            </a:r>
            <a:endParaRPr lang="zh-CN" altLang="en-US" sz="7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677555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：掌握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@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RequestParam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注解的使用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掌握程度：掌握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57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6.1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@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RequestParam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注解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bg1"/>
                </a:solidFill>
              </a:rPr>
              <a:t>@</a:t>
            </a:r>
            <a:r>
              <a:rPr lang="en-US" altLang="zh-CN" dirty="0" err="1" smtClean="0">
                <a:solidFill>
                  <a:schemeClr val="bg1"/>
                </a:solidFill>
              </a:rPr>
              <a:t>RequestParam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1787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6.1 @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RequestParam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注解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419859" y="2716547"/>
            <a:ext cx="55801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@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RequestParam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解决的是什么问题？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路径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1" name="椭圆 10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539552" y="2420888"/>
            <a:ext cx="2355041" cy="1983260"/>
            <a:chOff x="827584" y="2564904"/>
            <a:chExt cx="2232248" cy="2016224"/>
          </a:xfrm>
        </p:grpSpPr>
        <p:sp>
          <p:nvSpPr>
            <p:cNvPr id="19" name="圆角矩形 18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329136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@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RequestBody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注解使用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：掌握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6.2 @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RequestBody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注解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564966" y="3729777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@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RequestBody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注解使用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5163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6.2 @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RequestBody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注解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419859" y="2716547"/>
            <a:ext cx="55801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@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RequestBody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注解的作用？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1" name="椭圆 10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539552" y="2420888"/>
            <a:ext cx="2355041" cy="1983260"/>
            <a:chOff x="827584" y="2564904"/>
            <a:chExt cx="2232248" cy="2016224"/>
          </a:xfrm>
        </p:grpSpPr>
        <p:sp>
          <p:nvSpPr>
            <p:cNvPr id="19" name="圆角矩形 18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309202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@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PathVariable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注解使用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：掌握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09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6.3 @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PathVariable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注解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564966" y="3789041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@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PathVariable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5435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6.3 @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PathVariable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注解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419859" y="2716547"/>
            <a:ext cx="55801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@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PathVariable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注解作用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1" name="椭圆 10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539552" y="2420888"/>
            <a:ext cx="2355041" cy="1983260"/>
            <a:chOff x="827584" y="2564904"/>
            <a:chExt cx="2232248" cy="2016224"/>
          </a:xfrm>
        </p:grpSpPr>
        <p:sp>
          <p:nvSpPr>
            <p:cNvPr id="19" name="圆角矩形 18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235318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了解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HiddentHttpMethodFilter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过滤器使用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掌握程度：了解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44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6.4 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HiddentHttpMethodFilter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过滤器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564966" y="3789041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HiddentHttpMethodFilter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过滤器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0108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6.4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HiddentHttpMethodFilter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过滤器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419859" y="2716547"/>
            <a:ext cx="55801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HiddentHttpMethodFilter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过滤器作用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1" name="椭圆 10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539552" y="2420888"/>
            <a:ext cx="2355041" cy="1983260"/>
            <a:chOff x="827584" y="2564904"/>
            <a:chExt cx="2232248" cy="2016224"/>
          </a:xfrm>
        </p:grpSpPr>
        <p:sp>
          <p:nvSpPr>
            <p:cNvPr id="19" name="圆角矩形 18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92531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三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层架构介绍和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MVC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设计模型介绍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9" y="187582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：了解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EE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三层架构和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MVC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39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EE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三层架构和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MVC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2891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@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RequestHeader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注解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：掌握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02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6.5 @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RequestHeader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注解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564966" y="3789041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@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RequestHeader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注解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2299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6.5 @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RequestHeader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注解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419859" y="2716547"/>
            <a:ext cx="55801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@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RequestHeader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注解作用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1" name="椭圆 10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539552" y="2420888"/>
            <a:ext cx="2355041" cy="1983260"/>
            <a:chOff x="827584" y="2564904"/>
            <a:chExt cx="2232248" cy="2016224"/>
          </a:xfrm>
        </p:grpSpPr>
        <p:sp>
          <p:nvSpPr>
            <p:cNvPr id="19" name="圆角矩形 18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830021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@22-CookieValue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注解使用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：掌握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02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36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6.6 @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CookieValue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注解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564966" y="3789041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@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CookieValue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注解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2817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6.6 @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CookieValue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注解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419859" y="2716547"/>
            <a:ext cx="55801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@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CookieValue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注解作用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1" name="椭圆 10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539552" y="2420888"/>
            <a:ext cx="2355041" cy="1983260"/>
            <a:chOff x="827584" y="2564904"/>
            <a:chExt cx="2232248" cy="2016224"/>
          </a:xfrm>
        </p:grpSpPr>
        <p:sp>
          <p:nvSpPr>
            <p:cNvPr id="19" name="圆角矩形 18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003962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1520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：掌握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@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ModelAttribute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注解使用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：掌握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35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6.7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@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ModelAttribute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注解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564966" y="3789041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@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ModelAttribute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注解使用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12184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6.7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@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ModelAttribute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注解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419859" y="2716547"/>
            <a:ext cx="55801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@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ModelAttribute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注解的使用场景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1" name="椭圆 10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539552" y="2420888"/>
            <a:ext cx="2355041" cy="1983260"/>
            <a:chOff x="827584" y="2564904"/>
            <a:chExt cx="2232248" cy="2016224"/>
          </a:xfrm>
        </p:grpSpPr>
        <p:sp>
          <p:nvSpPr>
            <p:cNvPr id="19" name="圆角矩形 18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8208280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@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SessionAttributes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注解使用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：掌握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31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6.8 @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SessionAttributes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注解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564966" y="3789041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@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SessionAttributes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注解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75461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6.8 @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SessionAttributes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注解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419859" y="2716547"/>
            <a:ext cx="55801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@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SessionAttributes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注解的作用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1" name="椭圆 10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539552" y="2420888"/>
            <a:ext cx="2355041" cy="1983260"/>
            <a:chOff x="827584" y="2564904"/>
            <a:chExt cx="2232248" cy="2016224"/>
          </a:xfrm>
        </p:grpSpPr>
        <p:sp>
          <p:nvSpPr>
            <p:cNvPr id="19" name="圆角矩形 18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0872879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63875" y="3148595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三层是哪三层？什么是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MVC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三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层架构介绍和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MVC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设计模型介绍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10" name="椭圆 9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755576" y="2564904"/>
            <a:ext cx="2355041" cy="1983260"/>
            <a:chOff x="827584" y="2564904"/>
            <a:chExt cx="2232248" cy="2016224"/>
          </a:xfrm>
        </p:grpSpPr>
        <p:sp>
          <p:nvSpPr>
            <p:cNvPr id="14" name="圆角矩形 13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33231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814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：了解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SpringMVC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框架的介绍和作用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：了解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56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SpringMVC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框架的介绍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什么是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SpringMVC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?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31" name="椭圆 30"/>
          <p:cNvSpPr/>
          <p:nvPr/>
        </p:nvSpPr>
        <p:spPr>
          <a:xfrm>
            <a:off x="6084168" y="260648"/>
            <a:ext cx="232137" cy="232137"/>
          </a:xfrm>
          <a:prstGeom prst="ellipse">
            <a:avLst/>
          </a:prstGeom>
          <a:solidFill>
            <a:srgbClr val="643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099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63875" y="3148595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SpringMVC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struts2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框架区别？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SpringMVC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框架的介绍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10" name="椭圆 9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755576" y="2564904"/>
            <a:ext cx="2355041" cy="1983260"/>
            <a:chOff x="827584" y="2564904"/>
            <a:chExt cx="2232248" cy="2016224"/>
          </a:xfrm>
        </p:grpSpPr>
        <p:sp>
          <p:nvSpPr>
            <p:cNvPr id="14" name="圆角矩形 13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70524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08646" y="1383953"/>
            <a:ext cx="33917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392B"/>
              </a:buClr>
            </a:pP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SpringMVC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入门（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一）</a:t>
            </a:r>
            <a:endParaRPr lang="id-ID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249341" y="1918573"/>
            <a:ext cx="376281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入门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程序之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需求分析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入门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程序之搭建开发环境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入门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程序之入门代码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编写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2.4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入门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案例的流程总结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051720" y="1268760"/>
            <a:ext cx="6408712" cy="1944216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5536" y="1268760"/>
            <a:ext cx="1656184" cy="1944216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 dirty="0">
                <a:latin typeface="+mn-ea"/>
              </a:rPr>
              <a:t>02</a:t>
            </a:r>
            <a:endParaRPr lang="zh-CN" altLang="en-US" sz="7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57768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11332</TotalTime>
  <Words>1697</Words>
  <Application>Microsoft Office PowerPoint</Application>
  <PresentationFormat>全屏显示(4:3)</PresentationFormat>
  <Paragraphs>511</Paragraphs>
  <Slides>58</Slides>
  <Notes>54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65" baseType="lpstr">
      <vt:lpstr>Lato</vt:lpstr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1.1 三层架构介绍和MVC设计模型介绍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zby</cp:lastModifiedBy>
  <cp:revision>2072</cp:revision>
  <dcterms:created xsi:type="dcterms:W3CDTF">2015-06-29T07:19:00Z</dcterms:created>
  <dcterms:modified xsi:type="dcterms:W3CDTF">2018-08-03T03:15:23Z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