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324" r:id="rId3"/>
    <p:sldId id="266" r:id="rId4"/>
    <p:sldId id="388" r:id="rId5"/>
    <p:sldId id="268" r:id="rId6"/>
    <p:sldId id="442" r:id="rId7"/>
    <p:sldId id="330" r:id="rId8"/>
    <p:sldId id="365" r:id="rId9"/>
    <p:sldId id="354" r:id="rId10"/>
    <p:sldId id="410" r:id="rId11"/>
    <p:sldId id="428" r:id="rId12"/>
    <p:sldId id="429" r:id="rId13"/>
    <p:sldId id="389" r:id="rId14"/>
    <p:sldId id="392" r:id="rId15"/>
    <p:sldId id="393" r:id="rId16"/>
    <p:sldId id="332" r:id="rId17"/>
    <p:sldId id="430" r:id="rId18"/>
    <p:sldId id="356" r:id="rId19"/>
    <p:sldId id="412" r:id="rId20"/>
    <p:sldId id="443" r:id="rId21"/>
    <p:sldId id="444" r:id="rId22"/>
    <p:sldId id="372" r:id="rId23"/>
    <p:sldId id="337" r:id="rId24"/>
    <p:sldId id="362" r:id="rId25"/>
    <p:sldId id="338" r:id="rId26"/>
    <p:sldId id="432" r:id="rId27"/>
    <p:sldId id="339" r:id="rId28"/>
    <p:sldId id="433" r:id="rId29"/>
    <p:sldId id="374" r:id="rId30"/>
    <p:sldId id="373" r:id="rId31"/>
    <p:sldId id="420" r:id="rId32"/>
    <p:sldId id="375" r:id="rId33"/>
    <p:sldId id="421" r:id="rId34"/>
    <p:sldId id="376" r:id="rId35"/>
    <p:sldId id="396" r:id="rId36"/>
    <p:sldId id="379" r:id="rId37"/>
    <p:sldId id="380" r:id="rId38"/>
    <p:sldId id="381" r:id="rId39"/>
    <p:sldId id="382" r:id="rId40"/>
    <p:sldId id="383" r:id="rId41"/>
    <p:sldId id="384" r:id="rId42"/>
    <p:sldId id="399" r:id="rId43"/>
    <p:sldId id="400" r:id="rId44"/>
    <p:sldId id="402" r:id="rId45"/>
    <p:sldId id="439" r:id="rId46"/>
    <p:sldId id="404" r:id="rId47"/>
    <p:sldId id="440" r:id="rId48"/>
    <p:sldId id="406" r:id="rId49"/>
    <p:sldId id="441" r:id="rId50"/>
    <p:sldId id="445" r:id="rId51"/>
    <p:sldId id="446" r:id="rId52"/>
    <p:sldId id="259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24" autoAdjust="0"/>
    <p:restoredTop sz="82703" autoAdjust="0"/>
  </p:normalViewPr>
  <p:slideViewPr>
    <p:cSldViewPr>
      <p:cViewPr varScale="1">
        <p:scale>
          <a:sx n="75" d="100"/>
          <a:sy n="75" d="100"/>
        </p:scale>
        <p:origin x="6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82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50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3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06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4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常见的请求头：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User-Agent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：浏览器告诉服务器，我访问你使用的浏览器版本信息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可以在服务器端获取该头的信息，解决浏览器的兼容性问题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http://localhost/login.html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告诉服务器，我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当前请求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从哪里来？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作用：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防盗链：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统计工作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02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70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常见的请求头：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User-Agent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：浏览器告诉服务器，我访问你使用的浏览器版本信息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可以在服务器端获取该头的信息，解决浏览器的兼容性问题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http://localhost/login.html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告诉服务器，我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当前请求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从哪里来？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作用：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防盗链：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统计工作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86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grep,find,locate,whereis,which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94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grep,find,locate,whereis,which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078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310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54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7515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545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2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106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06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16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12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099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901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4290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802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348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59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651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638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450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932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1421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078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084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926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58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5XX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109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63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5XX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5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-&#21709;&#24212;&#20043;&#36820;&#22238;&#20540;&#26159;ModelAndView&#31867;&#22411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-&#21709;&#24212;&#20043;&#20351;&#29992;forward&#21644;redirect&#36827;&#34892;&#39029;&#38754;&#36339;&#36716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-&#21709;&#24212;json&#25968;&#25454;&#20043;&#36807;&#28388;&#38745;&#24577;&#36164;&#28304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-&#21709;&#24212;json&#25968;&#25454;&#20043;&#21457;&#36865;ajax&#30340;&#35831;&#27714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-&#21709;&#24212;json&#25968;&#25454;&#20043;&#21709;&#24212;json&#26684;&#24335;&#25968;&#25454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-&#25991;&#20214;&#19978;&#20256;&#20043;&#19978;&#20256;&#21407;&#29702;&#20998;&#26512;&#21644;&#25645;&#24314;&#29615;&#22659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-&#25991;&#20214;&#19978;&#20256;&#20043;&#20256;&#32479;&#26041;&#24335;&#19978;&#20256;&#20195;&#30721;&#22238;&#39038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-&#25991;&#20214;&#19978;&#20256;&#20043;Springmvc&#26041;&#24335;&#19978;&#20256;&#21407;&#29702;&#20998;&#26512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-&#25991;&#20214;&#19978;&#20256;&#20043;Springmvc&#26041;&#24335;&#19978;&#20256;&#20195;&#30721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-&#25991;&#20214;&#19978;&#20256;&#20043;&#36328;&#26381;&#21153;&#22120;&#19978;&#20256;&#20998;&#26512;&#21644;&#25645;&#24314;&#29615;&#22659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-&#25991;&#20214;&#19978;&#20256;&#20043;&#36328;&#26381;&#21153;&#22120;&#19978;&#20256;&#20195;&#30721;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-SpringMVC&#24322;&#24120;&#22788;&#29702;&#20043;&#20998;&#26512;&#21644;&#25645;&#24314;&#29615;&#22659;.avi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-SpringMVC&#24322;&#24120;&#22788;&#29702;&#20043;&#28436;&#31034;&#31243;&#24207;&#24322;&#24120;.avi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-SpringMVC&#24322;&#24120;&#22788;&#29702;&#20043;&#24322;&#24120;&#22788;&#29702;&#20195;&#30721;&#32534;&#20889;.avi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-SpringMVC&#25318;&#25130;&#22120;&#20043;&#20171;&#32461;&#21644;&#25645;&#24314;&#29615;&#22659;.avi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9-SpringMVC&#25318;&#25130;&#22120;&#20043;&#32534;&#20889;controller.avi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0-SpringMVC&#25318;&#25130;&#22120;&#20043;&#25318;&#25130;&#22120;&#20837;&#38376;&#20195;&#30721;.avi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-&#25645;&#24314;&#29615;&#22659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1-SpringMVC&#25318;&#25130;&#22120;&#20043;&#25318;&#25130;&#22120;&#25509;&#21475;&#26041;&#27861;&#28436;&#31034;.avi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-&#21709;&#24212;&#20043;&#36820;&#22238;&#20540;&#26159;String&#31867;&#22411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-&#21709;&#24212;&#20043;&#36820;&#22238;&#20540;&#26159;void&#31867;&#22411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0688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SpringMVC-02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如果控制器的方法返回值编写成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生什么问题？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响应之返回值是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908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目标：了解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ModelAndView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之返回值是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ModelAndView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ModelAndView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7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说出返回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ModelAndView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类型的使用方法？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响应之返回值是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ModelAndView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41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5119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SpringMVC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响应数据和结果视图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)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52749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forward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redirect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进行页面跳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数据之过滤静态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数据之发送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数据之响应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格式数据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944216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944216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76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的页面跳转方式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之使用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forward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redirect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进行页面跳转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页面跳转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9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2.1 2.1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响应之使用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forward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redirect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进行页面跳转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页面跳转如何实现？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9829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：掌握静态资源映射配置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8673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数据之过滤静态资源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</a:rPr>
              <a:t>静态资源映射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511006" cy="2541822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BD99A300-A7AB-4123-ABDB-0E6A40FDCAC9}"/>
              </a:ext>
            </a:extLst>
          </p:cNvPr>
          <p:cNvSpPr/>
          <p:nvPr/>
        </p:nvSpPr>
        <p:spPr>
          <a:xfrm>
            <a:off x="5580112" y="21333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4319D29A-6E03-41E4-8998-1F0E1B2150F0}"/>
              </a:ext>
            </a:extLst>
          </p:cNvPr>
          <p:cNvSpPr/>
          <p:nvPr/>
        </p:nvSpPr>
        <p:spPr>
          <a:xfrm>
            <a:off x="5220072" y="21333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391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数据之过滤静态资源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1839147"/>
            <a:ext cx="532859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完成静态资源映射配置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971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：会使用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发送异步请求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数据之发送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的请求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811540" y="3729777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</a:rPr>
              <a:t>Ajax</a:t>
            </a:r>
            <a:r>
              <a:rPr lang="zh-CN" altLang="en-US" dirty="0" smtClean="0">
                <a:solidFill>
                  <a:schemeClr val="bg1"/>
                </a:solidFill>
              </a:rPr>
              <a:t>发送异步请求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4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数据之发送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的请求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发送异步请求的几种方式？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634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1350368" y="2528305"/>
            <a:ext cx="4916710" cy="2206362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SpringMVC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的响应数据和结果视图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SpringMVC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实现文件上传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SpringMVC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的异常处理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了解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SpringMVC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中的拦截器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如何处理和响应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数据之响应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格式数据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811540" y="3729777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</a:rPr>
              <a:t>响应</a:t>
            </a:r>
            <a:r>
              <a:rPr lang="en-US" altLang="zh-CN" dirty="0" err="1" smtClean="0">
                <a:solidFill>
                  <a:schemeClr val="bg1"/>
                </a:solidFill>
              </a:rPr>
              <a:t>json</a:t>
            </a:r>
            <a:r>
              <a:rPr lang="zh-CN" altLang="en-US" dirty="0" smtClean="0">
                <a:solidFill>
                  <a:schemeClr val="bg1"/>
                </a:solidFill>
              </a:rPr>
              <a:t>数据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51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数据之发送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的请求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发送异步请求的几种方式？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7771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4007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SrpingMVC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文件上传（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）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563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上传之上传原理分析和搭建环境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上传之传统方式上传代码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回顾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上传之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方式上传原理分析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59"/>
            <a:ext cx="6408712" cy="1584177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584176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24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：了解文件上传原理分析和环境搭建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上传之上传原理分析和搭建环境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40685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文件上传原理分析和环境搭建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7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上传之上传原理分析和搭建环境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文件上传表单有哪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个要求？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5671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：回忆复习文件上传传统方式和代码实现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上传之传统方式上传代码回顾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传统文件上传和代码实现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9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上传之传统方式上传代码回顾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75856" y="2521008"/>
            <a:ext cx="475254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传统文件上传代码回顾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9824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方式上传原理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上传之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上传原理分析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方式文件上传原理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90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上传之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方式上传原理分析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说出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文件上传原理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158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4479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SrpingMVC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文件上传（一）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55608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上传之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上传之跨服务器上传分析和搭建环境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上传之跨服务器上传代码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336704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774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699791" y="1922873"/>
            <a:ext cx="5472609" cy="2514139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SpringMVC</a:t>
            </a:r>
            <a:r>
              <a:rPr lang="zh-CN" altLang="en-US" sz="2000" dirty="0"/>
              <a:t>响应数据和结果视图</a:t>
            </a:r>
            <a:endParaRPr lang="en-US" altLang="zh-CN" sz="2000" dirty="0" smtClean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zh-CN" altLang="en-US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SpringMVC</a:t>
            </a:r>
            <a:r>
              <a:rPr lang="zh-CN" altLang="en-US" sz="2000" dirty="0"/>
              <a:t>实现文件上</a:t>
            </a:r>
            <a:r>
              <a:rPr lang="zh-CN" altLang="en-US" sz="2000" dirty="0" smtClean="0"/>
              <a:t>传</a:t>
            </a:r>
            <a:endParaRPr lang="en-US" altLang="zh-CN" sz="2000" dirty="0" smtClean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zh-CN" altLang="en-US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SpringMVC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异常处理</a:t>
            </a:r>
            <a:endParaRPr lang="en-US" altLang="zh-CN" sz="2000" dirty="0" smtClean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SpringMVC</a:t>
            </a:r>
            <a:r>
              <a:rPr lang="zh-CN" altLang="en-US" sz="2000" dirty="0"/>
              <a:t>框架中的拦截器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上传代码编写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上传之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上传代码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上传代码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80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上传之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上传代码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比较原始文件上传和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方式文件上传的异同？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648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学习目标：了解跨服务器文件上传分析和环境搭建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上传之跨服务器上传分析和搭建环境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跨服务器文件上传和环境搭建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9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上传之跨服务器上传分析和搭建环境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(2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尝试搭建跨服务器文件上传环境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85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：掌握文件上传跨服务器上传代码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上传之跨服务器上传代码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跨服务器文件上传代码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5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上传之跨服务器上传代码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跨服务器文件上传的优点是什么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6556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3083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SpringMVC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异常处理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455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异常处理之分析和搭建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异常处理之演示程序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异常处理之异常处理代码编写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48081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48081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315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953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异常处理之分析和搭建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环境掌握程度：了解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异常处理之分析和搭建环境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异常处理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环境搭建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98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异常处理之分析和搭建环境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err="1" smtClean="0"/>
              <a:t>SrpingMVC</a:t>
            </a:r>
            <a:r>
              <a:rPr lang="zh-CN" altLang="en-US" dirty="0" smtClean="0"/>
              <a:t>异常处理机制是什么？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7667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异常处理程序代码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异常处理之演示程序异常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异常处理代码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5135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SpringMVC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响应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数据和结果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视图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)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52749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搭建环境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之返回值是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之返回值是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之返回值是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ModelAndView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872208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872208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异常处理之演示程序异常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err="1" smtClean="0"/>
              <a:t>Srping</a:t>
            </a:r>
            <a:r>
              <a:rPr lang="en-US" altLang="zh-CN" dirty="0" smtClean="0"/>
              <a:t> MVC</a:t>
            </a:r>
            <a:r>
              <a:rPr lang="zh-CN" altLang="en-US" dirty="0" smtClean="0"/>
              <a:t>异常处理的默认方式的缺点</a:t>
            </a:r>
            <a:endParaRPr lang="en-US" altLang="zh-CN" dirty="0"/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3619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75829"/>
            <a:ext cx="632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目标：掌握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pringMVC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异常处理之异常处理代码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异常处理之异常处理代码编写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异常处理之异常处理代码编写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异常处理之异常处理代码编写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异常处理代码的思路？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6189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776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SpringMVC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拦截器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57070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拦截器之介绍和搭建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拦截器之编写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拦截器之拦截器入门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 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拦截器之拦截器接口方法演示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01622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01622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755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拦截器和搭建开发环境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拦截器之介绍和搭建环境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知道什么是</a:t>
            </a:r>
            <a:r>
              <a:rPr lang="en-US" altLang="zh-CN" dirty="0" err="1" smtClean="0">
                <a:solidFill>
                  <a:schemeClr val="bg1"/>
                </a:solidFill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</a:rPr>
              <a:t>的拦截器</a:t>
            </a:r>
            <a:r>
              <a:rPr lang="en-US" altLang="zh-CN" dirty="0" smtClean="0">
                <a:solidFill>
                  <a:schemeClr val="bg1"/>
                </a:solidFill>
              </a:rPr>
              <a:t>VS</a:t>
            </a:r>
            <a:r>
              <a:rPr lang="zh-CN" altLang="en-US" dirty="0" smtClean="0">
                <a:solidFill>
                  <a:schemeClr val="bg1"/>
                </a:solidFill>
              </a:rPr>
              <a:t>开发环境搭建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78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拦截器之介绍和搭建环境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拦截器的作用？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9136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152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拦截器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代码编写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拦截器之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29777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拦截器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代码实现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163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拦截器之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独立完成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代码编写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0920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拦截器之拦截器入门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拦截器之拦截器入门代码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89041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拦截器入门代码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43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拦截器之拦截器入门代码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如何编写一个拦截器？怎么配置？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353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：能够独立搭建开发环境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开发环境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拦截器之拦截器接口方法演示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 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拦截器之拦截器接口方法演示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89041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拦截器演示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183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拦截器之拦截器接口方法演示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说出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拦截器的作用？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24727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搭建环境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2710298"/>
            <a:ext cx="5328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(2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独立搭建开发环境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752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响应字符串类型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之返回值是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响应字符串类型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表示的含义是什么？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响应之返回值是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052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之返回值是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11164</TotalTime>
  <Words>1780</Words>
  <Application>Microsoft Office PowerPoint</Application>
  <PresentationFormat>全屏显示(4:3)</PresentationFormat>
  <Paragraphs>456</Paragraphs>
  <Slides>52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搭建环境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zby</cp:lastModifiedBy>
  <cp:revision>2081</cp:revision>
  <dcterms:created xsi:type="dcterms:W3CDTF">2015-06-29T07:19:00Z</dcterms:created>
  <dcterms:modified xsi:type="dcterms:W3CDTF">2018-08-04T06:16:33Z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