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60" r:id="rId4"/>
    <p:sldId id="332" r:id="rId5"/>
    <p:sldId id="261" r:id="rId6"/>
    <p:sldId id="280" r:id="rId7"/>
    <p:sldId id="281" r:id="rId8"/>
    <p:sldId id="290" r:id="rId9"/>
    <p:sldId id="287" r:id="rId10"/>
    <p:sldId id="284" r:id="rId11"/>
    <p:sldId id="286" r:id="rId12"/>
    <p:sldId id="272" r:id="rId13"/>
  </p:sldIdLst>
  <p:sldSz cx="12192000" cy="6858000"/>
  <p:notesSz cx="6858000" cy="9144000"/>
  <p:embeddedFontLst>
    <p:embeddedFont>
      <p:font typeface="华文隶书" panose="02010800040101010101" pitchFamily="2" charset="-122"/>
      <p:regular r:id="rId17"/>
    </p:embeddedFont>
    <p:embeddedFont>
      <p:font typeface="等线" panose="02010600030101010101" charset="-122"/>
      <p:regular r:id="rId18"/>
    </p:embeddedFont>
    <p:embeddedFont>
      <p:font typeface="xiaowei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C8"/>
    <a:srgbClr val="ECC09C"/>
    <a:srgbClr val="E8B487"/>
    <a:srgbClr val="F2AA72"/>
    <a:srgbClr val="EE8942"/>
    <a:srgbClr val="ECC19E"/>
    <a:srgbClr val="F1C9AD"/>
    <a:srgbClr val="F3D2BB"/>
    <a:srgbClr val="F8E4D4"/>
    <a:srgbClr val="F9F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F83798-40EC-4CA6-AC2B-BF5DF12A906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B7633-5BCB-42BA-86B1-2957ED392D9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807570"/>
            <a:ext cx="12192000" cy="2852530"/>
          </a:xfrm>
          <a:prstGeom prst="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9985" y="4660309"/>
            <a:ext cx="4856922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仿美团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 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	 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      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1" y="1669775"/>
            <a:ext cx="4348064" cy="28425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2481" y="1669775"/>
            <a:ext cx="4502427" cy="2842592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0435" y="216535"/>
            <a:ext cx="74460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dirty="0" smtClean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开源软件杯大作业</a:t>
            </a:r>
            <a:endParaRPr lang="zh-CN" altLang="en-US" sz="6600" dirty="0" smtClean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18461" y="129211"/>
            <a:ext cx="40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顾客评论顺序图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1"/>
          <p:cNvSpPr/>
          <p:nvPr/>
        </p:nvSpPr>
        <p:spPr>
          <a:xfrm>
            <a:off x="1844055" y="4963238"/>
            <a:ext cx="5177567" cy="929064"/>
          </a:xfrm>
          <a:custGeom>
            <a:avLst/>
            <a:gdLst>
              <a:gd name="connsiteX0" fmla="*/ 0 w 3640322"/>
              <a:gd name="connsiteY0" fmla="*/ 0 h 753170"/>
              <a:gd name="connsiteX1" fmla="*/ 3640322 w 3640322"/>
              <a:gd name="connsiteY1" fmla="*/ 0 h 753170"/>
              <a:gd name="connsiteX2" fmla="*/ 3640322 w 3640322"/>
              <a:gd name="connsiteY2" fmla="*/ 753170 h 753170"/>
              <a:gd name="connsiteX3" fmla="*/ 0 w 3640322"/>
              <a:gd name="connsiteY3" fmla="*/ 753170 h 753170"/>
              <a:gd name="connsiteX4" fmla="*/ 0 w 3640322"/>
              <a:gd name="connsiteY4" fmla="*/ 0 h 7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322" h="753170">
                <a:moveTo>
                  <a:pt x="0" y="0"/>
                </a:moveTo>
                <a:lnTo>
                  <a:pt x="3640322" y="0"/>
                </a:lnTo>
                <a:lnTo>
                  <a:pt x="3640322" y="753170"/>
                </a:lnTo>
                <a:lnTo>
                  <a:pt x="0" y="7531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marR="0" lvl="0" indent="0" algn="r" defTabSz="2089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4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>
            <a:off x="5758336" y="4892160"/>
            <a:ext cx="4490476" cy="1071221"/>
          </a:xfrm>
          <a:custGeom>
            <a:avLst/>
            <a:gdLst>
              <a:gd name="connsiteX0" fmla="*/ 0 w 3640322"/>
              <a:gd name="connsiteY0" fmla="*/ 0 h 753170"/>
              <a:gd name="connsiteX1" fmla="*/ 3640322 w 3640322"/>
              <a:gd name="connsiteY1" fmla="*/ 0 h 753170"/>
              <a:gd name="connsiteX2" fmla="*/ 3640322 w 3640322"/>
              <a:gd name="connsiteY2" fmla="*/ 753170 h 753170"/>
              <a:gd name="connsiteX3" fmla="*/ 0 w 3640322"/>
              <a:gd name="connsiteY3" fmla="*/ 753170 h 753170"/>
              <a:gd name="connsiteX4" fmla="*/ 0 w 3640322"/>
              <a:gd name="connsiteY4" fmla="*/ 0 h 7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322" h="753170">
                <a:moveTo>
                  <a:pt x="0" y="0"/>
                </a:moveTo>
                <a:lnTo>
                  <a:pt x="3640322" y="0"/>
                </a:lnTo>
                <a:lnTo>
                  <a:pt x="3640322" y="753170"/>
                </a:lnTo>
                <a:lnTo>
                  <a:pt x="0" y="7531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marR="0" lvl="0" indent="0" algn="r" defTabSz="2089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4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4180" y="1391285"/>
            <a:ext cx="6767195" cy="459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经验总结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538407" y="1756524"/>
            <a:ext cx="7134982" cy="3789657"/>
            <a:chOff x="2607288" y="1756524"/>
            <a:chExt cx="7330961" cy="3193329"/>
          </a:xfrm>
        </p:grpSpPr>
        <p:sp>
          <p:nvSpPr>
            <p:cNvPr id="14" name="任意多边形: 形状 13"/>
            <p:cNvSpPr/>
            <p:nvPr/>
          </p:nvSpPr>
          <p:spPr>
            <a:xfrm>
              <a:off x="3741739" y="1824755"/>
              <a:ext cx="3990068" cy="3125098"/>
            </a:xfrm>
            <a:custGeom>
              <a:avLst/>
              <a:gdLst>
                <a:gd name="connsiteX0" fmla="*/ 0 w 2604249"/>
                <a:gd name="connsiteY0" fmla="*/ 130212 h 3125098"/>
                <a:gd name="connsiteX1" fmla="*/ 130212 w 2604249"/>
                <a:gd name="connsiteY1" fmla="*/ 0 h 3125098"/>
                <a:gd name="connsiteX2" fmla="*/ 2474037 w 2604249"/>
                <a:gd name="connsiteY2" fmla="*/ 0 h 3125098"/>
                <a:gd name="connsiteX3" fmla="*/ 2604249 w 2604249"/>
                <a:gd name="connsiteY3" fmla="*/ 130212 h 3125098"/>
                <a:gd name="connsiteX4" fmla="*/ 2604249 w 2604249"/>
                <a:gd name="connsiteY4" fmla="*/ 2994886 h 3125098"/>
                <a:gd name="connsiteX5" fmla="*/ 2474037 w 2604249"/>
                <a:gd name="connsiteY5" fmla="*/ 3125098 h 3125098"/>
                <a:gd name="connsiteX6" fmla="*/ 130212 w 2604249"/>
                <a:gd name="connsiteY6" fmla="*/ 3125098 h 3125098"/>
                <a:gd name="connsiteX7" fmla="*/ 0 w 2604249"/>
                <a:gd name="connsiteY7" fmla="*/ 2994886 h 3125098"/>
                <a:gd name="connsiteX8" fmla="*/ 0 w 2604249"/>
                <a:gd name="connsiteY8" fmla="*/ 130212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4249" h="3125098">
                  <a:moveTo>
                    <a:pt x="2495739" y="1"/>
                  </a:moveTo>
                  <a:cubicBezTo>
                    <a:pt x="2555667" y="1"/>
                    <a:pt x="2604249" y="69958"/>
                    <a:pt x="2604249" y="156255"/>
                  </a:cubicBezTo>
                  <a:lnTo>
                    <a:pt x="2604249" y="2968843"/>
                  </a:lnTo>
                  <a:cubicBezTo>
                    <a:pt x="2604249" y="3055140"/>
                    <a:pt x="2555667" y="3125097"/>
                    <a:pt x="2495739" y="3125097"/>
                  </a:cubicBezTo>
                  <a:lnTo>
                    <a:pt x="108510" y="3125097"/>
                  </a:lnTo>
                  <a:cubicBezTo>
                    <a:pt x="48582" y="3125097"/>
                    <a:pt x="0" y="3055140"/>
                    <a:pt x="0" y="2968843"/>
                  </a:cubicBezTo>
                  <a:lnTo>
                    <a:pt x="0" y="156255"/>
                  </a:lnTo>
                  <a:cubicBezTo>
                    <a:pt x="0" y="69958"/>
                    <a:pt x="48582" y="1"/>
                    <a:pt x="108510" y="1"/>
                  </a:cubicBezTo>
                  <a:lnTo>
                    <a:pt x="249573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2517" tIns="89155" rIns="115570" bIns="2083399" numCol="1" spcCol="1270" anchor="t" anchorCtr="0">
              <a:noAutofit/>
            </a:bodyPr>
            <a:lstStyle/>
            <a:p>
              <a:r>
                <a: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团队精神和协作能力 </a:t>
              </a:r>
              <a:endParaRPr lang="zh-CN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把它作为基本素质，并不是不重要，恰恰相反，这是程序员应该具备的最基本的，也是最重要的安身立命之本。把高水平程序员说成独行侠的都是在呓语，任何个人的力量都是有限的，独行侠可以作一些小软件，但是一旦进入一些大系统的研发团队，进入商业化和产品化的开发任务，缺乏这种素质的人就完全不合格了。</a:t>
              </a:r>
              <a:endParaRPr lang="zh-CN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algn="r" defTabSz="11557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2607288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5302686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9995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998084" y="1756524"/>
              <a:ext cx="1940165" cy="3125098"/>
            </a:xfrm>
            <a:custGeom>
              <a:avLst/>
              <a:gdLst>
                <a:gd name="connsiteX0" fmla="*/ 0 w 1940165"/>
                <a:gd name="connsiteY0" fmla="*/ 0 h 3125098"/>
                <a:gd name="connsiteX1" fmla="*/ 1940165 w 1940165"/>
                <a:gd name="connsiteY1" fmla="*/ 0 h 3125098"/>
                <a:gd name="connsiteX2" fmla="*/ 1940165 w 1940165"/>
                <a:gd name="connsiteY2" fmla="*/ 3125098 h 3125098"/>
                <a:gd name="connsiteX3" fmla="*/ 0 w 1940165"/>
                <a:gd name="connsiteY3" fmla="*/ 3125098 h 3125098"/>
                <a:gd name="connsiteX4" fmla="*/ 0 w 1940165"/>
                <a:gd name="connsiteY4" fmla="*/ 0 h 312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165" h="3125098">
                  <a:moveTo>
                    <a:pt x="0" y="0"/>
                  </a:moveTo>
                  <a:lnTo>
                    <a:pt x="1940165" y="0"/>
                  </a:lnTo>
                  <a:lnTo>
                    <a:pt x="1940165" y="3125098"/>
                  </a:lnTo>
                  <a:lnTo>
                    <a:pt x="0" y="312509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9995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marR="0" lvl="0" indent="0" algn="l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系统背景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70405" y="1902460"/>
            <a:ext cx="984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692322" y="1514901"/>
            <a:ext cx="9845675" cy="52138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6884" y="2047164"/>
            <a:ext cx="8808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随着互联网的日益普及和生活节奏的加快，我们的消费方式不断的改变，年轻人的消费也越来越追求方便快捷，对于就餐也没有固定的方式和时间。至此外卖行业迅速崛起，将餐饮业和计算机结合起来，人们不用在进店进餐，吃饭时间也可以自由选择，这样就可以大大提高人们对碎片化时间的利用率。因此这种</a:t>
            </a:r>
            <a:r>
              <a:rPr lang="en-US" altLang="zh-CN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O2O</a:t>
            </a:r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的消费模式在今年来大放异彩，外卖也成为了人们生活中不可或缺的一部分</a:t>
            </a:r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</a:t>
            </a:r>
            <a:r>
              <a:rPr lang="zh-CN" altLang="en-US"/>
              <a:t>我的主要工作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增加了订单界面，记录了用户的订单，表示商家以出单，用户以接单，用户有评论，再来一单的按钮，部分功能未实现。</a:t>
            </a:r>
            <a:endParaRPr lang="zh-CN" altLang="en-US"/>
          </a:p>
          <a:p>
            <a:r>
              <a:rPr lang="zh-CN" altLang="en-US"/>
              <a:t> 还有一些界面的优化，构思和所需材料的查找和下载。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>
            <a:off x="3518826" y="1391476"/>
            <a:ext cx="5005275" cy="5005275"/>
          </a:xfrm>
          <a:prstGeom prst="triangle">
            <a:avLst/>
          </a:prstGeom>
          <a:blipFill dpi="0" rotWithShape="0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518452" y="1391475"/>
            <a:ext cx="5021700" cy="5005276"/>
          </a:xfrm>
          <a:prstGeom prst="triangle">
            <a:avLst/>
          </a:prstGeom>
          <a:solidFill>
            <a:srgbClr val="F9F7E2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cs typeface="+mn-ea"/>
                <a:sym typeface="+mn-lt"/>
              </a:rPr>
              <a:t>    关键技术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04894" y="1391476"/>
            <a:ext cx="7183932" cy="5005275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4832" y="1256461"/>
            <a:ext cx="301591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的混合编程</a:t>
            </a:r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是一种用户界面规范和编程语言。它允许开发人员和设计师创建高性能、流畅的动画和视觉吸引人的应用程序。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QML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提供了一种高度可读、声明性、类似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JSON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的语法，支持与动态属性绑定相结合的命令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JavaScript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我们使用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qml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来高效便捷的构建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ui,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则用来实现业务逻辑和复杂算法</a:t>
            </a:r>
            <a:endParaRPr lang="en-US" altLang="zh-CN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l"/>
            <a:endParaRPr lang="en-US" altLang="zh-CN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l"/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1253" y="1684420"/>
            <a:ext cx="36176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</a:t>
            </a:r>
            <a:r>
              <a:rPr lang="zh-CN" altLang="en-US" sz="2800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en-US" altLang="zh-CN" sz="2800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是一个进程内的库，实现了自给自足的、无服务器的、零配置的、事务性的 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数据库引擎。它是一个零配置的数据库，这意味着与其他数据库一样，您不需要在系统中配置。就像其他数据库，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引擎不是一个独立的进程，可以按应用程序需求进行静态或动态连接。</a:t>
            </a:r>
            <a:r>
              <a:rPr lang="en-US" altLang="zh-CN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SQLite </a:t>
            </a:r>
            <a:r>
              <a:rPr lang="zh-CN" altLang="en-US" b="1" dirty="0">
                <a:solidFill>
                  <a:schemeClr val="bg2">
                    <a:lumMod val="10000"/>
                    <a:alpha val="79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直接访问其存储文件。</a:t>
            </a:r>
            <a:endParaRPr lang="en-US" altLang="zh-CN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chemeClr val="bg2">
                  <a:lumMod val="10000"/>
                  <a:alpha val="79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12758" y="1668379"/>
            <a:ext cx="301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用户用例图</a:t>
            </a:r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470" y="2171370"/>
            <a:ext cx="5837426" cy="444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12758" y="1668379"/>
            <a:ext cx="301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2">
                    <a:lumMod val="10000"/>
                    <a:alpha val="79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商家用例图</a:t>
            </a:r>
            <a:endParaRPr lang="zh-CN" altLang="en-US" sz="2800" dirty="0">
              <a:solidFill>
                <a:schemeClr val="bg2">
                  <a:lumMod val="10000"/>
                  <a:alpha val="79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685" y="2161202"/>
            <a:ext cx="6523285" cy="398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780692" y="129211"/>
            <a:ext cx="4759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系统设计基本概念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43186" y="16330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本系统的基本设计概念：客户通过注册账号后登录可浏览附近商家，可以查看每个商家的菜品信息，通过填写订单并支付进行订餐，商家接收订单并进行送餐，并对客户信息进行管理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0077" y="3690482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我们组本次作业是做的是根据美团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仿写的一个外卖订餐软件，可以以用户登录，进入首页，选择商店，选择菜品，可以增减一种菜品的数量，然后进行支付。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而从管理员登录，则可以添加商店，删除商店，对商店里的菜品进行添加，删除，修改商品信息，修改商品定价</a:t>
            </a:r>
            <a:r>
              <a:rPr lang="zh-CN" altLang="en-US">
                <a:sym typeface="+mn-ea"/>
              </a:rPr>
              <a:t>。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pPr algn="just">
              <a:spcAft>
                <a:spcPts val="0"/>
              </a:spcAft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18461" y="129211"/>
            <a:ext cx="407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  <a:alpha val="79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外卖订餐数据流图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54824" y="0"/>
            <a:ext cx="1597478" cy="132003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软件需求工程图23"/>
          <p:cNvPicPr/>
          <p:nvPr/>
        </p:nvPicPr>
        <p:blipFill>
          <a:blip r:embed="rId5"/>
          <a:stretch>
            <a:fillRect/>
          </a:stretch>
        </p:blipFill>
        <p:spPr>
          <a:xfrm>
            <a:off x="1527810" y="1023620"/>
            <a:ext cx="9458325" cy="574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68" b="89805" l="3462" r="98718">
                        <a14:foregroundMark x1="27564" y1="11135" x2="27564" y2="11135"/>
                        <a14:foregroundMark x1="32692" y1="6508" x2="32692" y2="6508"/>
                        <a14:foregroundMark x1="33205" y1="2603" x2="33205" y2="2603"/>
                        <a14:foregroundMark x1="7564" y1="59581" x2="7564" y2="59581"/>
                        <a14:foregroundMark x1="9103" y1="56688" x2="9103" y2="56688"/>
                        <a14:foregroundMark x1="3462" y1="60882" x2="3462" y2="60882"/>
                        <a14:foregroundMark x1="92308" y1="42589" x2="92308" y2="42589"/>
                        <a14:foregroundMark x1="70769" y1="70427" x2="70769" y2="70427"/>
                        <a14:foregroundMark x1="51410" y1="70716" x2="51410" y2="70716"/>
                        <a14:foregroundMark x1="98718" y1="42299" x2="98718" y2="42299"/>
                        <a14:foregroundMark x1="32436" y1="1591" x2="32436" y2="1591"/>
                        <a14:foregroundMark x1="35513" y1="868" x2="35513" y2="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807"/>
            <a:ext cx="1970363" cy="3309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65" y="3428999"/>
            <a:ext cx="1970363" cy="3429001"/>
          </a:xfrm>
          <a:prstGeom prst="rect">
            <a:avLst/>
          </a:prstGeom>
          <a:solidFill>
            <a:srgbClr val="F9F7E2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8461" y="129211"/>
            <a:ext cx="40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E7E6E6">
                    <a:lumMod val="10000"/>
                    <a:alpha val="79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顾客订餐顺序图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  <a:alpha val="79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5548" l="25513" r="85769">
                        <a14:foregroundMark x1="46795" y1="94178" x2="46795" y2="94178"/>
                        <a14:foregroundMark x1="58077" y1="95091" x2="58077" y2="95091"/>
                        <a14:foregroundMark x1="47821" y1="95890" x2="47821" y2="95890"/>
                        <a14:foregroundMark x1="52051" y1="51256" x2="52051" y2="51256"/>
                        <a14:foregroundMark x1="59231" y1="50114" x2="59231" y2="50114"/>
                        <a14:foregroundMark x1="27308" y1="70548" x2="27308" y2="70548"/>
                        <a14:foregroundMark x1="84615" y1="86416" x2="84615" y2="86416"/>
                        <a14:foregroundMark x1="25641" y1="92123" x2="25641" y2="92123"/>
                        <a14:foregroundMark x1="85000" y1="59817" x2="85000" y2="59817"/>
                        <a14:foregroundMark x1="85769" y1="84475" x2="85769" y2="84475"/>
                        <a14:backgroundMark x1="32821" y1="57991" x2="32821" y2="57991"/>
                        <a14:backgroundMark x1="35128" y1="55023" x2="31923" y2="59475"/>
                        <a14:backgroundMark x1="41667" y1="54452" x2="41667" y2="54452"/>
                        <a14:backgroundMark x1="43718" y1="55479" x2="43718" y2="55479"/>
                        <a14:backgroundMark x1="43077" y1="57192" x2="43077" y2="57192"/>
                        <a14:backgroundMark x1="43974" y1="58790" x2="43974" y2="58790"/>
                        <a14:backgroundMark x1="33846" y1="66781" x2="33846" y2="66781"/>
                        <a14:backgroundMark x1="31538" y1="66781" x2="31538" y2="66781"/>
                        <a14:backgroundMark x1="34615" y1="67352" x2="34615" y2="67352"/>
                        <a14:backgroundMark x1="48462" y1="93950" x2="48462" y2="93950"/>
                        <a14:backgroundMark x1="42564" y1="51941" x2="42564" y2="51941"/>
                        <a14:backgroundMark x1="47692" y1="51598" x2="47692" y2="51598"/>
                        <a14:backgroundMark x1="45769" y1="51484" x2="45769" y2="51484"/>
                        <a14:backgroundMark x1="47692" y1="53653" x2="47692" y2="53653"/>
                        <a14:backgroundMark x1="43590" y1="51256" x2="43590" y2="51256"/>
                        <a14:backgroundMark x1="45513" y1="51256" x2="45513" y2="51256"/>
                        <a14:backgroundMark x1="68718" y1="52055" x2="68718" y2="52055"/>
                        <a14:backgroundMark x1="67051" y1="51712" x2="67051" y2="51712"/>
                        <a14:backgroundMark x1="65128" y1="51027" x2="65128" y2="51027"/>
                        <a14:backgroundMark x1="70897" y1="54110" x2="70897" y2="54110"/>
                        <a14:backgroundMark x1="29744" y1="65753" x2="29744" y2="65753"/>
                        <a14:backgroundMark x1="31667" y1="74543" x2="31667" y2="74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7" t="47681" r="10991" b="2609"/>
          <a:stretch>
            <a:fillRect/>
          </a:stretch>
        </p:blipFill>
        <p:spPr>
          <a:xfrm>
            <a:off x="10464984" y="0"/>
            <a:ext cx="1597478" cy="132003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383078" y="0"/>
            <a:ext cx="1808922" cy="1391476"/>
          </a:xfrm>
          <a:prstGeom prst="rect">
            <a:avLst/>
          </a:prstGeom>
          <a:solidFill>
            <a:srgbClr val="F9F7E2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42220" y="898652"/>
            <a:ext cx="4897932" cy="0"/>
          </a:xfrm>
          <a:prstGeom prst="line">
            <a:avLst/>
          </a:prstGeom>
          <a:ln w="12700">
            <a:solidFill>
              <a:schemeClr val="bg2">
                <a:lumMod val="10000"/>
                <a:alpha val="7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1"/>
          <p:cNvSpPr/>
          <p:nvPr/>
        </p:nvSpPr>
        <p:spPr>
          <a:xfrm>
            <a:off x="1844055" y="4963238"/>
            <a:ext cx="5177567" cy="929064"/>
          </a:xfrm>
          <a:custGeom>
            <a:avLst/>
            <a:gdLst>
              <a:gd name="connsiteX0" fmla="*/ 0 w 3640322"/>
              <a:gd name="connsiteY0" fmla="*/ 0 h 753170"/>
              <a:gd name="connsiteX1" fmla="*/ 3640322 w 3640322"/>
              <a:gd name="connsiteY1" fmla="*/ 0 h 753170"/>
              <a:gd name="connsiteX2" fmla="*/ 3640322 w 3640322"/>
              <a:gd name="connsiteY2" fmla="*/ 753170 h 753170"/>
              <a:gd name="connsiteX3" fmla="*/ 0 w 3640322"/>
              <a:gd name="connsiteY3" fmla="*/ 753170 h 753170"/>
              <a:gd name="connsiteX4" fmla="*/ 0 w 3640322"/>
              <a:gd name="connsiteY4" fmla="*/ 0 h 7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322" h="753170">
                <a:moveTo>
                  <a:pt x="0" y="0"/>
                </a:moveTo>
                <a:lnTo>
                  <a:pt x="3640322" y="0"/>
                </a:lnTo>
                <a:lnTo>
                  <a:pt x="3640322" y="753170"/>
                </a:lnTo>
                <a:lnTo>
                  <a:pt x="0" y="7531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marR="0" lvl="0" indent="0" algn="r" defTabSz="2089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4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>
            <a:off x="5758336" y="4892160"/>
            <a:ext cx="4490476" cy="1071221"/>
          </a:xfrm>
          <a:custGeom>
            <a:avLst/>
            <a:gdLst>
              <a:gd name="connsiteX0" fmla="*/ 0 w 3640322"/>
              <a:gd name="connsiteY0" fmla="*/ 0 h 753170"/>
              <a:gd name="connsiteX1" fmla="*/ 3640322 w 3640322"/>
              <a:gd name="connsiteY1" fmla="*/ 0 h 753170"/>
              <a:gd name="connsiteX2" fmla="*/ 3640322 w 3640322"/>
              <a:gd name="connsiteY2" fmla="*/ 753170 h 753170"/>
              <a:gd name="connsiteX3" fmla="*/ 0 w 3640322"/>
              <a:gd name="connsiteY3" fmla="*/ 753170 h 753170"/>
              <a:gd name="connsiteX4" fmla="*/ 0 w 3640322"/>
              <a:gd name="connsiteY4" fmla="*/ 0 h 75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322" h="753170">
                <a:moveTo>
                  <a:pt x="0" y="0"/>
                </a:moveTo>
                <a:lnTo>
                  <a:pt x="3640322" y="0"/>
                </a:lnTo>
                <a:lnTo>
                  <a:pt x="3640322" y="753170"/>
                </a:lnTo>
                <a:lnTo>
                  <a:pt x="0" y="7531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marR="0" lvl="0" indent="0" algn="r" defTabSz="2089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4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7051" y="1533527"/>
            <a:ext cx="6677024" cy="462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qwzjkwn">
      <a:majorFont>
        <a:latin typeface="xiaowei"/>
        <a:ea typeface="xiaowei"/>
        <a:cs typeface=""/>
      </a:majorFont>
      <a:minorFont>
        <a:latin typeface="xiaowei"/>
        <a:ea typeface="xiaow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chemeClr val="bg2">
                <a:lumMod val="10000"/>
                <a:alpha val="79000"/>
              </a:schemeClr>
            </a:solidFill>
            <a:latin typeface="华文隶书" panose="02010800040101010101" pitchFamily="2" charset="-122"/>
            <a:ea typeface="华文隶书" panose="0201080004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华文隶书</vt:lpstr>
      <vt:lpstr>等线</vt:lpstr>
      <vt:lpstr>Times New Roman</vt:lpstr>
      <vt:lpstr>xiaowei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              我的主要工作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陈兆和</dc:creator>
  <cp:lastModifiedBy>碎碎念</cp:lastModifiedBy>
  <cp:revision>57</cp:revision>
  <dcterms:created xsi:type="dcterms:W3CDTF">2018-04-03T10:20:00Z</dcterms:created>
  <dcterms:modified xsi:type="dcterms:W3CDTF">2020-07-02T03:33:38Z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