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321" r:id="rId4"/>
    <p:sldId id="322" r:id="rId5"/>
    <p:sldId id="261" r:id="rId6"/>
    <p:sldId id="323" r:id="rId7"/>
    <p:sldId id="324" r:id="rId8"/>
    <p:sldId id="272" r:id="rId9"/>
    <p:sldId id="277" r:id="rId10"/>
  </p:sldIdLst>
  <p:sldSz cx="12192000" cy="6858000"/>
  <p:notesSz cx="6858000" cy="9144000"/>
  <p:embeddedFontLst>
    <p:embeddedFont>
      <p:font typeface="xiaowei" panose="02010600030101010101" charset="-122"/>
      <p:regular r:id="rId11"/>
    </p:embeddedFont>
    <p:embeddedFont>
      <p:font typeface="仿宋" panose="02010609060101010101" pitchFamily="49" charset="-122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华文隶书" panose="02010800040101010101" pitchFamily="2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EC8"/>
    <a:srgbClr val="ECC09C"/>
    <a:srgbClr val="E8B487"/>
    <a:srgbClr val="F2AA72"/>
    <a:srgbClr val="EE8942"/>
    <a:srgbClr val="ECC19E"/>
    <a:srgbClr val="F1C9AD"/>
    <a:srgbClr val="F3D2BB"/>
    <a:srgbClr val="F8E4D4"/>
    <a:srgbClr val="F9F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F83798-40EC-4CA6-AC2B-BF5DF12A906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2020/7/1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B7633-5BCB-42BA-86B1-2957ED392D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F83798-40EC-4CA6-AC2B-BF5DF12A906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2020/7/1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B7633-5BCB-42BA-86B1-2957ED392D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69775"/>
            <a:ext cx="12192000" cy="2852530"/>
          </a:xfrm>
          <a:prstGeom prst="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9985" y="4660309"/>
            <a:ext cx="485692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仿美团</a:t>
            </a:r>
            <a:r>
              <a:rPr lang="en-US" altLang="zh-CN" sz="6000" dirty="0">
                <a:solidFill>
                  <a:srgbClr val="E7E6E6">
                    <a:lumMod val="10000"/>
                    <a:alpha val="79000"/>
                  </a:srgb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项       目报告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2554" y="5907405"/>
            <a:ext cx="4250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小组成员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9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9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周伟培 </a:t>
            </a:r>
            <a:r>
              <a:rPr lang="en-US" altLang="zh-CN" sz="2800" dirty="0">
                <a:solidFill>
                  <a:prstClr val="black">
                    <a:alpha val="79000"/>
                  </a:prstClr>
                </a:solidFill>
                <a:cs typeface="+mn-ea"/>
                <a:sym typeface="+mn-lt"/>
              </a:rPr>
              <a:t>l</a:t>
            </a:r>
            <a:r>
              <a:rPr lang="zh-CN" altLang="en-US" sz="2800" dirty="0">
                <a:solidFill>
                  <a:prstClr val="black">
                    <a:alpha val="79000"/>
                  </a:prstClr>
                </a:solidFill>
                <a:cs typeface="+mn-ea"/>
                <a:sym typeface="+mn-lt"/>
              </a:rPr>
              <a:t>罗树林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9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彭康 黄辉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1" y="1669775"/>
            <a:ext cx="4348064" cy="28425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82481" y="1669775"/>
            <a:ext cx="4502427" cy="2842592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系统背景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70405" y="1902460"/>
            <a:ext cx="984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92322" y="1514901"/>
            <a:ext cx="9845675" cy="5213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6884" y="2047164"/>
            <a:ext cx="8808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随着互联网的日益普及和生活节奏的加快，我们的消费方式不断的改变，年轻人的消费也越来越追求方便快捷，对于就餐也没有固定的方式和时间。至此外卖行业迅速崛起，将餐饮业和计算机结合起来，人们不用在进店进餐，吃饭时间也可以自由选择，这样就可以大大提高人们对碎片化时间的利用率。因此这种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O2O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的消费模式在今年来大放异彩，外卖也成为了人们生活中不可或缺的一部分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项目介绍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7034" y="897561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70405" y="1902460"/>
            <a:ext cx="984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92322" y="1514901"/>
            <a:ext cx="9845675" cy="5213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6884" y="2047164"/>
            <a:ext cx="8808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本项目仿照美团外卖的模型开发了一款程序，用户可以登录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app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查看商家并进行点餐，管理员登录后可以添加删除商铺以供用户浏览，管理员也可以对每家商铺进行菜品的上传与下架，以及价格的调整</a:t>
            </a:r>
          </a:p>
        </p:txBody>
      </p:sp>
    </p:spTree>
    <p:extLst>
      <p:ext uri="{BB962C8B-B14F-4D97-AF65-F5344CB8AC3E}">
        <p14:creationId xmlns:p14="http://schemas.microsoft.com/office/powerpoint/2010/main" val="7261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项目完成状态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70405" y="1902460"/>
            <a:ext cx="984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92322" y="1514901"/>
            <a:ext cx="9845675" cy="5213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6884" y="2047164"/>
            <a:ext cx="8808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本项目以基本完成，但用户订餐模块数据传输存在问题，无法动态获取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listview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中的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model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的动态数据，所以无法完成用户点餐，用户登陆注册浏览商家皆以完成，管理员添加商铺上传菜品也以完成</a:t>
            </a:r>
          </a:p>
        </p:txBody>
      </p:sp>
    </p:spTree>
    <p:extLst>
      <p:ext uri="{BB962C8B-B14F-4D97-AF65-F5344CB8AC3E}">
        <p14:creationId xmlns:p14="http://schemas.microsoft.com/office/powerpoint/2010/main" val="15833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>
            <a:off x="3518826" y="1391476"/>
            <a:ext cx="5005275" cy="5005275"/>
          </a:xfrm>
          <a:prstGeom prst="triangle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518452" y="1391475"/>
            <a:ext cx="5021700" cy="5005276"/>
          </a:xfrm>
          <a:prstGeom prst="triangle">
            <a:avLst/>
          </a:prstGeom>
          <a:solidFill>
            <a:srgbClr val="F9F7E2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    关键技术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04894" y="1391476"/>
            <a:ext cx="7183932" cy="5005275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4832" y="1256461"/>
            <a:ext cx="301591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Qml</a:t>
            </a:r>
            <a:r>
              <a:rPr lang="zh-CN" altLang="en-US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的混合编程</a:t>
            </a:r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是一种用户界面规范和编程语言。它允许开发人员和设计师创建高性能、流畅的动画和视觉吸引人的应用程序。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QML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提供了一种高度可读、声明性、类似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JSON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的语法，支持与动态属性绑定相结合的命令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JavaScript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我们使用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qml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来高效便捷的构建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ui,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则用来实现业务逻辑和复杂算法</a:t>
            </a:r>
            <a:endParaRPr lang="en-US" altLang="zh-CN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l"/>
            <a:endParaRPr lang="en-US" altLang="zh-CN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1253" y="1684420"/>
            <a:ext cx="36176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</a:t>
            </a:r>
            <a:r>
              <a:rPr lang="zh-CN" altLang="en-US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是一个进程内的库，实现了自给自足的、无服务器的、零配置的、事务性的 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数据库引擎。它是一个零配置的数据库，这意味着与其他数据库一样，您不需要在系统中配置。就像其他数据库，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 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引擎不是一个独立的进程，可以按应用程序需求进行静态或动态连接。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 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直接访问其存储文件。</a:t>
            </a:r>
            <a:endParaRPr lang="en-US" altLang="zh-CN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项目难点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70405" y="1902460"/>
            <a:ext cx="984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92322" y="1514901"/>
            <a:ext cx="9845675" cy="5213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6884" y="2047164"/>
            <a:ext cx="88082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我们使用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c++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来实现的后台数据逻辑的处理与存储，将相关信息存储到数据库中，在上传菜品时会根据商家名动态的创建菜单数据库，我们通过遍历数据库将数据库的内容存到一个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Qlist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&lt;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QObject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*&gt;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对象中，然后发射一个信号，然后将将这个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c++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代码注册为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QML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类型，然后就可以在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QML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使用信号处理器处理这个信号，从而实现数据的传输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159433-27CC-4540-948D-52A15FC0AF57}"/>
              </a:ext>
            </a:extLst>
          </p:cNvPr>
          <p:cNvSpPr txBox="1"/>
          <p:nvPr/>
        </p:nvSpPr>
        <p:spPr>
          <a:xfrm>
            <a:off x="3048000" y="3352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effectLst/>
              </a:rPr>
              <a:t>emit</a:t>
            </a:r>
            <a:r>
              <a:rPr lang="en-US" altLang="zh-CN" dirty="0">
                <a:solidFill>
                  <a:srgbClr val="C0C0C0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677C"/>
                </a:solidFill>
                <a:effectLst/>
              </a:rPr>
              <a:t>signalmList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92E64"/>
                </a:solidFill>
                <a:effectLst/>
              </a:rPr>
              <a:t>menuList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EF0D74-3CA6-437D-A873-BF413F5E7A37}"/>
              </a:ext>
            </a:extLst>
          </p:cNvPr>
          <p:cNvSpPr txBox="1"/>
          <p:nvPr/>
        </p:nvSpPr>
        <p:spPr>
          <a:xfrm>
            <a:off x="3048000" y="3352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effectLst/>
              </a:rPr>
              <a:t>emit</a:t>
            </a:r>
            <a:r>
              <a:rPr lang="en-US" altLang="zh-CN" dirty="0">
                <a:solidFill>
                  <a:srgbClr val="C0C0C0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677C"/>
                </a:solidFill>
                <a:effectLst/>
              </a:rPr>
              <a:t>signalmList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92E64"/>
                </a:solidFill>
                <a:effectLst/>
              </a:rPr>
              <a:t>menuList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项目难点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70405" y="1902460"/>
            <a:ext cx="984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92322" y="1514901"/>
            <a:ext cx="9845675" cy="5213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6884" y="2047164"/>
            <a:ext cx="8808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我们使用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QML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来实现了页面的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ui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，其中使用了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StackViewl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来实现页面的跳转利用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push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加载下一个页面，利用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pop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回退到上一个页面，在本项目的底部运用了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SwipeView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和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TabBar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实现了一个底部按钮来进行页面交换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.c++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Qlist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作为数据源通过信号处理器将发送的数据作为</a:t>
            </a:r>
            <a:r>
              <a:rPr lang="en-US" altLang="zh-CN" sz="2800" dirty="0" err="1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listview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model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，这样就实现了动态的显示商家列表和菜单列表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159433-27CC-4540-948D-52A15FC0AF57}"/>
              </a:ext>
            </a:extLst>
          </p:cNvPr>
          <p:cNvSpPr txBox="1"/>
          <p:nvPr/>
        </p:nvSpPr>
        <p:spPr>
          <a:xfrm>
            <a:off x="3048000" y="3352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effectLst/>
              </a:rPr>
              <a:t>emit</a:t>
            </a:r>
            <a:r>
              <a:rPr lang="en-US" altLang="zh-CN" dirty="0">
                <a:solidFill>
                  <a:srgbClr val="C0C0C0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677C"/>
                </a:solidFill>
                <a:effectLst/>
              </a:rPr>
              <a:t>signalmList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92E64"/>
                </a:solidFill>
                <a:effectLst/>
              </a:rPr>
              <a:t>menuList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EF0D74-3CA6-437D-A873-BF413F5E7A37}"/>
              </a:ext>
            </a:extLst>
          </p:cNvPr>
          <p:cNvSpPr txBox="1"/>
          <p:nvPr/>
        </p:nvSpPr>
        <p:spPr>
          <a:xfrm>
            <a:off x="3048000" y="3352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effectLst/>
              </a:rPr>
              <a:t>emit</a:t>
            </a:r>
            <a:r>
              <a:rPr lang="en-US" altLang="zh-CN" dirty="0">
                <a:solidFill>
                  <a:srgbClr val="C0C0C0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677C"/>
                </a:solidFill>
                <a:effectLst/>
              </a:rPr>
              <a:t>signalmList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92E64"/>
                </a:solidFill>
                <a:effectLst/>
              </a:rPr>
              <a:t>menuList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经验总结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0650" y="1756524"/>
            <a:ext cx="9642739" cy="3858873"/>
            <a:chOff x="30650" y="1756524"/>
            <a:chExt cx="9907599" cy="3251653"/>
          </a:xfrm>
        </p:grpSpPr>
        <p:sp>
          <p:nvSpPr>
            <p:cNvPr id="14" name="任意多边形: 形状 13"/>
            <p:cNvSpPr/>
            <p:nvPr/>
          </p:nvSpPr>
          <p:spPr>
            <a:xfrm>
              <a:off x="30650" y="1883079"/>
              <a:ext cx="3990068" cy="3125098"/>
            </a:xfrm>
            <a:custGeom>
              <a:avLst/>
              <a:gdLst>
                <a:gd name="connsiteX0" fmla="*/ 0 w 2604249"/>
                <a:gd name="connsiteY0" fmla="*/ 130212 h 3125098"/>
                <a:gd name="connsiteX1" fmla="*/ 130212 w 2604249"/>
                <a:gd name="connsiteY1" fmla="*/ 0 h 3125098"/>
                <a:gd name="connsiteX2" fmla="*/ 2474037 w 2604249"/>
                <a:gd name="connsiteY2" fmla="*/ 0 h 3125098"/>
                <a:gd name="connsiteX3" fmla="*/ 2604249 w 2604249"/>
                <a:gd name="connsiteY3" fmla="*/ 130212 h 3125098"/>
                <a:gd name="connsiteX4" fmla="*/ 2604249 w 2604249"/>
                <a:gd name="connsiteY4" fmla="*/ 2994886 h 3125098"/>
                <a:gd name="connsiteX5" fmla="*/ 2474037 w 2604249"/>
                <a:gd name="connsiteY5" fmla="*/ 3125098 h 3125098"/>
                <a:gd name="connsiteX6" fmla="*/ 130212 w 2604249"/>
                <a:gd name="connsiteY6" fmla="*/ 3125098 h 3125098"/>
                <a:gd name="connsiteX7" fmla="*/ 0 w 2604249"/>
                <a:gd name="connsiteY7" fmla="*/ 2994886 h 3125098"/>
                <a:gd name="connsiteX8" fmla="*/ 0 w 2604249"/>
                <a:gd name="connsiteY8" fmla="*/ 130212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4249" h="3125098">
                  <a:moveTo>
                    <a:pt x="2495739" y="1"/>
                  </a:moveTo>
                  <a:cubicBezTo>
                    <a:pt x="2555667" y="1"/>
                    <a:pt x="2604249" y="69958"/>
                    <a:pt x="2604249" y="156255"/>
                  </a:cubicBezTo>
                  <a:lnTo>
                    <a:pt x="2604249" y="2968843"/>
                  </a:lnTo>
                  <a:cubicBezTo>
                    <a:pt x="2604249" y="3055140"/>
                    <a:pt x="2555667" y="3125097"/>
                    <a:pt x="2495739" y="3125097"/>
                  </a:cubicBezTo>
                  <a:lnTo>
                    <a:pt x="108510" y="3125097"/>
                  </a:lnTo>
                  <a:cubicBezTo>
                    <a:pt x="48582" y="3125097"/>
                    <a:pt x="0" y="3055140"/>
                    <a:pt x="0" y="2968843"/>
                  </a:cubicBezTo>
                  <a:lnTo>
                    <a:pt x="0" y="156255"/>
                  </a:lnTo>
                  <a:cubicBezTo>
                    <a:pt x="0" y="69958"/>
                    <a:pt x="48582" y="1"/>
                    <a:pt x="108510" y="1"/>
                  </a:cubicBezTo>
                  <a:lnTo>
                    <a:pt x="249573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2517" tIns="89155" rIns="115570" bIns="2083399" numCol="1" spcCol="1270" anchor="t" anchorCtr="0">
              <a:noAutofit/>
            </a:bodyPr>
            <a:lstStyle/>
            <a:p>
              <a:r>
                <a: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团队精神和协作能力 </a:t>
              </a:r>
            </a:p>
            <a:p>
              <a:r>
                <a: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把它作为基本素质，并不是不重要，恰恰相反，这是程序员应该具备的最基本的，也是最重要的安身立命之本。把高水平程序员说成独行侠的都是在呓语，任何个人的力量都是有限的，独行侠可以作一些小软件，但是一旦进入一些大系统的研发团队，进入商业化和产品化的开发任务，缺乏这种素质的人就完全不合格了。</a:t>
              </a:r>
            </a:p>
            <a:p>
              <a:pPr marL="0" marR="0" lvl="0" indent="0" algn="r" defTabSz="11557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2607288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5302686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9997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7998084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9997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任意多边形: 形状 30"/>
          <p:cNvSpPr/>
          <p:nvPr/>
        </p:nvSpPr>
        <p:spPr>
          <a:xfrm>
            <a:off x="4008016" y="1906712"/>
            <a:ext cx="3990068" cy="3708684"/>
          </a:xfrm>
          <a:custGeom>
            <a:avLst/>
            <a:gdLst>
              <a:gd name="connsiteX0" fmla="*/ 0 w 2604249"/>
              <a:gd name="connsiteY0" fmla="*/ 130212 h 3125098"/>
              <a:gd name="connsiteX1" fmla="*/ 130212 w 2604249"/>
              <a:gd name="connsiteY1" fmla="*/ 0 h 3125098"/>
              <a:gd name="connsiteX2" fmla="*/ 2474037 w 2604249"/>
              <a:gd name="connsiteY2" fmla="*/ 0 h 3125098"/>
              <a:gd name="connsiteX3" fmla="*/ 2604249 w 2604249"/>
              <a:gd name="connsiteY3" fmla="*/ 130212 h 3125098"/>
              <a:gd name="connsiteX4" fmla="*/ 2604249 w 2604249"/>
              <a:gd name="connsiteY4" fmla="*/ 2994886 h 3125098"/>
              <a:gd name="connsiteX5" fmla="*/ 2474037 w 2604249"/>
              <a:gd name="connsiteY5" fmla="*/ 3125098 h 3125098"/>
              <a:gd name="connsiteX6" fmla="*/ 130212 w 2604249"/>
              <a:gd name="connsiteY6" fmla="*/ 3125098 h 3125098"/>
              <a:gd name="connsiteX7" fmla="*/ 0 w 2604249"/>
              <a:gd name="connsiteY7" fmla="*/ 2994886 h 3125098"/>
              <a:gd name="connsiteX8" fmla="*/ 0 w 2604249"/>
              <a:gd name="connsiteY8" fmla="*/ 130212 h 312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249" h="3125098">
                <a:moveTo>
                  <a:pt x="2495739" y="1"/>
                </a:moveTo>
                <a:cubicBezTo>
                  <a:pt x="2555667" y="1"/>
                  <a:pt x="2604249" y="69958"/>
                  <a:pt x="2604249" y="156255"/>
                </a:cubicBezTo>
                <a:lnTo>
                  <a:pt x="2604249" y="2968843"/>
                </a:lnTo>
                <a:cubicBezTo>
                  <a:pt x="2604249" y="3055140"/>
                  <a:pt x="2555667" y="3125097"/>
                  <a:pt x="2495739" y="3125097"/>
                </a:cubicBezTo>
                <a:lnTo>
                  <a:pt x="108510" y="3125097"/>
                </a:lnTo>
                <a:cubicBezTo>
                  <a:pt x="48582" y="3125097"/>
                  <a:pt x="0" y="3055140"/>
                  <a:pt x="0" y="2968843"/>
                </a:cubicBezTo>
                <a:lnTo>
                  <a:pt x="0" y="156255"/>
                </a:lnTo>
                <a:cubicBezTo>
                  <a:pt x="0" y="69958"/>
                  <a:pt x="48582" y="1"/>
                  <a:pt x="108510" y="1"/>
                </a:cubicBezTo>
                <a:lnTo>
                  <a:pt x="2495739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2517" tIns="89155" rIns="115570" bIns="2083399" numCol="1" spcCol="1270" anchor="t" anchorCtr="0">
            <a:noAutofit/>
          </a:bodyPr>
          <a:lstStyle/>
          <a:p>
            <a:r>
              <a:rPr lang="zh-CN" altLang="en-US" dirty="0"/>
              <a:t>文档习惯</a:t>
            </a:r>
            <a:endParaRPr lang="en-US" altLang="zh-CN" dirty="0"/>
          </a:p>
          <a:p>
            <a:r>
              <a:rPr lang="zh-CN" altLang="zh-CN" dirty="0"/>
              <a:t>良好的文档是正规研发流程中非常重要的环节，作为代码程序员，</a:t>
            </a:r>
            <a:r>
              <a:rPr lang="en-US" altLang="zh-CN" dirty="0"/>
              <a:t>30</a:t>
            </a:r>
            <a:r>
              <a:rPr lang="zh-CN" altLang="zh-CN" dirty="0"/>
              <a:t>％的工作时间写技术文档是很正常的，而作为高级程序员和系统分析员，这个比例还要高很多。缺乏文档，一个软件系统就缺乏生命力，在未来的查错，升级以及模块的复用时就都会遇到极大的麻烦。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7943215" y="1920456"/>
            <a:ext cx="3990068" cy="3708684"/>
          </a:xfrm>
          <a:custGeom>
            <a:avLst/>
            <a:gdLst>
              <a:gd name="connsiteX0" fmla="*/ 0 w 2604249"/>
              <a:gd name="connsiteY0" fmla="*/ 130212 h 3125098"/>
              <a:gd name="connsiteX1" fmla="*/ 130212 w 2604249"/>
              <a:gd name="connsiteY1" fmla="*/ 0 h 3125098"/>
              <a:gd name="connsiteX2" fmla="*/ 2474037 w 2604249"/>
              <a:gd name="connsiteY2" fmla="*/ 0 h 3125098"/>
              <a:gd name="connsiteX3" fmla="*/ 2604249 w 2604249"/>
              <a:gd name="connsiteY3" fmla="*/ 130212 h 3125098"/>
              <a:gd name="connsiteX4" fmla="*/ 2604249 w 2604249"/>
              <a:gd name="connsiteY4" fmla="*/ 2994886 h 3125098"/>
              <a:gd name="connsiteX5" fmla="*/ 2474037 w 2604249"/>
              <a:gd name="connsiteY5" fmla="*/ 3125098 h 3125098"/>
              <a:gd name="connsiteX6" fmla="*/ 130212 w 2604249"/>
              <a:gd name="connsiteY6" fmla="*/ 3125098 h 3125098"/>
              <a:gd name="connsiteX7" fmla="*/ 0 w 2604249"/>
              <a:gd name="connsiteY7" fmla="*/ 2994886 h 3125098"/>
              <a:gd name="connsiteX8" fmla="*/ 0 w 2604249"/>
              <a:gd name="connsiteY8" fmla="*/ 130212 h 312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249" h="3125098">
                <a:moveTo>
                  <a:pt x="2495739" y="1"/>
                </a:moveTo>
                <a:cubicBezTo>
                  <a:pt x="2555667" y="1"/>
                  <a:pt x="2604249" y="69958"/>
                  <a:pt x="2604249" y="156255"/>
                </a:cubicBezTo>
                <a:lnTo>
                  <a:pt x="2604249" y="2968843"/>
                </a:lnTo>
                <a:cubicBezTo>
                  <a:pt x="2604249" y="3055140"/>
                  <a:pt x="2555667" y="3125097"/>
                  <a:pt x="2495739" y="3125097"/>
                </a:cubicBezTo>
                <a:lnTo>
                  <a:pt x="108510" y="3125097"/>
                </a:lnTo>
                <a:cubicBezTo>
                  <a:pt x="48582" y="3125097"/>
                  <a:pt x="0" y="3055140"/>
                  <a:pt x="0" y="2968843"/>
                </a:cubicBezTo>
                <a:lnTo>
                  <a:pt x="0" y="156255"/>
                </a:lnTo>
                <a:cubicBezTo>
                  <a:pt x="0" y="69958"/>
                  <a:pt x="48582" y="1"/>
                  <a:pt x="108510" y="1"/>
                </a:cubicBezTo>
                <a:lnTo>
                  <a:pt x="2495739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2517" tIns="89155" rIns="115570" bIns="2083399" numCol="1" spcCol="1270" anchor="t" anchorCtr="0">
            <a:noAutofit/>
          </a:bodyPr>
          <a:lstStyle/>
          <a:p>
            <a:r>
              <a:rPr lang="zh-CN" altLang="zh-CN" dirty="0"/>
              <a:t>规范化：</a:t>
            </a:r>
          </a:p>
          <a:p>
            <a:r>
              <a:rPr lang="zh-CN" altLang="zh-CN" dirty="0"/>
              <a:t>标准化的代码编写习惯 作为一些外国知名软件公司的规矩，代码的变量命名，代码内注释格式，甚至嵌套中行缩进的长度和函数间的空行数字都有明确规定，良好的编写习惯，不但有助于代码的移植和纠错，也有助于不同技术人员之间的协作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69775"/>
            <a:ext cx="12192000" cy="2852530"/>
          </a:xfrm>
          <a:prstGeom prst="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9985" y="4660309"/>
            <a:ext cx="48569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TANK YOU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1" y="1669775"/>
            <a:ext cx="4348064" cy="28425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82481" y="1669775"/>
            <a:ext cx="4502427" cy="2842592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qwzjkwn">
      <a:majorFont>
        <a:latin typeface="xiaowei"/>
        <a:ea typeface="xiaowei"/>
        <a:cs typeface=""/>
      </a:majorFont>
      <a:minorFont>
        <a:latin typeface="xiaowei"/>
        <a:ea typeface="xiaow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>
            <a:solidFill>
              <a:schemeClr val="bg2">
                <a:lumMod val="10000"/>
                <a:alpha val="79000"/>
              </a:schemeClr>
            </a:solidFill>
            <a:latin typeface="华文隶书" panose="02010800040101010101" pitchFamily="2" charset="-122"/>
            <a:ea typeface="华文隶书" panose="020108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851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xiaowei</vt:lpstr>
      <vt:lpstr>Arial</vt:lpstr>
      <vt:lpstr>宋体</vt:lpstr>
      <vt:lpstr>等线</vt:lpstr>
      <vt:lpstr>仿宋</vt:lpstr>
      <vt:lpstr>华文隶书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陈兆和</dc:creator>
  <cp:lastModifiedBy>zwp</cp:lastModifiedBy>
  <cp:revision>58</cp:revision>
  <dcterms:created xsi:type="dcterms:W3CDTF">2018-04-03T10:20:00Z</dcterms:created>
  <dcterms:modified xsi:type="dcterms:W3CDTF">2020-07-01T08:42:58Z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