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62" r:id="rId4"/>
    <p:sldId id="313" r:id="rId5"/>
    <p:sldId id="335" r:id="rId6"/>
    <p:sldId id="315" r:id="rId7"/>
    <p:sldId id="331" r:id="rId8"/>
    <p:sldId id="332" r:id="rId9"/>
    <p:sldId id="333" r:id="rId10"/>
    <p:sldId id="334" r:id="rId11"/>
    <p:sldId id="336" r:id="rId12"/>
    <p:sldId id="337" r:id="rId13"/>
    <p:sldId id="338" r:id="rId14"/>
    <p:sldId id="339" r:id="rId15"/>
    <p:sldId id="273" r:id="rId1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BDBDBD"/>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414" autoAdjust="0"/>
  </p:normalViewPr>
  <p:slideViewPr>
    <p:cSldViewPr snapToGrid="0">
      <p:cViewPr varScale="1">
        <p:scale>
          <a:sx n="70" d="100"/>
          <a:sy n="70" d="100"/>
        </p:scale>
        <p:origin x="714" y="66"/>
      </p:cViewPr>
      <p:guideLst>
        <p:guide orient="horz" pos="2136"/>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8788"/>
          </a:xfrm>
          <a:prstGeom prst="rect">
            <a:avLst/>
          </a:prstGeom>
          <a:noFill/>
          <a:ln w="9525">
            <a:noFill/>
          </a:ln>
        </p:spPr>
        <p:txBody>
          <a:bodyPr vert="horz"/>
          <a:lstStyle>
            <a:lvl1pPr eaLnBrk="1" hangingPunct="1">
              <a:buFont typeface="Arial" panose="020B0604020202020204" pitchFamily="34" charset="0"/>
              <a:buNone/>
              <a:defRPr sz="1200" noProof="1"/>
            </a:lvl1pPr>
          </a:lstStyle>
          <a:p>
            <a:pPr>
              <a:defRPr/>
            </a:pPr>
            <a:endParaRPr/>
          </a:p>
        </p:txBody>
      </p:sp>
      <p:sp>
        <p:nvSpPr>
          <p:cNvPr id="2051" name="日期占位符 2"/>
          <p:cNvSpPr>
            <a:spLocks noGrp="1"/>
          </p:cNvSpPr>
          <p:nvPr>
            <p:ph type="dt" idx="1"/>
          </p:nvPr>
        </p:nvSpPr>
        <p:spPr>
          <a:xfrm>
            <a:off x="3884613" y="0"/>
            <a:ext cx="2971800" cy="458788"/>
          </a:xfrm>
          <a:prstGeom prst="rect">
            <a:avLst/>
          </a:prstGeom>
          <a:noFill/>
          <a:ln w="9525">
            <a:noFill/>
          </a:ln>
        </p:spPr>
        <p:txBody>
          <a:bodyPr vert="horz"/>
          <a:lstStyle>
            <a:lvl1pPr algn="r" eaLnBrk="1" hangingPunct="1">
              <a:buFont typeface="Arial" panose="020B0604020202020204" pitchFamily="34" charset="0"/>
              <a:buNone/>
              <a:defRPr noProof="1"/>
            </a:lvl1pPr>
          </a:lstStyle>
          <a:p>
            <a:pPr>
              <a:defRPr/>
            </a:pPr>
            <a:fld id="{1C30051A-F8A4-4E6A-B0B4-EAB8A6ED41D4}" type="datetime1">
              <a:rPr lang="zh-CN" altLang="en-US"/>
              <a:pPr>
                <a:defRPr/>
              </a:pPr>
              <a:t>2018/6/27</a:t>
            </a:fld>
            <a:endParaRPr lang="zh-CN" altLang="en-US" sz="1200"/>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mtClean="0"/>
              <a:t>单击此处编辑母版文本样式</a:t>
            </a:r>
          </a:p>
          <a:p>
            <a:pPr lvl="1" eaLnBrk="1" hangingPunct="1">
              <a:buFont typeface="Arial" panose="020B0604020202020204" pitchFamily="34" charset="0"/>
              <a:buNone/>
              <a:defRPr/>
            </a:pPr>
            <a:r>
              <a:rPr lang="zh-CN" altLang="en-US" smtClean="0"/>
              <a:t>第二级</a:t>
            </a:r>
          </a:p>
          <a:p>
            <a:pPr lvl="2" eaLnBrk="1" hangingPunct="1">
              <a:buFont typeface="Arial" panose="020B0604020202020204" pitchFamily="34" charset="0"/>
              <a:buNone/>
              <a:defRPr/>
            </a:pPr>
            <a:r>
              <a:rPr lang="zh-CN" altLang="en-US" smtClean="0"/>
              <a:t>第三级</a:t>
            </a:r>
          </a:p>
          <a:p>
            <a:pPr lvl="3" eaLnBrk="1" hangingPunct="1">
              <a:buFont typeface="Arial" panose="020B0604020202020204" pitchFamily="34" charset="0"/>
              <a:buNone/>
              <a:defRPr/>
            </a:pPr>
            <a:r>
              <a:rPr lang="zh-CN" altLang="en-US" smtClean="0"/>
              <a:t>第四级</a:t>
            </a:r>
          </a:p>
          <a:p>
            <a:pPr lvl="4" eaLnBrk="1" hangingPunct="1">
              <a:buFont typeface="Arial" panose="020B0604020202020204" pitchFamily="34" charset="0"/>
              <a:buNone/>
              <a:defRPr/>
            </a:pPr>
            <a:r>
              <a:rPr lang="zh-CN" altLang="en-US" smtClean="0"/>
              <a:t>第五级</a:t>
            </a:r>
          </a:p>
        </p:txBody>
      </p:sp>
      <p:sp>
        <p:nvSpPr>
          <p:cNvPr id="2054" name="页脚占位符 5"/>
          <p:cNvSpPr>
            <a:spLocks noGrp="1"/>
          </p:cNvSpPr>
          <p:nvPr>
            <p:ph type="ftr" sz="quarter" idx="4"/>
          </p:nvPr>
        </p:nvSpPr>
        <p:spPr>
          <a:xfrm>
            <a:off x="0" y="8685213"/>
            <a:ext cx="2971800" cy="458787"/>
          </a:xfrm>
          <a:prstGeom prst="rect">
            <a:avLst/>
          </a:prstGeom>
          <a:noFill/>
          <a:ln w="9525">
            <a:noFill/>
          </a:ln>
        </p:spPr>
        <p:txBody>
          <a:bodyPr vert="horz" anchor="b"/>
          <a:lstStyle>
            <a:lvl1pPr eaLnBrk="1" hangingPunct="1">
              <a:buFont typeface="Arial" panose="020B0604020202020204" pitchFamily="34" charset="0"/>
              <a:buNone/>
              <a:defRPr sz="1200" noProof="1"/>
            </a:lvl1pPr>
          </a:lstStyle>
          <a:p>
            <a:pPr>
              <a:defRPr/>
            </a:pPr>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ln>
        </p:spPr>
        <p:txBody>
          <a:bodyPr vert="horz" anchor="b"/>
          <a:lstStyle>
            <a:lvl1pPr algn="r" eaLnBrk="1" hangingPunct="1">
              <a:buFont typeface="Arial" panose="020B0604020202020204" pitchFamily="34" charset="0"/>
              <a:buNone/>
              <a:defRPr noProof="1"/>
            </a:lvl1pPr>
          </a:lstStyle>
          <a:p>
            <a:pPr>
              <a:defRPr/>
            </a:pPr>
            <a:fld id="{12F42B93-38E0-4917-8670-7A857023DE75}" type="slidenum">
              <a:rPr lang="zh-CN" altLang="en-US"/>
              <a:pPr>
                <a:defRPr/>
              </a:pPr>
              <a:t>‹#›</a:t>
            </a:fld>
            <a:endParaRPr lang="zh-CN" altLang="en-US" sz="1200"/>
          </a:p>
        </p:txBody>
      </p:sp>
    </p:spTree>
    <p:extLst>
      <p:ext uri="{BB962C8B-B14F-4D97-AF65-F5344CB8AC3E}">
        <p14:creationId xmlns:p14="http://schemas.microsoft.com/office/powerpoint/2010/main" val="1835317150"/>
      </p:ext>
    </p:extLst>
  </p:cSld>
  <p:clrMap bg1="lt1" tx1="dk1" bg2="lt2" tx2="dk2" accent1="accent1" accent2="accent2" accent3="accent3" accent4="accent4" accent5="accent5" accent6="accent6" hlink="hlink" folHlink="folHlink"/>
  <p:notesStyle>
    <a:lvl1pPr algn="l" defTabSz="0" rtl="0" eaLnBrk="0" fontAlgn="base" hangingPunct="0">
      <a:spcBef>
        <a:spcPct val="0"/>
      </a:spcBef>
      <a:spcAft>
        <a:spcPct val="0"/>
      </a:spcAft>
      <a:defRPr sz="1200" kern="1200">
        <a:solidFill>
          <a:schemeClr val="tx1"/>
        </a:solidFill>
        <a:latin typeface="Arial" panose="020B0604020202020204" pitchFamily="34" charset="0"/>
      </a:defRPr>
    </a:lvl1pPr>
    <a:lvl2pPr lvl="1" algn="l" defTabSz="0" rtl="0" eaLnBrk="0" fontAlgn="base" hangingPunct="0">
      <a:spcBef>
        <a:spcPct val="0"/>
      </a:spcBef>
      <a:spcAft>
        <a:spcPct val="0"/>
      </a:spcAft>
      <a:defRPr sz="1200" kern="1200">
        <a:solidFill>
          <a:schemeClr val="tx1"/>
        </a:solidFill>
        <a:latin typeface="Arial" panose="020B0604020202020204" pitchFamily="34" charset="0"/>
      </a:defRPr>
    </a:lvl2pPr>
    <a:lvl3pPr lvl="2" algn="l" defTabSz="0" rtl="0" eaLnBrk="0" fontAlgn="base" hangingPunct="0">
      <a:spcBef>
        <a:spcPct val="0"/>
      </a:spcBef>
      <a:spcAft>
        <a:spcPct val="0"/>
      </a:spcAft>
      <a:defRPr sz="1200" kern="1200">
        <a:solidFill>
          <a:schemeClr val="tx1"/>
        </a:solidFill>
        <a:latin typeface="Arial" panose="020B0604020202020204" pitchFamily="34" charset="0"/>
      </a:defRPr>
    </a:lvl3pPr>
    <a:lvl4pPr lvl="3" algn="l" defTabSz="0" rtl="0" eaLnBrk="0" fontAlgn="base" hangingPunct="0">
      <a:spcBef>
        <a:spcPct val="0"/>
      </a:spcBef>
      <a:spcAft>
        <a:spcPct val="0"/>
      </a:spcAft>
      <a:defRPr sz="1200" kern="1200">
        <a:solidFill>
          <a:schemeClr val="tx1"/>
        </a:solidFill>
        <a:latin typeface="Arial" panose="020B0604020202020204" pitchFamily="34" charset="0"/>
      </a:defRPr>
    </a:lvl4pPr>
    <a:lvl5pPr lvl="4" algn="l" defTabSz="0" rtl="0" eaLnBrk="0" fontAlgn="base" hangingPunct="0">
      <a:spcBef>
        <a:spcPct val="0"/>
      </a:spcBef>
      <a:spcAft>
        <a:spcPct val="0"/>
      </a:spcAft>
      <a:defRPr sz="1200" kern="1200">
        <a:solidFill>
          <a:schemeClr val="tx1"/>
        </a:solidFill>
        <a:latin typeface="Arial" panose="020B0604020202020204" pitchFamily="34" charset="0"/>
      </a:defRPr>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1</a:t>
            </a:fld>
            <a:endParaRPr lang="zh-CN" altLang="en-US" sz="1200"/>
          </a:p>
        </p:txBody>
      </p:sp>
    </p:spTree>
    <p:extLst>
      <p:ext uri="{BB962C8B-B14F-4D97-AF65-F5344CB8AC3E}">
        <p14:creationId xmlns:p14="http://schemas.microsoft.com/office/powerpoint/2010/main" val="420235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10</a:t>
            </a:fld>
            <a:endParaRPr lang="zh-CN" altLang="en-US" sz="1200"/>
          </a:p>
        </p:txBody>
      </p:sp>
    </p:spTree>
    <p:extLst>
      <p:ext uri="{BB962C8B-B14F-4D97-AF65-F5344CB8AC3E}">
        <p14:creationId xmlns:p14="http://schemas.microsoft.com/office/powerpoint/2010/main" val="12255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11</a:t>
            </a:fld>
            <a:endParaRPr lang="zh-CN" altLang="en-US" sz="1200"/>
          </a:p>
        </p:txBody>
      </p:sp>
    </p:spTree>
    <p:extLst>
      <p:ext uri="{BB962C8B-B14F-4D97-AF65-F5344CB8AC3E}">
        <p14:creationId xmlns:p14="http://schemas.microsoft.com/office/powerpoint/2010/main" val="244268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12</a:t>
            </a:fld>
            <a:endParaRPr lang="zh-CN" altLang="en-US" sz="1200"/>
          </a:p>
        </p:txBody>
      </p:sp>
    </p:spTree>
    <p:extLst>
      <p:ext uri="{BB962C8B-B14F-4D97-AF65-F5344CB8AC3E}">
        <p14:creationId xmlns:p14="http://schemas.microsoft.com/office/powerpoint/2010/main" val="380570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13</a:t>
            </a:fld>
            <a:endParaRPr lang="zh-CN" altLang="en-US" sz="1200"/>
          </a:p>
        </p:txBody>
      </p:sp>
    </p:spTree>
    <p:extLst>
      <p:ext uri="{BB962C8B-B14F-4D97-AF65-F5344CB8AC3E}">
        <p14:creationId xmlns:p14="http://schemas.microsoft.com/office/powerpoint/2010/main" val="414455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78645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idx="4294967295"/>
          </p:nvPr>
        </p:nvSpPr>
        <p:spPr/>
      </p:sp>
      <p:sp>
        <p:nvSpPr>
          <p:cNvPr id="8195"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0" rtl="0" eaLnBrk="1" fontAlgn="base" latinLnBrk="0" hangingPunct="1">
              <a:lnSpc>
                <a:spcPct val="100000"/>
              </a:lnSpc>
              <a:spcBef>
                <a:spcPct val="0"/>
              </a:spcBef>
              <a:spcAft>
                <a:spcPct val="0"/>
              </a:spcAft>
              <a:buClrTx/>
              <a:buSzTx/>
              <a:buFontTx/>
              <a:buNone/>
              <a:tabLst/>
              <a:defRPr/>
            </a:pPr>
            <a:endParaRPr lang="en-US" altLang="zh-CN" sz="1200" b="0" kern="1200" dirty="0" smtClean="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38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4</a:t>
            </a:fld>
            <a:endParaRPr lang="zh-CN" altLang="en-US" sz="1200"/>
          </a:p>
        </p:txBody>
      </p:sp>
    </p:spTree>
    <p:extLst>
      <p:ext uri="{BB962C8B-B14F-4D97-AF65-F5344CB8AC3E}">
        <p14:creationId xmlns:p14="http://schemas.microsoft.com/office/powerpoint/2010/main" val="20281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5</a:t>
            </a:fld>
            <a:endParaRPr lang="zh-CN" altLang="en-US" sz="1200"/>
          </a:p>
        </p:txBody>
      </p:sp>
    </p:spTree>
    <p:extLst>
      <p:ext uri="{BB962C8B-B14F-4D97-AF65-F5344CB8AC3E}">
        <p14:creationId xmlns:p14="http://schemas.microsoft.com/office/powerpoint/2010/main" val="1260420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6</a:t>
            </a:fld>
            <a:endParaRPr lang="zh-CN" altLang="en-US" sz="1200"/>
          </a:p>
        </p:txBody>
      </p:sp>
    </p:spTree>
    <p:extLst>
      <p:ext uri="{BB962C8B-B14F-4D97-AF65-F5344CB8AC3E}">
        <p14:creationId xmlns:p14="http://schemas.microsoft.com/office/powerpoint/2010/main" val="135835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用户已点击的新闻对候选待判定新闻的影响</a:t>
            </a:r>
            <a:endParaRPr lang="en-US" altLang="zh-CN" dirty="0" smtClean="0"/>
          </a:p>
          <a:p>
            <a:r>
              <a:rPr lang="zh-CN" altLang="en-US" dirty="0" smtClean="0"/>
              <a:t>是不同的</a:t>
            </a:r>
            <a:r>
              <a:rPr lang="en-US" altLang="zh-CN" dirty="0" smtClean="0"/>
              <a:t>, </a:t>
            </a:r>
            <a:r>
              <a:rPr lang="zh-CN" altLang="en-US" dirty="0" smtClean="0"/>
              <a:t>直接求平均是不合适的</a:t>
            </a:r>
            <a:endParaRPr lang="en-US" altLang="zh-CN" b="1" dirty="0" smtClean="0">
              <a:solidFill>
                <a:srgbClr val="0000FF"/>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7</a:t>
            </a:fld>
            <a:endParaRPr lang="zh-CN" altLang="en-US" sz="1200"/>
          </a:p>
        </p:txBody>
      </p:sp>
    </p:spTree>
    <p:extLst>
      <p:ext uri="{BB962C8B-B14F-4D97-AF65-F5344CB8AC3E}">
        <p14:creationId xmlns:p14="http://schemas.microsoft.com/office/powerpoint/2010/main" val="118623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8</a:t>
            </a:fld>
            <a:endParaRPr lang="zh-CN" altLang="en-US" sz="1200"/>
          </a:p>
        </p:txBody>
      </p:sp>
    </p:spTree>
    <p:extLst>
      <p:ext uri="{BB962C8B-B14F-4D97-AF65-F5344CB8AC3E}">
        <p14:creationId xmlns:p14="http://schemas.microsoft.com/office/powerpoint/2010/main" val="1585245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2F42B93-38E0-4917-8670-7A857023DE75}" type="slidenum">
              <a:rPr lang="zh-CN" altLang="en-US" smtClean="0"/>
              <a:pPr>
                <a:defRPr/>
              </a:pPr>
              <a:t>9</a:t>
            </a:fld>
            <a:endParaRPr lang="zh-CN" altLang="en-US" sz="1200"/>
          </a:p>
        </p:txBody>
      </p:sp>
    </p:spTree>
    <p:extLst>
      <p:ext uri="{BB962C8B-B14F-4D97-AF65-F5344CB8AC3E}">
        <p14:creationId xmlns:p14="http://schemas.microsoft.com/office/powerpoint/2010/main" val="2704750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9E9AD43C-DB11-4A31-B830-A05E5BF2BFA2}"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7D2228F2-D58A-4CEB-B662-8E7DECB63EA6}" type="slidenum">
              <a:rPr lang="zh-CN" altLang="en-US"/>
              <a:pPr>
                <a:defRPr/>
              </a:pPr>
              <a:t>‹#›</a:t>
            </a:fld>
            <a:endParaRPr lang="zh-CN" altLang="en-US"/>
          </a:p>
        </p:txBody>
      </p:sp>
    </p:spTree>
    <p:extLst>
      <p:ext uri="{BB962C8B-B14F-4D97-AF65-F5344CB8AC3E}">
        <p14:creationId xmlns:p14="http://schemas.microsoft.com/office/powerpoint/2010/main" val="116896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41F5FB3A-EC65-4A3E-9271-704A54EA7245}"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E2672281-CA49-4FB7-B599-3FE8FF1A7611}" type="slidenum">
              <a:rPr lang="zh-CN" altLang="en-US"/>
              <a:pPr>
                <a:defRPr/>
              </a:pPr>
              <a:t>‹#›</a:t>
            </a:fld>
            <a:endParaRPr lang="zh-CN" altLang="en-US"/>
          </a:p>
        </p:txBody>
      </p:sp>
    </p:spTree>
    <p:extLst>
      <p:ext uri="{BB962C8B-B14F-4D97-AF65-F5344CB8AC3E}">
        <p14:creationId xmlns:p14="http://schemas.microsoft.com/office/powerpoint/2010/main" val="365332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0DC07A01-E4FF-4232-A504-CCDB3204C23A}"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06D105E5-6577-471E-B9E7-93969225581A}" type="slidenum">
              <a:rPr lang="zh-CN" altLang="en-US"/>
              <a:pPr>
                <a:defRPr/>
              </a:pPr>
              <a:t>‹#›</a:t>
            </a:fld>
            <a:endParaRPr lang="zh-CN" altLang="en-US"/>
          </a:p>
        </p:txBody>
      </p:sp>
    </p:spTree>
    <p:extLst>
      <p:ext uri="{BB962C8B-B14F-4D97-AF65-F5344CB8AC3E}">
        <p14:creationId xmlns:p14="http://schemas.microsoft.com/office/powerpoint/2010/main" val="393713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FE660CD8-3615-476A-940E-FF8656603936}"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BF0037BD-7951-45B7-A4E0-862B26129FAF}" type="slidenum">
              <a:rPr lang="zh-CN" altLang="en-US"/>
              <a:pPr>
                <a:defRPr/>
              </a:pPr>
              <a:t>‹#›</a:t>
            </a:fld>
            <a:endParaRPr lang="zh-CN" altLang="en-US"/>
          </a:p>
        </p:txBody>
      </p:sp>
    </p:spTree>
    <p:extLst>
      <p:ext uri="{BB962C8B-B14F-4D97-AF65-F5344CB8AC3E}">
        <p14:creationId xmlns:p14="http://schemas.microsoft.com/office/powerpoint/2010/main" val="192580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0D49A182-054F-46CA-9B0A-85BE104BAC65}"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FE6BF7FD-B8B4-43E2-A1C3-C688910A8B94}" type="slidenum">
              <a:rPr lang="zh-CN" altLang="en-US"/>
              <a:pPr>
                <a:defRPr/>
              </a:pPr>
              <a:t>‹#›</a:t>
            </a:fld>
            <a:endParaRPr lang="zh-CN" altLang="en-US"/>
          </a:p>
        </p:txBody>
      </p:sp>
    </p:spTree>
    <p:extLst>
      <p:ext uri="{BB962C8B-B14F-4D97-AF65-F5344CB8AC3E}">
        <p14:creationId xmlns:p14="http://schemas.microsoft.com/office/powerpoint/2010/main" val="4065542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fld id="{A17CDA46-30D8-4E98-8288-D28FF760DCA9}"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E93756A7-7EF5-4CF2-8E2B-7659C02CCF50}" type="slidenum">
              <a:rPr lang="zh-CN" altLang="en-US"/>
              <a:pPr>
                <a:defRPr/>
              </a:pPr>
              <a:t>‹#›</a:t>
            </a:fld>
            <a:endParaRPr lang="zh-CN" altLang="en-US"/>
          </a:p>
        </p:txBody>
      </p:sp>
    </p:spTree>
    <p:extLst>
      <p:ext uri="{BB962C8B-B14F-4D97-AF65-F5344CB8AC3E}">
        <p14:creationId xmlns:p14="http://schemas.microsoft.com/office/powerpoint/2010/main" val="123468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fld id="{3F543AEC-C075-41D7-9777-80DC4AED7CD0}" type="datetime1">
              <a:rPr lang="zh-CN" altLang="en-US"/>
              <a:pPr>
                <a:defRPr/>
              </a:pPr>
              <a:t>2018/6/27</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603E6EE6-92A6-48B5-8A50-E1F503AF330F}" type="slidenum">
              <a:rPr lang="zh-CN" altLang="en-US"/>
              <a:pPr>
                <a:defRPr/>
              </a:pPr>
              <a:t>‹#›</a:t>
            </a:fld>
            <a:endParaRPr lang="zh-CN" altLang="en-US"/>
          </a:p>
        </p:txBody>
      </p:sp>
    </p:spTree>
    <p:extLst>
      <p:ext uri="{BB962C8B-B14F-4D97-AF65-F5344CB8AC3E}">
        <p14:creationId xmlns:p14="http://schemas.microsoft.com/office/powerpoint/2010/main" val="2625034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fld id="{C07F2802-A74C-4BFA-8D27-9EFD62BC9FA4}" type="datetime1">
              <a:rPr lang="zh-CN" altLang="en-US"/>
              <a:pPr>
                <a:defRPr/>
              </a:pPr>
              <a:t>2018/6/27</a:t>
            </a:fld>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a:p>
        </p:txBody>
      </p:sp>
      <p:sp>
        <p:nvSpPr>
          <p:cNvPr id="9" name="灯片编号占位符 5"/>
          <p:cNvSpPr>
            <a:spLocks noGrp="1"/>
          </p:cNvSpPr>
          <p:nvPr>
            <p:ph type="sldNum" sz="quarter" idx="12"/>
          </p:nvPr>
        </p:nvSpPr>
        <p:spPr>
          <a:ln/>
        </p:spPr>
        <p:txBody>
          <a:bodyPr/>
          <a:lstStyle>
            <a:lvl1pPr>
              <a:defRPr/>
            </a:lvl1pPr>
          </a:lstStyle>
          <a:p>
            <a:pPr>
              <a:defRPr/>
            </a:pPr>
            <a:fld id="{8CCE3249-70D5-421A-9201-78426901BFF4}" type="slidenum">
              <a:rPr lang="zh-CN" altLang="en-US"/>
              <a:pPr>
                <a:defRPr/>
              </a:pPr>
              <a:t>‹#›</a:t>
            </a:fld>
            <a:endParaRPr lang="zh-CN" altLang="en-US"/>
          </a:p>
        </p:txBody>
      </p:sp>
    </p:spTree>
    <p:extLst>
      <p:ext uri="{BB962C8B-B14F-4D97-AF65-F5344CB8AC3E}">
        <p14:creationId xmlns:p14="http://schemas.microsoft.com/office/powerpoint/2010/main" val="3205950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fld id="{E11D34A6-A4DD-4B72-95A3-9F76FF92325C}" type="datetime1">
              <a:rPr lang="zh-CN" altLang="en-US"/>
              <a:pPr>
                <a:defRPr/>
              </a:pPr>
              <a:t>2018/6/27</a:t>
            </a:fld>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a:p>
        </p:txBody>
      </p:sp>
      <p:sp>
        <p:nvSpPr>
          <p:cNvPr id="5" name="灯片编号占位符 5"/>
          <p:cNvSpPr>
            <a:spLocks noGrp="1"/>
          </p:cNvSpPr>
          <p:nvPr>
            <p:ph type="sldNum" sz="quarter" idx="12"/>
          </p:nvPr>
        </p:nvSpPr>
        <p:spPr>
          <a:ln/>
        </p:spPr>
        <p:txBody>
          <a:bodyPr/>
          <a:lstStyle>
            <a:lvl1pPr>
              <a:defRPr/>
            </a:lvl1pPr>
          </a:lstStyle>
          <a:p>
            <a:pPr>
              <a:defRPr/>
            </a:pPr>
            <a:fld id="{C54FEDD4-446C-4FC2-8A5A-8454EF8F4DCB}" type="slidenum">
              <a:rPr lang="zh-CN" altLang="en-US"/>
              <a:pPr>
                <a:defRPr/>
              </a:pPr>
              <a:t>‹#›</a:t>
            </a:fld>
            <a:endParaRPr lang="zh-CN" altLang="en-US"/>
          </a:p>
        </p:txBody>
      </p:sp>
    </p:spTree>
    <p:extLst>
      <p:ext uri="{BB962C8B-B14F-4D97-AF65-F5344CB8AC3E}">
        <p14:creationId xmlns:p14="http://schemas.microsoft.com/office/powerpoint/2010/main" val="638569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fld id="{6E8A94EC-4956-4E6B-8775-2643B4F1F8A6}" type="datetime1">
              <a:rPr lang="zh-CN" altLang="en-US"/>
              <a:pPr>
                <a:defRPr/>
              </a:pPr>
              <a:t>2018/6/27</a:t>
            </a:fld>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a:p>
        </p:txBody>
      </p:sp>
      <p:sp>
        <p:nvSpPr>
          <p:cNvPr id="4" name="灯片编号占位符 5"/>
          <p:cNvSpPr>
            <a:spLocks noGrp="1"/>
          </p:cNvSpPr>
          <p:nvPr>
            <p:ph type="sldNum" sz="quarter" idx="12"/>
          </p:nvPr>
        </p:nvSpPr>
        <p:spPr>
          <a:ln/>
        </p:spPr>
        <p:txBody>
          <a:bodyPr/>
          <a:lstStyle>
            <a:lvl1pPr>
              <a:defRPr/>
            </a:lvl1pPr>
          </a:lstStyle>
          <a:p>
            <a:pPr>
              <a:defRPr/>
            </a:pPr>
            <a:fld id="{86FF0AD8-C3FB-44B0-8F34-CED926B5CA6E}" type="slidenum">
              <a:rPr lang="zh-CN" altLang="en-US"/>
              <a:pPr>
                <a:defRPr/>
              </a:pPr>
              <a:t>‹#›</a:t>
            </a:fld>
            <a:endParaRPr lang="zh-CN" altLang="en-US"/>
          </a:p>
        </p:txBody>
      </p:sp>
    </p:spTree>
    <p:extLst>
      <p:ext uri="{BB962C8B-B14F-4D97-AF65-F5344CB8AC3E}">
        <p14:creationId xmlns:p14="http://schemas.microsoft.com/office/powerpoint/2010/main" val="1148854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F73B927D-3500-454C-AC4D-C68F3556FBFD}" type="datetime1">
              <a:rPr lang="zh-CN" altLang="en-US"/>
              <a:pPr>
                <a:defRPr/>
              </a:pPr>
              <a:t>2018/6/27</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F7ABE8D8-9F4E-48E7-95BA-E72E8D0F8EDC}" type="slidenum">
              <a:rPr lang="zh-CN" altLang="en-US"/>
              <a:pPr>
                <a:defRPr/>
              </a:pPr>
              <a:t>‹#›</a:t>
            </a:fld>
            <a:endParaRPr lang="zh-CN" altLang="en-US"/>
          </a:p>
        </p:txBody>
      </p:sp>
    </p:spTree>
    <p:extLst>
      <p:ext uri="{BB962C8B-B14F-4D97-AF65-F5344CB8AC3E}">
        <p14:creationId xmlns:p14="http://schemas.microsoft.com/office/powerpoint/2010/main" val="13370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E949D086-3F1E-4F56-B068-054004260C39}"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CCF5D1DB-3555-4928-A555-22DEDA2512B6}" type="slidenum">
              <a:rPr lang="zh-CN" altLang="en-US"/>
              <a:pPr>
                <a:defRPr/>
              </a:pPr>
              <a:t>‹#›</a:t>
            </a:fld>
            <a:endParaRPr lang="zh-CN" altLang="en-US"/>
          </a:p>
        </p:txBody>
      </p:sp>
    </p:spTree>
    <p:extLst>
      <p:ext uri="{BB962C8B-B14F-4D97-AF65-F5344CB8AC3E}">
        <p14:creationId xmlns:p14="http://schemas.microsoft.com/office/powerpoint/2010/main" val="3533316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0368C088-6A09-4E96-9627-F9B78AF0A130}" type="datetime1">
              <a:rPr lang="zh-CN" altLang="en-US"/>
              <a:pPr>
                <a:defRPr/>
              </a:pPr>
              <a:t>2018/6/27</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180FDF68-7BBF-4E2B-9C3A-311B2B9C9EED}" type="slidenum">
              <a:rPr lang="zh-CN" altLang="en-US"/>
              <a:pPr>
                <a:defRPr/>
              </a:pPr>
              <a:t>‹#›</a:t>
            </a:fld>
            <a:endParaRPr lang="zh-CN" altLang="en-US"/>
          </a:p>
        </p:txBody>
      </p:sp>
    </p:spTree>
    <p:extLst>
      <p:ext uri="{BB962C8B-B14F-4D97-AF65-F5344CB8AC3E}">
        <p14:creationId xmlns:p14="http://schemas.microsoft.com/office/powerpoint/2010/main" val="2089991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A28D3662-C3FF-486A-8A67-362F0BB49B3F}"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A445230C-B969-43D4-AF4A-A48482A47E3B}" type="slidenum">
              <a:rPr lang="zh-CN" altLang="en-US"/>
              <a:pPr>
                <a:defRPr/>
              </a:pPr>
              <a:t>‹#›</a:t>
            </a:fld>
            <a:endParaRPr lang="zh-CN" altLang="en-US"/>
          </a:p>
        </p:txBody>
      </p:sp>
    </p:spTree>
    <p:extLst>
      <p:ext uri="{BB962C8B-B14F-4D97-AF65-F5344CB8AC3E}">
        <p14:creationId xmlns:p14="http://schemas.microsoft.com/office/powerpoint/2010/main" val="1510072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fld id="{5C1BE491-DFAD-4D25-B06E-2EC45F0B3B7B}"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584295B7-AED2-44CA-AA12-95C2C8C01EEA}" type="slidenum">
              <a:rPr lang="zh-CN" altLang="en-US"/>
              <a:pPr>
                <a:defRPr/>
              </a:pPr>
              <a:t>‹#›</a:t>
            </a:fld>
            <a:endParaRPr lang="zh-CN" altLang="en-US"/>
          </a:p>
        </p:txBody>
      </p:sp>
    </p:spTree>
    <p:extLst>
      <p:ext uri="{BB962C8B-B14F-4D97-AF65-F5344CB8AC3E}">
        <p14:creationId xmlns:p14="http://schemas.microsoft.com/office/powerpoint/2010/main" val="395744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fld id="{E35D9BEC-055C-49BC-9010-4A5D5C8BF4B5}" type="datetime1">
              <a:rPr lang="zh-CN" altLang="en-US"/>
              <a:pPr>
                <a:defRPr/>
              </a:pPr>
              <a:t>2018/6/27</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72C8BD70-4A6A-4FCC-8E32-3556EB52ACF3}" type="slidenum">
              <a:rPr lang="zh-CN" altLang="en-US"/>
              <a:pPr>
                <a:defRPr/>
              </a:pPr>
              <a:t>‹#›</a:t>
            </a:fld>
            <a:endParaRPr lang="zh-CN" altLang="en-US"/>
          </a:p>
        </p:txBody>
      </p:sp>
    </p:spTree>
    <p:extLst>
      <p:ext uri="{BB962C8B-B14F-4D97-AF65-F5344CB8AC3E}">
        <p14:creationId xmlns:p14="http://schemas.microsoft.com/office/powerpoint/2010/main" val="34194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fld id="{E3EA0378-8C15-4FF1-BD02-201F252CAD41}" type="datetime1">
              <a:rPr lang="zh-CN" altLang="en-US"/>
              <a:pPr>
                <a:defRPr/>
              </a:pPr>
              <a:t>2018/6/27</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C56613A4-C342-4E71-BA72-DB1FABBE2E8F}" type="slidenum">
              <a:rPr lang="zh-CN" altLang="en-US"/>
              <a:pPr>
                <a:defRPr/>
              </a:pPr>
              <a:t>‹#›</a:t>
            </a:fld>
            <a:endParaRPr lang="zh-CN" altLang="en-US"/>
          </a:p>
        </p:txBody>
      </p:sp>
    </p:spTree>
    <p:extLst>
      <p:ext uri="{BB962C8B-B14F-4D97-AF65-F5344CB8AC3E}">
        <p14:creationId xmlns:p14="http://schemas.microsoft.com/office/powerpoint/2010/main" val="95478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fld id="{246F0170-9994-48CD-A2E5-BEAAFCC8EFCC}" type="datetime1">
              <a:rPr lang="zh-CN" altLang="en-US"/>
              <a:pPr>
                <a:defRPr/>
              </a:pPr>
              <a:t>2018/6/27</a:t>
            </a:fld>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a:p>
        </p:txBody>
      </p:sp>
      <p:sp>
        <p:nvSpPr>
          <p:cNvPr id="9" name="灯片编号占位符 5"/>
          <p:cNvSpPr>
            <a:spLocks noGrp="1"/>
          </p:cNvSpPr>
          <p:nvPr>
            <p:ph type="sldNum" sz="quarter" idx="12"/>
          </p:nvPr>
        </p:nvSpPr>
        <p:spPr>
          <a:ln/>
        </p:spPr>
        <p:txBody>
          <a:bodyPr/>
          <a:lstStyle>
            <a:lvl1pPr>
              <a:defRPr/>
            </a:lvl1pPr>
          </a:lstStyle>
          <a:p>
            <a:pPr>
              <a:defRPr/>
            </a:pPr>
            <a:fld id="{70310446-3F13-42F5-88A2-2D8C5B0CCBB5}" type="slidenum">
              <a:rPr lang="zh-CN" altLang="en-US"/>
              <a:pPr>
                <a:defRPr/>
              </a:pPr>
              <a:t>‹#›</a:t>
            </a:fld>
            <a:endParaRPr lang="zh-CN" altLang="en-US"/>
          </a:p>
        </p:txBody>
      </p:sp>
    </p:spTree>
    <p:extLst>
      <p:ext uri="{BB962C8B-B14F-4D97-AF65-F5344CB8AC3E}">
        <p14:creationId xmlns:p14="http://schemas.microsoft.com/office/powerpoint/2010/main" val="101298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fld id="{F137E21C-6107-457B-AD74-FC0F01CFCE5D}" type="datetime1">
              <a:rPr lang="zh-CN" altLang="en-US"/>
              <a:pPr>
                <a:defRPr/>
              </a:pPr>
              <a:t>2018/6/27</a:t>
            </a:fld>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a:p>
        </p:txBody>
      </p:sp>
      <p:sp>
        <p:nvSpPr>
          <p:cNvPr id="5" name="灯片编号占位符 5"/>
          <p:cNvSpPr>
            <a:spLocks noGrp="1"/>
          </p:cNvSpPr>
          <p:nvPr>
            <p:ph type="sldNum" sz="quarter" idx="12"/>
          </p:nvPr>
        </p:nvSpPr>
        <p:spPr>
          <a:ln/>
        </p:spPr>
        <p:txBody>
          <a:bodyPr/>
          <a:lstStyle>
            <a:lvl1pPr>
              <a:defRPr/>
            </a:lvl1pPr>
          </a:lstStyle>
          <a:p>
            <a:pPr>
              <a:defRPr/>
            </a:pPr>
            <a:fld id="{DAF954F1-A5C9-4AC1-B72F-FCA352D59B41}" type="slidenum">
              <a:rPr lang="zh-CN" altLang="en-US"/>
              <a:pPr>
                <a:defRPr/>
              </a:pPr>
              <a:t>‹#›</a:t>
            </a:fld>
            <a:endParaRPr lang="zh-CN" altLang="en-US"/>
          </a:p>
        </p:txBody>
      </p:sp>
    </p:spTree>
    <p:extLst>
      <p:ext uri="{BB962C8B-B14F-4D97-AF65-F5344CB8AC3E}">
        <p14:creationId xmlns:p14="http://schemas.microsoft.com/office/powerpoint/2010/main" val="121721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fld id="{FFF0156A-DE17-4B09-B00B-6D5B7B2BDEDB}" type="datetime1">
              <a:rPr lang="zh-CN" altLang="en-US"/>
              <a:pPr>
                <a:defRPr/>
              </a:pPr>
              <a:t>2018/6/27</a:t>
            </a:fld>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a:p>
        </p:txBody>
      </p:sp>
      <p:sp>
        <p:nvSpPr>
          <p:cNvPr id="4" name="灯片编号占位符 5"/>
          <p:cNvSpPr>
            <a:spLocks noGrp="1"/>
          </p:cNvSpPr>
          <p:nvPr>
            <p:ph type="sldNum" sz="quarter" idx="12"/>
          </p:nvPr>
        </p:nvSpPr>
        <p:spPr>
          <a:ln/>
        </p:spPr>
        <p:txBody>
          <a:bodyPr/>
          <a:lstStyle>
            <a:lvl1pPr>
              <a:defRPr/>
            </a:lvl1pPr>
          </a:lstStyle>
          <a:p>
            <a:pPr>
              <a:defRPr/>
            </a:pPr>
            <a:fld id="{1800694C-8FF9-4ED0-BCDD-DFCCA53833E3}" type="slidenum">
              <a:rPr lang="zh-CN" altLang="en-US"/>
              <a:pPr>
                <a:defRPr/>
              </a:pPr>
              <a:t>‹#›</a:t>
            </a:fld>
            <a:endParaRPr lang="zh-CN" altLang="en-US"/>
          </a:p>
        </p:txBody>
      </p:sp>
    </p:spTree>
    <p:extLst>
      <p:ext uri="{BB962C8B-B14F-4D97-AF65-F5344CB8AC3E}">
        <p14:creationId xmlns:p14="http://schemas.microsoft.com/office/powerpoint/2010/main" val="395517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3A1BB7E7-AABE-42C2-8275-8DD26241C04B}" type="datetime1">
              <a:rPr lang="zh-CN" altLang="en-US"/>
              <a:pPr>
                <a:defRPr/>
              </a:pPr>
              <a:t>2018/6/27</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3AA7A011-FEAE-4386-9B3E-882AF735DE06}" type="slidenum">
              <a:rPr lang="zh-CN" altLang="en-US"/>
              <a:pPr>
                <a:defRPr/>
              </a:pPr>
              <a:t>‹#›</a:t>
            </a:fld>
            <a:endParaRPr lang="zh-CN" altLang="en-US"/>
          </a:p>
        </p:txBody>
      </p:sp>
    </p:spTree>
    <p:extLst>
      <p:ext uri="{BB962C8B-B14F-4D97-AF65-F5344CB8AC3E}">
        <p14:creationId xmlns:p14="http://schemas.microsoft.com/office/powerpoint/2010/main" val="426417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sym typeface="Calibri" panose="020F0502020204030204" pitchFamily="34" charset="0"/>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92D711F9-82BD-48DC-9DB0-0345BF6BB0EA}" type="datetime1">
              <a:rPr lang="zh-CN" altLang="en-US"/>
              <a:pPr>
                <a:defRPr/>
              </a:pPr>
              <a:t>2018/6/27</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EE6738AA-D63B-4FAA-9A8B-19431832EACB}" type="slidenum">
              <a:rPr lang="zh-CN" altLang="en-US"/>
              <a:pPr>
                <a:defRPr/>
              </a:pPr>
              <a:t>‹#›</a:t>
            </a:fld>
            <a:endParaRPr lang="zh-CN" altLang="en-US"/>
          </a:p>
        </p:txBody>
      </p:sp>
    </p:spTree>
    <p:extLst>
      <p:ext uri="{BB962C8B-B14F-4D97-AF65-F5344CB8AC3E}">
        <p14:creationId xmlns:p14="http://schemas.microsoft.com/office/powerpoint/2010/main" val="108421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6"/>
          <p:cNvSpPr>
            <a:spLocks noChangeArrowheads="1"/>
          </p:cNvSpPr>
          <p:nvPr/>
        </p:nvSpPr>
        <p:spPr bwMode="auto">
          <a:xfrm>
            <a:off x="0" y="0"/>
            <a:ext cx="12192000" cy="6858000"/>
          </a:xfrm>
          <a:prstGeom prst="rect">
            <a:avLst/>
          </a:prstGeom>
          <a:solidFill>
            <a:srgbClr val="EEEE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mtClean="0">
              <a:solidFill>
                <a:srgbClr val="FFFFFF"/>
              </a:solidFill>
            </a:endParaRPr>
          </a:p>
        </p:txBody>
      </p:sp>
      <p:sp>
        <p:nvSpPr>
          <p:cNvPr id="1027"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Calibri" panose="020F0502020204030204" pitchFamily="34" charset="0"/>
              </a:rPr>
              <a:t>单击此处编辑母版标题样式</a:t>
            </a:r>
          </a:p>
        </p:txBody>
      </p:sp>
      <p:sp>
        <p:nvSpPr>
          <p:cNvPr id="1028"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9"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9791C6A5-46F1-4697-A253-F1542CB156D4}" type="datetime1">
              <a:rPr lang="zh-CN" altLang="en-US"/>
              <a:pPr>
                <a:defRPr/>
              </a:pPr>
              <a:t>2018/6/27</a:t>
            </a:fld>
            <a:endParaRPr lang="zh-CN" altLang="en-US"/>
          </a:p>
        </p:txBody>
      </p:sp>
      <p:sp>
        <p:nvSpPr>
          <p:cNvPr id="1030"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a:p>
        </p:txBody>
      </p:sp>
      <p:sp>
        <p:nvSpPr>
          <p:cNvPr id="1031"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1243E1B7-4B72-441E-AF13-BB7FB72A9B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charset="0"/>
          <a:ea typeface="微软雅黑" panose="020B0503020204020204" charset="-122"/>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charset="0"/>
          <a:ea typeface="微软雅黑" panose="020B0503020204020204" charset="-122"/>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矩形 6"/>
          <p:cNvSpPr>
            <a:spLocks noChangeArrowheads="1"/>
          </p:cNvSpPr>
          <p:nvPr/>
        </p:nvSpPr>
        <p:spPr bwMode="auto">
          <a:xfrm>
            <a:off x="0" y="0"/>
            <a:ext cx="12192000" cy="6858000"/>
          </a:xfrm>
          <a:prstGeom prst="rect">
            <a:avLst/>
          </a:prstGeom>
          <a:solidFill>
            <a:srgbClr val="EEEEEE"/>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2051"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Calibri" panose="020F0502020204030204" pitchFamily="34" charset="0"/>
              </a:rPr>
              <a:t>单击此处编辑母版标题样式</a:t>
            </a:r>
          </a:p>
        </p:txBody>
      </p:sp>
      <p:sp>
        <p:nvSpPr>
          <p:cNvPr id="2052"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9"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84EFA805-E589-4942-9A6F-A466EDF3ADE1}" type="datetime1">
              <a:rPr lang="zh-CN" altLang="en-US"/>
              <a:pPr>
                <a:defRPr/>
              </a:pPr>
              <a:t>2018/6/27</a:t>
            </a:fld>
            <a:endParaRPr lang="zh-CN" altLang="en-US"/>
          </a:p>
        </p:txBody>
      </p:sp>
      <p:sp>
        <p:nvSpPr>
          <p:cNvPr id="1030"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eaLnBrk="1" hangingPunct="1">
              <a:buFont typeface="Arial" panose="020B0604020202020204" pitchFamily="34" charset="0"/>
              <a:buNone/>
              <a:defRPr sz="1200">
                <a:solidFill>
                  <a:srgbClr val="898989"/>
                </a:solidFill>
                <a:ea typeface="宋体" panose="02010600030101010101" pitchFamily="2" charset="-122"/>
              </a:defRPr>
            </a:lvl1pPr>
          </a:lstStyle>
          <a:p>
            <a:pPr>
              <a:defRPr/>
            </a:pPr>
            <a:endParaRPr/>
          </a:p>
        </p:txBody>
      </p:sp>
      <p:sp>
        <p:nvSpPr>
          <p:cNvPr id="1031"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6011303C-43F5-4D9A-952D-8F4E29E9299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sym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charset="0"/>
          <a:ea typeface="微软雅黑" panose="020B0503020204020204" charset="-122"/>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charset="0"/>
          <a:ea typeface="微软雅黑" panose="020B0503020204020204" charset="-122"/>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charset="0"/>
          <a:ea typeface="微软雅黑" panose="020B0503020204020204" charset="-122"/>
          <a:cs typeface="+mn-cs"/>
          <a:sym typeface="Calibri" panose="020F0502020204030204" pitchFamily="3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微软雅黑" panose="020B0503020204020204"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剪去单角的矩形 34"/>
          <p:cNvSpPr>
            <a:spLocks noChangeArrowheads="1"/>
          </p:cNvSpPr>
          <p:nvPr/>
        </p:nvSpPr>
        <p:spPr bwMode="auto">
          <a:xfrm>
            <a:off x="0" y="1893888"/>
            <a:ext cx="12192000" cy="3263900"/>
          </a:xfrm>
          <a:custGeom>
            <a:avLst/>
            <a:gdLst>
              <a:gd name="T0" fmla="*/ 0 w 19200"/>
              <a:gd name="T1" fmla="*/ 0 h 5140"/>
              <a:gd name="T2" fmla="*/ 2147483646 w 19200"/>
              <a:gd name="T3" fmla="*/ 0 h 5140"/>
              <a:gd name="T4" fmla="*/ 2147483646 w 19200"/>
              <a:gd name="T5" fmla="*/ 890724025 h 5140"/>
              <a:gd name="T6" fmla="*/ 2147483646 w 19200"/>
              <a:gd name="T7" fmla="*/ 2072576500 h 5140"/>
              <a:gd name="T8" fmla="*/ 0 w 19200"/>
              <a:gd name="T9" fmla="*/ 2072576500 h 5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0" h="5140">
                <a:moveTo>
                  <a:pt x="0" y="0"/>
                </a:moveTo>
                <a:lnTo>
                  <a:pt x="16990" y="0"/>
                </a:lnTo>
                <a:lnTo>
                  <a:pt x="19200" y="2209"/>
                </a:lnTo>
                <a:lnTo>
                  <a:pt x="19200" y="5140"/>
                </a:lnTo>
                <a:lnTo>
                  <a:pt x="0" y="5140"/>
                </a:lnTo>
                <a:lnTo>
                  <a:pt x="0" y="0"/>
                </a:lnTo>
                <a:close/>
              </a:path>
            </a:pathLst>
          </a:custGeom>
          <a:solidFill>
            <a:srgbClr val="01A89C"/>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4099" name="标题 1"/>
          <p:cNvSpPr>
            <a:spLocks noGrp="1" noChangeArrowheads="1"/>
          </p:cNvSpPr>
          <p:nvPr>
            <p:ph type="ctrTitle"/>
          </p:nvPr>
        </p:nvSpPr>
        <p:spPr>
          <a:xfrm>
            <a:off x="223838" y="1893888"/>
            <a:ext cx="10444162" cy="3263900"/>
          </a:xfrm>
        </p:spPr>
        <p:txBody>
          <a:bodyPr anchor="ctr"/>
          <a:lstStyle/>
          <a:p>
            <a:r>
              <a:rPr lang="en-US" altLang="zh-CN" sz="4800" dirty="0" smtClean="0">
                <a:solidFill>
                  <a:schemeClr val="bg1"/>
                </a:solidFill>
                <a:latin typeface="Times New Roman" panose="02020603050405020304" pitchFamily="18" charset="0"/>
              </a:rPr>
              <a:t>DKN</a:t>
            </a:r>
            <a:r>
              <a:rPr lang="en-US" altLang="zh-CN" sz="4800" dirty="0">
                <a:solidFill>
                  <a:schemeClr val="bg1"/>
                </a:solidFill>
                <a:latin typeface="Times New Roman" panose="02020603050405020304" pitchFamily="18" charset="0"/>
              </a:rPr>
              <a:t>: Deep Knowledge-Aware Network</a:t>
            </a:r>
            <a:br>
              <a:rPr lang="en-US" altLang="zh-CN" sz="4800" dirty="0">
                <a:solidFill>
                  <a:schemeClr val="bg1"/>
                </a:solidFill>
                <a:latin typeface="Times New Roman" panose="02020603050405020304" pitchFamily="18" charset="0"/>
              </a:rPr>
            </a:br>
            <a:r>
              <a:rPr lang="en-US" altLang="zh-CN" sz="4800" dirty="0">
                <a:solidFill>
                  <a:schemeClr val="bg1"/>
                </a:solidFill>
                <a:latin typeface="Times New Roman" panose="02020603050405020304" pitchFamily="18" charset="0"/>
              </a:rPr>
              <a:t>for News Recommendation</a:t>
            </a:r>
            <a:r>
              <a:rPr lang="en-US" altLang="zh-CN" sz="4800" dirty="0"/>
              <a:t/>
            </a:r>
            <a:br>
              <a:rPr lang="en-US" altLang="zh-CN" sz="4800" dirty="0"/>
            </a:br>
            <a:r>
              <a:rPr lang="zh-CN" altLang="en-US" sz="3200" b="1" dirty="0" smtClean="0">
                <a:solidFill>
                  <a:schemeClr val="bg1"/>
                </a:solidFill>
              </a:rPr>
              <a:t>基于</a:t>
            </a:r>
            <a:r>
              <a:rPr lang="zh-CN" altLang="en-US" sz="3200" b="1" dirty="0">
                <a:solidFill>
                  <a:schemeClr val="bg1"/>
                </a:solidFill>
              </a:rPr>
              <a:t>深度</a:t>
            </a:r>
            <a:r>
              <a:rPr lang="zh-CN" altLang="en-US" sz="3200" b="1" dirty="0" smtClean="0">
                <a:solidFill>
                  <a:schemeClr val="bg1"/>
                </a:solidFill>
              </a:rPr>
              <a:t>知识感知网络</a:t>
            </a:r>
            <a:r>
              <a:rPr lang="zh-CN" altLang="en-US" sz="3200" b="1" dirty="0">
                <a:solidFill>
                  <a:schemeClr val="bg1"/>
                </a:solidFill>
              </a:rPr>
              <a:t>的新闻</a:t>
            </a:r>
            <a:r>
              <a:rPr lang="zh-CN" altLang="en-US" sz="3200" b="1" dirty="0" smtClean="0">
                <a:solidFill>
                  <a:schemeClr val="bg1"/>
                </a:solidFill>
              </a:rPr>
              <a:t>推荐</a:t>
            </a:r>
            <a:endParaRPr lang="zh-CN" altLang="en-US" sz="4800" dirty="0" smtClean="0">
              <a:solidFill>
                <a:schemeClr val="bg1"/>
              </a:solidFill>
              <a:latin typeface="Times New Roman" panose="02020603050405020304" pitchFamily="18" charset="0"/>
            </a:endParaRPr>
          </a:p>
        </p:txBody>
      </p:sp>
      <p:sp>
        <p:nvSpPr>
          <p:cNvPr id="4100" name="文本框 1"/>
          <p:cNvSpPr txBox="1">
            <a:spLocks noChangeArrowheads="1"/>
          </p:cNvSpPr>
          <p:nvPr/>
        </p:nvSpPr>
        <p:spPr bwMode="auto">
          <a:xfrm>
            <a:off x="4404519" y="5518150"/>
            <a:ext cx="33829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latin typeface="微软雅黑" panose="020B0503020204020204" pitchFamily="34" charset="-122"/>
              </a:rPr>
              <a:t>姓名：周威信</a:t>
            </a:r>
          </a:p>
          <a:p>
            <a:pPr eaLnBrk="1" hangingPunct="1">
              <a:lnSpc>
                <a:spcPct val="100000"/>
              </a:lnSpc>
              <a:spcBef>
                <a:spcPct val="0"/>
              </a:spcBef>
              <a:buFont typeface="Arial" panose="020B0604020202020204" pitchFamily="34" charset="0"/>
              <a:buNone/>
            </a:pPr>
            <a:r>
              <a:rPr lang="zh-CN" altLang="en-US" sz="2400" dirty="0">
                <a:latin typeface="微软雅黑" panose="020B0503020204020204" pitchFamily="34" charset="-122"/>
              </a:rPr>
              <a:t>日期：</a:t>
            </a:r>
            <a:r>
              <a:rPr lang="en-US" altLang="zh-CN" sz="2400" dirty="0">
                <a:latin typeface="微软雅黑" panose="020B0503020204020204" pitchFamily="34" charset="-122"/>
              </a:rPr>
              <a:t>2018</a:t>
            </a:r>
            <a:r>
              <a:rPr lang="zh-CN" altLang="en-US" sz="2400" dirty="0" smtClean="0">
                <a:latin typeface="微软雅黑" panose="020B0503020204020204" pitchFamily="34" charset="-122"/>
              </a:rPr>
              <a:t>年</a:t>
            </a:r>
            <a:r>
              <a:rPr lang="en-US" altLang="zh-CN" sz="2400" dirty="0">
                <a:latin typeface="微软雅黑" panose="020B0503020204020204" pitchFamily="34" charset="-122"/>
              </a:rPr>
              <a:t>6</a:t>
            </a:r>
            <a:r>
              <a:rPr lang="zh-CN" altLang="en-US" sz="2400" dirty="0" smtClean="0">
                <a:latin typeface="微软雅黑" panose="020B0503020204020204" pitchFamily="34" charset="-122"/>
              </a:rPr>
              <a:t>月</a:t>
            </a:r>
            <a:r>
              <a:rPr lang="en-US" altLang="zh-CN" sz="2400" dirty="0" smtClean="0">
                <a:latin typeface="微软雅黑" panose="020B0503020204020204" pitchFamily="34" charset="-122"/>
              </a:rPr>
              <a:t>27</a:t>
            </a:r>
            <a:r>
              <a:rPr lang="zh-CN" altLang="en-US" sz="2400" dirty="0" smtClean="0">
                <a:latin typeface="微软雅黑" panose="020B0503020204020204" pitchFamily="34" charset="-122"/>
              </a:rPr>
              <a:t>日</a:t>
            </a:r>
            <a:endParaRPr lang="zh-CN" altLang="en-US" sz="2400" dirty="0">
              <a:latin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895" y="1401763"/>
            <a:ext cx="7257143" cy="4733333"/>
          </a:xfrm>
          <a:prstGeom prst="rect">
            <a:avLst/>
          </a:prstGeom>
        </p:spPr>
      </p:pic>
    </p:spTree>
    <p:extLst>
      <p:ext uri="{BB962C8B-B14F-4D97-AF65-F5344CB8AC3E}">
        <p14:creationId xmlns:p14="http://schemas.microsoft.com/office/powerpoint/2010/main" val="234235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241" y="2181523"/>
            <a:ext cx="5695238" cy="2666667"/>
          </a:xfrm>
          <a:prstGeom prst="rect">
            <a:avLst/>
          </a:prstGeom>
        </p:spPr>
      </p:pic>
    </p:spTree>
    <p:extLst>
      <p:ext uri="{BB962C8B-B14F-4D97-AF65-F5344CB8AC3E}">
        <p14:creationId xmlns:p14="http://schemas.microsoft.com/office/powerpoint/2010/main" val="2357898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361" y="1573213"/>
            <a:ext cx="6752381" cy="4457143"/>
          </a:xfrm>
          <a:prstGeom prst="rect">
            <a:avLst/>
          </a:prstGeom>
        </p:spPr>
      </p:pic>
    </p:spTree>
    <p:extLst>
      <p:ext uri="{BB962C8B-B14F-4D97-AF65-F5344CB8AC3E}">
        <p14:creationId xmlns:p14="http://schemas.microsoft.com/office/powerpoint/2010/main" val="3407235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911" y="1941702"/>
            <a:ext cx="7976674" cy="3844948"/>
          </a:xfrm>
          <a:prstGeom prst="rect">
            <a:avLst/>
          </a:prstGeom>
        </p:spPr>
      </p:pic>
    </p:spTree>
    <p:extLst>
      <p:ext uri="{BB962C8B-B14F-4D97-AF65-F5344CB8AC3E}">
        <p14:creationId xmlns:p14="http://schemas.microsoft.com/office/powerpoint/2010/main" val="1570250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bwMode="auto">
      <p:bgPr>
        <a:solidFill>
          <a:srgbClr val="01A89C"/>
        </a:solidFill>
        <a:effectLst/>
      </p:bgPr>
    </p:bg>
    <p:spTree>
      <p:nvGrpSpPr>
        <p:cNvPr id="1" name=""/>
        <p:cNvGrpSpPr/>
        <p:nvPr/>
      </p:nvGrpSpPr>
      <p:grpSpPr>
        <a:xfrm>
          <a:off x="0" y="0"/>
          <a:ext cx="0" cy="0"/>
          <a:chOff x="0" y="0"/>
          <a:chExt cx="0" cy="0"/>
        </a:xfrm>
      </p:grpSpPr>
      <p:sp>
        <p:nvSpPr>
          <p:cNvPr id="29698" name="剪去单角的矩形 3"/>
          <p:cNvSpPr>
            <a:spLocks noChangeArrowheads="1"/>
          </p:cNvSpPr>
          <p:nvPr/>
        </p:nvSpPr>
        <p:spPr bwMode="auto">
          <a:xfrm>
            <a:off x="293688" y="1779588"/>
            <a:ext cx="11588750" cy="3348037"/>
          </a:xfrm>
          <a:custGeom>
            <a:avLst/>
            <a:gdLst>
              <a:gd name="T0" fmla="*/ 0 w 18249"/>
              <a:gd name="T1" fmla="*/ 0 h 5271"/>
              <a:gd name="T2" fmla="*/ 2147483646 w 18249"/>
              <a:gd name="T3" fmla="*/ 0 h 5271"/>
              <a:gd name="T4" fmla="*/ 2147483646 w 18249"/>
              <a:gd name="T5" fmla="*/ 1063102424 h 5271"/>
              <a:gd name="T6" fmla="*/ 2147483646 w 18249"/>
              <a:gd name="T7" fmla="*/ 2126608187 h 5271"/>
              <a:gd name="T8" fmla="*/ 0 w 18249"/>
              <a:gd name="T9" fmla="*/ 2126608187 h 52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49" h="5271">
                <a:moveTo>
                  <a:pt x="0" y="0"/>
                </a:moveTo>
                <a:lnTo>
                  <a:pt x="15613" y="0"/>
                </a:lnTo>
                <a:lnTo>
                  <a:pt x="18249" y="2635"/>
                </a:lnTo>
                <a:lnTo>
                  <a:pt x="18249" y="5271"/>
                </a:lnTo>
                <a:lnTo>
                  <a:pt x="0" y="5271"/>
                </a:lnTo>
                <a:lnTo>
                  <a:pt x="0" y="0"/>
                </a:lnTo>
                <a:close/>
              </a:path>
            </a:pathLst>
          </a:cu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699" name="文本框 4"/>
          <p:cNvSpPr>
            <a:spLocks noChangeArrowheads="1"/>
          </p:cNvSpPr>
          <p:nvPr/>
        </p:nvSpPr>
        <p:spPr bwMode="auto">
          <a:xfrm>
            <a:off x="1924050" y="2484438"/>
            <a:ext cx="93187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2000" dirty="0">
                <a:solidFill>
                  <a:srgbClr val="D3CE3D"/>
                </a:solidFill>
                <a:latin typeface="Times New Roman" panose="02020603050405020304" pitchFamily="18" charset="0"/>
                <a:cs typeface="Times New Roman" panose="02020603050405020304" pitchFamily="18" charset="0"/>
              </a:rPr>
              <a:t>THANK</a:t>
            </a:r>
            <a:r>
              <a:rPr lang="en-US" altLang="zh-CN" sz="12000" dirty="0">
                <a:solidFill>
                  <a:srgbClr val="D3CE3D"/>
                </a:solidFill>
              </a:rPr>
              <a:t>  YOU </a:t>
            </a:r>
            <a:endParaRPr lang="zh-CN" altLang="en-US" sz="12000" dirty="0">
              <a:solidFill>
                <a:srgbClr val="D3CE3D"/>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介绍</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72" name="文本框 2"/>
          <p:cNvSpPr txBox="1">
            <a:spLocks noChangeArrowheads="1"/>
          </p:cNvSpPr>
          <p:nvPr/>
        </p:nvSpPr>
        <p:spPr bwMode="auto">
          <a:xfrm>
            <a:off x="1126071" y="1411615"/>
            <a:ext cx="4588929"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buFont typeface="Wingdings" panose="05000000000000000000" pitchFamily="2" charset="2"/>
              <a:buChar char="p"/>
            </a:pPr>
            <a:r>
              <a:rPr lang="zh-CN" altLang="en-US" sz="2800" b="1" dirty="0" smtClean="0">
                <a:solidFill>
                  <a:srgbClr val="0000FF"/>
                </a:solidFill>
              </a:rPr>
              <a:t>背景：</a:t>
            </a:r>
            <a:endParaRPr lang="en-US" altLang="zh-CN" sz="2800" b="1" dirty="0" smtClean="0">
              <a:solidFill>
                <a:srgbClr val="0000FF"/>
              </a:solidFill>
            </a:endParaRPr>
          </a:p>
          <a:p>
            <a:pPr marL="514350" indent="-514350">
              <a:buFont typeface="Wingdings" panose="05000000000000000000" pitchFamily="2" charset="2"/>
              <a:buChar char="p"/>
            </a:pPr>
            <a:endParaRPr lang="en-US" altLang="zh-CN" sz="2000" b="1" dirty="0" smtClean="0">
              <a:solidFill>
                <a:srgbClr val="0000FF"/>
              </a:solidFill>
            </a:endParaRPr>
          </a:p>
          <a:p>
            <a:pPr marL="457200" indent="-457200">
              <a:buFont typeface="Wingdings" panose="05000000000000000000" pitchFamily="2" charset="2"/>
              <a:buChar char="n"/>
            </a:pPr>
            <a:r>
              <a:rPr lang="zh-CN" altLang="en-US" b="1" dirty="0"/>
              <a:t>互联网</a:t>
            </a:r>
            <a:r>
              <a:rPr lang="zh-CN" altLang="en-US" b="1" dirty="0"/>
              <a:t>信息</a:t>
            </a:r>
            <a:r>
              <a:rPr lang="zh-CN" altLang="en-US" b="1" dirty="0" smtClean="0"/>
              <a:t>过载</a:t>
            </a:r>
            <a:endParaRPr lang="en-US" altLang="zh-CN" b="1" dirty="0" smtClean="0"/>
          </a:p>
          <a:p>
            <a:pPr marL="457200" indent="-457200">
              <a:buFont typeface="Wingdings" panose="05000000000000000000" pitchFamily="2" charset="2"/>
              <a:buChar char="n"/>
            </a:pPr>
            <a:endParaRPr lang="en-US" altLang="zh-CN" b="1" dirty="0"/>
          </a:p>
          <a:p>
            <a:pPr marL="457200" indent="-457200">
              <a:buFont typeface="Wingdings" panose="05000000000000000000" pitchFamily="2" charset="2"/>
              <a:buChar char="n"/>
            </a:pPr>
            <a:r>
              <a:rPr lang="zh-CN" altLang="en-US" b="1" dirty="0"/>
              <a:t>数据通常是多源</a:t>
            </a:r>
            <a:r>
              <a:rPr lang="zh-CN" altLang="en-US" b="1" dirty="0" smtClean="0"/>
              <a:t>融合</a:t>
            </a:r>
            <a:endParaRPr lang="en-US" altLang="zh-CN" b="1" dirty="0" smtClean="0"/>
          </a:p>
          <a:p>
            <a:pPr marL="457200" indent="-457200">
              <a:buFont typeface="Wingdings" panose="05000000000000000000" pitchFamily="2" charset="2"/>
              <a:buChar char="n"/>
            </a:pPr>
            <a:endParaRPr lang="en-US" altLang="zh-CN" b="1" dirty="0"/>
          </a:p>
          <a:p>
            <a:pPr marL="457200" indent="-457200">
              <a:buFont typeface="Wingdings" panose="05000000000000000000" pitchFamily="2" charset="2"/>
              <a:buChar char="n"/>
            </a:pPr>
            <a:r>
              <a:rPr lang="zh-CN" altLang="en-US" b="1" dirty="0" smtClean="0"/>
              <a:t>用户难以找到感兴趣的内容</a:t>
            </a:r>
            <a:endParaRPr lang="zh-CN" altLang="en-US" b="1" noProof="1"/>
          </a:p>
        </p:txBody>
      </p:sp>
      <p:sp>
        <p:nvSpPr>
          <p:cNvPr id="7" name="文本框 2"/>
          <p:cNvSpPr txBox="1">
            <a:spLocks noChangeArrowheads="1"/>
          </p:cNvSpPr>
          <p:nvPr/>
        </p:nvSpPr>
        <p:spPr bwMode="auto">
          <a:xfrm>
            <a:off x="5247905" y="1398265"/>
            <a:ext cx="7202003"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Wingdings" panose="05000000000000000000" pitchFamily="2" charset="2"/>
              <a:buChar char="p"/>
            </a:pPr>
            <a:r>
              <a:rPr lang="zh-CN" altLang="en-US" sz="2800" b="1" dirty="0" smtClean="0">
                <a:solidFill>
                  <a:srgbClr val="0000FF"/>
                </a:solidFill>
              </a:rPr>
              <a:t>研究的问题：</a:t>
            </a:r>
            <a:endParaRPr lang="en-US" altLang="zh-CN" sz="2800" b="1" dirty="0" smtClean="0">
              <a:solidFill>
                <a:srgbClr val="0000FF"/>
              </a:solidFill>
            </a:endParaRPr>
          </a:p>
          <a:p>
            <a:pPr marL="457200" indent="-457200">
              <a:buFont typeface="Wingdings" panose="05000000000000000000" pitchFamily="2" charset="2"/>
              <a:buChar char="p"/>
            </a:pPr>
            <a:endParaRPr lang="en-US" altLang="zh-CN" b="1" dirty="0" smtClean="0">
              <a:solidFill>
                <a:srgbClr val="0000FF"/>
              </a:solidFill>
            </a:endParaRPr>
          </a:p>
          <a:p>
            <a:pPr marL="457200" indent="-457200">
              <a:buFont typeface="Wingdings" panose="05000000000000000000" pitchFamily="2" charset="2"/>
              <a:buChar char="n"/>
            </a:pPr>
            <a:r>
              <a:rPr lang="zh-CN" altLang="en-US" b="1" dirty="0"/>
              <a:t>基于知识图谱的用户个性新闻</a:t>
            </a:r>
            <a:r>
              <a:rPr lang="zh-CN" altLang="en-US" b="1" dirty="0" smtClean="0"/>
              <a:t>推荐</a:t>
            </a:r>
            <a:endParaRPr lang="en-US" altLang="zh-CN" b="1" dirty="0" smtClean="0"/>
          </a:p>
          <a:p>
            <a:pPr marL="457200" indent="-457200">
              <a:buFont typeface="Wingdings" panose="05000000000000000000" pitchFamily="2" charset="2"/>
              <a:buChar char="n"/>
            </a:pPr>
            <a:endParaRPr lang="en-US" altLang="zh-CN" b="1" dirty="0"/>
          </a:p>
          <a:p>
            <a:pPr marL="457200" indent="-457200">
              <a:buFont typeface="Wingdings" panose="05000000000000000000" pitchFamily="2" charset="2"/>
              <a:buChar char="n"/>
            </a:pPr>
            <a:r>
              <a:rPr lang="en-US" altLang="zh-CN" b="1" dirty="0"/>
              <a:t>DKN</a:t>
            </a:r>
            <a:r>
              <a:rPr lang="zh-CN" altLang="en-US" b="1" dirty="0" smtClean="0"/>
              <a:t>：基于</a:t>
            </a:r>
            <a:r>
              <a:rPr lang="zh-CN" altLang="en-US" b="1" dirty="0"/>
              <a:t>内容的用于点击率预测的新闻推荐</a:t>
            </a:r>
            <a:r>
              <a:rPr lang="zh-CN" altLang="en-US" b="1" dirty="0" smtClean="0"/>
              <a:t>框架</a:t>
            </a:r>
            <a:endParaRPr lang="en-US" altLang="zh-CN" b="1" dirty="0" smtClean="0"/>
          </a:p>
          <a:p>
            <a:pPr marL="457200" indent="-457200">
              <a:buFont typeface="Wingdings" panose="05000000000000000000" pitchFamily="2" charset="2"/>
              <a:buChar char="n"/>
            </a:pPr>
            <a:endParaRPr lang="en-US" altLang="zh-CN" b="1" noProof="1"/>
          </a:p>
          <a:p>
            <a:pPr marL="457200" indent="-457200">
              <a:buFont typeface="Wingdings" panose="05000000000000000000" pitchFamily="2" charset="2"/>
              <a:buChar char="n"/>
            </a:pPr>
            <a:r>
              <a:rPr lang="zh-CN" altLang="en-US" b="1" dirty="0" smtClean="0"/>
              <a:t>利用知识</a:t>
            </a:r>
            <a:r>
              <a:rPr lang="zh-CN" altLang="en-US" b="1" dirty="0"/>
              <a:t>图谱</a:t>
            </a:r>
            <a:r>
              <a:rPr lang="zh-CN" altLang="en-US" b="1" dirty="0" smtClean="0"/>
              <a:t>来抽取</a:t>
            </a:r>
            <a:r>
              <a:rPr lang="zh-CN" altLang="en-US" b="1" dirty="0"/>
              <a:t>新闻</a:t>
            </a:r>
            <a:r>
              <a:rPr lang="zh-CN" altLang="en-US" b="1" dirty="0" smtClean="0"/>
              <a:t>间知识</a:t>
            </a:r>
            <a:r>
              <a:rPr lang="zh-CN" altLang="en-US" b="1" dirty="0"/>
              <a:t>层面</a:t>
            </a:r>
            <a:r>
              <a:rPr lang="zh-CN" altLang="en-US" b="1" dirty="0" smtClean="0"/>
              <a:t>的隐关系</a:t>
            </a:r>
            <a:endParaRPr lang="zh-CN" altLang="en-US" b="1" noProof="1"/>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185" y="3767565"/>
            <a:ext cx="6557629" cy="28856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1" name="标题 6"/>
          <p:cNvSpPr>
            <a:spLocks noGrp="1" noChangeArrowheads="1"/>
          </p:cNvSpPr>
          <p:nvPr>
            <p:ph type="ctrTitle"/>
          </p:nvPr>
        </p:nvSpPr>
        <p:spPr>
          <a:xfrm>
            <a:off x="457200" y="123825"/>
            <a:ext cx="10515600" cy="1325563"/>
          </a:xfrm>
        </p:spPr>
        <p:txBody>
          <a:bodyPr anchor="ctr"/>
          <a:lstStyle/>
          <a:p>
            <a:pPr marL="0" indent="0" algn="l" eaLnBrk="1" hangingPunct="1"/>
            <a:r>
              <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现有研究的</a:t>
            </a:r>
            <a:r>
              <a:rPr lang="zh-CN" altLang="en-US"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及挑战</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2"/>
          <p:cNvSpPr txBox="1">
            <a:spLocks noChangeArrowheads="1"/>
          </p:cNvSpPr>
          <p:nvPr/>
        </p:nvSpPr>
        <p:spPr bwMode="auto">
          <a:xfrm>
            <a:off x="746244" y="1462976"/>
            <a:ext cx="681328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p"/>
            </a:pPr>
            <a:r>
              <a:rPr lang="zh-CN" altLang="en-US" sz="3200" b="1" dirty="0">
                <a:solidFill>
                  <a:srgbClr val="0000FF"/>
                </a:solidFill>
                <a:latin typeface="宋体" panose="02010600030101010101" pitchFamily="2" charset="-122"/>
              </a:rPr>
              <a:t>问题</a:t>
            </a:r>
            <a:r>
              <a:rPr lang="zh-CN" altLang="en-US" sz="3200" b="1" dirty="0" smtClean="0">
                <a:solidFill>
                  <a:srgbClr val="0000FF"/>
                </a:solidFill>
                <a:latin typeface="宋体" panose="02010600030101010101" pitchFamily="2" charset="-122"/>
              </a:rPr>
              <a:t>：</a:t>
            </a:r>
            <a:endParaRPr lang="en-US" altLang="zh-CN" sz="3200" b="1" dirty="0" smtClean="0">
              <a:solidFill>
                <a:srgbClr val="0000FF"/>
              </a:solidFill>
              <a:latin typeface="宋体" panose="02010600030101010101" pitchFamily="2" charset="-122"/>
            </a:endParaRPr>
          </a:p>
          <a:p>
            <a:pPr marL="285750" indent="-285750">
              <a:buFont typeface="Wingdings" panose="05000000000000000000" pitchFamily="2" charset="2"/>
              <a:buChar char="Ø"/>
            </a:pPr>
            <a:endParaRPr lang="en-US" altLang="zh-CN" b="1" dirty="0" smtClean="0">
              <a:latin typeface="宋体" panose="02010600030101010101" pitchFamily="2" charset="-122"/>
            </a:endParaRPr>
          </a:p>
          <a:p>
            <a:pPr marL="285750">
              <a:buFont typeface="Wingdings" panose="05000000000000000000" pitchFamily="2" charset="2"/>
              <a:buChar char="n"/>
            </a:pPr>
            <a:r>
              <a:rPr lang="zh-CN" altLang="en-US" b="1" dirty="0" smtClean="0">
                <a:latin typeface="宋体" panose="02010600030101010101" pitchFamily="2" charset="-122"/>
              </a:rPr>
              <a:t>基于</a:t>
            </a:r>
            <a:r>
              <a:rPr lang="zh-CN" altLang="en-US" b="1" dirty="0">
                <a:latin typeface="宋体" panose="02010600030101010101" pitchFamily="2" charset="-122"/>
              </a:rPr>
              <a:t>词汇共现的模型</a:t>
            </a:r>
            <a:r>
              <a:rPr lang="zh-CN" altLang="en-US" b="1" dirty="0" smtClean="0">
                <a:latin typeface="宋体" panose="02010600030101010101" pitchFamily="2" charset="-122"/>
              </a:rPr>
              <a:t>，难以发现潜在</a:t>
            </a:r>
            <a:r>
              <a:rPr lang="zh-CN" altLang="en-US" b="1" dirty="0">
                <a:latin typeface="宋体" panose="02010600030101010101" pitchFamily="2" charset="-122"/>
              </a:rPr>
              <a:t>的</a:t>
            </a:r>
            <a:r>
              <a:rPr lang="zh-CN" altLang="en-US" b="1" dirty="0" smtClean="0">
                <a:latin typeface="宋体" panose="02010600030101010101" pitchFamily="2" charset="-122"/>
              </a:rPr>
              <a:t>知识联系</a:t>
            </a:r>
            <a:endParaRPr lang="en-US" altLang="zh-CN" b="1" dirty="0" smtClean="0">
              <a:latin typeface="宋体" panose="02010600030101010101" pitchFamily="2" charset="-122"/>
            </a:endParaRPr>
          </a:p>
          <a:p>
            <a:pPr marL="285750">
              <a:buFont typeface="Wingdings" panose="05000000000000000000" pitchFamily="2" charset="2"/>
              <a:buChar char="n"/>
            </a:pPr>
            <a:endParaRPr lang="zh-CN" altLang="en-US" b="1" dirty="0">
              <a:latin typeface="宋体" panose="02010600030101010101" pitchFamily="2" charset="-122"/>
            </a:endParaRPr>
          </a:p>
          <a:p>
            <a:pPr marL="285750">
              <a:buFont typeface="Wingdings" panose="05000000000000000000" pitchFamily="2" charset="2"/>
              <a:buChar char="n"/>
            </a:pPr>
            <a:r>
              <a:rPr lang="zh-CN" altLang="en-US" b="1" dirty="0">
                <a:latin typeface="宋体" panose="02010600030101010101" pitchFamily="2" charset="-122"/>
              </a:rPr>
              <a:t>推荐的结果仅限于简单的模式，并且不能被合理地</a:t>
            </a:r>
            <a:r>
              <a:rPr lang="zh-CN" altLang="en-US" b="1" dirty="0" smtClean="0">
                <a:latin typeface="宋体" panose="02010600030101010101" pitchFamily="2" charset="-122"/>
              </a:rPr>
              <a:t>扩展</a:t>
            </a:r>
            <a:endParaRPr lang="en-US" altLang="zh-CN" b="1" dirty="0" smtClean="0">
              <a:latin typeface="宋体" panose="02010600030101010101" pitchFamily="2" charset="-122"/>
            </a:endParaRPr>
          </a:p>
          <a:p>
            <a:pPr marL="285750">
              <a:buFont typeface="Wingdings" panose="05000000000000000000" pitchFamily="2" charset="2"/>
              <a:buChar char="n"/>
            </a:pPr>
            <a:endParaRPr lang="en-US" altLang="zh-CN" b="1" dirty="0">
              <a:latin typeface="宋体" panose="02010600030101010101" pitchFamily="2" charset="-122"/>
            </a:endParaRPr>
          </a:p>
          <a:p>
            <a:pPr marL="285750">
              <a:buFont typeface="Wingdings" panose="05000000000000000000" pitchFamily="2" charset="2"/>
              <a:buChar char="n"/>
            </a:pPr>
            <a:r>
              <a:rPr lang="zh-CN" altLang="en-US" b="1" dirty="0">
                <a:latin typeface="宋体" panose="02010600030101010101" pitchFamily="2" charset="-122"/>
              </a:rPr>
              <a:t>个性化新闻推荐</a:t>
            </a:r>
            <a:r>
              <a:rPr lang="en-US" altLang="zh-CN" b="1" dirty="0">
                <a:latin typeface="宋体" panose="02010600030101010101" pitchFamily="2" charset="-122"/>
              </a:rPr>
              <a:t>: </a:t>
            </a:r>
            <a:r>
              <a:rPr lang="zh-CN" altLang="en-US" b="1" dirty="0">
                <a:latin typeface="宋体" panose="02010600030101010101" pitchFamily="2" charset="-122"/>
              </a:rPr>
              <a:t>新闻热点更新较快</a:t>
            </a:r>
            <a:r>
              <a:rPr lang="en-US" altLang="zh-CN" b="1" dirty="0">
                <a:latin typeface="宋体" panose="02010600030101010101" pitchFamily="2" charset="-122"/>
              </a:rPr>
              <a:t>, </a:t>
            </a:r>
            <a:r>
              <a:rPr lang="zh-CN" altLang="en-US" b="1" dirty="0">
                <a:latin typeface="宋体" panose="02010600030101010101" pitchFamily="2" charset="-122"/>
              </a:rPr>
              <a:t>解决不了冷启动问题</a:t>
            </a:r>
          </a:p>
        </p:txBody>
      </p:sp>
      <p:sp>
        <p:nvSpPr>
          <p:cNvPr id="15" name="文本框 2"/>
          <p:cNvSpPr txBox="1">
            <a:spLocks noChangeArrowheads="1"/>
          </p:cNvSpPr>
          <p:nvPr/>
        </p:nvSpPr>
        <p:spPr bwMode="auto">
          <a:xfrm>
            <a:off x="7559527" y="1401763"/>
            <a:ext cx="427140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p"/>
            </a:pPr>
            <a:r>
              <a:rPr lang="zh-CN" altLang="en-US" sz="3200" b="1" dirty="0">
                <a:solidFill>
                  <a:srgbClr val="0000FF"/>
                </a:solidFill>
                <a:latin typeface="宋体" panose="02010600030101010101" pitchFamily="2" charset="-122"/>
              </a:rPr>
              <a:t>挑战</a:t>
            </a:r>
            <a:r>
              <a:rPr lang="zh-CN" altLang="en-US" sz="3200" b="1" dirty="0" smtClean="0">
                <a:solidFill>
                  <a:srgbClr val="0000FF"/>
                </a:solidFill>
                <a:latin typeface="宋体" panose="02010600030101010101" pitchFamily="2" charset="-122"/>
              </a:rPr>
              <a:t>：</a:t>
            </a:r>
            <a:endParaRPr lang="en-US" altLang="zh-CN" sz="3200" b="1" dirty="0" smtClean="0">
              <a:solidFill>
                <a:srgbClr val="0000FF"/>
              </a:solidFill>
              <a:latin typeface="宋体" panose="02010600030101010101" pitchFamily="2" charset="-122"/>
            </a:endParaRPr>
          </a:p>
          <a:p>
            <a:pPr marL="285750" indent="-285750">
              <a:buFont typeface="Wingdings" panose="05000000000000000000" pitchFamily="2" charset="2"/>
              <a:buChar char="Ø"/>
            </a:pPr>
            <a:endParaRPr lang="en-US" altLang="zh-CN" b="1" dirty="0" smtClean="0">
              <a:latin typeface="宋体" panose="02010600030101010101" pitchFamily="2" charset="-122"/>
            </a:endParaRPr>
          </a:p>
          <a:p>
            <a:pPr marL="285750">
              <a:buFont typeface="Wingdings" panose="05000000000000000000" pitchFamily="2" charset="2"/>
              <a:buChar char="n"/>
            </a:pPr>
            <a:r>
              <a:rPr lang="zh-CN" altLang="en-US" b="1" dirty="0">
                <a:latin typeface="宋体" panose="02010600030101010101" pitchFamily="2" charset="-122"/>
              </a:rPr>
              <a:t>新闻高度时效性和短时</a:t>
            </a:r>
            <a:r>
              <a:rPr lang="zh-CN" altLang="en-US" b="1" dirty="0" smtClean="0">
                <a:latin typeface="宋体" panose="02010600030101010101" pitchFamily="2" charset="-122"/>
              </a:rPr>
              <a:t>相关性</a:t>
            </a:r>
            <a:endParaRPr lang="en-US" altLang="zh-CN" b="1" dirty="0" smtClean="0">
              <a:latin typeface="宋体" panose="02010600030101010101" pitchFamily="2" charset="-122"/>
            </a:endParaRPr>
          </a:p>
          <a:p>
            <a:pPr marL="285750">
              <a:buFont typeface="Wingdings" panose="05000000000000000000" pitchFamily="2" charset="2"/>
              <a:buChar char="n"/>
            </a:pPr>
            <a:endParaRPr lang="zh-CN" altLang="en-US" b="1" dirty="0">
              <a:latin typeface="宋体" panose="02010600030101010101" pitchFamily="2" charset="-122"/>
            </a:endParaRPr>
          </a:p>
          <a:p>
            <a:pPr marL="285750">
              <a:buFont typeface="Wingdings" panose="05000000000000000000" pitchFamily="2" charset="2"/>
              <a:buChar char="n"/>
            </a:pPr>
            <a:r>
              <a:rPr lang="zh-CN" altLang="en-US" b="1" dirty="0">
                <a:latin typeface="宋体" panose="02010600030101010101" pitchFamily="2" charset="-122"/>
              </a:rPr>
              <a:t>用户对话题敏感性</a:t>
            </a:r>
            <a:r>
              <a:rPr lang="en-US" altLang="zh-CN" b="1" dirty="0">
                <a:latin typeface="宋体" panose="02010600030101010101" pitchFamily="2" charset="-122"/>
              </a:rPr>
              <a:t>, </a:t>
            </a:r>
            <a:r>
              <a:rPr lang="zh-CN" altLang="en-US" b="1" dirty="0">
                <a:latin typeface="宋体" panose="02010600030101010101" pitchFamily="2" charset="-122"/>
              </a:rPr>
              <a:t>数据稀疏</a:t>
            </a:r>
            <a:r>
              <a:rPr lang="zh-CN" altLang="en-US" b="1" dirty="0" smtClean="0">
                <a:latin typeface="宋体" panose="02010600030101010101" pitchFamily="2" charset="-122"/>
              </a:rPr>
              <a:t>性</a:t>
            </a:r>
            <a:endParaRPr lang="en-US" altLang="zh-CN" b="1" dirty="0" smtClean="0">
              <a:latin typeface="宋体" panose="02010600030101010101" pitchFamily="2" charset="-122"/>
            </a:endParaRPr>
          </a:p>
          <a:p>
            <a:pPr marL="285750">
              <a:buFont typeface="Wingdings" panose="05000000000000000000" pitchFamily="2" charset="2"/>
              <a:buChar char="n"/>
            </a:pPr>
            <a:endParaRPr lang="zh-CN" altLang="en-US" b="1" dirty="0">
              <a:latin typeface="宋体" panose="02010600030101010101" pitchFamily="2" charset="-122"/>
            </a:endParaRPr>
          </a:p>
          <a:p>
            <a:pPr marL="285750">
              <a:buFont typeface="Wingdings" panose="05000000000000000000" pitchFamily="2" charset="2"/>
              <a:buChar char="n"/>
            </a:pPr>
            <a:r>
              <a:rPr lang="zh-CN" altLang="en-US" b="1" dirty="0">
                <a:latin typeface="宋体" panose="02010600030101010101" pitchFamily="2" charset="-122"/>
              </a:rPr>
              <a:t>新闻高度浓缩，充满知识和</a:t>
            </a:r>
            <a:r>
              <a:rPr lang="zh-CN" altLang="en-US" b="1" dirty="0">
                <a:latin typeface="宋体" panose="02010600030101010101" pitchFamily="2" charset="-122"/>
              </a:rPr>
              <a:t>常识</a:t>
            </a:r>
            <a:endParaRPr lang="zh-CN" altLang="en-US" b="1" dirty="0">
              <a:latin typeface="宋体" panose="02010600030101010101" pitchFamily="2" charset="-122"/>
            </a:endParaRPr>
          </a:p>
        </p:txBody>
      </p:sp>
      <p:pic>
        <p:nvPicPr>
          <p:cNvPr id="5" name="图片 4"/>
          <p:cNvPicPr>
            <a:picLocks noChangeAspect="1"/>
          </p:cNvPicPr>
          <p:nvPr/>
        </p:nvPicPr>
        <p:blipFill>
          <a:blip r:embed="rId3"/>
          <a:stretch>
            <a:fillRect/>
          </a:stretch>
        </p:blipFill>
        <p:spPr>
          <a:xfrm>
            <a:off x="1435561" y="3835769"/>
            <a:ext cx="4122456" cy="2927755"/>
          </a:xfrm>
          <a:prstGeom prst="rect">
            <a:avLst/>
          </a:prstGeom>
        </p:spPr>
      </p:pic>
      <p:pic>
        <p:nvPicPr>
          <p:cNvPr id="7" name="图片 6"/>
          <p:cNvPicPr>
            <a:picLocks noChangeAspect="1"/>
          </p:cNvPicPr>
          <p:nvPr/>
        </p:nvPicPr>
        <p:blipFill>
          <a:blip r:embed="rId4"/>
          <a:stretch>
            <a:fillRect/>
          </a:stretch>
        </p:blipFill>
        <p:spPr>
          <a:xfrm>
            <a:off x="6291602" y="3835769"/>
            <a:ext cx="4188829" cy="2927755"/>
          </a:xfrm>
          <a:prstGeom prst="rect">
            <a:avLst/>
          </a:prstGeom>
        </p:spPr>
      </p:pic>
    </p:spTree>
    <p:extLst>
      <p:ext uri="{BB962C8B-B14F-4D97-AF65-F5344CB8AC3E}">
        <p14:creationId xmlns:p14="http://schemas.microsoft.com/office/powerpoint/2010/main" val="123351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:DKN</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155" y="1230167"/>
            <a:ext cx="9229690" cy="5437327"/>
          </a:xfrm>
          <a:prstGeom prst="rect">
            <a:avLst/>
          </a:prstGeom>
        </p:spPr>
      </p:pic>
    </p:spTree>
    <p:extLst>
      <p:ext uri="{BB962C8B-B14F-4D97-AF65-F5344CB8AC3E}">
        <p14:creationId xmlns:p14="http://schemas.microsoft.com/office/powerpoint/2010/main" val="3963857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3.1 </a:t>
            </a:r>
            <a:r>
              <a:rPr lang="zh-CN" altLang="en-US"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rPr>
              <a:t>知识提取</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88" y="1317127"/>
            <a:ext cx="6706693" cy="308753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38" y="3151577"/>
            <a:ext cx="5638193" cy="3135299"/>
          </a:xfrm>
          <a:prstGeom prst="rect">
            <a:avLst/>
          </a:prstGeom>
        </p:spPr>
      </p:pic>
      <p:sp>
        <p:nvSpPr>
          <p:cNvPr id="7" name="文本框 2"/>
          <p:cNvSpPr txBox="1">
            <a:spLocks noChangeArrowheads="1"/>
          </p:cNvSpPr>
          <p:nvPr/>
        </p:nvSpPr>
        <p:spPr bwMode="auto">
          <a:xfrm>
            <a:off x="665088" y="4534560"/>
            <a:ext cx="5369950"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t>步骤</a:t>
            </a:r>
            <a:r>
              <a:rPr lang="en-US" altLang="zh-CN" b="1" dirty="0"/>
              <a:t>:</a:t>
            </a:r>
            <a:endParaRPr lang="zh-CN" altLang="en-US" dirty="0"/>
          </a:p>
          <a:p>
            <a:r>
              <a:rPr lang="zh-CN" altLang="en-US" sz="1400" i="1" dirty="0"/>
              <a:t>输入</a:t>
            </a:r>
            <a:r>
              <a:rPr lang="en-US" altLang="zh-CN" sz="1400" i="1" dirty="0"/>
              <a:t>: </a:t>
            </a:r>
            <a:r>
              <a:rPr lang="en-US" altLang="zh-CN" sz="1400" i="1" dirty="0" smtClean="0"/>
              <a:t>【</a:t>
            </a:r>
            <a:r>
              <a:rPr lang="zh-CN" altLang="en-US" sz="1400" i="1" dirty="0" smtClean="0"/>
              <a:t>一</a:t>
            </a:r>
            <a:r>
              <a:rPr lang="zh-CN" altLang="en-US" sz="1400" i="1" dirty="0"/>
              <a:t>篇</a:t>
            </a:r>
            <a:r>
              <a:rPr lang="zh-CN" altLang="en-US" sz="1400" i="1" dirty="0" smtClean="0"/>
              <a:t>新闻</a:t>
            </a:r>
            <a:r>
              <a:rPr lang="en-US" altLang="zh-CN" sz="1400" i="1" dirty="0" smtClean="0"/>
              <a:t>】</a:t>
            </a:r>
            <a:r>
              <a:rPr lang="zh-CN" altLang="en-US" sz="1400" dirty="0"/>
              <a:t/>
            </a:r>
            <a:br>
              <a:rPr lang="zh-CN" altLang="en-US" sz="1400" dirty="0"/>
            </a:br>
            <a:r>
              <a:rPr lang="zh-CN" altLang="en-US" sz="1400" i="1" dirty="0"/>
              <a:t>输出</a:t>
            </a:r>
            <a:r>
              <a:rPr lang="en-US" altLang="zh-CN" sz="1400" i="1" dirty="0"/>
              <a:t>: </a:t>
            </a:r>
            <a:r>
              <a:rPr lang="en-US" altLang="zh-CN" sz="1400" i="1" dirty="0" smtClean="0"/>
              <a:t>【</a:t>
            </a:r>
            <a:r>
              <a:rPr lang="zh-CN" altLang="en-US" sz="1400" i="1" dirty="0" smtClean="0"/>
              <a:t>词向量</a:t>
            </a:r>
            <a:r>
              <a:rPr lang="en-US" altLang="zh-CN" sz="1400" i="1" dirty="0" smtClean="0"/>
              <a:t>】, 【</a:t>
            </a:r>
            <a:r>
              <a:rPr lang="zh-CN" altLang="en-US" sz="1400" i="1" dirty="0" smtClean="0"/>
              <a:t>链接</a:t>
            </a:r>
            <a:r>
              <a:rPr lang="zh-CN" altLang="en-US" sz="1400" i="1" dirty="0"/>
              <a:t>实体</a:t>
            </a:r>
            <a:r>
              <a:rPr lang="zh-CN" altLang="en-US" sz="1400" i="1" dirty="0" smtClean="0"/>
              <a:t>向量</a:t>
            </a:r>
            <a:r>
              <a:rPr lang="en-US" altLang="zh-CN" sz="1400" i="1" dirty="0" smtClean="0"/>
              <a:t>】, 【</a:t>
            </a:r>
            <a:r>
              <a:rPr lang="zh-CN" altLang="en-US" sz="1400" i="1" dirty="0" smtClean="0"/>
              <a:t>上下文</a:t>
            </a:r>
            <a:r>
              <a:rPr lang="zh-CN" altLang="en-US" sz="1400" i="1" dirty="0"/>
              <a:t>实体的</a:t>
            </a:r>
            <a:r>
              <a:rPr lang="zh-CN" altLang="en-US" sz="1400" i="1" dirty="0" smtClean="0"/>
              <a:t>向量</a:t>
            </a:r>
            <a:r>
              <a:rPr lang="en-US" altLang="zh-CN" sz="1400" i="1" dirty="0" smtClean="0"/>
              <a:t>】</a:t>
            </a:r>
          </a:p>
          <a:p>
            <a:endParaRPr lang="zh-CN" altLang="en-US" sz="1400" dirty="0"/>
          </a:p>
          <a:p>
            <a:pPr marL="342900" indent="-342900">
              <a:buFont typeface="+mj-lt"/>
              <a:buAutoNum type="arabicPeriod"/>
            </a:pPr>
            <a:r>
              <a:rPr lang="zh-CN" altLang="en-US" sz="1600" dirty="0">
                <a:solidFill>
                  <a:srgbClr val="0000FF"/>
                </a:solidFill>
              </a:rPr>
              <a:t>将标题拆成一组词</a:t>
            </a:r>
          </a:p>
          <a:p>
            <a:pPr marL="342900" indent="-342900">
              <a:buFont typeface="+mj-lt"/>
              <a:buAutoNum type="arabicPeriod"/>
            </a:pPr>
            <a:r>
              <a:rPr lang="zh-CN" altLang="en-US" sz="1600" dirty="0">
                <a:solidFill>
                  <a:srgbClr val="0000FF"/>
                </a:solidFill>
              </a:rPr>
              <a:t>实体</a:t>
            </a:r>
            <a:r>
              <a:rPr lang="zh-CN" altLang="en-US" sz="1600" dirty="0" smtClean="0">
                <a:solidFill>
                  <a:srgbClr val="0000FF"/>
                </a:solidFill>
              </a:rPr>
              <a:t>链接</a:t>
            </a:r>
            <a:endParaRPr lang="en-US" altLang="zh-CN" sz="1600" dirty="0">
              <a:solidFill>
                <a:srgbClr val="0000FF"/>
              </a:solidFill>
            </a:endParaRPr>
          </a:p>
          <a:p>
            <a:pPr marL="342900" indent="-342900">
              <a:buFont typeface="+mj-lt"/>
              <a:buAutoNum type="arabicPeriod"/>
            </a:pPr>
            <a:r>
              <a:rPr lang="zh-CN" altLang="en-US" sz="1600" dirty="0" smtClean="0">
                <a:solidFill>
                  <a:srgbClr val="0000FF"/>
                </a:solidFill>
              </a:rPr>
              <a:t>上下文</a:t>
            </a:r>
            <a:r>
              <a:rPr lang="zh-CN" altLang="en-US" sz="1600" dirty="0">
                <a:solidFill>
                  <a:srgbClr val="0000FF"/>
                </a:solidFill>
              </a:rPr>
              <a:t>实体抽取</a:t>
            </a:r>
            <a:r>
              <a:rPr lang="en-US" altLang="zh-CN" sz="1600" dirty="0">
                <a:solidFill>
                  <a:srgbClr val="0000FF"/>
                </a:solidFill>
              </a:rPr>
              <a:t>(</a:t>
            </a:r>
            <a:r>
              <a:rPr lang="zh-CN" altLang="en-US" sz="1600" dirty="0">
                <a:solidFill>
                  <a:srgbClr val="0000FF"/>
                </a:solidFill>
              </a:rPr>
              <a:t>邻接实体</a:t>
            </a:r>
            <a:r>
              <a:rPr lang="en-US" altLang="zh-CN" sz="1600" dirty="0">
                <a:solidFill>
                  <a:srgbClr val="0000FF"/>
                </a:solidFill>
              </a:rPr>
              <a:t>)</a:t>
            </a:r>
          </a:p>
          <a:p>
            <a:pPr marL="342900" indent="-342900">
              <a:buFont typeface="+mj-lt"/>
              <a:buAutoNum type="arabicPeriod"/>
            </a:pPr>
            <a:r>
              <a:rPr lang="zh-CN" altLang="en-US" sz="1600" dirty="0">
                <a:solidFill>
                  <a:srgbClr val="0000FF"/>
                </a:solidFill>
              </a:rPr>
              <a:t>词嵌入</a:t>
            </a:r>
            <a:r>
              <a:rPr lang="en-US" altLang="zh-CN" sz="1600" dirty="0">
                <a:solidFill>
                  <a:srgbClr val="0000FF"/>
                </a:solidFill>
              </a:rPr>
              <a:t>(word2vec), </a:t>
            </a:r>
            <a:r>
              <a:rPr lang="zh-CN" altLang="en-US" sz="1600" dirty="0">
                <a:solidFill>
                  <a:srgbClr val="0000FF"/>
                </a:solidFill>
              </a:rPr>
              <a:t>实体嵌入</a:t>
            </a:r>
            <a:r>
              <a:rPr lang="en-US" altLang="zh-CN" sz="1600" dirty="0">
                <a:solidFill>
                  <a:srgbClr val="0000FF"/>
                </a:solidFill>
              </a:rPr>
              <a:t>(</a:t>
            </a:r>
            <a:r>
              <a:rPr lang="en-US" altLang="zh-CN" sz="1600" dirty="0" err="1">
                <a:solidFill>
                  <a:srgbClr val="0000FF"/>
                </a:solidFill>
              </a:rPr>
              <a:t>TansD</a:t>
            </a:r>
            <a:r>
              <a:rPr lang="en-US" altLang="zh-CN" sz="1600" dirty="0">
                <a:solidFill>
                  <a:srgbClr val="0000FF"/>
                </a:solidFill>
              </a:rPr>
              <a:t>)</a:t>
            </a:r>
          </a:p>
          <a:p>
            <a:endParaRPr lang="zh-CN" altLang="en-US" b="1" dirty="0">
              <a:latin typeface="宋体" panose="02010600030101010101" pitchFamily="2" charset="-122"/>
            </a:endParaRPr>
          </a:p>
        </p:txBody>
      </p:sp>
    </p:spTree>
    <p:extLst>
      <p:ext uri="{BB962C8B-B14F-4D97-AF65-F5344CB8AC3E}">
        <p14:creationId xmlns:p14="http://schemas.microsoft.com/office/powerpoint/2010/main" val="3663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3.2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知识感知卷积网络</a:t>
            </a: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44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KCNN</a:t>
            </a:r>
            <a:endParaRPr lang="en-US" altLang="zh-CN" sz="4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93" y="1401763"/>
            <a:ext cx="5349124" cy="4807968"/>
          </a:xfrm>
          <a:prstGeom prst="rect">
            <a:avLst/>
          </a:prstGeom>
        </p:spPr>
      </p:pic>
      <p:sp>
        <p:nvSpPr>
          <p:cNvPr id="8" name="文本框 2"/>
          <p:cNvSpPr txBox="1">
            <a:spLocks noChangeArrowheads="1"/>
          </p:cNvSpPr>
          <p:nvPr/>
        </p:nvSpPr>
        <p:spPr bwMode="auto">
          <a:xfrm>
            <a:off x="6547272" y="1449388"/>
            <a:ext cx="53699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0000FF"/>
                </a:solidFill>
              </a:rPr>
              <a:t>词向量</a:t>
            </a:r>
            <a:r>
              <a:rPr lang="en-US" altLang="zh-CN" b="1" dirty="0">
                <a:solidFill>
                  <a:srgbClr val="0000FF"/>
                </a:solidFill>
              </a:rPr>
              <a:t>, </a:t>
            </a:r>
            <a:r>
              <a:rPr lang="zh-CN" altLang="en-US" b="1" dirty="0">
                <a:solidFill>
                  <a:srgbClr val="0000FF"/>
                </a:solidFill>
              </a:rPr>
              <a:t>链接实体向量</a:t>
            </a:r>
            <a:r>
              <a:rPr lang="en-US" altLang="zh-CN" b="1" dirty="0">
                <a:solidFill>
                  <a:srgbClr val="0000FF"/>
                </a:solidFill>
              </a:rPr>
              <a:t>, </a:t>
            </a:r>
            <a:r>
              <a:rPr lang="zh-CN" altLang="en-US" b="1" dirty="0">
                <a:solidFill>
                  <a:srgbClr val="0000FF"/>
                </a:solidFill>
              </a:rPr>
              <a:t>上下文实体的向量在同一个模型里训练的挑战</a:t>
            </a:r>
            <a:r>
              <a:rPr lang="en-US" altLang="zh-CN" b="1" dirty="0" smtClean="0">
                <a:solidFill>
                  <a:srgbClr val="0000FF"/>
                </a:solidFill>
              </a:rPr>
              <a:t>:</a:t>
            </a:r>
          </a:p>
          <a:p>
            <a:endParaRPr lang="zh-CN" altLang="en-US" dirty="0"/>
          </a:p>
          <a:p>
            <a:pPr marL="285750" indent="-285750">
              <a:buFont typeface="Wingdings" panose="05000000000000000000" pitchFamily="2" charset="2"/>
              <a:buChar char="Ø"/>
            </a:pPr>
            <a:r>
              <a:rPr lang="zh-CN" altLang="en-US" dirty="0"/>
              <a:t>如果直接拼接会打破词与实体的连接关系以及忽略对齐</a:t>
            </a:r>
          </a:p>
          <a:p>
            <a:pPr marL="285750" indent="-285750">
              <a:buFont typeface="Wingdings" panose="05000000000000000000" pitchFamily="2" charset="2"/>
              <a:buChar char="Ø"/>
            </a:pPr>
            <a:r>
              <a:rPr lang="zh-CN" altLang="en-US" dirty="0"/>
              <a:t>词向量和实体向量是通过不同的模型训练到的</a:t>
            </a:r>
            <a:r>
              <a:rPr lang="en-US" altLang="zh-CN" dirty="0"/>
              <a:t>, </a:t>
            </a:r>
            <a:r>
              <a:rPr lang="zh-CN" altLang="en-US" dirty="0"/>
              <a:t>不适合直接在同一向量空间运算</a:t>
            </a:r>
          </a:p>
          <a:p>
            <a:pPr marL="285750" indent="-285750">
              <a:buFont typeface="Wingdings" panose="05000000000000000000" pitchFamily="2" charset="2"/>
              <a:buChar char="Ø"/>
            </a:pPr>
            <a:r>
              <a:rPr lang="zh-CN" altLang="en-US" dirty="0"/>
              <a:t>词向量和实体向量的最优长度可能不同</a:t>
            </a:r>
          </a:p>
          <a:p>
            <a:endParaRPr lang="zh-CN" altLang="en-US" b="1" dirty="0">
              <a:latin typeface="宋体" panose="02010600030101010101" pitchFamily="2" charset="-122"/>
            </a:endParaRPr>
          </a:p>
        </p:txBody>
      </p:sp>
      <p:sp>
        <p:nvSpPr>
          <p:cNvPr id="10" name="文本框 2"/>
          <p:cNvSpPr txBox="1">
            <a:spLocks noChangeArrowheads="1"/>
          </p:cNvSpPr>
          <p:nvPr/>
        </p:nvSpPr>
        <p:spPr bwMode="auto">
          <a:xfrm>
            <a:off x="6547272" y="3929113"/>
            <a:ext cx="53699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0000FF"/>
                </a:solidFill>
              </a:rPr>
              <a:t>解决方案</a:t>
            </a:r>
            <a:r>
              <a:rPr lang="en-US" altLang="zh-CN" b="1" dirty="0" smtClean="0">
                <a:solidFill>
                  <a:srgbClr val="0000FF"/>
                </a:solidFill>
              </a:rPr>
              <a:t>:</a:t>
            </a:r>
          </a:p>
          <a:p>
            <a:endParaRPr lang="zh-CN" altLang="en-US" dirty="0"/>
          </a:p>
          <a:p>
            <a:pPr marL="342900" indent="-342900">
              <a:buFont typeface="+mj-lt"/>
              <a:buAutoNum type="arabicPeriod"/>
            </a:pPr>
            <a:r>
              <a:rPr lang="zh-CN" altLang="en-US" dirty="0"/>
              <a:t>链接实体向量和上下文实体向量通过非线性变换映射到与词向量同一向量空间</a:t>
            </a:r>
          </a:p>
          <a:p>
            <a:pPr marL="342900" indent="-342900">
              <a:buFont typeface="+mj-lt"/>
              <a:buAutoNum type="arabicPeriod"/>
            </a:pPr>
            <a:r>
              <a:rPr lang="zh-CN" altLang="en-US" dirty="0"/>
              <a:t>把词向量</a:t>
            </a:r>
            <a:r>
              <a:rPr lang="en-US" altLang="zh-CN" dirty="0"/>
              <a:t>, </a:t>
            </a:r>
            <a:r>
              <a:rPr lang="zh-CN" altLang="en-US" dirty="0"/>
              <a:t>变换后的实体向量</a:t>
            </a:r>
            <a:r>
              <a:rPr lang="en-US" altLang="zh-CN" dirty="0"/>
              <a:t>, </a:t>
            </a:r>
            <a:r>
              <a:rPr lang="zh-CN" altLang="en-US" dirty="0"/>
              <a:t>变换后的上下文实体向量当作三个通道</a:t>
            </a:r>
            <a:r>
              <a:rPr lang="en-US" altLang="zh-CN" dirty="0"/>
              <a:t>(</a:t>
            </a:r>
            <a:r>
              <a:rPr lang="zh-CN" altLang="en-US" dirty="0"/>
              <a:t>类似图像的</a:t>
            </a:r>
            <a:r>
              <a:rPr lang="en-US" altLang="zh-CN" dirty="0"/>
              <a:t>RGB, </a:t>
            </a:r>
            <a:r>
              <a:rPr lang="zh-CN" altLang="en-US" dirty="0"/>
              <a:t>达到了三者对齐</a:t>
            </a:r>
            <a:r>
              <a:rPr lang="en-US" altLang="zh-CN" dirty="0"/>
              <a:t>), </a:t>
            </a:r>
            <a:r>
              <a:rPr lang="zh-CN" altLang="en-US" dirty="0"/>
              <a:t>进行卷积运算</a:t>
            </a:r>
          </a:p>
          <a:p>
            <a:pPr marL="342900" indent="-342900">
              <a:buFont typeface="+mj-lt"/>
              <a:buAutoNum type="arabicPeriod"/>
            </a:pPr>
            <a:r>
              <a:rPr lang="zh-CN" altLang="en-US" dirty="0"/>
              <a:t>最大值池化操作得到一个值</a:t>
            </a:r>
          </a:p>
          <a:p>
            <a:pPr marL="342900" indent="-342900">
              <a:buFont typeface="+mj-lt"/>
              <a:buAutoNum type="arabicPeriod"/>
            </a:pPr>
            <a:r>
              <a:rPr lang="zh-CN" altLang="en-US" dirty="0"/>
              <a:t>所有过滤器的值拼接在一起</a:t>
            </a:r>
          </a:p>
          <a:p>
            <a:endParaRPr lang="zh-CN" altLang="en-US" b="1" dirty="0">
              <a:latin typeface="宋体" panose="02010600030101010101" pitchFamily="2" charset="-122"/>
            </a:endParaRPr>
          </a:p>
        </p:txBody>
      </p:sp>
      <p:sp>
        <p:nvSpPr>
          <p:cNvPr id="5" name="文本框 4"/>
          <p:cNvSpPr txBox="1"/>
          <p:nvPr/>
        </p:nvSpPr>
        <p:spPr>
          <a:xfrm>
            <a:off x="6547272" y="1864886"/>
            <a:ext cx="3439236" cy="1754326"/>
          </a:xfrm>
          <a:prstGeom prst="rect">
            <a:avLst/>
          </a:prstGeom>
          <a:noFill/>
        </p:spPr>
        <p:txBody>
          <a:bodyPr wrap="square" rtlCol="0">
            <a:spAutoFit/>
          </a:bodyPr>
          <a:lstStyle/>
          <a:p>
            <a:r>
              <a:rPr lang="en-US" altLang="zh-CN" dirty="0" smtClean="0">
                <a:solidFill>
                  <a:srgbClr val="FF0000"/>
                </a:solidFill>
              </a:rPr>
              <a:t>Max-over-time pooling</a:t>
            </a:r>
          </a:p>
          <a:p>
            <a:pPr marL="342900" indent="-342900">
              <a:buFont typeface="+mj-lt"/>
              <a:buAutoNum type="arabicPeriod"/>
            </a:pPr>
            <a:r>
              <a:rPr lang="zh-CN" altLang="en-US" dirty="0" smtClean="0">
                <a:solidFill>
                  <a:srgbClr val="FF0000"/>
                </a:solidFill>
              </a:rPr>
              <a:t>位置信息丢失</a:t>
            </a:r>
            <a:endParaRPr lang="en-US" altLang="zh-CN" dirty="0" smtClean="0">
              <a:solidFill>
                <a:srgbClr val="FF0000"/>
              </a:solidFill>
            </a:endParaRPr>
          </a:p>
          <a:p>
            <a:pPr marL="342900" indent="-342900">
              <a:buFont typeface="+mj-lt"/>
              <a:buAutoNum type="arabicPeriod"/>
            </a:pPr>
            <a:r>
              <a:rPr lang="zh-CN" altLang="en-US" dirty="0" smtClean="0">
                <a:solidFill>
                  <a:srgbClr val="FF0000"/>
                </a:solidFill>
              </a:rPr>
              <a:t>频度信息丢失</a:t>
            </a:r>
            <a:endParaRPr lang="en-US" altLang="zh-CN" dirty="0" smtClean="0">
              <a:solidFill>
                <a:srgbClr val="FF0000"/>
              </a:solidFill>
            </a:endParaRPr>
          </a:p>
          <a:p>
            <a:endParaRPr lang="en-US" altLang="zh-CN" dirty="0">
              <a:solidFill>
                <a:srgbClr val="FF0000"/>
              </a:solidFill>
            </a:endParaRPr>
          </a:p>
          <a:p>
            <a:r>
              <a:rPr lang="en-US" altLang="zh-CN" dirty="0" smtClean="0">
                <a:solidFill>
                  <a:srgbClr val="FF0000"/>
                </a:solidFill>
              </a:rPr>
              <a:t>K-max pooling </a:t>
            </a:r>
            <a:r>
              <a:rPr lang="zh-CN" altLang="en-US" dirty="0" smtClean="0">
                <a:solidFill>
                  <a:srgbClr val="FF0000"/>
                </a:solidFill>
              </a:rPr>
              <a:t>全局</a:t>
            </a:r>
            <a:r>
              <a:rPr lang="en-US" altLang="zh-CN" dirty="0" smtClean="0">
                <a:solidFill>
                  <a:srgbClr val="FF0000"/>
                </a:solidFill>
              </a:rPr>
              <a:t>Top-k</a:t>
            </a:r>
          </a:p>
          <a:p>
            <a:r>
              <a:rPr lang="en-US" altLang="zh-CN" dirty="0" smtClean="0">
                <a:solidFill>
                  <a:srgbClr val="FF0000"/>
                </a:solidFill>
              </a:rPr>
              <a:t>Chunk-max pooling </a:t>
            </a:r>
            <a:r>
              <a:rPr lang="zh-CN" altLang="en-US" dirty="0" smtClean="0">
                <a:solidFill>
                  <a:srgbClr val="FF0000"/>
                </a:solidFill>
              </a:rPr>
              <a:t>局部</a:t>
            </a:r>
            <a:r>
              <a:rPr lang="en-US" altLang="zh-CN" dirty="0" smtClean="0">
                <a:solidFill>
                  <a:srgbClr val="FF0000"/>
                </a:solidFill>
              </a:rPr>
              <a:t>Top-k</a:t>
            </a:r>
            <a:endParaRPr lang="zh-CN" altLang="en-US" dirty="0">
              <a:solidFill>
                <a:srgbClr val="FF0000"/>
              </a:solidFill>
            </a:endParaRPr>
          </a:p>
        </p:txBody>
      </p:sp>
    </p:spTree>
    <p:extLst>
      <p:ext uri="{BB962C8B-B14F-4D97-AF65-F5344CB8AC3E}">
        <p14:creationId xmlns:p14="http://schemas.microsoft.com/office/powerpoint/2010/main" val="268642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3.3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抽取用户兴趣的注意力网络</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287" y="2041782"/>
            <a:ext cx="6250742" cy="3622038"/>
          </a:xfrm>
          <a:prstGeom prst="rect">
            <a:avLst/>
          </a:prstGeom>
        </p:spPr>
      </p:pic>
    </p:spTree>
    <p:extLst>
      <p:ext uri="{BB962C8B-B14F-4D97-AF65-F5344CB8AC3E}">
        <p14:creationId xmlns:p14="http://schemas.microsoft.com/office/powerpoint/2010/main" val="3992763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:DKN</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155" y="1230167"/>
            <a:ext cx="9229690" cy="5437327"/>
          </a:xfrm>
          <a:prstGeom prst="rect">
            <a:avLst/>
          </a:prstGeom>
        </p:spPr>
      </p:pic>
    </p:spTree>
    <p:extLst>
      <p:ext uri="{BB962C8B-B14F-4D97-AF65-F5344CB8AC3E}">
        <p14:creationId xmlns:p14="http://schemas.microsoft.com/office/powerpoint/2010/main" val="640373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
          <p:cNvSpPr>
            <a:spLocks noChangeArrowheads="1"/>
          </p:cNvSpPr>
          <p:nvPr/>
        </p:nvSpPr>
        <p:spPr bwMode="auto">
          <a:xfrm flipH="1" flipV="1">
            <a:off x="10790238" y="0"/>
            <a:ext cx="1401762" cy="1401763"/>
          </a:xfrm>
          <a:prstGeom prst="rtTriangle">
            <a:avLst/>
          </a:prstGeom>
          <a:solidFill>
            <a:srgbClr val="01A89C"/>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endParaRPr>
          </a:p>
        </p:txBody>
      </p:sp>
      <p:sp>
        <p:nvSpPr>
          <p:cNvPr id="9219" name="标题 6"/>
          <p:cNvSpPr>
            <a:spLocks noGrp="1" noChangeArrowheads="1"/>
          </p:cNvSpPr>
          <p:nvPr>
            <p:ph type="ctrTitle"/>
          </p:nvPr>
        </p:nvSpPr>
        <p:spPr>
          <a:xfrm>
            <a:off x="457200" y="123825"/>
            <a:ext cx="10515600" cy="1325563"/>
          </a:xfrm>
        </p:spPr>
        <p:txBody>
          <a:bodyPr anchor="ctr"/>
          <a:lstStyle/>
          <a:p>
            <a:pPr marL="0" indent="0" algn="l" eaLnBrk="1" hangingPunct="1">
              <a:buSzPct val="25000"/>
            </a:pPr>
            <a:r>
              <a:rPr lang="en-US" altLang="zh-CN"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4400" dirty="0" smtClean="0">
                <a:solidFill>
                  <a:srgbClr val="01A89C"/>
                </a:solidFill>
                <a:latin typeface="Times New Roman" panose="02020603050405020304" pitchFamily="18" charset="0"/>
                <a:ea typeface="宋体" panose="02010600030101010101" pitchFamily="2" charset="-122"/>
                <a:cs typeface="Times New Roman" panose="02020603050405020304" pitchFamily="18" charset="0"/>
              </a:rPr>
              <a:t>数据集</a:t>
            </a:r>
            <a:endParaRPr lang="en-US" altLang="zh-CN" sz="4400" dirty="0">
              <a:solidFill>
                <a:srgbClr val="01A89C"/>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34" y="1401763"/>
            <a:ext cx="7742857" cy="20000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364" y="3695742"/>
            <a:ext cx="8723809" cy="2983077"/>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2364" y="3697867"/>
            <a:ext cx="8761905" cy="2980952"/>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2364" y="3725375"/>
            <a:ext cx="8723809" cy="2923809"/>
          </a:xfrm>
          <a:prstGeom prst="rect">
            <a:avLst/>
          </a:prstGeom>
        </p:spPr>
      </p:pic>
    </p:spTree>
    <p:extLst>
      <p:ext uri="{BB962C8B-B14F-4D97-AF65-F5344CB8AC3E}">
        <p14:creationId xmlns:p14="http://schemas.microsoft.com/office/powerpoint/2010/main" val="394662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par>
                                <p:cTn id="12" presetID="16" presetClass="entr" presetSubtype="2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6" presetClass="entr" presetSubtype="2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3130</TotalTime>
  <Pages>0</Pages>
  <Words>390</Words>
  <Characters>0</Characters>
  <Application>Microsoft Office PowerPoint</Application>
  <DocSecurity>0</DocSecurity>
  <PresentationFormat>宽屏</PresentationFormat>
  <Lines>0</Lines>
  <Paragraphs>81</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宋体</vt:lpstr>
      <vt:lpstr>微软雅黑</vt:lpstr>
      <vt:lpstr>Arial</vt:lpstr>
      <vt:lpstr>Calibri</vt:lpstr>
      <vt:lpstr>Times New Roman</vt:lpstr>
      <vt:lpstr>Wingdings</vt:lpstr>
      <vt:lpstr>Office 主题</vt:lpstr>
      <vt:lpstr>1_Office 主题</vt:lpstr>
      <vt:lpstr>DKN: Deep Knowledge-Aware Network for News Recommendation 基于深度知识感知网络的新闻推荐</vt:lpstr>
      <vt:lpstr>1 介绍</vt:lpstr>
      <vt:lpstr>2 现有研究的问题及挑战</vt:lpstr>
      <vt:lpstr>3 模型:DKN</vt:lpstr>
      <vt:lpstr>3.1 知识提取</vt:lpstr>
      <vt:lpstr>3.2 知识感知卷积网络:KCNN</vt:lpstr>
      <vt:lpstr>3.3 抽取用户兴趣的注意力网络</vt:lpstr>
      <vt:lpstr>3 模型:DKN</vt:lpstr>
      <vt:lpstr>4 数据集</vt:lpstr>
      <vt:lpstr>5 实验结果</vt:lpstr>
      <vt:lpstr>5 实验结果</vt:lpstr>
      <vt:lpstr>5 实验结果</vt:lpstr>
      <vt:lpstr>5 实验结果</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AnnJo</dc:creator>
  <cp:keywords/>
  <dc:description/>
  <cp:lastModifiedBy>zhouweixin</cp:lastModifiedBy>
  <cp:revision>184</cp:revision>
  <dcterms:created xsi:type="dcterms:W3CDTF">2014-04-13T03:15:00Z</dcterms:created>
  <dcterms:modified xsi:type="dcterms:W3CDTF">2018-06-27T03:56:05Z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2</vt:lpwstr>
  </property>
</Properties>
</file>