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62" r:id="rId4"/>
    <p:sldId id="313" r:id="rId5"/>
    <p:sldId id="292" r:id="rId6"/>
    <p:sldId id="315" r:id="rId7"/>
    <p:sldId id="316" r:id="rId8"/>
    <p:sldId id="314" r:id="rId9"/>
    <p:sldId id="317" r:id="rId10"/>
    <p:sldId id="318" r:id="rId11"/>
    <p:sldId id="319" r:id="rId12"/>
    <p:sldId id="320" r:id="rId13"/>
    <p:sldId id="321" r:id="rId14"/>
    <p:sldId id="323" r:id="rId15"/>
    <p:sldId id="324" r:id="rId16"/>
    <p:sldId id="328" r:id="rId17"/>
    <p:sldId id="330" r:id="rId18"/>
    <p:sldId id="329" r:id="rId19"/>
    <p:sldId id="325" r:id="rId20"/>
    <p:sldId id="273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  <a:srgbClr val="BDBD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14" autoAdjust="0"/>
  </p:normalViewPr>
  <p:slideViewPr>
    <p:cSldViewPr snapToGrid="0">
      <p:cViewPr varScale="1">
        <p:scale>
          <a:sx n="70" d="100"/>
          <a:sy n="70" d="100"/>
        </p:scale>
        <p:origin x="156" y="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/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>
            <a:lvl1pPr algn="r"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1C30051A-F8A4-4E6A-B0B4-EAB8A6ED41D4}" type="datetime1">
              <a:rPr lang="zh-CN" altLang="en-US"/>
              <a:pPr>
                <a:defRPr/>
              </a:pPr>
              <a:t>2018/5/16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zh-CN" altLang="en-US" smtClean="0"/>
              <a:t>第二级</a:t>
            </a:r>
          </a:p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en-US" smtClean="0"/>
              <a:t>第三级</a:t>
            </a:r>
          </a:p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mtClean="0"/>
              <a:t>第四级</a:t>
            </a:r>
          </a:p>
          <a:p>
            <a:pPr lvl="4" eaLnBrk="1" hangingPunct="1">
              <a:buFont typeface="Arial" panose="020B0604020202020204" pitchFamily="34" charset="0"/>
              <a:buNone/>
              <a:defRPr/>
            </a:pPr>
            <a:r>
              <a:rPr lang="zh-CN" altLang="en-US" smtClean="0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/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>
            <a:lvl1pPr algn="r"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12F42B93-38E0-4917-8670-7A857023DE75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5317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1pPr>
    <a:lvl2pPr lvl="1"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2pPr>
    <a:lvl3pPr lvl="2"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3pPr>
    <a:lvl4pPr lvl="3"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4pPr>
    <a:lvl5pPr lvl="4"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Good afternoon</a:t>
            </a:r>
            <a:r>
              <a:rPr lang="en-US" altLang="zh-CN" baseline="0" dirty="0" smtClean="0"/>
              <a:t> everyone.</a:t>
            </a:r>
          </a:p>
          <a:p>
            <a:r>
              <a:rPr lang="en-US" altLang="zh-CN" baseline="0" dirty="0" smtClean="0"/>
              <a:t>My name is </a:t>
            </a:r>
            <a:r>
              <a:rPr lang="en-US" altLang="zh-CN" baseline="0" dirty="0" err="1" smtClean="0"/>
              <a:t>ZhouWeixin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I will discuss this paper calling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42B93-38E0-4917-8670-7A857023DE75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02357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 wide channel, authors train an attention-based RNN model to predict keywords to extend topics.</a:t>
            </a:r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22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objective of the deep channel is to choose the useful keywords from the context to deepen the topic of interest.</a:t>
            </a:r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36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This decoder</a:t>
            </a:r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 module is similar to wide module. The inputs are different.</a:t>
            </a:r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39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Daily Dialog is a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and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open-domain multi-turn dialog English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dataset.</a:t>
            </a:r>
          </a:p>
          <a:p>
            <a:pPr eaLnBrk="1" hangingPunct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Sina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Weibo Conversation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Corpus is a representative Chinese dataset constructed the authors.</a:t>
            </a:r>
            <a:endParaRPr lang="en-US" altLang="zh-CN" dirty="0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In the two datasets, the last utterance was used as the response and the remaining ones were treated as the context. 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The keywords in a response were divided into two categories: the predicted keywords and the selected ones. The selected keywords directly relate to the current topic, and appear in the context; whereas the predicted ones are relevant to the topic but not necessarily occur in the context.</a:t>
            </a:r>
          </a:p>
          <a:p>
            <a:pPr eaLnBrk="1" hangingPunct="1"/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7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baseline of experiment have SEQ2SEQ, HRED and VHRED.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evaluation metric of experiment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PPL, 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BLEU-n, 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Distinct-1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the picture, we can find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The model achieves the lowest perplexity on the two datasets. The advantageous performance veriﬁes that the predicted and selected keywords actually provide more information to beneﬁt the model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The higher BLEU values demonstrate the responses are closer to the ground truth.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The Distinct-1 value is much higher than all the baselines, which demonstrates that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DAWnet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generate more diﬀerent words and the responses are hence more diverse. 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9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picture, we can find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indent="-228600">
              <a:buAutoNum type="arabicParenR"/>
            </a:pP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DAWnet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outperforms the baselines. Among the three baselines, SEQ2SEQ performs the worst and HRED the best. </a:t>
            </a:r>
          </a:p>
          <a:p>
            <a:pPr marL="228600" indent="-228600">
              <a:buAutoNum type="arabicParenR"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 45% of the triplets were labeled as ”tie”. By checking these samples,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 most of them are illogical or irrelevant.</a:t>
            </a: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71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53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authors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chose the bad samples judged during the subjective evaluation and analyzed why they were worse in the comparison.</a:t>
            </a:r>
          </a:p>
          <a:p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bad cases fall into four categories: the ungrammatical response, the irrelevant response, the illogical response, and the universal response.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46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lang="en-US" altLang="zh-CN" dirty="0" smtClean="0"/>
              <a:t>How to add a semantic module</a:t>
            </a:r>
            <a:r>
              <a:rPr lang="en-US" altLang="zh-CN" baseline="0" dirty="0" smtClean="0"/>
              <a:t> in the </a:t>
            </a:r>
            <a:r>
              <a:rPr lang="en-US" altLang="zh-CN" baseline="0" dirty="0" err="1" smtClean="0"/>
              <a:t>DAWnet</a:t>
            </a:r>
            <a:r>
              <a:rPr lang="en-US" altLang="zh-CN" baseline="0" dirty="0" smtClean="0"/>
              <a:t>?</a:t>
            </a:r>
          </a:p>
          <a:p>
            <a:pPr marL="228600" indent="-228600">
              <a:buAutoNum type="arabicParenR"/>
            </a:pPr>
            <a:r>
              <a:rPr lang="en-US" altLang="zh-CN" baseline="0" dirty="0" smtClean="0"/>
              <a:t>How to improve logical and semantic consistency between the responses and the historical contexts?</a:t>
            </a:r>
          </a:p>
          <a:p>
            <a:pPr marL="228600" indent="-228600">
              <a:buAutoNum type="arabicParenR"/>
            </a:pPr>
            <a:r>
              <a:rPr lang="en-US" altLang="zh-CN" baseline="0" dirty="0" smtClean="0"/>
              <a:t>How to combine word extraction and phrase extraction?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42B93-38E0-4917-8670-7A857023DE75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9967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past decade has witnessed the boom of human-machine interactions, particularly via dialog systems. 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Dialog systems have been widely used in a variety of applications, spanning from entertainment and knowledge sharing, to customer services. 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Dialog systems can be divided into task-oriented and non-task-oriented categories. The former studies vertical domains. The latter studies open-domain topics.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methods mainly includes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rule-based, retrieval-based and generation-based methods.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 more specific, the rule-based methods restrict diversity, the retrieval-based methods depend repository, the generation-based methods are more flexible.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the generation-based methods can divide into single-turn and multi-turn models.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Where, single-turn models neglect the context of conversation. Multi-turn generation-based methods are the best and the hardest.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5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paper, authors study the task of response generation in open-domain multi-turn dialog systems.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really heavy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 the topic penetration.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shows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topic extension.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topic is deepened and widened.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8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 smtClean="0"/>
              <a:t>The first, the majority of prior eﬀorts consider all the phrases in the entire context without elaborated distinction, which indeed incorporates noises and may thus hurt the desired performance. </a:t>
            </a:r>
          </a:p>
          <a:p>
            <a:r>
              <a:rPr lang="en-US" altLang="zh-CN" b="0" dirty="0" smtClean="0"/>
              <a:t>The second</a:t>
            </a:r>
            <a:r>
              <a:rPr lang="en-US" altLang="zh-CN" b="0" baseline="0" dirty="0" smtClean="0"/>
              <a:t>, </a:t>
            </a:r>
            <a:r>
              <a:rPr lang="en-US" altLang="zh-CN" b="0" dirty="0" smtClean="0"/>
              <a:t>Fewer researchers thus far have addressed the issue that making the conversation to be more attractive and meaningful.</a:t>
            </a:r>
          </a:p>
          <a:p>
            <a:r>
              <a:rPr lang="en-US" altLang="zh-CN" b="0" dirty="0" smtClean="0"/>
              <a:t>The last</a:t>
            </a:r>
            <a:r>
              <a:rPr lang="en-US" altLang="zh-CN" b="0" baseline="0" dirty="0" smtClean="0"/>
              <a:t>, current generation-based systems frequently generate dull responses, which are not informative or meaningless. For example, I don’t know.</a:t>
            </a:r>
            <a:endParaRPr lang="en-US" altLang="zh-CN" b="0" dirty="0" smtClean="0"/>
          </a:p>
          <a:p>
            <a:endParaRPr lang="en-US" altLang="zh-CN" b="0" dirty="0" smtClean="0"/>
          </a:p>
          <a:p>
            <a:endParaRPr lang="en-US" altLang="zh-CN" b="0" dirty="0" smtClean="0"/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42B93-38E0-4917-8670-7A857023DE75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9984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42B93-38E0-4917-8670-7A857023DE75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6042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42B93-38E0-4917-8670-7A857023DE75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12169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To deepen and widen the chatting topics, this paper present a scheme to explore the keywords in a dialog as shown in the picture. 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The scheme ﬁrst segments the utterances and extracts the keywords from the context. 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After that, the model inputs the context and its keywords into three parallel channels, namely, global, wide and deep channels. These channels respectively encode the context into an embedding vector, 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predict wider keywords, 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and select deeper keywords based on the context and its keywords. 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Ultimately, the model adopts an attention mechanism to weigh the context and keywords before feeding them into the RNN decoder that is used to generate a response.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I repeat the process in Chinese.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Let’s detail each component</a:t>
            </a:r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 of this scheme.</a:t>
            </a:r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91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This</a:t>
            </a:r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 part, the authors apply TF-IDF to extract keywords from the context.</a:t>
            </a:r>
          </a:p>
          <a:p>
            <a:pPr eaLnBrk="1" hangingPunct="1"/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They removed the stop words and only retained nouns, verbs, and adjectives in corpus.</a:t>
            </a:r>
          </a:p>
          <a:p>
            <a:pPr eaLnBrk="1" hangingPunct="1"/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- They consider a session as a document and a word as a term to calculate the TF-IDF value of each word.</a:t>
            </a:r>
          </a:p>
          <a:p>
            <a:pPr eaLnBrk="1" hangingPunct="1"/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They finally chose top 20 keywords from each session.</a:t>
            </a:r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4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In this</a:t>
            </a:r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 channel, the authors apply a RNN equipped with GRU to encode the given context into a vector.</a:t>
            </a:r>
          </a:p>
          <a:p>
            <a:pPr eaLnBrk="1" hangingPunct="1"/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W is a sequence of tokens.</a:t>
            </a:r>
          </a:p>
          <a:p>
            <a:pPr eaLnBrk="1" hangingPunct="1"/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H is the hidden layer output.</a:t>
            </a:r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9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AD43C-DB11-4A31-B830-A05E5BF2BFA2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228F2-D58A-4CEB-B662-8E7DECB63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6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FB3A-EC65-4A3E-9271-704A54EA7245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2281-CA49-4FB7-B599-3FE8FF1A76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2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7A01-E4FF-4232-A504-CCDB3204C23A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105E5-6577-471E-B9E7-9396922558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3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60CD8-3615-476A-940E-FF8656603936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037BD-7951-45B7-A4E0-862B26129F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0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9A182-054F-46CA-9B0A-85BE104BAC65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BF7FD-B8B4-43E2-A1C3-C688910A8B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4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CDA46-30D8-4E98-8288-D28FF760DCA9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756A7-7EF5-4CF2-8E2B-7659C02CCF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8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43AEC-C075-41D7-9777-80DC4AED7CD0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E6EE6-92A6-48B5-8A50-E1F503AF33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3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F2802-A74C-4BFA-8D27-9EFD62BC9FA4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E3249-70D5-421A-9201-78426901BF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50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D34A6-A4DD-4B72-95A3-9F76FF92325C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FEDD4-446C-4FC2-8A5A-8454EF8F4D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69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94EC-4956-4E6B-8775-2643B4F1F8A6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F0AD8-C3FB-44B0-8F34-CED926B5CA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54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B927D-3500-454C-AC4D-C68F3556FBFD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BE8D8-9F4E-48E7-95BA-E72E8D0F8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5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9D086-3F1E-4F56-B068-054004260C39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5D1DB-3555-4928-A555-22DEDA2512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16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8C088-6A09-4E96-9627-F9B78AF0A130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FDF68-7BBF-4E2B-9C3A-311B2B9C9E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91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D3662-C3FF-486A-8A67-362F0BB49B3F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5230C-B969-43D4-AF4A-A48482A47E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72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E491-DFAD-4D25-B06E-2EC45F0B3B7B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295B7-AED2-44CA-AA12-95C2C8C01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44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D9BEC-055C-49BC-9010-4A5D5C8BF4B5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8BD70-4A6A-4FCC-8E32-3556EB52AC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A0378-8C15-4FF1-BD02-201F252CAD41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613A4-C342-4E71-BA72-DB1FABBE2E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8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F0170-9994-48CD-A2E5-BEAAFCC8EFCC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10446-3F13-42F5-88A2-2D8C5B0CCB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8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7E21C-6107-457B-AD74-FC0F01CFCE5D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54F1-A5C9-4AC1-B72F-FCA352D59B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21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0156A-DE17-4B09-B00B-6D5B7B2BDEDB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0694C-8FF9-4ED0-BCDD-DFCCA53833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BB7E7-AABE-42C2-8275-8DD26241C04B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7A011-FEAE-4386-9B3E-882AF735DE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7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711F9-82BD-48DC-9DB0-0345BF6BB0EA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738AA-D63B-4FAA-9A8B-19431832EA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1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91C6A5-46F1-4697-A253-F1542CB156D4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103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3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243E1B7-4B72-441E-AF13-BB7FB72A9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pitchFamily="34" charset="0"/>
        </a:defRPr>
      </a:lvl2pPr>
      <a:lvl3pPr marL="1143000" lvl="2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pitchFamily="34" charset="0"/>
        </a:defRPr>
      </a:lvl3pPr>
      <a:lvl4pPr marL="1600200" lvl="3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pitchFamily="34" charset="0"/>
        </a:defRPr>
      </a:lvl4pPr>
      <a:lvl5pPr marL="2057400" lvl="4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4EFA805-E589-4942-9A6F-A466EDF3ADE1}" type="datetime1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103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3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11303C-43F5-4D9A-952D-8F4E29E929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pitchFamily="34" charset="0"/>
        </a:defRPr>
      </a:lvl2pPr>
      <a:lvl3pPr marL="1143000" lvl="2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pitchFamily="34" charset="0"/>
        </a:defRPr>
      </a:lvl3pPr>
      <a:lvl4pPr marL="1600200" lvl="3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pitchFamily="34" charset="0"/>
        </a:defRPr>
      </a:lvl4pPr>
      <a:lvl5pPr marL="2057400" lvl="4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剪去单角的矩形 34"/>
          <p:cNvSpPr>
            <a:spLocks noChangeArrowheads="1"/>
          </p:cNvSpPr>
          <p:nvPr/>
        </p:nvSpPr>
        <p:spPr bwMode="auto">
          <a:xfrm>
            <a:off x="0" y="1893888"/>
            <a:ext cx="12192000" cy="3263900"/>
          </a:xfrm>
          <a:custGeom>
            <a:avLst/>
            <a:gdLst>
              <a:gd name="T0" fmla="*/ 0 w 19200"/>
              <a:gd name="T1" fmla="*/ 0 h 5140"/>
              <a:gd name="T2" fmla="*/ 2147483646 w 19200"/>
              <a:gd name="T3" fmla="*/ 0 h 5140"/>
              <a:gd name="T4" fmla="*/ 2147483646 w 19200"/>
              <a:gd name="T5" fmla="*/ 890724025 h 5140"/>
              <a:gd name="T6" fmla="*/ 2147483646 w 19200"/>
              <a:gd name="T7" fmla="*/ 2072576500 h 5140"/>
              <a:gd name="T8" fmla="*/ 0 w 19200"/>
              <a:gd name="T9" fmla="*/ 2072576500 h 51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00" h="5140">
                <a:moveTo>
                  <a:pt x="0" y="0"/>
                </a:moveTo>
                <a:lnTo>
                  <a:pt x="16990" y="0"/>
                </a:lnTo>
                <a:lnTo>
                  <a:pt x="19200" y="2209"/>
                </a:lnTo>
                <a:lnTo>
                  <a:pt x="19200" y="5140"/>
                </a:lnTo>
                <a:lnTo>
                  <a:pt x="0" y="5140"/>
                </a:lnTo>
                <a:lnTo>
                  <a:pt x="0" y="0"/>
                </a:lnTo>
                <a:close/>
              </a:path>
            </a:pathLst>
          </a:cu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>
          <a:xfrm>
            <a:off x="223838" y="1893888"/>
            <a:ext cx="10444162" cy="3263900"/>
          </a:xfrm>
        </p:spPr>
        <p:txBody>
          <a:bodyPr anchor="ctr"/>
          <a:lstStyle/>
          <a:p>
            <a:pPr marL="0" indent="0" eaLnBrk="1" hangingPunct="1"/>
            <a:r>
              <a:rPr lang="en-US" altLang="zh-CN" sz="4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Chat More: Deepening and Widening </a:t>
            </a:r>
            <a:br>
              <a:rPr lang="en-US" altLang="zh-CN" sz="4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sz="4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the Chatting Topic via A Deep Model</a:t>
            </a:r>
            <a:endParaRPr lang="zh-CN" altLang="en-US" sz="480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文本框 1"/>
          <p:cNvSpPr txBox="1">
            <a:spLocks noChangeArrowheads="1"/>
          </p:cNvSpPr>
          <p:nvPr/>
        </p:nvSpPr>
        <p:spPr bwMode="auto">
          <a:xfrm>
            <a:off x="4789488" y="5518150"/>
            <a:ext cx="3382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姓名：周威信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日期：</a:t>
            </a:r>
            <a:r>
              <a:rPr lang="en-US" altLang="zh-CN" sz="2400">
                <a:latin typeface="微软雅黑" panose="020B0503020204020204" pitchFamily="34" charset="-122"/>
              </a:rPr>
              <a:t>2018</a:t>
            </a:r>
            <a:r>
              <a:rPr lang="zh-CN" altLang="en-US" sz="2400">
                <a:latin typeface="微软雅黑" panose="020B0503020204020204" pitchFamily="34" charset="-122"/>
              </a:rPr>
              <a:t>年</a:t>
            </a:r>
            <a:r>
              <a:rPr lang="en-US" altLang="zh-CN" sz="2400">
                <a:latin typeface="微软雅黑" panose="020B0503020204020204" pitchFamily="34" charset="-122"/>
              </a:rPr>
              <a:t>5</a:t>
            </a:r>
            <a:r>
              <a:rPr lang="zh-CN" altLang="en-US" sz="2400">
                <a:latin typeface="微软雅黑" panose="020B0503020204020204" pitchFamily="34" charset="-122"/>
              </a:rPr>
              <a:t>月</a:t>
            </a:r>
            <a:r>
              <a:rPr lang="en-US" altLang="zh-CN" sz="2400">
                <a:latin typeface="微软雅黑" panose="020B0503020204020204" pitchFamily="34" charset="-122"/>
              </a:rPr>
              <a:t>24</a:t>
            </a:r>
            <a:r>
              <a:rPr lang="zh-CN" altLang="en-US" sz="2400">
                <a:latin typeface="微软雅黑" panose="020B0503020204020204" pitchFamily="34" charset="-122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 Wide Channel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524" y="1705190"/>
            <a:ext cx="4980952" cy="34476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00653" y="5644055"/>
            <a:ext cx="979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Train </a:t>
            </a:r>
            <a:r>
              <a:rPr lang="en-US" altLang="zh-CN" sz="2400" b="1" dirty="0">
                <a:latin typeface="Times New Roman" panose="02020603050405020304" pitchFamily="18" charset="0"/>
              </a:rPr>
              <a:t>an attention-based RNN model to predict keywords to extend topics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 Deep Channel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979" y="2062978"/>
            <a:ext cx="4819048" cy="25428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37671" y="5219425"/>
            <a:ext cx="8354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0"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Train </a:t>
            </a:r>
            <a:r>
              <a:rPr lang="en-US" altLang="zh-CN" sz="2400" b="1" dirty="0">
                <a:latin typeface="Times New Roman" panose="02020603050405020304" pitchFamily="18" charset="0"/>
              </a:rPr>
              <a:t>an MLP to choose the useful keywords from the context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lvl="0" algn="ctr" defTabSz="0"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to </a:t>
            </a:r>
            <a:r>
              <a:rPr lang="en-US" altLang="zh-CN" sz="2400" b="1" dirty="0">
                <a:latin typeface="Times New Roman" panose="02020603050405020304" pitchFamily="18" charset="0"/>
              </a:rPr>
              <a:t>deepen the topic of interest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 Decoder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66" y="1575178"/>
            <a:ext cx="9352381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</a:t>
            </a:r>
            <a:r>
              <a:rPr lang="en-US" altLang="zh-CN" sz="4400" dirty="0" smtClean="0">
                <a:solidFill>
                  <a:srgbClr val="01A89C"/>
                </a:solidFill>
              </a:rPr>
              <a:t> Dataset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258840"/>
              </p:ext>
            </p:extLst>
          </p:nvPr>
        </p:nvGraphicFramePr>
        <p:xfrm>
          <a:off x="1180223" y="1316965"/>
          <a:ext cx="10170950" cy="2854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190"/>
                <a:gridCol w="2034190"/>
                <a:gridCol w="2034190"/>
                <a:gridCol w="2034190"/>
                <a:gridCol w="2034190"/>
              </a:tblGrid>
              <a:tr h="1012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Dataset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Train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Valid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Test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Language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694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Daily Dialog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11,118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1,000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1,000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English</a:t>
                      </a:r>
                      <a:endParaRPr lang="zh-CN" altLang="en-US" sz="2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1147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Sina</a:t>
                      </a:r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Weibo Conversation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1,407,119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9,000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9,000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Chinese</a:t>
                      </a:r>
                      <a:endParaRPr lang="zh-CN" altLang="en-US" sz="2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02691" y="4642471"/>
            <a:ext cx="71260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Dataset rules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: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800100" lvl="1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</a:rPr>
              <a:t>The turns in the session are more than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three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800100" lvl="1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</a:rPr>
              <a:t>The response is meaningful and has two keywords at least. The keywords refer to those with the TF-IDF value no less than a given threshold.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 Experiment(1)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76" y="2745602"/>
            <a:ext cx="8904762" cy="25904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65349" y="1992157"/>
            <a:ext cx="329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Overall Performance: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42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 Experiment(2)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501" y="1297843"/>
            <a:ext cx="8228972" cy="25369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73981" y="811534"/>
            <a:ext cx="346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Subjective Evaluation</a:t>
            </a:r>
            <a:endParaRPr lang="zh-CN" altLang="en-US" sz="2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386" y="3834838"/>
            <a:ext cx="8489551" cy="29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 Experiment(3)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62" y="2525648"/>
            <a:ext cx="7741298" cy="33961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27110" y="1756685"/>
            <a:ext cx="237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Model Ablation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75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 Experiment(4)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86402"/>
              </p:ext>
            </p:extLst>
          </p:nvPr>
        </p:nvGraphicFramePr>
        <p:xfrm>
          <a:off x="1882618" y="1356478"/>
          <a:ext cx="8648745" cy="2553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657"/>
                <a:gridCol w="2267841"/>
                <a:gridCol w="1729749"/>
                <a:gridCol w="1729749"/>
                <a:gridCol w="1729749"/>
              </a:tblGrid>
              <a:tr h="1510518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</a:rPr>
                        <a:t>Ungrammatical</a:t>
                      </a:r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</a:rPr>
                        <a:t>Irrelevant</a:t>
                      </a:r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</a:rPr>
                        <a:t>Illogical</a:t>
                      </a:r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</a:rPr>
                        <a:t>Universal responses</a:t>
                      </a:r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0432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</a:rPr>
                        <a:t>Error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</a:rPr>
                        <a:t>25.8%</a:t>
                      </a:r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</a:rPr>
                        <a:t>27.9%</a:t>
                      </a:r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</a:rPr>
                        <a:t>37.6%</a:t>
                      </a:r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</a:rPr>
                        <a:t>8.6%</a:t>
                      </a:r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067993" y="893765"/>
            <a:ext cx="227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Error </a:t>
            </a:r>
            <a:r>
              <a:rPr lang="en-US" altLang="zh-CN" sz="2400" b="1" dirty="0" smtClean="0"/>
              <a:t>Analysis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162" y="3910257"/>
            <a:ext cx="5790476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9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>
              <a:buSzPct val="25000"/>
            </a:pPr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Thinking</a:t>
            </a: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2662908" y="1763901"/>
            <a:ext cx="6104183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Innovations:</a:t>
            </a:r>
          </a:p>
          <a:p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marL="1200150" lvl="1" indent="-457200">
              <a:buAutoNum type="arabicParenR"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Study </a:t>
            </a:r>
            <a:r>
              <a:rPr lang="en-US" altLang="zh-CN" sz="2000" b="1" dirty="0">
                <a:latin typeface="Times New Roman" panose="02020603050405020304" pitchFamily="18" charset="0"/>
              </a:rPr>
              <a:t>the context-aware dialog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systems</a:t>
            </a:r>
          </a:p>
          <a:p>
            <a:pPr marL="1200150" lvl="1" indent="-457200">
              <a:buAutoNum type="arabicParenR"/>
            </a:pP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marL="1200150" lvl="1" indent="-457200">
              <a:buAutoNum type="arabicParenR"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Deepen </a:t>
            </a:r>
            <a:r>
              <a:rPr lang="en-US" altLang="zh-CN" sz="2000" b="1" dirty="0">
                <a:latin typeface="Times New Roman" panose="02020603050405020304" pitchFamily="18" charset="0"/>
              </a:rPr>
              <a:t>and widen the chatting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topic</a:t>
            </a:r>
          </a:p>
          <a:p>
            <a:pPr lvl="1"/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/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Thinking:</a:t>
            </a:r>
          </a:p>
          <a:p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marL="1200150" lvl="1" indent="-457200">
              <a:buAutoNum type="arabicParenR"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Sentiment</a:t>
            </a:r>
          </a:p>
          <a:p>
            <a:pPr marL="1200150" lvl="1" indent="-457200">
              <a:buAutoNum type="arabicParenR"/>
            </a:pP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marL="1200150" lvl="1" indent="-457200"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mprove logical </a:t>
            </a:r>
            <a:r>
              <a:rPr lang="en-US" altLang="zh-CN" sz="2000" b="1" dirty="0">
                <a:latin typeface="Times New Roman" panose="02020603050405020304" pitchFamily="18" charset="0"/>
              </a:rPr>
              <a:t>and semantic consistency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marL="1200150" lvl="1" indent="-457200">
              <a:buAutoNum type="arabicParenR"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1200150" lvl="1" indent="-457200">
              <a:buAutoNum type="arabicParenR"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Word extraction + Phrase extraction</a:t>
            </a:r>
          </a:p>
          <a:p>
            <a:pPr marL="457200" indent="-457200">
              <a:buAutoNum type="arabicParenR"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847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01A8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剪去单角的矩形 3"/>
          <p:cNvSpPr>
            <a:spLocks noChangeArrowheads="1"/>
          </p:cNvSpPr>
          <p:nvPr/>
        </p:nvSpPr>
        <p:spPr bwMode="auto">
          <a:xfrm>
            <a:off x="293688" y="1779588"/>
            <a:ext cx="11588750" cy="3348037"/>
          </a:xfrm>
          <a:custGeom>
            <a:avLst/>
            <a:gdLst>
              <a:gd name="T0" fmla="*/ 0 w 18249"/>
              <a:gd name="T1" fmla="*/ 0 h 5271"/>
              <a:gd name="T2" fmla="*/ 2147483646 w 18249"/>
              <a:gd name="T3" fmla="*/ 0 h 5271"/>
              <a:gd name="T4" fmla="*/ 2147483646 w 18249"/>
              <a:gd name="T5" fmla="*/ 1063102424 h 5271"/>
              <a:gd name="T6" fmla="*/ 2147483646 w 18249"/>
              <a:gd name="T7" fmla="*/ 2126608187 h 5271"/>
              <a:gd name="T8" fmla="*/ 0 w 18249"/>
              <a:gd name="T9" fmla="*/ 2126608187 h 52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9" h="5271">
                <a:moveTo>
                  <a:pt x="0" y="0"/>
                </a:moveTo>
                <a:lnTo>
                  <a:pt x="15613" y="0"/>
                </a:lnTo>
                <a:lnTo>
                  <a:pt x="18249" y="2635"/>
                </a:lnTo>
                <a:lnTo>
                  <a:pt x="18249" y="5271"/>
                </a:lnTo>
                <a:lnTo>
                  <a:pt x="0" y="5271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9" name="文本框 4"/>
          <p:cNvSpPr>
            <a:spLocks noChangeArrowheads="1"/>
          </p:cNvSpPr>
          <p:nvPr/>
        </p:nvSpPr>
        <p:spPr bwMode="auto">
          <a:xfrm>
            <a:off x="1924050" y="2484438"/>
            <a:ext cx="931870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0" dirty="0">
                <a:solidFill>
                  <a:srgbClr val="D3CE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altLang="zh-CN" sz="12000" dirty="0">
                <a:solidFill>
                  <a:srgbClr val="D3CE3D"/>
                </a:solidFill>
              </a:rPr>
              <a:t>  YOU </a:t>
            </a:r>
            <a:endParaRPr lang="zh-CN" altLang="en-US" sz="12000" dirty="0">
              <a:solidFill>
                <a:srgbClr val="D3CE3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Background</a:t>
            </a:r>
          </a:p>
        </p:txBody>
      </p:sp>
      <p:sp>
        <p:nvSpPr>
          <p:cNvPr id="7172" name="文本框 2"/>
          <p:cNvSpPr txBox="1">
            <a:spLocks noChangeArrowheads="1"/>
          </p:cNvSpPr>
          <p:nvPr/>
        </p:nvSpPr>
        <p:spPr bwMode="auto">
          <a:xfrm>
            <a:off x="1728503" y="1573213"/>
            <a:ext cx="102012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</a:rPr>
              <a:t>Dialog system: 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</a:rPr>
              <a:t>1) Task-oriented</a:t>
            </a:r>
            <a:r>
              <a:rPr lang="en-US" altLang="zh-CN" sz="2400" dirty="0">
                <a:latin typeface="Times New Roman" panose="02020603050405020304" pitchFamily="18" charset="0"/>
              </a:rPr>
              <a:t>: vertical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domains</a:t>
            </a:r>
            <a:endParaRPr lang="zh-CN" altLang="zh-CN" sz="2400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</a:rPr>
              <a:t>2) Non-task-oriented</a:t>
            </a:r>
            <a:r>
              <a:rPr lang="en-US" altLang="zh-CN" sz="2400" dirty="0">
                <a:latin typeface="Times New Roman" panose="02020603050405020304" pitchFamily="18" charset="0"/>
              </a:rPr>
              <a:t>: open-domain topics</a:t>
            </a:r>
            <a:endParaRPr lang="zh-CN" altLang="zh-CN" sz="2400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noProof="1"/>
          </a:p>
        </p:txBody>
      </p:sp>
      <p:sp>
        <p:nvSpPr>
          <p:cNvPr id="7173" name="文本框 4"/>
          <p:cNvSpPr txBox="1">
            <a:spLocks noChangeArrowheads="1"/>
          </p:cNvSpPr>
          <p:nvPr/>
        </p:nvSpPr>
        <p:spPr bwMode="auto">
          <a:xfrm>
            <a:off x="1728503" y="3482406"/>
            <a:ext cx="10818813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</a:rPr>
              <a:t>Implement methods: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1) Rule-based: restrict diversity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2) Retrieval-based: depend repository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3) Generation-based: more flexible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</a:rPr>
              <a:t>a) Single-turn: neglect historical conversation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</a:rPr>
              <a:t>b) Multi-turn</a:t>
            </a:r>
          </a:p>
          <a:p>
            <a:pPr eaLnBrk="1" hangingPunct="1"/>
            <a:endParaRPr lang="en-US" altLang="en-US" sz="2400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Research Problem</a:t>
            </a:r>
          </a:p>
        </p:txBody>
      </p:sp>
      <p:sp>
        <p:nvSpPr>
          <p:cNvPr id="7172" name="文本框 2"/>
          <p:cNvSpPr txBox="1">
            <a:spLocks noChangeArrowheads="1"/>
          </p:cNvSpPr>
          <p:nvPr/>
        </p:nvSpPr>
        <p:spPr bwMode="auto">
          <a:xfrm>
            <a:off x="1289844" y="1557442"/>
            <a:ext cx="10201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Response generation </a:t>
            </a:r>
            <a:r>
              <a:rPr lang="en-US" altLang="zh-CN" sz="2400" b="1" dirty="0"/>
              <a:t>in </a:t>
            </a:r>
            <a:r>
              <a:rPr lang="en-US" altLang="zh-CN" sz="2400" b="1" dirty="0">
                <a:solidFill>
                  <a:srgbClr val="00FF00"/>
                </a:solidFill>
              </a:rPr>
              <a:t>open-domain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multi-turn</a:t>
            </a:r>
            <a:r>
              <a:rPr lang="en-US" altLang="zh-CN" sz="2400" b="1" dirty="0"/>
              <a:t> dialog </a:t>
            </a:r>
            <a:r>
              <a:rPr lang="en-US" altLang="zh-CN" sz="2400" b="1" dirty="0" smtClean="0"/>
              <a:t>systems</a:t>
            </a:r>
            <a:endParaRPr lang="en-US" altLang="zh-CN" sz="2400" b="1" dirty="0"/>
          </a:p>
        </p:txBody>
      </p:sp>
      <p:sp>
        <p:nvSpPr>
          <p:cNvPr id="3" name="圆角矩形标注 2"/>
          <p:cNvSpPr/>
          <p:nvPr/>
        </p:nvSpPr>
        <p:spPr>
          <a:xfrm>
            <a:off x="1433198" y="6079504"/>
            <a:ext cx="3594538" cy="610474"/>
          </a:xfrm>
          <a:prstGeom prst="wedgeRoundRectCallout">
            <a:avLst>
              <a:gd name="adj1" fmla="val 51097"/>
              <a:gd name="adj2" fmla="val -1743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penetration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1289844" y="3120399"/>
            <a:ext cx="1081881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 smtClean="0"/>
              <a:t>A dialog session</a:t>
            </a:r>
            <a:r>
              <a:rPr lang="en-US" altLang="zh-CN" sz="2000" b="1" dirty="0" smtClean="0"/>
              <a:t>:</a:t>
            </a:r>
            <a:endParaRPr lang="en-US" altLang="zh-CN" sz="2000" b="1" dirty="0" smtClean="0"/>
          </a:p>
          <a:p>
            <a:endParaRPr lang="en-US" altLang="zh-CN" sz="20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 smtClean="0">
                <a:solidFill>
                  <a:srgbClr val="0000FF"/>
                </a:solidFill>
              </a:rPr>
              <a:t>Person </a:t>
            </a:r>
            <a:r>
              <a:rPr lang="en-US" altLang="zh-CN" sz="2000" b="1" dirty="0">
                <a:solidFill>
                  <a:srgbClr val="0000FF"/>
                </a:solidFill>
              </a:rPr>
              <a:t>A: </a:t>
            </a:r>
            <a:r>
              <a:rPr lang="en-US" altLang="zh-CN" sz="2000" dirty="0"/>
              <a:t>There is a heavy rain today</a:t>
            </a:r>
            <a:r>
              <a:rPr lang="en-US" altLang="zh-CN" sz="2000" dirty="0" smtClean="0"/>
              <a:t>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b="1" dirty="0">
                <a:solidFill>
                  <a:srgbClr val="0000FF"/>
                </a:solidFill>
              </a:rPr>
              <a:t>Person B: </a:t>
            </a:r>
            <a:r>
              <a:rPr lang="en-US" altLang="zh-CN" sz="2000" dirty="0"/>
              <a:t>The umbrella is totally useless</a:t>
            </a:r>
            <a:r>
              <a:rPr lang="en-US" altLang="zh-CN" sz="2000" dirty="0" smtClean="0"/>
              <a:t>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b="1" dirty="0">
                <a:solidFill>
                  <a:srgbClr val="0000FF"/>
                </a:solidFill>
              </a:rPr>
              <a:t>Person A: </a:t>
            </a:r>
            <a:r>
              <a:rPr lang="en-US" altLang="zh-CN" sz="2000" dirty="0"/>
              <a:t>The rain is really heavy. I got wet in the afternoon and caught a cold at night</a:t>
            </a:r>
            <a:r>
              <a:rPr lang="en-US" altLang="zh-CN" sz="2000" dirty="0" smtClean="0"/>
              <a:t>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b="1" dirty="0">
                <a:solidFill>
                  <a:srgbClr val="0000FF"/>
                </a:solidFill>
              </a:rPr>
              <a:t>Person B: </a:t>
            </a:r>
            <a:r>
              <a:rPr lang="en-US" altLang="zh-CN" sz="2000" dirty="0"/>
              <a:t>You should take some hot tea and get a good sleep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sp>
        <p:nvSpPr>
          <p:cNvPr id="2" name="圆角矩形 1"/>
          <p:cNvSpPr/>
          <p:nvPr/>
        </p:nvSpPr>
        <p:spPr>
          <a:xfrm>
            <a:off x="4319753" y="4966138"/>
            <a:ext cx="1426779" cy="3783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938562" y="4966138"/>
            <a:ext cx="5727921" cy="378373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8765627" y="6079504"/>
            <a:ext cx="2900855" cy="610474"/>
          </a:xfrm>
          <a:prstGeom prst="wedgeRoundRectCallout">
            <a:avLst>
              <a:gd name="adj1" fmla="val -38080"/>
              <a:gd name="adj2" fmla="val -1555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extension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33764" y="5543477"/>
            <a:ext cx="3399878" cy="378373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1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9" grpId="0" animBg="1"/>
      <p:bldP spid="11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>
              <a:buSzPct val="25000"/>
            </a:pPr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Existing Research Defects</a:t>
            </a: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990725" y="2393021"/>
            <a:ext cx="1020127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1) Without </a:t>
            </a:r>
            <a:r>
              <a:rPr lang="en-US" altLang="zh-CN" sz="2400" b="1" dirty="0">
                <a:latin typeface="Times New Roman" panose="02020603050405020304" pitchFamily="18" charset="0"/>
              </a:rPr>
              <a:t>elaborated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distinction, </a:t>
            </a:r>
            <a:r>
              <a:rPr lang="en-US" altLang="zh-CN" sz="2400" b="1" dirty="0">
                <a:latin typeface="Times New Roman" panose="02020603050405020304" pitchFamily="18" charset="0"/>
              </a:rPr>
              <a:t>incorporates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noises</a:t>
            </a:r>
          </a:p>
          <a:p>
            <a:pPr marL="457200" indent="-457200">
              <a:buAutoNum type="arabicParenR"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2) No more attractive and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meaningful</a:t>
            </a:r>
          </a:p>
          <a:p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3) Dull response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>
              <a:buSzPct val="25000"/>
            </a:pPr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Challenges</a:t>
            </a: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179485" y="2345723"/>
            <a:ext cx="10201275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1) How </a:t>
            </a:r>
            <a:r>
              <a:rPr lang="en-US" altLang="zh-CN" sz="2400" b="1" dirty="0">
                <a:latin typeface="Times New Roman" panose="02020603050405020304" pitchFamily="18" charset="0"/>
              </a:rPr>
              <a:t>to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identify the relevant words </a:t>
            </a:r>
            <a:r>
              <a:rPr lang="en-US" altLang="zh-CN" sz="2400" b="1" dirty="0">
                <a:latin typeface="Times New Roman" panose="02020603050405020304" pitchFamily="18" charset="0"/>
              </a:rPr>
              <a:t>to eﬀectively guide the response generation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?</a:t>
            </a:r>
          </a:p>
          <a:p>
            <a:pPr marL="457200" indent="-457200">
              <a:buAutoNum type="arabicParenR"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2) How to avoid dull responses and generate responses that are not only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relevant</a:t>
            </a:r>
            <a:r>
              <a:rPr lang="en-US" altLang="zh-CN" sz="2400" b="1" dirty="0">
                <a:latin typeface="Times New Roman" panose="02020603050405020304" pitchFamily="18" charset="0"/>
              </a:rPr>
              <a:t> but also capable of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deepening and widening</a:t>
            </a:r>
            <a:r>
              <a:rPr lang="en-US" altLang="zh-CN" sz="2400" b="1" dirty="0">
                <a:latin typeface="Times New Roman" panose="02020603050405020304" pitchFamily="18" charset="0"/>
              </a:rPr>
              <a:t> the dialog topics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?</a:t>
            </a:r>
          </a:p>
          <a:p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3) How to construct a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large-scale dataset </a:t>
            </a:r>
            <a:r>
              <a:rPr lang="en-US" altLang="zh-CN" sz="2400" b="1" dirty="0">
                <a:latin typeface="Times New Roman" panose="02020603050405020304" pitchFamily="18" charset="0"/>
              </a:rPr>
              <a:t>for generation-based models?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63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>
              <a:buSzPct val="25000"/>
            </a:pPr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Contributions</a:t>
            </a: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179485" y="2345723"/>
            <a:ext cx="1020127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1) Separate </a:t>
            </a:r>
            <a:r>
              <a:rPr lang="en-US" altLang="zh-CN" sz="2400" b="1" dirty="0">
                <a:latin typeface="Times New Roman" panose="02020603050405020304" pitchFamily="18" charset="0"/>
              </a:rPr>
              <a:t>the topic-related keywords from the irrelevant ones, avoid dull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responses</a:t>
            </a:r>
          </a:p>
          <a:p>
            <a:pPr marL="457200" indent="-457200">
              <a:buAutoNum type="arabicParenR"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2) Hybrid RNN and DNN model to deepen and widen the chatting topic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firstly</a:t>
            </a:r>
          </a:p>
          <a:p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3) Construct a dataset of multi-turn dialogs in the open domain and release the data, code and parameters</a:t>
            </a:r>
          </a:p>
          <a:p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059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Model-</a:t>
            </a:r>
            <a:r>
              <a:rPr lang="en-US" altLang="zh-CN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DAWnet</a:t>
            </a:r>
            <a:endParaRPr lang="en-US" altLang="zh-CN" sz="4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000" y="1313749"/>
            <a:ext cx="9095238" cy="4514286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3705726" y="3356811"/>
            <a:ext cx="974558" cy="3128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705726" y="2326491"/>
            <a:ext cx="974558" cy="3128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705726" y="1352042"/>
            <a:ext cx="974558" cy="3128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185735" y="4752473"/>
            <a:ext cx="2410327" cy="6858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628699" y="4499812"/>
            <a:ext cx="2060860" cy="3838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760703" y="1575118"/>
            <a:ext cx="1144044" cy="5304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72735" y="3594956"/>
            <a:ext cx="1144044" cy="5304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121127" y="4752472"/>
            <a:ext cx="3201967" cy="8623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7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Keyword Extraction</a:t>
            </a:r>
          </a:p>
        </p:txBody>
      </p:sp>
      <p:sp>
        <p:nvSpPr>
          <p:cNvPr id="5" name="矩形 4"/>
          <p:cNvSpPr/>
          <p:nvPr/>
        </p:nvSpPr>
        <p:spPr>
          <a:xfrm>
            <a:off x="1213075" y="1831593"/>
            <a:ext cx="4135076" cy="130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Context: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A: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There is a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heavy rain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today.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The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umbrella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totally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useless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5881" y="2054635"/>
            <a:ext cx="3790171" cy="85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Context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Keywords: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heavy, rain, umbrella, useless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678904" y="2267639"/>
            <a:ext cx="878193" cy="430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62926" y="3982453"/>
            <a:ext cx="1185225" cy="10828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Session</a:t>
            </a:r>
          </a:p>
          <a:p>
            <a:pPr algn="r"/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Word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7776" y="3982453"/>
            <a:ext cx="1419950" cy="10828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Document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Term   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414218" y="4231628"/>
            <a:ext cx="1407693" cy="34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398170" y="4829204"/>
            <a:ext cx="1407693" cy="34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上箭头 17"/>
          <p:cNvSpPr/>
          <p:nvPr/>
        </p:nvSpPr>
        <p:spPr>
          <a:xfrm>
            <a:off x="5963653" y="2803358"/>
            <a:ext cx="276726" cy="117909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30776" y="4391526"/>
            <a:ext cx="99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Global Channel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81502" y="5457224"/>
            <a:ext cx="6164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GRU: encode the given context into a vector</a:t>
            </a:r>
          </a:p>
          <a:p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571" y="5267896"/>
            <a:ext cx="2666667" cy="8666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988" y="1853880"/>
            <a:ext cx="6104762" cy="3009524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695986" y="2867186"/>
            <a:ext cx="4045058" cy="9763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3068</TotalTime>
  <Pages>0</Pages>
  <Words>1385</Words>
  <Characters>0</Characters>
  <Application>Microsoft Office PowerPoint</Application>
  <DocSecurity>0</DocSecurity>
  <PresentationFormat>宽屏</PresentationFormat>
  <Lines>0</Lines>
  <Paragraphs>181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Times New Roman</vt:lpstr>
      <vt:lpstr>Office 主题</vt:lpstr>
      <vt:lpstr>1_Office 主题</vt:lpstr>
      <vt:lpstr>Chat More: Deepening and Widening  the Chatting Topic via A Deep Model</vt:lpstr>
      <vt:lpstr>1 Background</vt:lpstr>
      <vt:lpstr>2 Research Problem</vt:lpstr>
      <vt:lpstr>3 Existing Research Defects</vt:lpstr>
      <vt:lpstr>4 Challenges</vt:lpstr>
      <vt:lpstr>5 Contributions</vt:lpstr>
      <vt:lpstr>6 Model-DAWnet</vt:lpstr>
      <vt:lpstr>6.1 Keyword Extraction</vt:lpstr>
      <vt:lpstr>6.2 Global Channel</vt:lpstr>
      <vt:lpstr>6.3 Wide Channel</vt:lpstr>
      <vt:lpstr>6.4 Deep Channel</vt:lpstr>
      <vt:lpstr>6.5 Decoder</vt:lpstr>
      <vt:lpstr>7.1 Dataset</vt:lpstr>
      <vt:lpstr>7.2 Experiment(1)</vt:lpstr>
      <vt:lpstr>7.2 Experiment(2)</vt:lpstr>
      <vt:lpstr>7.2 Experiment(3)</vt:lpstr>
      <vt:lpstr>7.2 Experiment(4)</vt:lpstr>
      <vt:lpstr>8 Thinking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AnnJo</dc:creator>
  <cp:keywords/>
  <dc:description/>
  <cp:lastModifiedBy>zhouweixin</cp:lastModifiedBy>
  <cp:revision>175</cp:revision>
  <dcterms:created xsi:type="dcterms:W3CDTF">2014-04-13T03:15:00Z</dcterms:created>
  <dcterms:modified xsi:type="dcterms:W3CDTF">2018-05-16T07:10:01Z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2</vt:lpwstr>
  </property>
</Properties>
</file>