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61" r:id="rId4"/>
    <p:sldId id="257" r:id="rId5"/>
    <p:sldId id="262" r:id="rId6"/>
    <p:sldId id="313" r:id="rId7"/>
    <p:sldId id="292" r:id="rId8"/>
    <p:sldId id="315" r:id="rId9"/>
    <p:sldId id="316" r:id="rId10"/>
    <p:sldId id="314" r:id="rId11"/>
    <p:sldId id="317" r:id="rId12"/>
    <p:sldId id="318" r:id="rId13"/>
    <p:sldId id="319" r:id="rId14"/>
    <p:sldId id="320" r:id="rId15"/>
    <p:sldId id="321" r:id="rId16"/>
    <p:sldId id="326" r:id="rId17"/>
    <p:sldId id="323" r:id="rId18"/>
    <p:sldId id="324" r:id="rId19"/>
    <p:sldId id="325" r:id="rId20"/>
    <p:sldId id="293" r:id="rId21"/>
    <p:sldId id="298" r:id="rId22"/>
    <p:sldId id="299" r:id="rId23"/>
    <p:sldId id="300" r:id="rId24"/>
    <p:sldId id="301" r:id="rId25"/>
    <p:sldId id="302" r:id="rId26"/>
    <p:sldId id="303" r:id="rId27"/>
    <p:sldId id="294" r:id="rId28"/>
    <p:sldId id="304" r:id="rId29"/>
    <p:sldId id="295" r:id="rId30"/>
    <p:sldId id="305" r:id="rId31"/>
    <p:sldId id="306" r:id="rId32"/>
    <p:sldId id="307" r:id="rId33"/>
    <p:sldId id="308" r:id="rId34"/>
    <p:sldId id="309" r:id="rId35"/>
    <p:sldId id="310" r:id="rId36"/>
    <p:sldId id="297" r:id="rId37"/>
    <p:sldId id="311" r:id="rId38"/>
    <p:sldId id="312" r:id="rId39"/>
    <p:sldId id="273" r:id="rId4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BDBDBD"/>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703" autoAdjust="0"/>
  </p:normalViewPr>
  <p:slideViewPr>
    <p:cSldViewPr snapToGrid="0">
      <p:cViewPr varScale="1">
        <p:scale>
          <a:sx n="61" d="100"/>
          <a:sy n="61" d="100"/>
        </p:scale>
        <p:origin x="1074" y="72"/>
      </p:cViewPr>
      <p:guideLst>
        <p:guide orient="horz" pos="21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lstStyle>
            <a:lvl1pPr eaLnBrk="1" hangingPunct="1">
              <a:buFont typeface="Arial" panose="020B0604020202020204" pitchFamily="34" charset="0"/>
              <a:buNone/>
              <a:defRPr sz="1200" noProof="1"/>
            </a:lvl1pPr>
          </a:lstStyle>
          <a:p>
            <a:pPr>
              <a:defRPr/>
            </a:pPr>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lstStyle>
            <a:lvl1pPr algn="r" eaLnBrk="1" hangingPunct="1">
              <a:buFont typeface="Arial" panose="020B0604020202020204" pitchFamily="34" charset="0"/>
              <a:buNone/>
              <a:defRPr noProof="1"/>
            </a:lvl1pPr>
          </a:lstStyle>
          <a:p>
            <a:pPr>
              <a:defRPr/>
            </a:pPr>
            <a:fld id="{1C30051A-F8A4-4E6A-B0B4-EAB8A6ED41D4}" type="datetime1">
              <a:rPr lang="zh-CN" altLang="en-US"/>
              <a:pPr>
                <a:defRPr/>
              </a:pPr>
              <a:t>2018/5/13</a:t>
            </a:fld>
            <a:endParaRPr lang="zh-CN" altLang="en-US" sz="1200"/>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mtClean="0"/>
              <a:t>单击此处编辑母版文本样式</a:t>
            </a:r>
          </a:p>
          <a:p>
            <a:pPr lvl="1" eaLnBrk="1" hangingPunct="1">
              <a:buFont typeface="Arial" panose="020B0604020202020204" pitchFamily="34" charset="0"/>
              <a:buNone/>
              <a:defRPr/>
            </a:pPr>
            <a:r>
              <a:rPr lang="zh-CN" altLang="en-US" smtClean="0"/>
              <a:t>第二级</a:t>
            </a:r>
          </a:p>
          <a:p>
            <a:pPr lvl="2" eaLnBrk="1" hangingPunct="1">
              <a:buFont typeface="Arial" panose="020B0604020202020204" pitchFamily="34" charset="0"/>
              <a:buNone/>
              <a:defRPr/>
            </a:pPr>
            <a:r>
              <a:rPr lang="zh-CN" altLang="en-US" smtClean="0"/>
              <a:t>第三级</a:t>
            </a:r>
          </a:p>
          <a:p>
            <a:pPr lvl="3" eaLnBrk="1" hangingPunct="1">
              <a:buFont typeface="Arial" panose="020B0604020202020204" pitchFamily="34" charset="0"/>
              <a:buNone/>
              <a:defRPr/>
            </a:pPr>
            <a:r>
              <a:rPr lang="zh-CN" altLang="en-US" smtClean="0"/>
              <a:t>第四级</a:t>
            </a:r>
          </a:p>
          <a:p>
            <a:pPr lvl="4" eaLnBrk="1" hangingPunct="1">
              <a:buFont typeface="Arial" panose="020B0604020202020204" pitchFamily="34" charset="0"/>
              <a:buNone/>
              <a:defRPr/>
            </a:pPr>
            <a:r>
              <a:rPr lang="zh-CN" altLang="en-US" smtClean="0"/>
              <a:t>第五级</a:t>
            </a:r>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lstStyle>
            <a:lvl1pPr eaLnBrk="1" hangingPunct="1">
              <a:buFont typeface="Arial" panose="020B0604020202020204" pitchFamily="34" charset="0"/>
              <a:buNone/>
              <a:defRPr sz="1200" noProof="1"/>
            </a:lvl1pPr>
          </a:lstStyle>
          <a:p>
            <a:pPr>
              <a:defRPr/>
            </a:pPr>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lstStyle>
            <a:lvl1pPr algn="r" eaLnBrk="1" hangingPunct="1">
              <a:buFont typeface="Arial" panose="020B0604020202020204" pitchFamily="34" charset="0"/>
              <a:buNone/>
              <a:defRPr noProof="1"/>
            </a:lvl1pPr>
          </a:lstStyle>
          <a:p>
            <a:pPr>
              <a:defRPr/>
            </a:pPr>
            <a:fld id="{12F42B93-38E0-4917-8670-7A857023DE75}" type="slidenum">
              <a:rPr lang="zh-CN" altLang="en-US"/>
              <a:pPr>
                <a:defRPr/>
              </a:pPr>
              <a:t>‹#›</a:t>
            </a:fld>
            <a:endParaRPr lang="zh-CN" altLang="en-US" sz="1200"/>
          </a:p>
        </p:txBody>
      </p:sp>
    </p:spTree>
    <p:extLst>
      <p:ext uri="{BB962C8B-B14F-4D97-AF65-F5344CB8AC3E}">
        <p14:creationId xmlns:p14="http://schemas.microsoft.com/office/powerpoint/2010/main" val="1835317150"/>
      </p:ext>
    </p:extLst>
  </p:cSld>
  <p:clrMap bg1="lt1" tx1="dk1" bg2="lt2" tx2="dk2" accent1="accent1" accent2="accent2" accent3="accent3" accent4="accent4" accent5="accent5" accent6="accent6" hlink="hlink" folHlink="folHlink"/>
  <p:notesStyle>
    <a:lvl1pPr algn="l" defTabSz="0" rtl="0" eaLnBrk="0" fontAlgn="base" hangingPunct="0">
      <a:spcBef>
        <a:spcPct val="0"/>
      </a:spcBef>
      <a:spcAft>
        <a:spcPct val="0"/>
      </a:spcAft>
      <a:defRPr sz="1200" kern="1200">
        <a:solidFill>
          <a:schemeClr val="tx1"/>
        </a:solidFill>
        <a:latin typeface="Arial" panose="020B0604020202020204" pitchFamily="34" charset="0"/>
      </a:defRPr>
    </a:lvl1pPr>
    <a:lvl2pPr lvl="1" algn="l" defTabSz="0" rtl="0" eaLnBrk="0" fontAlgn="base" hangingPunct="0">
      <a:spcBef>
        <a:spcPct val="0"/>
      </a:spcBef>
      <a:spcAft>
        <a:spcPct val="0"/>
      </a:spcAft>
      <a:defRPr sz="1200" kern="1200">
        <a:solidFill>
          <a:schemeClr val="tx1"/>
        </a:solidFill>
        <a:latin typeface="Arial" panose="020B0604020202020204" pitchFamily="34" charset="0"/>
      </a:defRPr>
    </a:lvl2pPr>
    <a:lvl3pPr lvl="2" algn="l" defTabSz="0" rtl="0" eaLnBrk="0" fontAlgn="base" hangingPunct="0">
      <a:spcBef>
        <a:spcPct val="0"/>
      </a:spcBef>
      <a:spcAft>
        <a:spcPct val="0"/>
      </a:spcAft>
      <a:defRPr sz="1200" kern="1200">
        <a:solidFill>
          <a:schemeClr val="tx1"/>
        </a:solidFill>
        <a:latin typeface="Arial" panose="020B0604020202020204" pitchFamily="34" charset="0"/>
      </a:defRPr>
    </a:lvl3pPr>
    <a:lvl4pPr lvl="3" algn="l" defTabSz="0" rtl="0" eaLnBrk="0" fontAlgn="base" hangingPunct="0">
      <a:spcBef>
        <a:spcPct val="0"/>
      </a:spcBef>
      <a:spcAft>
        <a:spcPct val="0"/>
      </a:spcAft>
      <a:defRPr sz="1200" kern="1200">
        <a:solidFill>
          <a:schemeClr val="tx1"/>
        </a:solidFill>
        <a:latin typeface="Arial" panose="020B0604020202020204" pitchFamily="34" charset="0"/>
      </a:defRPr>
    </a:lvl4pPr>
    <a:lvl5pPr lvl="4" algn="l" defTabSz="0" rtl="0" eaLnBrk="0" fontAlgn="base" hangingPunct="0">
      <a:spcBef>
        <a:spcPct val="0"/>
      </a:spcBef>
      <a:spcAft>
        <a:spcPct val="0"/>
      </a:spcAft>
      <a:defRPr sz="1200" kern="1200">
        <a:solidFill>
          <a:schemeClr val="tx1"/>
        </a:solidFill>
        <a:latin typeface="Arial" panose="020B0604020202020204" pitchFamily="34" charset="0"/>
      </a:defRPr>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The past decade has witnessed the boom of human-machine interactions, particularly via dialog systems. </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Dialog systems have been widely used in a variety of applications, spanning from entertainment and knowledge sharing, to customer services. </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Dialog systems can be divided into task-oriented and non-task-oriented categories. The former studies vertical domains. The latter studies open-domain topics.</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Implement methods mainly includes</a:t>
            </a:r>
            <a:r>
              <a:rPr lang="en-US" altLang="zh-CN" sz="1200" b="0" kern="1200" baseline="0" dirty="0" smtClean="0">
                <a:solidFill>
                  <a:schemeClr val="tx1"/>
                </a:solidFill>
                <a:effectLst/>
                <a:latin typeface="Arial" panose="020B0604020202020204" pitchFamily="34" charset="0"/>
              </a:rPr>
              <a:t> rule-based, retrieval-based and generation-based methods.</a:t>
            </a:r>
            <a:endParaRPr lang="en-US" altLang="zh-CN" sz="1200" b="0" kern="1200" dirty="0" smtClean="0">
              <a:solidFill>
                <a:schemeClr val="tx1"/>
              </a:solidFill>
              <a:effectLst/>
              <a:latin typeface="Arial" panose="020B0604020202020204" pitchFamily="34" charset="0"/>
            </a:endParaRP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To</a:t>
            </a:r>
            <a:r>
              <a:rPr lang="en-US" altLang="zh-CN" sz="1200" b="0" kern="1200" baseline="0" dirty="0" smtClean="0">
                <a:solidFill>
                  <a:schemeClr val="tx1"/>
                </a:solidFill>
                <a:effectLst/>
                <a:latin typeface="Arial" panose="020B0604020202020204" pitchFamily="34" charset="0"/>
              </a:rPr>
              <a:t> be more specific, the rule-based methods restrict diversity, the retrieval-based methods depend repository, the generation-based methods are more flexible.</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baseline="0" dirty="0" smtClean="0">
                <a:solidFill>
                  <a:schemeClr val="tx1"/>
                </a:solidFill>
                <a:effectLst/>
                <a:latin typeface="Arial" panose="020B0604020202020204" pitchFamily="34" charset="0"/>
              </a:rPr>
              <a:t>The generation-based methods can divide into single-turn and multi-turn models.</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baseline="0" dirty="0" smtClean="0">
                <a:solidFill>
                  <a:schemeClr val="tx1"/>
                </a:solidFill>
                <a:effectLst/>
                <a:latin typeface="Arial" panose="020B0604020202020204" pitchFamily="34" charset="0"/>
              </a:rPr>
              <a:t>Where, single-turn models neglect the context of conversation. Multi-turn generation-based methods are the best and the hardest.</a:t>
            </a:r>
            <a:endParaRPr lang="en-US" altLang="zh-CN" sz="1200" b="0" kern="1200" dirty="0" smtClean="0">
              <a:solidFill>
                <a:schemeClr val="tx1"/>
              </a:solidFill>
              <a:effectLst/>
              <a:latin typeface="Arial" panose="020B0604020202020204" pitchFamily="34" charset="0"/>
            </a:endParaRPr>
          </a:p>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786454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1" fontAlgn="base" latinLnBrk="0" hangingPunct="1">
              <a:lnSpc>
                <a:spcPct val="100000"/>
              </a:lnSpc>
              <a:spcBef>
                <a:spcPct val="0"/>
              </a:spcBef>
              <a:spcAft>
                <a:spcPct val="0"/>
              </a:spcAft>
              <a:buClrTx/>
              <a:buSzTx/>
              <a:buFontTx/>
              <a:buNone/>
              <a:tabLst/>
              <a:defRPr/>
            </a:pPr>
            <a:r>
              <a:rPr lang="en-US" altLang="zh-CN" dirty="0" smtClean="0">
                <a:ea typeface="宋体" panose="02010600030101010101" pitchFamily="2" charset="-122"/>
                <a:cs typeface="Arial" panose="020B0604020202020204" pitchFamily="34" charset="0"/>
              </a:rPr>
              <a:t>The objective of the deep channel is to choose the useful keywords from the context to deepen the topic of interest.</a:t>
            </a:r>
            <a:endParaRPr lang="zh-CN" altLang="en-US" dirty="0" smtClean="0">
              <a:ea typeface="宋体" panose="02010600030101010101" pitchFamily="2" charset="-122"/>
              <a:cs typeface="Arial" panose="020B0604020202020204" pitchFamily="34" charset="0"/>
            </a:endParaRPr>
          </a:p>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7823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1683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0594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09467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714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18</a:t>
            </a:fld>
            <a:endParaRPr lang="zh-CN" altLang="en-US" sz="1200"/>
          </a:p>
        </p:txBody>
      </p:sp>
    </p:spTree>
    <p:extLst>
      <p:ext uri="{BB962C8B-B14F-4D97-AF65-F5344CB8AC3E}">
        <p14:creationId xmlns:p14="http://schemas.microsoft.com/office/powerpoint/2010/main" val="149967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In this paper, authors study the task of response generation in open-domain multi-turn dialog systems.</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This show</a:t>
            </a:r>
            <a:r>
              <a:rPr lang="en-US" altLang="zh-CN" sz="1200" b="0" kern="1200" baseline="0" dirty="0" smtClean="0">
                <a:solidFill>
                  <a:schemeClr val="tx1"/>
                </a:solidFill>
                <a:effectLst/>
                <a:latin typeface="Arial" panose="020B0604020202020204" pitchFamily="34" charset="0"/>
              </a:rPr>
              <a:t>s the topic penetration.</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dirty="0" smtClean="0">
                <a:solidFill>
                  <a:schemeClr val="tx1"/>
                </a:solidFill>
                <a:effectLst/>
                <a:latin typeface="Arial" panose="020B0604020202020204" pitchFamily="34" charset="0"/>
              </a:rPr>
              <a:t>This shows</a:t>
            </a:r>
            <a:r>
              <a:rPr lang="en-US" altLang="zh-CN" sz="1200" b="0" kern="1200" baseline="0" dirty="0" smtClean="0">
                <a:solidFill>
                  <a:schemeClr val="tx1"/>
                </a:solidFill>
                <a:effectLst/>
                <a:latin typeface="Arial" panose="020B0604020202020204" pitchFamily="34" charset="0"/>
              </a:rPr>
              <a:t> the topic extension.</a:t>
            </a:r>
          </a:p>
          <a:p>
            <a:pPr marL="0" marR="0" lvl="0" indent="0" algn="l" defTabSz="0" rtl="0" eaLnBrk="1" fontAlgn="base" latinLnBrk="0" hangingPunct="1">
              <a:lnSpc>
                <a:spcPct val="100000"/>
              </a:lnSpc>
              <a:spcBef>
                <a:spcPct val="0"/>
              </a:spcBef>
              <a:spcAft>
                <a:spcPct val="0"/>
              </a:spcAft>
              <a:buClrTx/>
              <a:buSzTx/>
              <a:buFontTx/>
              <a:buNone/>
              <a:tabLst/>
              <a:defRPr/>
            </a:pPr>
            <a:r>
              <a:rPr lang="en-US" altLang="zh-CN" sz="1200" b="0" kern="1200" baseline="0" dirty="0" smtClean="0">
                <a:solidFill>
                  <a:schemeClr val="tx1"/>
                </a:solidFill>
                <a:effectLst/>
                <a:latin typeface="Arial" panose="020B0604020202020204" pitchFamily="34" charset="0"/>
              </a:rPr>
              <a:t>The topic is deepened and widened.</a:t>
            </a:r>
            <a:endParaRPr lang="en-US" altLang="zh-CN" sz="1200" b="0" kern="1200" dirty="0" smtClean="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38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1" dirty="0" smtClean="0"/>
              <a:t>The first, the majority of prior eﬀorts consider all the phrases in the entire context without elaborated distinction, which indeed incorporates noises and may thus hurt the desired performance. </a:t>
            </a:r>
          </a:p>
          <a:p>
            <a:r>
              <a:rPr lang="en-US" altLang="zh-CN" b="1" dirty="0" smtClean="0"/>
              <a:t>The second</a:t>
            </a:r>
            <a:r>
              <a:rPr lang="en-US" altLang="zh-CN" b="1" baseline="0" dirty="0" smtClean="0"/>
              <a:t>, </a:t>
            </a:r>
            <a:r>
              <a:rPr lang="en-US" altLang="zh-CN" b="1" dirty="0" smtClean="0"/>
              <a:t>Fewer researchers thus far have addressed the issue that making the conversation to be more attractive and meaningful.</a:t>
            </a:r>
          </a:p>
          <a:p>
            <a:r>
              <a:rPr lang="en-US" altLang="zh-CN" b="1" dirty="0" smtClean="0"/>
              <a:t>The last</a:t>
            </a:r>
            <a:r>
              <a:rPr lang="en-US" altLang="zh-CN" b="1" baseline="0" dirty="0" smtClean="0"/>
              <a:t>, current generation-based systems frequently generate dull responses, which are not informative or meaningless. For example, I don’t know.</a:t>
            </a:r>
            <a:endParaRPr lang="en-US" altLang="zh-CN" b="1" dirty="0" smtClean="0"/>
          </a:p>
          <a:p>
            <a:endParaRPr lang="en-US" altLang="zh-CN" b="1" dirty="0" smtClean="0"/>
          </a:p>
          <a:p>
            <a:endParaRPr lang="en-US" altLang="zh-CN" b="1" dirty="0" smtClean="0"/>
          </a:p>
          <a:p>
            <a:endParaRPr lang="zh-CN" altLang="en-US" b="1"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6</a:t>
            </a:fld>
            <a:endParaRPr lang="zh-CN" altLang="en-US" sz="1200"/>
          </a:p>
        </p:txBody>
      </p:sp>
    </p:spTree>
    <p:extLst>
      <p:ext uri="{BB962C8B-B14F-4D97-AF65-F5344CB8AC3E}">
        <p14:creationId xmlns:p14="http://schemas.microsoft.com/office/powerpoint/2010/main" val="309984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7</a:t>
            </a:fld>
            <a:endParaRPr lang="zh-CN" altLang="en-US" sz="1200"/>
          </a:p>
        </p:txBody>
      </p:sp>
    </p:spTree>
    <p:extLst>
      <p:ext uri="{BB962C8B-B14F-4D97-AF65-F5344CB8AC3E}">
        <p14:creationId xmlns:p14="http://schemas.microsoft.com/office/powerpoint/2010/main" val="126042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8</a:t>
            </a:fld>
            <a:endParaRPr lang="zh-CN" altLang="en-US" sz="1200"/>
          </a:p>
        </p:txBody>
      </p:sp>
    </p:spTree>
    <p:extLst>
      <p:ext uri="{BB962C8B-B14F-4D97-AF65-F5344CB8AC3E}">
        <p14:creationId xmlns:p14="http://schemas.microsoft.com/office/powerpoint/2010/main" val="131216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cs typeface="Arial" panose="020B0604020202020204" pitchFamily="34" charset="0"/>
              </a:rPr>
              <a:t>To deepen and widen the chatting topics, this paper present a scheme to explore the keywords in a dialog as shown in the picture. The scheme ﬁrst segments the utterances and extracts the keywords from the context. After that, the model inputs the context and its keywords into three parallel channels, namely, global, wide and deep channels. These channels respectively encode the context into an embedding vector, predict wider keywords, and select deeper keywords based on the context and its keywords. Ultimately, the model adopts an attention mechanism to weigh the context and keywords before feeding them into the RNN decoder that is used to generate a response.</a:t>
            </a:r>
          </a:p>
          <a:p>
            <a:pPr eaLnBrk="1" hangingPunct="1"/>
            <a:endParaRPr lang="en-US" altLang="zh-CN" dirty="0" smtClean="0">
              <a:ea typeface="宋体" panose="02010600030101010101" pitchFamily="2" charset="-122"/>
              <a:cs typeface="Arial" panose="020B0604020202020204" pitchFamily="34" charset="0"/>
            </a:endParaRPr>
          </a:p>
          <a:p>
            <a:pPr eaLnBrk="1" hangingPunct="1"/>
            <a:r>
              <a:rPr lang="en-US" altLang="zh-CN" dirty="0" smtClean="0">
                <a:ea typeface="宋体" panose="02010600030101010101" pitchFamily="2" charset="-122"/>
                <a:cs typeface="Arial" panose="020B0604020202020204" pitchFamily="34" charset="0"/>
              </a:rPr>
              <a:t>Let’s detail each component</a:t>
            </a:r>
            <a:r>
              <a:rPr lang="en-US" altLang="zh-CN" baseline="0" dirty="0" smtClean="0">
                <a:ea typeface="宋体" panose="02010600030101010101" pitchFamily="2" charset="-122"/>
                <a:cs typeface="Arial" panose="020B0604020202020204" pitchFamily="34" charset="0"/>
              </a:rPr>
              <a:t> of this scheme.</a:t>
            </a:r>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29339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cs typeface="Arial" panose="020B0604020202020204" pitchFamily="34" charset="0"/>
              </a:rPr>
              <a:t>This</a:t>
            </a:r>
            <a:r>
              <a:rPr lang="en-US" altLang="zh-CN" baseline="0" dirty="0" smtClean="0">
                <a:ea typeface="宋体" panose="02010600030101010101" pitchFamily="2" charset="-122"/>
                <a:cs typeface="Arial" panose="020B0604020202020204" pitchFamily="34" charset="0"/>
              </a:rPr>
              <a:t> part, the authors apply TF-IDF to extract keywords from the context.</a:t>
            </a:r>
          </a:p>
          <a:p>
            <a:pPr eaLnBrk="1" hangingPunct="1"/>
            <a:r>
              <a:rPr lang="en-US" altLang="zh-CN" baseline="0" dirty="0" smtClean="0">
                <a:ea typeface="宋体" panose="02010600030101010101" pitchFamily="2" charset="-122"/>
                <a:cs typeface="Arial" panose="020B0604020202020204" pitchFamily="34" charset="0"/>
              </a:rPr>
              <a:t>They removed the stop words and only retained nouns, verbs, and adjectives in corpus.</a:t>
            </a:r>
          </a:p>
          <a:p>
            <a:pPr eaLnBrk="1" hangingPunct="1"/>
            <a:r>
              <a:rPr lang="en-US" altLang="zh-CN" baseline="0" dirty="0" smtClean="0">
                <a:ea typeface="宋体" panose="02010600030101010101" pitchFamily="2" charset="-122"/>
                <a:cs typeface="Arial" panose="020B0604020202020204" pitchFamily="34" charset="0"/>
              </a:rPr>
              <a:t>They consider a session as a document and a word as a term to calculate the TF-IDF value of each word.</a:t>
            </a:r>
          </a:p>
          <a:p>
            <a:pPr eaLnBrk="1" hangingPunct="1"/>
            <a:r>
              <a:rPr lang="en-US" altLang="zh-CN" baseline="0" dirty="0" smtClean="0">
                <a:ea typeface="宋体" panose="02010600030101010101" pitchFamily="2" charset="-122"/>
                <a:cs typeface="Arial" panose="020B0604020202020204" pitchFamily="34" charset="0"/>
              </a:rPr>
              <a:t>They finally chose top 20 keywords from each session.</a:t>
            </a:r>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52644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cs typeface="Arial" panose="020B0604020202020204" pitchFamily="34" charset="0"/>
              </a:rPr>
              <a:t>In this</a:t>
            </a:r>
            <a:r>
              <a:rPr lang="en-US" altLang="zh-CN" baseline="0" dirty="0" smtClean="0">
                <a:ea typeface="宋体" panose="02010600030101010101" pitchFamily="2" charset="-122"/>
                <a:cs typeface="Arial" panose="020B0604020202020204" pitchFamily="34" charset="0"/>
              </a:rPr>
              <a:t> channel, the authors apply a RNN equipped with GRU to encode the given context into a vector.</a:t>
            </a:r>
          </a:p>
          <a:p>
            <a:pPr eaLnBrk="1" hangingPunct="1"/>
            <a:r>
              <a:rPr lang="en-US" altLang="zh-CN" baseline="0" dirty="0" smtClean="0">
                <a:ea typeface="宋体" panose="02010600030101010101" pitchFamily="2" charset="-122"/>
                <a:cs typeface="Arial" panose="020B0604020202020204" pitchFamily="34" charset="0"/>
              </a:rPr>
              <a:t>W is a sequence of tokens.</a:t>
            </a:r>
          </a:p>
          <a:p>
            <a:pPr eaLnBrk="1" hangingPunct="1"/>
            <a:r>
              <a:rPr lang="en-US" altLang="zh-CN" baseline="0" dirty="0" smtClean="0">
                <a:ea typeface="宋体" panose="02010600030101010101" pitchFamily="2" charset="-122"/>
                <a:cs typeface="Arial" panose="020B0604020202020204" pitchFamily="34" charset="0"/>
              </a:rPr>
              <a:t>H is the hidden layer output.</a:t>
            </a:r>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88394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panose="02010600030101010101" pitchFamily="2" charset="-122"/>
                <a:cs typeface="Arial" panose="020B0604020202020204" pitchFamily="34" charset="0"/>
              </a:rPr>
              <a:t>In</a:t>
            </a:r>
            <a:r>
              <a:rPr lang="en-US" altLang="zh-CN" baseline="0" dirty="0" smtClean="0">
                <a:ea typeface="宋体" panose="02010600030101010101" pitchFamily="2" charset="-122"/>
                <a:cs typeface="Arial" panose="020B0604020202020204" pitchFamily="34" charset="0"/>
              </a:rPr>
              <a:t> wide channel, authors train an attention-based RNN model to predict keywords to extend topics.</a:t>
            </a:r>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50592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9E9AD43C-DB11-4A31-B830-A05E5BF2BFA2}"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7D2228F2-D58A-4CEB-B662-8E7DECB63EA6}" type="slidenum">
              <a:rPr lang="zh-CN" altLang="en-US"/>
              <a:pPr>
                <a:defRPr/>
              </a:pPr>
              <a:t>‹#›</a:t>
            </a:fld>
            <a:endParaRPr lang="zh-CN" altLang="en-US"/>
          </a:p>
        </p:txBody>
      </p:sp>
    </p:spTree>
    <p:extLst>
      <p:ext uri="{BB962C8B-B14F-4D97-AF65-F5344CB8AC3E}">
        <p14:creationId xmlns:p14="http://schemas.microsoft.com/office/powerpoint/2010/main" val="11689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41F5FB3A-EC65-4A3E-9271-704A54EA7245}"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E2672281-CA49-4FB7-B599-3FE8FF1A7611}" type="slidenum">
              <a:rPr lang="zh-CN" altLang="en-US"/>
              <a:pPr>
                <a:defRPr/>
              </a:pPr>
              <a:t>‹#›</a:t>
            </a:fld>
            <a:endParaRPr lang="zh-CN" altLang="en-US"/>
          </a:p>
        </p:txBody>
      </p:sp>
    </p:spTree>
    <p:extLst>
      <p:ext uri="{BB962C8B-B14F-4D97-AF65-F5344CB8AC3E}">
        <p14:creationId xmlns:p14="http://schemas.microsoft.com/office/powerpoint/2010/main" val="365332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0DC07A01-E4FF-4232-A504-CCDB3204C23A}"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06D105E5-6577-471E-B9E7-93969225581A}" type="slidenum">
              <a:rPr lang="zh-CN" altLang="en-US"/>
              <a:pPr>
                <a:defRPr/>
              </a:pPr>
              <a:t>‹#›</a:t>
            </a:fld>
            <a:endParaRPr lang="zh-CN" altLang="en-US"/>
          </a:p>
        </p:txBody>
      </p:sp>
    </p:spTree>
    <p:extLst>
      <p:ext uri="{BB962C8B-B14F-4D97-AF65-F5344CB8AC3E}">
        <p14:creationId xmlns:p14="http://schemas.microsoft.com/office/powerpoint/2010/main" val="393713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FE660CD8-3615-476A-940E-FF8656603936}"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BF0037BD-7951-45B7-A4E0-862B26129FAF}" type="slidenum">
              <a:rPr lang="zh-CN" altLang="en-US"/>
              <a:pPr>
                <a:defRPr/>
              </a:pPr>
              <a:t>‹#›</a:t>
            </a:fld>
            <a:endParaRPr lang="zh-CN" altLang="en-US"/>
          </a:p>
        </p:txBody>
      </p:sp>
    </p:spTree>
    <p:extLst>
      <p:ext uri="{BB962C8B-B14F-4D97-AF65-F5344CB8AC3E}">
        <p14:creationId xmlns:p14="http://schemas.microsoft.com/office/powerpoint/2010/main" val="192580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0D49A182-054F-46CA-9B0A-85BE104BAC65}"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FE6BF7FD-B8B4-43E2-A1C3-C688910A8B94}" type="slidenum">
              <a:rPr lang="zh-CN" altLang="en-US"/>
              <a:pPr>
                <a:defRPr/>
              </a:pPr>
              <a:t>‹#›</a:t>
            </a:fld>
            <a:endParaRPr lang="zh-CN" altLang="en-US"/>
          </a:p>
        </p:txBody>
      </p:sp>
    </p:spTree>
    <p:extLst>
      <p:ext uri="{BB962C8B-B14F-4D97-AF65-F5344CB8AC3E}">
        <p14:creationId xmlns:p14="http://schemas.microsoft.com/office/powerpoint/2010/main" val="4065542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A17CDA46-30D8-4E98-8288-D28FF760DCA9}"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E93756A7-7EF5-4CF2-8E2B-7659C02CCF50}" type="slidenum">
              <a:rPr lang="zh-CN" altLang="en-US"/>
              <a:pPr>
                <a:defRPr/>
              </a:pPr>
              <a:t>‹#›</a:t>
            </a:fld>
            <a:endParaRPr lang="zh-CN" altLang="en-US"/>
          </a:p>
        </p:txBody>
      </p:sp>
    </p:spTree>
    <p:extLst>
      <p:ext uri="{BB962C8B-B14F-4D97-AF65-F5344CB8AC3E}">
        <p14:creationId xmlns:p14="http://schemas.microsoft.com/office/powerpoint/2010/main" val="123468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fld id="{3F543AEC-C075-41D7-9777-80DC4AED7CD0}"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603E6EE6-92A6-48B5-8A50-E1F503AF330F}" type="slidenum">
              <a:rPr lang="zh-CN" altLang="en-US"/>
              <a:pPr>
                <a:defRPr/>
              </a:pPr>
              <a:t>‹#›</a:t>
            </a:fld>
            <a:endParaRPr lang="zh-CN" altLang="en-US"/>
          </a:p>
        </p:txBody>
      </p:sp>
    </p:spTree>
    <p:extLst>
      <p:ext uri="{BB962C8B-B14F-4D97-AF65-F5344CB8AC3E}">
        <p14:creationId xmlns:p14="http://schemas.microsoft.com/office/powerpoint/2010/main" val="262503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fld id="{C07F2802-A74C-4BFA-8D27-9EFD62BC9FA4}" type="datetime1">
              <a:rPr lang="zh-CN" altLang="en-US"/>
              <a:pPr>
                <a:defRPr/>
              </a:pPr>
              <a:t>2018/5/13</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a:p>
        </p:txBody>
      </p:sp>
      <p:sp>
        <p:nvSpPr>
          <p:cNvPr id="9" name="灯片编号占位符 5"/>
          <p:cNvSpPr>
            <a:spLocks noGrp="1"/>
          </p:cNvSpPr>
          <p:nvPr>
            <p:ph type="sldNum" sz="quarter" idx="12"/>
          </p:nvPr>
        </p:nvSpPr>
        <p:spPr>
          <a:ln/>
        </p:spPr>
        <p:txBody>
          <a:bodyPr/>
          <a:lstStyle>
            <a:lvl1pPr>
              <a:defRPr/>
            </a:lvl1pPr>
          </a:lstStyle>
          <a:p>
            <a:pPr>
              <a:defRPr/>
            </a:pPr>
            <a:fld id="{8CCE3249-70D5-421A-9201-78426901BFF4}" type="slidenum">
              <a:rPr lang="zh-CN" altLang="en-US"/>
              <a:pPr>
                <a:defRPr/>
              </a:pPr>
              <a:t>‹#›</a:t>
            </a:fld>
            <a:endParaRPr lang="zh-CN" altLang="en-US"/>
          </a:p>
        </p:txBody>
      </p:sp>
    </p:spTree>
    <p:extLst>
      <p:ext uri="{BB962C8B-B14F-4D97-AF65-F5344CB8AC3E}">
        <p14:creationId xmlns:p14="http://schemas.microsoft.com/office/powerpoint/2010/main" val="3205950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fld id="{E11D34A6-A4DD-4B72-95A3-9F76FF92325C}" type="datetime1">
              <a:rPr lang="zh-CN" altLang="en-US"/>
              <a:pPr>
                <a:defRPr/>
              </a:pPr>
              <a:t>2018/5/13</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a:p>
        </p:txBody>
      </p:sp>
      <p:sp>
        <p:nvSpPr>
          <p:cNvPr id="5" name="灯片编号占位符 5"/>
          <p:cNvSpPr>
            <a:spLocks noGrp="1"/>
          </p:cNvSpPr>
          <p:nvPr>
            <p:ph type="sldNum" sz="quarter" idx="12"/>
          </p:nvPr>
        </p:nvSpPr>
        <p:spPr>
          <a:ln/>
        </p:spPr>
        <p:txBody>
          <a:bodyPr/>
          <a:lstStyle>
            <a:lvl1pPr>
              <a:defRPr/>
            </a:lvl1pPr>
          </a:lstStyle>
          <a:p>
            <a:pPr>
              <a:defRPr/>
            </a:pPr>
            <a:fld id="{C54FEDD4-446C-4FC2-8A5A-8454EF8F4DCB}" type="slidenum">
              <a:rPr lang="zh-CN" altLang="en-US"/>
              <a:pPr>
                <a:defRPr/>
              </a:pPr>
              <a:t>‹#›</a:t>
            </a:fld>
            <a:endParaRPr lang="zh-CN" altLang="en-US"/>
          </a:p>
        </p:txBody>
      </p:sp>
    </p:spTree>
    <p:extLst>
      <p:ext uri="{BB962C8B-B14F-4D97-AF65-F5344CB8AC3E}">
        <p14:creationId xmlns:p14="http://schemas.microsoft.com/office/powerpoint/2010/main" val="638569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6E8A94EC-4956-4E6B-8775-2643B4F1F8A6}" type="datetime1">
              <a:rPr lang="zh-CN" altLang="en-US"/>
              <a:pPr>
                <a:defRPr/>
              </a:pPr>
              <a:t>2018/5/13</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a:p>
        </p:txBody>
      </p:sp>
      <p:sp>
        <p:nvSpPr>
          <p:cNvPr id="4" name="灯片编号占位符 5"/>
          <p:cNvSpPr>
            <a:spLocks noGrp="1"/>
          </p:cNvSpPr>
          <p:nvPr>
            <p:ph type="sldNum" sz="quarter" idx="12"/>
          </p:nvPr>
        </p:nvSpPr>
        <p:spPr>
          <a:ln/>
        </p:spPr>
        <p:txBody>
          <a:bodyPr/>
          <a:lstStyle>
            <a:lvl1pPr>
              <a:defRPr/>
            </a:lvl1pPr>
          </a:lstStyle>
          <a:p>
            <a:pPr>
              <a:defRPr/>
            </a:pPr>
            <a:fld id="{86FF0AD8-C3FB-44B0-8F34-CED926B5CA6E}" type="slidenum">
              <a:rPr lang="zh-CN" altLang="en-US"/>
              <a:pPr>
                <a:defRPr/>
              </a:pPr>
              <a:t>‹#›</a:t>
            </a:fld>
            <a:endParaRPr lang="zh-CN" altLang="en-US"/>
          </a:p>
        </p:txBody>
      </p:sp>
    </p:spTree>
    <p:extLst>
      <p:ext uri="{BB962C8B-B14F-4D97-AF65-F5344CB8AC3E}">
        <p14:creationId xmlns:p14="http://schemas.microsoft.com/office/powerpoint/2010/main" val="1148854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F73B927D-3500-454C-AC4D-C68F3556FBFD}"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F7ABE8D8-9F4E-48E7-95BA-E72E8D0F8EDC}" type="slidenum">
              <a:rPr lang="zh-CN" altLang="en-US"/>
              <a:pPr>
                <a:defRPr/>
              </a:pPr>
              <a:t>‹#›</a:t>
            </a:fld>
            <a:endParaRPr lang="zh-CN" altLang="en-US"/>
          </a:p>
        </p:txBody>
      </p:sp>
    </p:spTree>
    <p:extLst>
      <p:ext uri="{BB962C8B-B14F-4D97-AF65-F5344CB8AC3E}">
        <p14:creationId xmlns:p14="http://schemas.microsoft.com/office/powerpoint/2010/main" val="13370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E949D086-3F1E-4F56-B068-054004260C39}"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CCF5D1DB-3555-4928-A555-22DEDA2512B6}" type="slidenum">
              <a:rPr lang="zh-CN" altLang="en-US"/>
              <a:pPr>
                <a:defRPr/>
              </a:pPr>
              <a:t>‹#›</a:t>
            </a:fld>
            <a:endParaRPr lang="zh-CN" altLang="en-US"/>
          </a:p>
        </p:txBody>
      </p:sp>
    </p:spTree>
    <p:extLst>
      <p:ext uri="{BB962C8B-B14F-4D97-AF65-F5344CB8AC3E}">
        <p14:creationId xmlns:p14="http://schemas.microsoft.com/office/powerpoint/2010/main" val="3533316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0368C088-6A09-4E96-9627-F9B78AF0A130}"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180FDF68-7BBF-4E2B-9C3A-311B2B9C9EED}" type="slidenum">
              <a:rPr lang="zh-CN" altLang="en-US"/>
              <a:pPr>
                <a:defRPr/>
              </a:pPr>
              <a:t>‹#›</a:t>
            </a:fld>
            <a:endParaRPr lang="zh-CN" altLang="en-US"/>
          </a:p>
        </p:txBody>
      </p:sp>
    </p:spTree>
    <p:extLst>
      <p:ext uri="{BB962C8B-B14F-4D97-AF65-F5344CB8AC3E}">
        <p14:creationId xmlns:p14="http://schemas.microsoft.com/office/powerpoint/2010/main" val="2089991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A28D3662-C3FF-486A-8A67-362F0BB49B3F}"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A445230C-B969-43D4-AF4A-A48482A47E3B}" type="slidenum">
              <a:rPr lang="zh-CN" altLang="en-US"/>
              <a:pPr>
                <a:defRPr/>
              </a:pPr>
              <a:t>‹#›</a:t>
            </a:fld>
            <a:endParaRPr lang="zh-CN" altLang="en-US"/>
          </a:p>
        </p:txBody>
      </p:sp>
    </p:spTree>
    <p:extLst>
      <p:ext uri="{BB962C8B-B14F-4D97-AF65-F5344CB8AC3E}">
        <p14:creationId xmlns:p14="http://schemas.microsoft.com/office/powerpoint/2010/main" val="1510072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5C1BE491-DFAD-4D25-B06E-2EC45F0B3B7B}"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584295B7-AED2-44CA-AA12-95C2C8C01EEA}" type="slidenum">
              <a:rPr lang="zh-CN" altLang="en-US"/>
              <a:pPr>
                <a:defRPr/>
              </a:pPr>
              <a:t>‹#›</a:t>
            </a:fld>
            <a:endParaRPr lang="zh-CN" altLang="en-US"/>
          </a:p>
        </p:txBody>
      </p:sp>
    </p:spTree>
    <p:extLst>
      <p:ext uri="{BB962C8B-B14F-4D97-AF65-F5344CB8AC3E}">
        <p14:creationId xmlns:p14="http://schemas.microsoft.com/office/powerpoint/2010/main" val="395744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E35D9BEC-055C-49BC-9010-4A5D5C8BF4B5}" type="datetime1">
              <a:rPr lang="zh-CN" altLang="en-US"/>
              <a:pPr>
                <a:defRPr/>
              </a:pPr>
              <a:t>2018/5/13</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72C8BD70-4A6A-4FCC-8E32-3556EB52ACF3}" type="slidenum">
              <a:rPr lang="zh-CN" altLang="en-US"/>
              <a:pPr>
                <a:defRPr/>
              </a:pPr>
              <a:t>‹#›</a:t>
            </a:fld>
            <a:endParaRPr lang="zh-CN" altLang="en-US"/>
          </a:p>
        </p:txBody>
      </p:sp>
    </p:spTree>
    <p:extLst>
      <p:ext uri="{BB962C8B-B14F-4D97-AF65-F5344CB8AC3E}">
        <p14:creationId xmlns:p14="http://schemas.microsoft.com/office/powerpoint/2010/main" val="34194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fld id="{E3EA0378-8C15-4FF1-BD02-201F252CAD41}"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C56613A4-C342-4E71-BA72-DB1FABBE2E8F}" type="slidenum">
              <a:rPr lang="zh-CN" altLang="en-US"/>
              <a:pPr>
                <a:defRPr/>
              </a:pPr>
              <a:t>‹#›</a:t>
            </a:fld>
            <a:endParaRPr lang="zh-CN" altLang="en-US"/>
          </a:p>
        </p:txBody>
      </p:sp>
    </p:spTree>
    <p:extLst>
      <p:ext uri="{BB962C8B-B14F-4D97-AF65-F5344CB8AC3E}">
        <p14:creationId xmlns:p14="http://schemas.microsoft.com/office/powerpoint/2010/main" val="95478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fld id="{246F0170-9994-48CD-A2E5-BEAAFCC8EFCC}" type="datetime1">
              <a:rPr lang="zh-CN" altLang="en-US"/>
              <a:pPr>
                <a:defRPr/>
              </a:pPr>
              <a:t>2018/5/13</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a:p>
        </p:txBody>
      </p:sp>
      <p:sp>
        <p:nvSpPr>
          <p:cNvPr id="9" name="灯片编号占位符 5"/>
          <p:cNvSpPr>
            <a:spLocks noGrp="1"/>
          </p:cNvSpPr>
          <p:nvPr>
            <p:ph type="sldNum" sz="quarter" idx="12"/>
          </p:nvPr>
        </p:nvSpPr>
        <p:spPr>
          <a:ln/>
        </p:spPr>
        <p:txBody>
          <a:bodyPr/>
          <a:lstStyle>
            <a:lvl1pPr>
              <a:defRPr/>
            </a:lvl1pPr>
          </a:lstStyle>
          <a:p>
            <a:pPr>
              <a:defRPr/>
            </a:pPr>
            <a:fld id="{70310446-3F13-42F5-88A2-2D8C5B0CCBB5}" type="slidenum">
              <a:rPr lang="zh-CN" altLang="en-US"/>
              <a:pPr>
                <a:defRPr/>
              </a:pPr>
              <a:t>‹#›</a:t>
            </a:fld>
            <a:endParaRPr lang="zh-CN" altLang="en-US"/>
          </a:p>
        </p:txBody>
      </p:sp>
    </p:spTree>
    <p:extLst>
      <p:ext uri="{BB962C8B-B14F-4D97-AF65-F5344CB8AC3E}">
        <p14:creationId xmlns:p14="http://schemas.microsoft.com/office/powerpoint/2010/main" val="101298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fld id="{F137E21C-6107-457B-AD74-FC0F01CFCE5D}" type="datetime1">
              <a:rPr lang="zh-CN" altLang="en-US"/>
              <a:pPr>
                <a:defRPr/>
              </a:pPr>
              <a:t>2018/5/13</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a:p>
        </p:txBody>
      </p:sp>
      <p:sp>
        <p:nvSpPr>
          <p:cNvPr id="5" name="灯片编号占位符 5"/>
          <p:cNvSpPr>
            <a:spLocks noGrp="1"/>
          </p:cNvSpPr>
          <p:nvPr>
            <p:ph type="sldNum" sz="quarter" idx="12"/>
          </p:nvPr>
        </p:nvSpPr>
        <p:spPr>
          <a:ln/>
        </p:spPr>
        <p:txBody>
          <a:bodyPr/>
          <a:lstStyle>
            <a:lvl1pPr>
              <a:defRPr/>
            </a:lvl1pPr>
          </a:lstStyle>
          <a:p>
            <a:pPr>
              <a:defRPr/>
            </a:pPr>
            <a:fld id="{DAF954F1-A5C9-4AC1-B72F-FCA352D59B41}" type="slidenum">
              <a:rPr lang="zh-CN" altLang="en-US"/>
              <a:pPr>
                <a:defRPr/>
              </a:pPr>
              <a:t>‹#›</a:t>
            </a:fld>
            <a:endParaRPr lang="zh-CN" altLang="en-US"/>
          </a:p>
        </p:txBody>
      </p:sp>
    </p:spTree>
    <p:extLst>
      <p:ext uri="{BB962C8B-B14F-4D97-AF65-F5344CB8AC3E}">
        <p14:creationId xmlns:p14="http://schemas.microsoft.com/office/powerpoint/2010/main" val="121721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FFF0156A-DE17-4B09-B00B-6D5B7B2BDEDB}" type="datetime1">
              <a:rPr lang="zh-CN" altLang="en-US"/>
              <a:pPr>
                <a:defRPr/>
              </a:pPr>
              <a:t>2018/5/13</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a:p>
        </p:txBody>
      </p:sp>
      <p:sp>
        <p:nvSpPr>
          <p:cNvPr id="4" name="灯片编号占位符 5"/>
          <p:cNvSpPr>
            <a:spLocks noGrp="1"/>
          </p:cNvSpPr>
          <p:nvPr>
            <p:ph type="sldNum" sz="quarter" idx="12"/>
          </p:nvPr>
        </p:nvSpPr>
        <p:spPr>
          <a:ln/>
        </p:spPr>
        <p:txBody>
          <a:bodyPr/>
          <a:lstStyle>
            <a:lvl1pPr>
              <a:defRPr/>
            </a:lvl1pPr>
          </a:lstStyle>
          <a:p>
            <a:pPr>
              <a:defRPr/>
            </a:pPr>
            <a:fld id="{1800694C-8FF9-4ED0-BCDD-DFCCA53833E3}" type="slidenum">
              <a:rPr lang="zh-CN" altLang="en-US"/>
              <a:pPr>
                <a:defRPr/>
              </a:pPr>
              <a:t>‹#›</a:t>
            </a:fld>
            <a:endParaRPr lang="zh-CN" altLang="en-US"/>
          </a:p>
        </p:txBody>
      </p:sp>
    </p:spTree>
    <p:extLst>
      <p:ext uri="{BB962C8B-B14F-4D97-AF65-F5344CB8AC3E}">
        <p14:creationId xmlns:p14="http://schemas.microsoft.com/office/powerpoint/2010/main" val="395517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3A1BB7E7-AABE-42C2-8275-8DD26241C04B}"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3AA7A011-FEAE-4386-9B3E-882AF735DE06}" type="slidenum">
              <a:rPr lang="zh-CN" altLang="en-US"/>
              <a:pPr>
                <a:defRPr/>
              </a:pPr>
              <a:t>‹#›</a:t>
            </a:fld>
            <a:endParaRPr lang="zh-CN" altLang="en-US"/>
          </a:p>
        </p:txBody>
      </p:sp>
    </p:spTree>
    <p:extLst>
      <p:ext uri="{BB962C8B-B14F-4D97-AF65-F5344CB8AC3E}">
        <p14:creationId xmlns:p14="http://schemas.microsoft.com/office/powerpoint/2010/main" val="426417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92D711F9-82BD-48DC-9DB0-0345BF6BB0EA}" type="datetime1">
              <a:rPr lang="zh-CN" altLang="en-US"/>
              <a:pPr>
                <a:defRPr/>
              </a:pPr>
              <a:t>2018/5/13</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EE6738AA-D63B-4FAA-9A8B-19431832EACB}" type="slidenum">
              <a:rPr lang="zh-CN" altLang="en-US"/>
              <a:pPr>
                <a:defRPr/>
              </a:pPr>
              <a:t>‹#›</a:t>
            </a:fld>
            <a:endParaRPr lang="zh-CN" altLang="en-US"/>
          </a:p>
        </p:txBody>
      </p:sp>
    </p:spTree>
    <p:extLst>
      <p:ext uri="{BB962C8B-B14F-4D97-AF65-F5344CB8AC3E}">
        <p14:creationId xmlns:p14="http://schemas.microsoft.com/office/powerpoint/2010/main" val="108421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0"/>
            <a:ext cx="12192000" cy="6858000"/>
          </a:xfrm>
          <a:prstGeom prst="rect">
            <a:avLst/>
          </a:prstGeom>
          <a:solidFill>
            <a:srgbClr val="EEEE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mtClean="0">
              <a:solidFill>
                <a:srgbClr val="FFFFFF"/>
              </a:solidFill>
            </a:endParaRPr>
          </a:p>
        </p:txBody>
      </p:sp>
      <p:sp>
        <p:nvSpPr>
          <p:cNvPr id="1027"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anose="020F0502020204030204" pitchFamily="34" charset="0"/>
              </a:rPr>
              <a:t>单击此处编辑母版标题样式</a:t>
            </a:r>
          </a:p>
        </p:txBody>
      </p:sp>
      <p:sp>
        <p:nvSpPr>
          <p:cNvPr id="1028"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9"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9791C6A5-46F1-4697-A253-F1542CB156D4}" type="datetime1">
              <a:rPr lang="zh-CN" altLang="en-US"/>
              <a:pPr>
                <a:defRPr/>
              </a:pPr>
              <a:t>2018/5/13</a:t>
            </a:fld>
            <a:endParaRPr lang="zh-CN" altLang="en-US"/>
          </a:p>
        </p:txBody>
      </p:sp>
      <p:sp>
        <p:nvSpPr>
          <p:cNvPr id="1030"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a:p>
        </p:txBody>
      </p:sp>
      <p:sp>
        <p:nvSpPr>
          <p:cNvPr id="1031"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1243E1B7-4B72-441E-AF13-BB7FB72A9B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charset="0"/>
          <a:ea typeface="微软雅黑" panose="020B0503020204020204" charset="-122"/>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charset="0"/>
          <a:ea typeface="微软雅黑" panose="020B0503020204020204" charset="-122"/>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矩形 6"/>
          <p:cNvSpPr>
            <a:spLocks noChangeArrowheads="1"/>
          </p:cNvSpPr>
          <p:nvPr/>
        </p:nvSpPr>
        <p:spPr bwMode="auto">
          <a:xfrm>
            <a:off x="0" y="0"/>
            <a:ext cx="12192000" cy="6858000"/>
          </a:xfrm>
          <a:prstGeom prst="rect">
            <a:avLst/>
          </a:prstGeom>
          <a:solidFill>
            <a:srgbClr val="EEEE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2051"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anose="020F0502020204030204" pitchFamily="34" charset="0"/>
              </a:rPr>
              <a:t>单击此处编辑母版标题样式</a:t>
            </a:r>
          </a:p>
        </p:txBody>
      </p:sp>
      <p:sp>
        <p:nvSpPr>
          <p:cNvPr id="2052"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9"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84EFA805-E589-4942-9A6F-A466EDF3ADE1}" type="datetime1">
              <a:rPr lang="zh-CN" altLang="en-US"/>
              <a:pPr>
                <a:defRPr/>
              </a:pPr>
              <a:t>2018/5/13</a:t>
            </a:fld>
            <a:endParaRPr lang="zh-CN" altLang="en-US"/>
          </a:p>
        </p:txBody>
      </p:sp>
      <p:sp>
        <p:nvSpPr>
          <p:cNvPr id="1030"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a:p>
        </p:txBody>
      </p:sp>
      <p:sp>
        <p:nvSpPr>
          <p:cNvPr id="1031"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6011303C-43F5-4D9A-952D-8F4E29E9299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charset="0"/>
          <a:ea typeface="微软雅黑" panose="020B0503020204020204" charset="-122"/>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charset="0"/>
          <a:ea typeface="微软雅黑" panose="020B0503020204020204" charset="-122"/>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4.png"/><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剪去单角的矩形 34"/>
          <p:cNvSpPr>
            <a:spLocks noChangeArrowheads="1"/>
          </p:cNvSpPr>
          <p:nvPr/>
        </p:nvSpPr>
        <p:spPr bwMode="auto">
          <a:xfrm>
            <a:off x="0" y="1893888"/>
            <a:ext cx="12192000" cy="3263900"/>
          </a:xfrm>
          <a:custGeom>
            <a:avLst/>
            <a:gdLst>
              <a:gd name="T0" fmla="*/ 0 w 19200"/>
              <a:gd name="T1" fmla="*/ 0 h 5140"/>
              <a:gd name="T2" fmla="*/ 2147483646 w 19200"/>
              <a:gd name="T3" fmla="*/ 0 h 5140"/>
              <a:gd name="T4" fmla="*/ 2147483646 w 19200"/>
              <a:gd name="T5" fmla="*/ 890724025 h 5140"/>
              <a:gd name="T6" fmla="*/ 2147483646 w 19200"/>
              <a:gd name="T7" fmla="*/ 2072576500 h 5140"/>
              <a:gd name="T8" fmla="*/ 0 w 19200"/>
              <a:gd name="T9" fmla="*/ 2072576500 h 5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0" h="5140">
                <a:moveTo>
                  <a:pt x="0" y="0"/>
                </a:moveTo>
                <a:lnTo>
                  <a:pt x="16990" y="0"/>
                </a:lnTo>
                <a:lnTo>
                  <a:pt x="19200" y="2209"/>
                </a:lnTo>
                <a:lnTo>
                  <a:pt x="19200" y="5140"/>
                </a:lnTo>
                <a:lnTo>
                  <a:pt x="0" y="5140"/>
                </a:lnTo>
                <a:lnTo>
                  <a:pt x="0" y="0"/>
                </a:lnTo>
                <a:close/>
              </a:path>
            </a:pathLst>
          </a:custGeom>
          <a:solidFill>
            <a:srgbClr val="01A89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4099" name="标题 1"/>
          <p:cNvSpPr>
            <a:spLocks noGrp="1" noChangeArrowheads="1"/>
          </p:cNvSpPr>
          <p:nvPr>
            <p:ph type="ctrTitle"/>
          </p:nvPr>
        </p:nvSpPr>
        <p:spPr>
          <a:xfrm>
            <a:off x="223838" y="1893888"/>
            <a:ext cx="10444162" cy="3263900"/>
          </a:xfrm>
        </p:spPr>
        <p:txBody>
          <a:bodyPr anchor="ctr"/>
          <a:lstStyle/>
          <a:p>
            <a:pPr marL="0" indent="0" eaLnBrk="1" hangingPunct="1"/>
            <a:r>
              <a:rPr lang="en-US" altLang="zh-CN" sz="4800" smtClean="0">
                <a:solidFill>
                  <a:schemeClr val="bg1"/>
                </a:solidFill>
              </a:rPr>
              <a:t>Chat More: Deepening and Widening </a:t>
            </a:r>
            <a:br>
              <a:rPr lang="en-US" altLang="zh-CN" sz="4800" smtClean="0">
                <a:solidFill>
                  <a:schemeClr val="bg1"/>
                </a:solidFill>
              </a:rPr>
            </a:br>
            <a:r>
              <a:rPr lang="en-US" altLang="zh-CN" sz="4800" smtClean="0">
                <a:solidFill>
                  <a:schemeClr val="bg1"/>
                </a:solidFill>
              </a:rPr>
              <a:t>the Chatting Topic via A Deep Model</a:t>
            </a:r>
            <a:endParaRPr lang="zh-CN" altLang="en-US" sz="4800" smtClean="0">
              <a:solidFill>
                <a:schemeClr val="bg1"/>
              </a:solidFill>
            </a:endParaRPr>
          </a:p>
        </p:txBody>
      </p:sp>
      <p:sp>
        <p:nvSpPr>
          <p:cNvPr id="4100" name="文本框 1"/>
          <p:cNvSpPr txBox="1">
            <a:spLocks noChangeArrowheads="1"/>
          </p:cNvSpPr>
          <p:nvPr/>
        </p:nvSpPr>
        <p:spPr bwMode="auto">
          <a:xfrm>
            <a:off x="4789488" y="5518150"/>
            <a:ext cx="33829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姓名：周威信</a:t>
            </a:r>
          </a:p>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日期：</a:t>
            </a:r>
            <a:r>
              <a:rPr lang="en-US" altLang="zh-CN" sz="2400">
                <a:latin typeface="微软雅黑" panose="020B0503020204020204" pitchFamily="34" charset="-122"/>
              </a:rPr>
              <a:t>2018</a:t>
            </a:r>
            <a:r>
              <a:rPr lang="zh-CN" altLang="en-US" sz="2400">
                <a:latin typeface="微软雅黑" panose="020B0503020204020204" pitchFamily="34" charset="-122"/>
              </a:rPr>
              <a:t>年</a:t>
            </a:r>
            <a:r>
              <a:rPr lang="en-US" altLang="zh-CN" sz="2400">
                <a:latin typeface="微软雅黑" panose="020B0503020204020204" pitchFamily="34" charset="-122"/>
              </a:rPr>
              <a:t>5</a:t>
            </a:r>
            <a:r>
              <a:rPr lang="zh-CN" altLang="en-US" sz="2400">
                <a:latin typeface="微软雅黑" panose="020B0503020204020204" pitchFamily="34" charset="-122"/>
              </a:rPr>
              <a:t>月</a:t>
            </a:r>
            <a:r>
              <a:rPr lang="en-US" altLang="zh-CN" sz="2400">
                <a:latin typeface="微软雅黑" panose="020B0503020204020204" pitchFamily="34" charset="-122"/>
              </a:rPr>
              <a:t>24</a:t>
            </a:r>
            <a:r>
              <a:rPr lang="zh-CN" altLang="en-US" sz="2400">
                <a:latin typeface="微软雅黑" panose="020B0503020204020204" pitchFamily="34" charset="-122"/>
              </a:rPr>
              <a:t>日</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6.1 Keyword Extraction</a:t>
            </a:r>
            <a:endParaRPr lang="en-US" altLang="zh-CN" sz="4400" dirty="0" smtClean="0">
              <a:solidFill>
                <a:srgbClr val="01A89C"/>
              </a:solidFill>
            </a:endParaRPr>
          </a:p>
        </p:txBody>
      </p:sp>
      <p:sp>
        <p:nvSpPr>
          <p:cNvPr id="5" name="矩形 4"/>
          <p:cNvSpPr/>
          <p:nvPr/>
        </p:nvSpPr>
        <p:spPr>
          <a:xfrm>
            <a:off x="1213075" y="1831593"/>
            <a:ext cx="4135076" cy="1303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ea typeface="宋体" panose="02010600030101010101" pitchFamily="2" charset="-122"/>
              </a:rPr>
              <a:t>Context:</a:t>
            </a:r>
          </a:p>
          <a:p>
            <a:r>
              <a:rPr lang="en-US" altLang="zh-CN" sz="2400" b="1" dirty="0">
                <a:solidFill>
                  <a:schemeClr val="bg1"/>
                </a:solidFill>
                <a:latin typeface="Times New Roman" panose="02020603050405020304" pitchFamily="18"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A:</a:t>
            </a:r>
            <a:r>
              <a:rPr lang="en-US" altLang="zh-CN" sz="2000" dirty="0">
                <a:solidFill>
                  <a:schemeClr val="bg1"/>
                </a:solidFill>
                <a:latin typeface="Times New Roman" panose="02020603050405020304" pitchFamily="18" charset="0"/>
                <a:ea typeface="宋体" panose="02010600030101010101" pitchFamily="2" charset="-122"/>
              </a:rPr>
              <a:t> There is a </a:t>
            </a:r>
            <a:r>
              <a:rPr lang="en-US" altLang="zh-CN" sz="2000" b="1" dirty="0">
                <a:solidFill>
                  <a:srgbClr val="FF0000"/>
                </a:solidFill>
                <a:latin typeface="Times New Roman" panose="02020603050405020304" pitchFamily="18" charset="0"/>
                <a:ea typeface="宋体" panose="02010600030101010101" pitchFamily="2" charset="-122"/>
              </a:rPr>
              <a:t>heavy rain </a:t>
            </a:r>
            <a:r>
              <a:rPr lang="en-US" altLang="zh-CN" sz="2000" dirty="0">
                <a:solidFill>
                  <a:schemeClr val="bg1"/>
                </a:solidFill>
                <a:latin typeface="Times New Roman" panose="02020603050405020304" pitchFamily="18" charset="0"/>
                <a:ea typeface="宋体" panose="02010600030101010101" pitchFamily="2" charset="-122"/>
              </a:rPr>
              <a:t>today.</a:t>
            </a:r>
          </a:p>
          <a:p>
            <a:r>
              <a:rPr lang="en-US" altLang="zh-CN" sz="2000" dirty="0">
                <a:solidFill>
                  <a:schemeClr val="bg1"/>
                </a:solidFill>
                <a:latin typeface="Times New Roman" panose="02020603050405020304" pitchFamily="18" charset="0"/>
                <a:ea typeface="宋体" panose="02010600030101010101" pitchFamily="2" charset="-122"/>
              </a:rPr>
              <a:t>     </a:t>
            </a:r>
            <a:r>
              <a:rPr lang="en-US" altLang="zh-CN" sz="2000" dirty="0" smtClean="0">
                <a:solidFill>
                  <a:schemeClr val="bg1"/>
                </a:solidFill>
                <a:latin typeface="Times New Roman" panose="02020603050405020304" pitchFamily="18" charset="0"/>
                <a:ea typeface="宋体" panose="02010600030101010101" pitchFamily="2" charset="-122"/>
              </a:rPr>
              <a:t> </a:t>
            </a:r>
            <a:r>
              <a:rPr lang="en-US" altLang="zh-CN" sz="2000" dirty="0" smtClean="0">
                <a:solidFill>
                  <a:schemeClr val="tx1"/>
                </a:solidFill>
                <a:latin typeface="Times New Roman" panose="02020603050405020304" pitchFamily="18" charset="0"/>
                <a:ea typeface="宋体" panose="02010600030101010101" pitchFamily="2" charset="-122"/>
              </a:rPr>
              <a:t>B</a:t>
            </a:r>
            <a:r>
              <a:rPr lang="en-US" altLang="zh-CN" sz="2000" dirty="0">
                <a:solidFill>
                  <a:schemeClr val="tx1"/>
                </a:solidFill>
                <a:latin typeface="Times New Roman" panose="02020603050405020304" pitchFamily="18" charset="0"/>
                <a:ea typeface="宋体" panose="02010600030101010101" pitchFamily="2" charset="-122"/>
              </a:rPr>
              <a:t>:</a:t>
            </a:r>
            <a:r>
              <a:rPr lang="en-US" altLang="zh-CN" sz="2000" dirty="0">
                <a:solidFill>
                  <a:schemeClr val="bg1"/>
                </a:solidFill>
                <a:latin typeface="Times New Roman" panose="02020603050405020304" pitchFamily="18" charset="0"/>
                <a:ea typeface="宋体" panose="02010600030101010101" pitchFamily="2" charset="-122"/>
              </a:rPr>
              <a:t> The </a:t>
            </a:r>
            <a:r>
              <a:rPr lang="en-US" altLang="zh-CN" sz="2000" b="1" dirty="0">
                <a:solidFill>
                  <a:srgbClr val="FF0000"/>
                </a:solidFill>
                <a:latin typeface="Times New Roman" panose="02020603050405020304" pitchFamily="18" charset="0"/>
                <a:ea typeface="宋体" panose="02010600030101010101" pitchFamily="2" charset="-122"/>
              </a:rPr>
              <a:t>umbrella</a:t>
            </a:r>
            <a:r>
              <a:rPr lang="en-US" altLang="zh-CN" sz="2000" dirty="0">
                <a:solidFill>
                  <a:schemeClr val="bg1"/>
                </a:solidFill>
                <a:latin typeface="Times New Roman" panose="02020603050405020304" pitchFamily="18" charset="0"/>
                <a:ea typeface="宋体" panose="02010600030101010101" pitchFamily="2" charset="-122"/>
              </a:rPr>
              <a:t> is totally </a:t>
            </a:r>
            <a:r>
              <a:rPr lang="en-US" altLang="zh-CN" sz="2000" b="1" dirty="0">
                <a:solidFill>
                  <a:srgbClr val="FF0000"/>
                </a:solidFill>
                <a:latin typeface="Times New Roman" panose="02020603050405020304" pitchFamily="18" charset="0"/>
                <a:ea typeface="宋体" panose="02010600030101010101" pitchFamily="2" charset="-122"/>
              </a:rPr>
              <a:t>useless</a:t>
            </a:r>
            <a:r>
              <a:rPr lang="en-US" altLang="zh-CN" sz="2000" dirty="0">
                <a:solidFill>
                  <a:schemeClr val="bg1"/>
                </a:solidFill>
                <a:latin typeface="Times New Roman" panose="02020603050405020304" pitchFamily="18" charset="0"/>
                <a:ea typeface="宋体" panose="02010600030101010101" pitchFamily="2" charset="-122"/>
              </a:rPr>
              <a:t>.</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8" name="矩形 7"/>
          <p:cNvSpPr/>
          <p:nvPr/>
        </p:nvSpPr>
        <p:spPr>
          <a:xfrm>
            <a:off x="6855881" y="2054635"/>
            <a:ext cx="3790171" cy="856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latin typeface="Times New Roman" panose="02020603050405020304" pitchFamily="18" charset="0"/>
                <a:ea typeface="宋体" panose="02010600030101010101" pitchFamily="2" charset="-122"/>
              </a:rPr>
              <a:t>Context</a:t>
            </a:r>
            <a:r>
              <a:rPr lang="en-US" altLang="zh-CN" sz="2000" b="1" dirty="0">
                <a:solidFill>
                  <a:schemeClr val="tx1"/>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Keywords:</a:t>
            </a:r>
          </a:p>
          <a:p>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000" b="1" dirty="0" smtClean="0">
                <a:solidFill>
                  <a:srgbClr val="FF0000"/>
                </a:solidFill>
                <a:latin typeface="Times New Roman" panose="02020603050405020304" pitchFamily="18" charset="0"/>
                <a:ea typeface="宋体" panose="02010600030101010101" pitchFamily="2" charset="-122"/>
              </a:rPr>
              <a:t>heavy, rain, umbrella, useless</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6" name="右箭头 5"/>
          <p:cNvSpPr/>
          <p:nvPr/>
        </p:nvSpPr>
        <p:spPr>
          <a:xfrm>
            <a:off x="5678904" y="2267639"/>
            <a:ext cx="878193" cy="430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62926" y="3982453"/>
            <a:ext cx="1185225" cy="1082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altLang="zh-CN" sz="2000" dirty="0" smtClean="0">
                <a:solidFill>
                  <a:schemeClr val="bg1"/>
                </a:solidFill>
                <a:latin typeface="Times New Roman" panose="02020603050405020304" pitchFamily="18" charset="0"/>
                <a:ea typeface="宋体" panose="02010600030101010101" pitchFamily="2" charset="-122"/>
              </a:rPr>
              <a:t>Session</a:t>
            </a:r>
          </a:p>
          <a:p>
            <a:pPr algn="r"/>
            <a:endParaRPr lang="en-US" altLang="zh-CN" sz="2000" dirty="0">
              <a:solidFill>
                <a:schemeClr val="bg1"/>
              </a:solidFill>
              <a:latin typeface="Times New Roman" panose="02020603050405020304" pitchFamily="18" charset="0"/>
              <a:ea typeface="宋体" panose="02010600030101010101" pitchFamily="2" charset="-122"/>
            </a:endParaRPr>
          </a:p>
          <a:p>
            <a:pPr algn="r"/>
            <a:r>
              <a:rPr lang="en-US" altLang="zh-CN" sz="2000" dirty="0">
                <a:solidFill>
                  <a:schemeClr val="bg1"/>
                </a:solidFill>
                <a:latin typeface="Times New Roman" panose="02020603050405020304" pitchFamily="18" charset="0"/>
                <a:ea typeface="宋体" panose="02010600030101010101" pitchFamily="2" charset="-122"/>
              </a:rPr>
              <a:t>    </a:t>
            </a:r>
            <a:r>
              <a:rPr lang="en-US" altLang="zh-CN" sz="2000" dirty="0" smtClean="0">
                <a:solidFill>
                  <a:schemeClr val="bg1"/>
                </a:solidFill>
                <a:latin typeface="Times New Roman" panose="02020603050405020304" pitchFamily="18" charset="0"/>
                <a:ea typeface="宋体" panose="02010600030101010101" pitchFamily="2" charset="-122"/>
              </a:rPr>
              <a:t>Word</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11" name="矩形 10"/>
          <p:cNvSpPr/>
          <p:nvPr/>
        </p:nvSpPr>
        <p:spPr>
          <a:xfrm>
            <a:off x="6857776" y="3982453"/>
            <a:ext cx="1419950" cy="1082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smtClean="0">
                <a:solidFill>
                  <a:schemeClr val="bg1"/>
                </a:solidFill>
                <a:latin typeface="Times New Roman" panose="02020603050405020304" pitchFamily="18" charset="0"/>
                <a:ea typeface="宋体" panose="02010600030101010101" pitchFamily="2" charset="-122"/>
              </a:rPr>
              <a:t>Document</a:t>
            </a:r>
          </a:p>
          <a:p>
            <a:endParaRPr lang="en-US" altLang="zh-CN" sz="2000" dirty="0">
              <a:solidFill>
                <a:schemeClr val="bg1"/>
              </a:solidFill>
              <a:latin typeface="Times New Roman" panose="02020603050405020304" pitchFamily="18" charset="0"/>
              <a:ea typeface="宋体" panose="02010600030101010101" pitchFamily="2" charset="-122"/>
            </a:endParaRPr>
          </a:p>
          <a:p>
            <a:r>
              <a:rPr lang="en-US" altLang="zh-CN" sz="2000" dirty="0" smtClean="0">
                <a:solidFill>
                  <a:schemeClr val="bg1"/>
                </a:solidFill>
                <a:latin typeface="Times New Roman" panose="02020603050405020304" pitchFamily="18" charset="0"/>
                <a:ea typeface="宋体" panose="02010600030101010101" pitchFamily="2" charset="-122"/>
              </a:rPr>
              <a:t>Term   </a:t>
            </a:r>
            <a:endParaRPr lang="zh-CN" altLang="en-US" sz="2000" dirty="0">
              <a:solidFill>
                <a:schemeClr val="bg1"/>
              </a:solidFill>
              <a:latin typeface="Times New Roman" panose="02020603050405020304" pitchFamily="18" charset="0"/>
              <a:ea typeface="宋体" panose="02010600030101010101" pitchFamily="2" charset="-122"/>
            </a:endParaRPr>
          </a:p>
        </p:txBody>
      </p:sp>
      <p:cxnSp>
        <p:nvCxnSpPr>
          <p:cNvPr id="10" name="直接箭头连接符 9"/>
          <p:cNvCxnSpPr/>
          <p:nvPr/>
        </p:nvCxnSpPr>
        <p:spPr>
          <a:xfrm flipV="1">
            <a:off x="5414218" y="4231628"/>
            <a:ext cx="1407693" cy="348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5398170" y="4829204"/>
            <a:ext cx="1407693" cy="348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上箭头 17"/>
          <p:cNvSpPr/>
          <p:nvPr/>
        </p:nvSpPr>
        <p:spPr>
          <a:xfrm>
            <a:off x="5963653" y="2803358"/>
            <a:ext cx="276726" cy="1179095"/>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9" name="文本框 18"/>
          <p:cNvSpPr txBox="1"/>
          <p:nvPr/>
        </p:nvSpPr>
        <p:spPr>
          <a:xfrm>
            <a:off x="5630776" y="4391526"/>
            <a:ext cx="998621" cy="369332"/>
          </a:xfrm>
          <a:prstGeom prst="rect">
            <a:avLst/>
          </a:prstGeom>
          <a:noFill/>
        </p:spPr>
        <p:txBody>
          <a:bodyPr wrap="square" rtlCol="0">
            <a:spAutoFit/>
          </a:bodyPr>
          <a:lstStyle/>
          <a:p>
            <a:r>
              <a:rPr lang="en-US" altLang="zh-CN" b="1" dirty="0" smtClean="0">
                <a:latin typeface="Times New Roman" panose="02020603050405020304" pitchFamily="18" charset="0"/>
                <a:cs typeface="Times New Roman" panose="02020603050405020304" pitchFamily="18" charset="0"/>
              </a:rPr>
              <a:t>TF-IDF</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6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6.2 Global Channel</a:t>
            </a:r>
            <a:endParaRPr lang="en-US" altLang="zh-CN" sz="4400" dirty="0" smtClean="0">
              <a:solidFill>
                <a:srgbClr val="01A89C"/>
              </a:solidFill>
            </a:endParaRPr>
          </a:p>
        </p:txBody>
      </p:sp>
      <p:sp>
        <p:nvSpPr>
          <p:cNvPr id="2" name="文本框 1"/>
          <p:cNvSpPr txBox="1"/>
          <p:nvPr/>
        </p:nvSpPr>
        <p:spPr>
          <a:xfrm>
            <a:off x="1781502" y="5457224"/>
            <a:ext cx="6164317" cy="830997"/>
          </a:xfrm>
          <a:prstGeom prst="rect">
            <a:avLst/>
          </a:prstGeom>
          <a:noFill/>
        </p:spPr>
        <p:txBody>
          <a:bodyPr wrap="square" rtlCol="0">
            <a:spAutoFit/>
          </a:bodyPr>
          <a:lstStyle/>
          <a:p>
            <a:r>
              <a:rPr lang="en-US" altLang="zh-CN" sz="2400" b="1" dirty="0">
                <a:latin typeface="Times New Roman" panose="02020603050405020304" pitchFamily="18" charset="0"/>
              </a:rPr>
              <a:t>GRU: encode the given context into a vector</a:t>
            </a:r>
          </a:p>
          <a:p>
            <a:endParaRPr lang="zh-CN" altLang="en-US" sz="2400" b="1" dirty="0">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571" y="5267896"/>
            <a:ext cx="2666667" cy="866667"/>
          </a:xfrm>
          <a:prstGeom prst="rect">
            <a:avLst/>
          </a:prstGeom>
        </p:spPr>
      </p:pic>
      <p:pic>
        <p:nvPicPr>
          <p:cNvPr id="4" name="图片 3"/>
          <p:cNvPicPr>
            <a:picLocks noChangeAspect="1"/>
          </p:cNvPicPr>
          <p:nvPr/>
        </p:nvPicPr>
        <p:blipFill>
          <a:blip r:embed="rId4"/>
          <a:stretch>
            <a:fillRect/>
          </a:stretch>
        </p:blipFill>
        <p:spPr>
          <a:xfrm>
            <a:off x="2786988" y="1853880"/>
            <a:ext cx="6104762" cy="3009524"/>
          </a:xfrm>
          <a:prstGeom prst="rect">
            <a:avLst/>
          </a:prstGeom>
        </p:spPr>
      </p:pic>
      <p:sp>
        <p:nvSpPr>
          <p:cNvPr id="7" name="圆角矩形 6"/>
          <p:cNvSpPr/>
          <p:nvPr/>
        </p:nvSpPr>
        <p:spPr>
          <a:xfrm>
            <a:off x="6385033" y="3168869"/>
            <a:ext cx="835572" cy="4414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54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6.3 Wide Channel</a:t>
            </a:r>
            <a:endParaRPr lang="en-US" altLang="zh-CN" sz="4400" dirty="0" smtClean="0">
              <a:solidFill>
                <a:srgbClr val="01A89C"/>
              </a:solidFill>
            </a:endParaRPr>
          </a:p>
        </p:txBody>
      </p:sp>
      <p:pic>
        <p:nvPicPr>
          <p:cNvPr id="3" name="图片 2"/>
          <p:cNvPicPr>
            <a:picLocks noChangeAspect="1"/>
          </p:cNvPicPr>
          <p:nvPr/>
        </p:nvPicPr>
        <p:blipFill>
          <a:blip r:embed="rId3"/>
          <a:stretch>
            <a:fillRect/>
          </a:stretch>
        </p:blipFill>
        <p:spPr>
          <a:xfrm>
            <a:off x="3605524" y="1705190"/>
            <a:ext cx="4980952" cy="3447619"/>
          </a:xfrm>
          <a:prstGeom prst="rect">
            <a:avLst/>
          </a:prstGeom>
        </p:spPr>
      </p:pic>
      <p:sp>
        <p:nvSpPr>
          <p:cNvPr id="4" name="文本框 3"/>
          <p:cNvSpPr txBox="1"/>
          <p:nvPr/>
        </p:nvSpPr>
        <p:spPr>
          <a:xfrm>
            <a:off x="1200653" y="5644055"/>
            <a:ext cx="9790694" cy="461665"/>
          </a:xfrm>
          <a:prstGeom prst="rect">
            <a:avLst/>
          </a:prstGeom>
          <a:noFill/>
        </p:spPr>
        <p:txBody>
          <a:bodyPr wrap="none" rtlCol="0">
            <a:spAutoFit/>
          </a:bodyPr>
          <a:lstStyle/>
          <a:p>
            <a:r>
              <a:rPr lang="en-US" altLang="zh-CN" sz="2400" b="1" dirty="0" smtClean="0">
                <a:latin typeface="Times New Roman" panose="02020603050405020304" pitchFamily="18" charset="0"/>
              </a:rPr>
              <a:t>Train </a:t>
            </a:r>
            <a:r>
              <a:rPr lang="en-US" altLang="zh-CN" sz="2400" b="1" dirty="0">
                <a:latin typeface="Times New Roman" panose="02020603050405020304" pitchFamily="18" charset="0"/>
              </a:rPr>
              <a:t>an attention-based RNN model to predict keywords to extend topics</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499731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6.4 Deep Channel</a:t>
            </a:r>
            <a:endParaRPr lang="en-US" altLang="zh-CN" sz="4400" dirty="0" smtClean="0">
              <a:solidFill>
                <a:srgbClr val="01A89C"/>
              </a:solidFill>
            </a:endParaRPr>
          </a:p>
        </p:txBody>
      </p:sp>
      <p:pic>
        <p:nvPicPr>
          <p:cNvPr id="2" name="图片 1"/>
          <p:cNvPicPr>
            <a:picLocks noChangeAspect="1"/>
          </p:cNvPicPr>
          <p:nvPr/>
        </p:nvPicPr>
        <p:blipFill>
          <a:blip r:embed="rId3"/>
          <a:stretch>
            <a:fillRect/>
          </a:stretch>
        </p:blipFill>
        <p:spPr>
          <a:xfrm>
            <a:off x="3181979" y="2062978"/>
            <a:ext cx="4819048" cy="2542857"/>
          </a:xfrm>
          <a:prstGeom prst="rect">
            <a:avLst/>
          </a:prstGeom>
        </p:spPr>
      </p:pic>
      <p:sp>
        <p:nvSpPr>
          <p:cNvPr id="6" name="文本框 5"/>
          <p:cNvSpPr txBox="1"/>
          <p:nvPr/>
        </p:nvSpPr>
        <p:spPr>
          <a:xfrm>
            <a:off x="1537671" y="5219425"/>
            <a:ext cx="8354658" cy="830997"/>
          </a:xfrm>
          <a:prstGeom prst="rect">
            <a:avLst/>
          </a:prstGeom>
          <a:noFill/>
        </p:spPr>
        <p:txBody>
          <a:bodyPr wrap="none" rtlCol="0">
            <a:spAutoFit/>
          </a:bodyPr>
          <a:lstStyle/>
          <a:p>
            <a:pPr lvl="0" algn="ctr" defTabSz="0">
              <a:defRPr/>
            </a:pPr>
            <a:r>
              <a:rPr lang="en-US" altLang="zh-CN" sz="2400" b="1" dirty="0" smtClean="0">
                <a:latin typeface="Times New Roman" panose="02020603050405020304" pitchFamily="18" charset="0"/>
              </a:rPr>
              <a:t>Train </a:t>
            </a:r>
            <a:r>
              <a:rPr lang="en-US" altLang="zh-CN" sz="2400" b="1" dirty="0">
                <a:latin typeface="Times New Roman" panose="02020603050405020304" pitchFamily="18" charset="0"/>
              </a:rPr>
              <a:t>an MLP to choose the useful keywords from the context </a:t>
            </a:r>
            <a:endParaRPr lang="en-US" altLang="zh-CN" sz="2400" b="1" dirty="0" smtClean="0">
              <a:latin typeface="Times New Roman" panose="02020603050405020304" pitchFamily="18" charset="0"/>
            </a:endParaRPr>
          </a:p>
          <a:p>
            <a:pPr lvl="0" algn="ctr" defTabSz="0">
              <a:defRPr/>
            </a:pPr>
            <a:r>
              <a:rPr lang="en-US" altLang="zh-CN" sz="2400" b="1" dirty="0" smtClean="0">
                <a:latin typeface="Times New Roman" panose="02020603050405020304" pitchFamily="18" charset="0"/>
              </a:rPr>
              <a:t>to </a:t>
            </a:r>
            <a:r>
              <a:rPr lang="en-US" altLang="zh-CN" sz="2400" b="1" dirty="0">
                <a:latin typeface="Times New Roman" panose="02020603050405020304" pitchFamily="18" charset="0"/>
              </a:rPr>
              <a:t>deepen the topic of interest</a:t>
            </a:r>
            <a:r>
              <a:rPr lang="en-US" altLang="zh-CN" sz="2400" b="1" dirty="0" smtClean="0">
                <a:latin typeface="Times New Roman" panose="02020603050405020304" pitchFamily="18" charset="0"/>
              </a:rPr>
              <a:t>.</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356483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6.5 Decoder</a:t>
            </a:r>
            <a:endParaRPr lang="en-US" altLang="zh-CN" sz="4400" dirty="0" smtClean="0">
              <a:solidFill>
                <a:srgbClr val="01A89C"/>
              </a:solidFill>
            </a:endParaRPr>
          </a:p>
        </p:txBody>
      </p:sp>
      <p:pic>
        <p:nvPicPr>
          <p:cNvPr id="4" name="图片 3"/>
          <p:cNvPicPr>
            <a:picLocks noChangeAspect="1"/>
          </p:cNvPicPr>
          <p:nvPr/>
        </p:nvPicPr>
        <p:blipFill>
          <a:blip r:embed="rId3"/>
          <a:stretch>
            <a:fillRect/>
          </a:stretch>
        </p:blipFill>
        <p:spPr>
          <a:xfrm>
            <a:off x="1343266" y="1575178"/>
            <a:ext cx="9352381" cy="4419048"/>
          </a:xfrm>
          <a:prstGeom prst="rect">
            <a:avLst/>
          </a:prstGeom>
        </p:spPr>
      </p:pic>
    </p:spTree>
    <p:extLst>
      <p:ext uri="{BB962C8B-B14F-4D97-AF65-F5344CB8AC3E}">
        <p14:creationId xmlns:p14="http://schemas.microsoft.com/office/powerpoint/2010/main" val="1727188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6.6 Loss Function</a:t>
            </a:r>
            <a:endParaRPr lang="en-US" altLang="zh-CN" sz="4400" dirty="0" smtClean="0">
              <a:solidFill>
                <a:srgbClr val="01A89C"/>
              </a:solidFill>
            </a:endParaRPr>
          </a:p>
        </p:txBody>
      </p:sp>
      <p:pic>
        <p:nvPicPr>
          <p:cNvPr id="2" name="图片 1"/>
          <p:cNvPicPr>
            <a:picLocks noChangeAspect="1"/>
          </p:cNvPicPr>
          <p:nvPr/>
        </p:nvPicPr>
        <p:blipFill>
          <a:blip r:embed="rId3"/>
          <a:stretch>
            <a:fillRect/>
          </a:stretch>
        </p:blipFill>
        <p:spPr>
          <a:xfrm>
            <a:off x="3186428" y="2266127"/>
            <a:ext cx="5057143" cy="2609524"/>
          </a:xfrm>
          <a:prstGeom prst="rect">
            <a:avLst/>
          </a:prstGeom>
        </p:spPr>
      </p:pic>
    </p:spTree>
    <p:extLst>
      <p:ext uri="{BB962C8B-B14F-4D97-AF65-F5344CB8AC3E}">
        <p14:creationId xmlns:p14="http://schemas.microsoft.com/office/powerpoint/2010/main" val="3627993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7.1 Dataset</a:t>
            </a:r>
            <a:endParaRPr lang="en-US" altLang="zh-CN" sz="4400" dirty="0" smtClean="0">
              <a:solidFill>
                <a:srgbClr val="01A89C"/>
              </a:solidFill>
            </a:endParaRPr>
          </a:p>
        </p:txBody>
      </p:sp>
    </p:spTree>
    <p:extLst>
      <p:ext uri="{BB962C8B-B14F-4D97-AF65-F5344CB8AC3E}">
        <p14:creationId xmlns:p14="http://schemas.microsoft.com/office/powerpoint/2010/main" val="4048506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7.2 Result</a:t>
            </a:r>
            <a:endParaRPr lang="en-US" altLang="zh-CN" sz="4400" dirty="0" smtClean="0">
              <a:solidFill>
                <a:srgbClr val="01A89C"/>
              </a:solidFill>
            </a:endParaRPr>
          </a:p>
        </p:txBody>
      </p:sp>
    </p:spTree>
    <p:extLst>
      <p:ext uri="{BB962C8B-B14F-4D97-AF65-F5344CB8AC3E}">
        <p14:creationId xmlns:p14="http://schemas.microsoft.com/office/powerpoint/2010/main" val="2344245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rPr>
              <a:t>8 </a:t>
            </a:r>
            <a:r>
              <a:rPr lang="en-US" altLang="zh-CN" sz="4400" dirty="0">
                <a:solidFill>
                  <a:srgbClr val="01A89C"/>
                </a:solidFill>
              </a:rPr>
              <a:t>I</a:t>
            </a:r>
            <a:r>
              <a:rPr lang="en-US" altLang="zh-CN" sz="4400" dirty="0" smtClean="0">
                <a:solidFill>
                  <a:srgbClr val="01A89C"/>
                </a:solidFill>
              </a:rPr>
              <a:t>nnovations</a:t>
            </a:r>
            <a:endParaRPr lang="en-US" altLang="zh-CN" sz="4400" dirty="0" smtClean="0">
              <a:solidFill>
                <a:srgbClr val="01A89C"/>
              </a:solidFill>
            </a:endParaRPr>
          </a:p>
        </p:txBody>
      </p:sp>
      <p:sp>
        <p:nvSpPr>
          <p:cNvPr id="6" name="文本框 2"/>
          <p:cNvSpPr txBox="1">
            <a:spLocks noChangeArrowheads="1"/>
          </p:cNvSpPr>
          <p:nvPr/>
        </p:nvSpPr>
        <p:spPr bwMode="auto">
          <a:xfrm>
            <a:off x="1179485" y="2345723"/>
            <a:ext cx="1020127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latin typeface="Times New Roman" panose="02020603050405020304" pitchFamily="18" charset="0"/>
              </a:rPr>
              <a:t>1) Study </a:t>
            </a:r>
            <a:r>
              <a:rPr lang="en-US" altLang="zh-CN" sz="2400" b="1" dirty="0">
                <a:latin typeface="Times New Roman" panose="02020603050405020304" pitchFamily="18" charset="0"/>
              </a:rPr>
              <a:t>the context-aware dialog </a:t>
            </a:r>
            <a:r>
              <a:rPr lang="en-US" altLang="zh-CN" sz="2400" b="1" dirty="0" smtClean="0">
                <a:latin typeface="Times New Roman" panose="02020603050405020304" pitchFamily="18" charset="0"/>
              </a:rPr>
              <a:t>systems</a:t>
            </a:r>
          </a:p>
          <a:p>
            <a:pPr marL="457200" indent="-457200">
              <a:buAutoNum type="arabicParenR"/>
            </a:pP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2) Deepen and widen the chatting topic</a:t>
            </a:r>
          </a:p>
          <a:p>
            <a:endParaRPr lang="en-US" altLang="zh-CN" sz="2400" b="1" dirty="0">
              <a:latin typeface="Times New Roman" panose="02020603050405020304" pitchFamily="18" charset="0"/>
            </a:endParaRPr>
          </a:p>
          <a:p>
            <a:pPr eaLnBrk="1" hangingPunct="1">
              <a:buFont typeface="Arial" panose="020B0604020202020204" pitchFamily="34" charset="0"/>
              <a:buNone/>
            </a:pPr>
            <a:endParaRPr lang="zh-CN" altLang="en-US" noProof="1"/>
          </a:p>
        </p:txBody>
      </p:sp>
    </p:spTree>
    <p:extLst>
      <p:ext uri="{BB962C8B-B14F-4D97-AF65-F5344CB8AC3E}">
        <p14:creationId xmlns:p14="http://schemas.microsoft.com/office/powerpoint/2010/main" val="278474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流程图: 决策 14"/>
          <p:cNvSpPr>
            <a:spLocks noChangeArrowheads="1"/>
          </p:cNvSpPr>
          <p:nvPr/>
        </p:nvSpPr>
        <p:spPr bwMode="auto">
          <a:xfrm>
            <a:off x="4489450" y="2833688"/>
            <a:ext cx="3330575" cy="1519237"/>
          </a:xfrm>
          <a:prstGeom prst="flowChartDecision">
            <a:avLst/>
          </a:prstGeom>
          <a:solidFill>
            <a:srgbClr val="BFBFBF"/>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0243" name="流程图: 决策 15"/>
          <p:cNvSpPr>
            <a:spLocks noChangeArrowheads="1"/>
          </p:cNvSpPr>
          <p:nvPr/>
        </p:nvSpPr>
        <p:spPr bwMode="auto">
          <a:xfrm>
            <a:off x="4489450" y="2514600"/>
            <a:ext cx="3330575" cy="1520825"/>
          </a:xfrm>
          <a:prstGeom prst="flowChartDecision">
            <a:avLst/>
          </a:prstGeom>
          <a:solidFill>
            <a:srgbClr val="D8D8D8"/>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0244" name="流程图: 决策 16"/>
          <p:cNvSpPr>
            <a:spLocks noChangeArrowheads="1"/>
          </p:cNvSpPr>
          <p:nvPr/>
        </p:nvSpPr>
        <p:spPr bwMode="auto">
          <a:xfrm>
            <a:off x="4489450" y="2155825"/>
            <a:ext cx="3330575" cy="1520825"/>
          </a:xfrm>
          <a:prstGeom prst="flowChartDecision">
            <a:avLst/>
          </a:prstGeom>
          <a:solidFill>
            <a:srgbClr val="01A89C"/>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0245" name="标题 4"/>
          <p:cNvSpPr>
            <a:spLocks noGrp="1" noChangeArrowheads="1"/>
          </p:cNvSpPr>
          <p:nvPr>
            <p:ph type="ctrTitle"/>
          </p:nvPr>
        </p:nvSpPr>
        <p:spPr>
          <a:xfrm>
            <a:off x="838200" y="4352925"/>
            <a:ext cx="10515600" cy="1325563"/>
          </a:xfrm>
        </p:spPr>
        <p:txBody>
          <a:bodyPr anchor="ctr"/>
          <a:lstStyle/>
          <a:p>
            <a:pPr marL="0" indent="0" eaLnBrk="1" hangingPunct="1">
              <a:buSzPct val="25000"/>
            </a:pPr>
            <a:r>
              <a:rPr lang="zh-CN" altLang="en-US" sz="4400" smtClean="0">
                <a:solidFill>
                  <a:srgbClr val="000000"/>
                </a:solidFill>
                <a:latin typeface="微软雅黑" panose="020B0503020204020204" pitchFamily="34" charset="-122"/>
              </a:rPr>
              <a:t>模型</a:t>
            </a:r>
            <a:endParaRPr lang="zh-CN" altLang="en-US" sz="4400"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3" name="文本占位符 5"/>
          <p:cNvSpPr>
            <a:spLocks noGrp="1" noChangeArrowheads="1"/>
          </p:cNvSpPr>
          <p:nvPr>
            <p:ph sz="quarter" idx="4294967295"/>
          </p:nvPr>
        </p:nvSpPr>
        <p:spPr>
          <a:xfrm rot="2700000">
            <a:off x="11279188" y="-158751"/>
            <a:ext cx="1049338" cy="1103313"/>
          </a:xfrm>
        </p:spPr>
        <p:txBody>
          <a:bodyPr anchor="ctr"/>
          <a:lstStyle/>
          <a:p>
            <a:pPr marL="0" indent="0" algn="ctr" eaLnBrk="1" hangingPunct="1">
              <a:buFont typeface="Arial" panose="020B0604020202020204" pitchFamily="34" charset="0"/>
              <a:buNone/>
            </a:pPr>
            <a:r>
              <a:rPr lang="zh-CN" altLang="en-US" smtClean="0">
                <a:solidFill>
                  <a:schemeClr val="bg1"/>
                </a:solidFill>
              </a:rPr>
              <a:t>目录</a:t>
            </a:r>
            <a:endParaRPr lang="zh-CN" altLang="en-US" smtClean="0"/>
          </a:p>
        </p:txBody>
      </p:sp>
      <p:cxnSp>
        <p:nvCxnSpPr>
          <p:cNvPr id="5124" name="肘形连接符 9"/>
          <p:cNvCxnSpPr>
            <a:cxnSpLocks noChangeShapeType="1"/>
          </p:cNvCxnSpPr>
          <p:nvPr/>
        </p:nvCxnSpPr>
        <p:spPr bwMode="auto">
          <a:xfrm>
            <a:off x="2397125" y="987425"/>
            <a:ext cx="914400" cy="914400"/>
          </a:xfrm>
          <a:prstGeom prst="bentConnector3">
            <a:avLst>
              <a:gd name="adj1" fmla="val 50000"/>
            </a:avLst>
          </a:prstGeom>
          <a:noFill/>
          <a:ln w="6350">
            <a:solidFill>
              <a:srgbClr val="01A89C"/>
            </a:solidFill>
            <a:bevel/>
            <a:headEnd/>
            <a:tailEnd/>
          </a:ln>
          <a:extLst>
            <a:ext uri="{909E8E84-426E-40DD-AFC4-6F175D3DCCD1}">
              <a14:hiddenFill xmlns:a14="http://schemas.microsoft.com/office/drawing/2010/main">
                <a:noFill/>
              </a14:hiddenFill>
            </a:ext>
          </a:extLst>
        </p:spPr>
      </p:cxnSp>
      <p:cxnSp>
        <p:nvCxnSpPr>
          <p:cNvPr id="5125" name="肘形连接符 10"/>
          <p:cNvCxnSpPr>
            <a:cxnSpLocks noChangeShapeType="1"/>
          </p:cNvCxnSpPr>
          <p:nvPr/>
        </p:nvCxnSpPr>
        <p:spPr bwMode="auto">
          <a:xfrm>
            <a:off x="3311525" y="1901825"/>
            <a:ext cx="914400" cy="914400"/>
          </a:xfrm>
          <a:prstGeom prst="bentConnector3">
            <a:avLst>
              <a:gd name="adj1" fmla="val 50000"/>
            </a:avLst>
          </a:prstGeom>
          <a:noFill/>
          <a:ln w="6350">
            <a:solidFill>
              <a:srgbClr val="01A89C"/>
            </a:solidFill>
            <a:bevel/>
            <a:headEnd/>
            <a:tailEnd/>
          </a:ln>
          <a:extLst>
            <a:ext uri="{909E8E84-426E-40DD-AFC4-6F175D3DCCD1}">
              <a14:hiddenFill xmlns:a14="http://schemas.microsoft.com/office/drawing/2010/main">
                <a:noFill/>
              </a14:hiddenFill>
            </a:ext>
          </a:extLst>
        </p:spPr>
      </p:cxnSp>
      <p:cxnSp>
        <p:nvCxnSpPr>
          <p:cNvPr id="5126" name="肘形连接符 11"/>
          <p:cNvCxnSpPr>
            <a:cxnSpLocks noChangeShapeType="1"/>
          </p:cNvCxnSpPr>
          <p:nvPr/>
        </p:nvCxnSpPr>
        <p:spPr bwMode="auto">
          <a:xfrm>
            <a:off x="4200525" y="2816225"/>
            <a:ext cx="914400" cy="914400"/>
          </a:xfrm>
          <a:prstGeom prst="bentConnector3">
            <a:avLst>
              <a:gd name="adj1" fmla="val 50000"/>
            </a:avLst>
          </a:prstGeom>
          <a:noFill/>
          <a:ln w="6350">
            <a:solidFill>
              <a:srgbClr val="01A89C"/>
            </a:solidFill>
            <a:bevel/>
            <a:headEnd/>
            <a:tailEnd/>
          </a:ln>
          <a:extLst>
            <a:ext uri="{909E8E84-426E-40DD-AFC4-6F175D3DCCD1}">
              <a14:hiddenFill xmlns:a14="http://schemas.microsoft.com/office/drawing/2010/main">
                <a:noFill/>
              </a14:hiddenFill>
            </a:ext>
          </a:extLst>
        </p:spPr>
      </p:cxnSp>
      <p:cxnSp>
        <p:nvCxnSpPr>
          <p:cNvPr id="5127" name="肘形连接符 33"/>
          <p:cNvCxnSpPr>
            <a:cxnSpLocks noChangeShapeType="1"/>
          </p:cNvCxnSpPr>
          <p:nvPr/>
        </p:nvCxnSpPr>
        <p:spPr bwMode="auto">
          <a:xfrm>
            <a:off x="5110163" y="3730625"/>
            <a:ext cx="914400" cy="914400"/>
          </a:xfrm>
          <a:prstGeom prst="bentConnector3">
            <a:avLst>
              <a:gd name="adj1" fmla="val 50000"/>
            </a:avLst>
          </a:prstGeom>
          <a:noFill/>
          <a:ln w="6350">
            <a:solidFill>
              <a:srgbClr val="01A89C"/>
            </a:solidFill>
            <a:bevel/>
            <a:headEnd/>
            <a:tailEnd/>
          </a:ln>
          <a:extLst>
            <a:ext uri="{909E8E84-426E-40DD-AFC4-6F175D3DCCD1}">
              <a14:hiddenFill xmlns:a14="http://schemas.microsoft.com/office/drawing/2010/main">
                <a:noFill/>
              </a14:hiddenFill>
            </a:ext>
          </a:extLst>
        </p:spPr>
      </p:cxnSp>
      <p:cxnSp>
        <p:nvCxnSpPr>
          <p:cNvPr id="5128" name="肘形连接符 34"/>
          <p:cNvCxnSpPr>
            <a:cxnSpLocks noChangeShapeType="1"/>
          </p:cNvCxnSpPr>
          <p:nvPr/>
        </p:nvCxnSpPr>
        <p:spPr bwMode="auto">
          <a:xfrm>
            <a:off x="6024563" y="4645025"/>
            <a:ext cx="914400" cy="914400"/>
          </a:xfrm>
          <a:prstGeom prst="bentConnector3">
            <a:avLst>
              <a:gd name="adj1" fmla="val 50000"/>
            </a:avLst>
          </a:prstGeom>
          <a:noFill/>
          <a:ln w="6350">
            <a:solidFill>
              <a:srgbClr val="01A89C"/>
            </a:solidFill>
            <a:bevel/>
            <a:headEnd/>
            <a:tailEnd/>
          </a:ln>
          <a:extLst>
            <a:ext uri="{909E8E84-426E-40DD-AFC4-6F175D3DCCD1}">
              <a14:hiddenFill xmlns:a14="http://schemas.microsoft.com/office/drawing/2010/main">
                <a:noFill/>
              </a14:hiddenFill>
            </a:ext>
          </a:extLst>
        </p:spPr>
      </p:cxnSp>
      <p:sp>
        <p:nvSpPr>
          <p:cNvPr id="5129" name="矩形 45"/>
          <p:cNvSpPr>
            <a:spLocks noChangeArrowheads="1"/>
          </p:cNvSpPr>
          <p:nvPr/>
        </p:nvSpPr>
        <p:spPr bwMode="auto">
          <a:xfrm>
            <a:off x="2130425" y="1177925"/>
            <a:ext cx="534988" cy="534988"/>
          </a:xfrm>
          <a:prstGeom prst="rect">
            <a:avLst/>
          </a:prstGeom>
          <a:noFill/>
          <a:ln w="12700">
            <a:solidFill>
              <a:srgbClr val="01A89C"/>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1A89C"/>
                </a:solidFill>
                <a:ea typeface="宋体" panose="02010600030101010101" pitchFamily="2" charset="-122"/>
              </a:rPr>
              <a:t>1</a:t>
            </a:r>
            <a:endParaRPr lang="zh-CN" altLang="en-US">
              <a:solidFill>
                <a:srgbClr val="01A89C"/>
              </a:solidFill>
              <a:latin typeface="Arial" panose="020B0604020202020204" pitchFamily="34" charset="0"/>
              <a:ea typeface="宋体" panose="02010600030101010101" pitchFamily="2" charset="-122"/>
            </a:endParaRPr>
          </a:p>
        </p:txBody>
      </p:sp>
      <p:sp>
        <p:nvSpPr>
          <p:cNvPr id="5130" name="矩形 46"/>
          <p:cNvSpPr>
            <a:spLocks noChangeArrowheads="1"/>
          </p:cNvSpPr>
          <p:nvPr/>
        </p:nvSpPr>
        <p:spPr bwMode="auto">
          <a:xfrm>
            <a:off x="3022600" y="2236788"/>
            <a:ext cx="536575" cy="534987"/>
          </a:xfrm>
          <a:prstGeom prst="rect">
            <a:avLst/>
          </a:prstGeom>
          <a:noFill/>
          <a:ln w="12700">
            <a:solidFill>
              <a:srgbClr val="01A89C"/>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1A89C"/>
                </a:solidFill>
                <a:ea typeface="宋体" panose="02010600030101010101" pitchFamily="2" charset="-122"/>
              </a:rPr>
              <a:t>2</a:t>
            </a:r>
            <a:endParaRPr lang="zh-CN" altLang="en-US">
              <a:solidFill>
                <a:srgbClr val="01A89C"/>
              </a:solidFill>
              <a:latin typeface="Arial" panose="020B0604020202020204" pitchFamily="34" charset="0"/>
              <a:ea typeface="宋体" panose="02010600030101010101" pitchFamily="2" charset="-122"/>
            </a:endParaRPr>
          </a:p>
        </p:txBody>
      </p:sp>
      <p:sp>
        <p:nvSpPr>
          <p:cNvPr id="5131" name="矩形 47"/>
          <p:cNvSpPr>
            <a:spLocks noChangeArrowheads="1"/>
          </p:cNvSpPr>
          <p:nvPr/>
        </p:nvSpPr>
        <p:spPr bwMode="auto">
          <a:xfrm>
            <a:off x="3910013" y="3043238"/>
            <a:ext cx="534987" cy="534987"/>
          </a:xfrm>
          <a:prstGeom prst="rect">
            <a:avLst/>
          </a:prstGeom>
          <a:noFill/>
          <a:ln w="12700">
            <a:solidFill>
              <a:srgbClr val="01A89C"/>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1A89C"/>
                </a:solidFill>
                <a:ea typeface="宋体" panose="02010600030101010101" pitchFamily="2" charset="-122"/>
              </a:rPr>
              <a:t>3</a:t>
            </a:r>
            <a:endParaRPr lang="zh-CN" altLang="en-US">
              <a:solidFill>
                <a:srgbClr val="01A89C"/>
              </a:solidFill>
              <a:latin typeface="Arial" panose="020B0604020202020204" pitchFamily="34" charset="0"/>
              <a:ea typeface="宋体" panose="02010600030101010101" pitchFamily="2" charset="-122"/>
            </a:endParaRPr>
          </a:p>
        </p:txBody>
      </p:sp>
      <p:sp>
        <p:nvSpPr>
          <p:cNvPr id="5132" name="矩形 48"/>
          <p:cNvSpPr>
            <a:spLocks noChangeArrowheads="1"/>
          </p:cNvSpPr>
          <p:nvPr/>
        </p:nvSpPr>
        <p:spPr bwMode="auto">
          <a:xfrm>
            <a:off x="4867275" y="3957638"/>
            <a:ext cx="534988" cy="534987"/>
          </a:xfrm>
          <a:prstGeom prst="rect">
            <a:avLst/>
          </a:prstGeom>
          <a:noFill/>
          <a:ln w="12700">
            <a:solidFill>
              <a:srgbClr val="01A89C"/>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1A89C"/>
                </a:solidFill>
                <a:ea typeface="宋体" panose="02010600030101010101" pitchFamily="2" charset="-122"/>
              </a:rPr>
              <a:t>4</a:t>
            </a:r>
            <a:endParaRPr lang="zh-CN" altLang="en-US">
              <a:solidFill>
                <a:srgbClr val="01A89C"/>
              </a:solidFill>
              <a:latin typeface="Arial" panose="020B0604020202020204" pitchFamily="34" charset="0"/>
              <a:ea typeface="宋体" panose="02010600030101010101" pitchFamily="2" charset="-122"/>
            </a:endParaRPr>
          </a:p>
        </p:txBody>
      </p:sp>
      <p:sp>
        <p:nvSpPr>
          <p:cNvPr id="5133" name="矩形 49"/>
          <p:cNvSpPr>
            <a:spLocks noChangeArrowheads="1"/>
          </p:cNvSpPr>
          <p:nvPr/>
        </p:nvSpPr>
        <p:spPr bwMode="auto">
          <a:xfrm>
            <a:off x="5776913" y="4872038"/>
            <a:ext cx="534987" cy="534987"/>
          </a:xfrm>
          <a:prstGeom prst="rect">
            <a:avLst/>
          </a:prstGeom>
          <a:noFill/>
          <a:ln w="12700">
            <a:solidFill>
              <a:srgbClr val="01A89C"/>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1A89C"/>
                </a:solidFill>
                <a:ea typeface="宋体" panose="02010600030101010101" pitchFamily="2" charset="-122"/>
              </a:rPr>
              <a:t>5</a:t>
            </a:r>
            <a:endParaRPr lang="zh-CN" altLang="en-US">
              <a:solidFill>
                <a:srgbClr val="01A89C"/>
              </a:solidFill>
              <a:latin typeface="Arial" panose="020B0604020202020204" pitchFamily="34" charset="0"/>
              <a:ea typeface="宋体" panose="02010600030101010101" pitchFamily="2" charset="-122"/>
            </a:endParaRPr>
          </a:p>
        </p:txBody>
      </p:sp>
      <p:grpSp>
        <p:nvGrpSpPr>
          <p:cNvPr id="5134" name="组合 5138"/>
          <p:cNvGrpSpPr>
            <a:grpSpLocks/>
          </p:cNvGrpSpPr>
          <p:nvPr/>
        </p:nvGrpSpPr>
        <p:grpSpPr bwMode="auto">
          <a:xfrm>
            <a:off x="6024563" y="3994150"/>
            <a:ext cx="1689100" cy="460375"/>
            <a:chOff x="0" y="0"/>
            <a:chExt cx="1689534" cy="460078"/>
          </a:xfrm>
        </p:grpSpPr>
        <p:sp>
          <p:nvSpPr>
            <p:cNvPr id="5147" name="文本框 56"/>
            <p:cNvSpPr>
              <a:spLocks noChangeArrowheads="1"/>
            </p:cNvSpPr>
            <p:nvPr/>
          </p:nvSpPr>
          <p:spPr bwMode="auto">
            <a:xfrm>
              <a:off x="287423" y="0"/>
              <a:ext cx="1402111" cy="46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zh-CN" sz="2400">
                  <a:solidFill>
                    <a:srgbClr val="000000"/>
                  </a:solidFill>
                  <a:latin typeface="微软雅黑" panose="020B0503020204020204" pitchFamily="34" charset="-122"/>
                </a:rPr>
                <a:t>实验结果</a:t>
              </a:r>
            </a:p>
          </p:txBody>
        </p:sp>
        <p:sp>
          <p:nvSpPr>
            <p:cNvPr id="5148" name="矩形 57"/>
            <p:cNvSpPr>
              <a:spLocks noChangeArrowheads="1"/>
            </p:cNvSpPr>
            <p:nvPr/>
          </p:nvSpPr>
          <p:spPr bwMode="auto">
            <a:xfrm>
              <a:off x="0" y="176119"/>
              <a:ext cx="182881" cy="182881"/>
            </a:xfrm>
            <a:prstGeom prst="rect">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5135" name="组合 5141"/>
          <p:cNvGrpSpPr>
            <a:grpSpLocks/>
          </p:cNvGrpSpPr>
          <p:nvPr/>
        </p:nvGrpSpPr>
        <p:grpSpPr bwMode="auto">
          <a:xfrm>
            <a:off x="6913563" y="4911725"/>
            <a:ext cx="1079500" cy="460375"/>
            <a:chOff x="0" y="0"/>
            <a:chExt cx="1079920" cy="460078"/>
          </a:xfrm>
        </p:grpSpPr>
        <p:sp>
          <p:nvSpPr>
            <p:cNvPr id="5145" name="文本框 62"/>
            <p:cNvSpPr>
              <a:spLocks noChangeArrowheads="1"/>
            </p:cNvSpPr>
            <p:nvPr/>
          </p:nvSpPr>
          <p:spPr bwMode="auto">
            <a:xfrm>
              <a:off x="287423" y="0"/>
              <a:ext cx="792497" cy="46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000000"/>
                  </a:solidFill>
                  <a:latin typeface="微软雅黑" panose="020B0503020204020204" pitchFamily="34" charset="-122"/>
                </a:rPr>
                <a:t>结论</a:t>
              </a:r>
            </a:p>
          </p:txBody>
        </p:sp>
        <p:sp>
          <p:nvSpPr>
            <p:cNvPr id="5146" name="矩形 63"/>
            <p:cNvSpPr>
              <a:spLocks noChangeArrowheads="1"/>
            </p:cNvSpPr>
            <p:nvPr/>
          </p:nvSpPr>
          <p:spPr bwMode="auto">
            <a:xfrm>
              <a:off x="0" y="176119"/>
              <a:ext cx="182881" cy="182881"/>
            </a:xfrm>
            <a:prstGeom prst="rect">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5136" name="组合 5144"/>
          <p:cNvGrpSpPr>
            <a:grpSpLocks/>
          </p:cNvGrpSpPr>
          <p:nvPr/>
        </p:nvGrpSpPr>
        <p:grpSpPr bwMode="auto">
          <a:xfrm>
            <a:off x="5110163" y="3081338"/>
            <a:ext cx="1689100" cy="460375"/>
            <a:chOff x="0" y="0"/>
            <a:chExt cx="1689534" cy="460079"/>
          </a:xfrm>
        </p:grpSpPr>
        <p:sp>
          <p:nvSpPr>
            <p:cNvPr id="5143" name="文本框 65"/>
            <p:cNvSpPr>
              <a:spLocks noChangeArrowheads="1"/>
            </p:cNvSpPr>
            <p:nvPr/>
          </p:nvSpPr>
          <p:spPr bwMode="auto">
            <a:xfrm>
              <a:off x="287423" y="0"/>
              <a:ext cx="1402111" cy="46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zh-CN" sz="2400">
                  <a:solidFill>
                    <a:srgbClr val="000000"/>
                  </a:solidFill>
                  <a:latin typeface="微软雅黑" panose="020B0503020204020204" pitchFamily="34" charset="-122"/>
                </a:rPr>
                <a:t>实验数据</a:t>
              </a:r>
            </a:p>
          </p:txBody>
        </p:sp>
        <p:sp>
          <p:nvSpPr>
            <p:cNvPr id="5144" name="矩形 66"/>
            <p:cNvSpPr>
              <a:spLocks noChangeArrowheads="1"/>
            </p:cNvSpPr>
            <p:nvPr/>
          </p:nvSpPr>
          <p:spPr bwMode="auto">
            <a:xfrm>
              <a:off x="0" y="176119"/>
              <a:ext cx="182881" cy="182881"/>
            </a:xfrm>
            <a:prstGeom prst="rect">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5137" name="组合 5147"/>
          <p:cNvGrpSpPr>
            <a:grpSpLocks/>
          </p:cNvGrpSpPr>
          <p:nvPr/>
        </p:nvGrpSpPr>
        <p:grpSpPr bwMode="auto">
          <a:xfrm>
            <a:off x="4225925" y="2162175"/>
            <a:ext cx="1079500" cy="460375"/>
            <a:chOff x="0" y="0"/>
            <a:chExt cx="1079920" cy="460078"/>
          </a:xfrm>
        </p:grpSpPr>
        <p:sp>
          <p:nvSpPr>
            <p:cNvPr id="5141" name="文本框 68"/>
            <p:cNvSpPr>
              <a:spLocks noChangeArrowheads="1"/>
            </p:cNvSpPr>
            <p:nvPr/>
          </p:nvSpPr>
          <p:spPr bwMode="auto">
            <a:xfrm>
              <a:off x="287423" y="0"/>
              <a:ext cx="792497" cy="46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000000"/>
                  </a:solidFill>
                  <a:latin typeface="微软雅黑" panose="020B0503020204020204" pitchFamily="34" charset="-122"/>
                </a:rPr>
                <a:t>模型</a:t>
              </a:r>
            </a:p>
          </p:txBody>
        </p:sp>
        <p:sp>
          <p:nvSpPr>
            <p:cNvPr id="5142" name="矩形 69"/>
            <p:cNvSpPr>
              <a:spLocks noChangeArrowheads="1"/>
            </p:cNvSpPr>
            <p:nvPr/>
          </p:nvSpPr>
          <p:spPr bwMode="auto">
            <a:xfrm>
              <a:off x="0" y="176119"/>
              <a:ext cx="182881" cy="182881"/>
            </a:xfrm>
            <a:prstGeom prst="rect">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5138" name="组合 5150"/>
          <p:cNvGrpSpPr>
            <a:grpSpLocks/>
          </p:cNvGrpSpPr>
          <p:nvPr/>
        </p:nvGrpSpPr>
        <p:grpSpPr bwMode="auto">
          <a:xfrm>
            <a:off x="3311525" y="1219200"/>
            <a:ext cx="1689100" cy="460375"/>
            <a:chOff x="0" y="0"/>
            <a:chExt cx="1689534" cy="461665"/>
          </a:xfrm>
        </p:grpSpPr>
        <p:sp>
          <p:nvSpPr>
            <p:cNvPr id="5139" name="文本框 71"/>
            <p:cNvSpPr>
              <a:spLocks noChangeArrowheads="1"/>
            </p:cNvSpPr>
            <p:nvPr/>
          </p:nvSpPr>
          <p:spPr bwMode="auto">
            <a:xfrm>
              <a:off x="287423" y="0"/>
              <a:ext cx="14021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000000"/>
                  </a:solidFill>
                  <a:latin typeface="微软雅黑" panose="020B0503020204020204" pitchFamily="34" charset="-122"/>
                </a:rPr>
                <a:t>研究背景</a:t>
              </a:r>
            </a:p>
          </p:txBody>
        </p:sp>
        <p:sp>
          <p:nvSpPr>
            <p:cNvPr id="5140" name="矩形 72"/>
            <p:cNvSpPr>
              <a:spLocks noChangeArrowheads="1"/>
            </p:cNvSpPr>
            <p:nvPr/>
          </p:nvSpPr>
          <p:spPr bwMode="auto">
            <a:xfrm>
              <a:off x="0" y="176119"/>
              <a:ext cx="182881" cy="182881"/>
            </a:xfrm>
            <a:prstGeom prst="rect">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1267"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en-US" sz="4400" smtClean="0">
                <a:solidFill>
                  <a:srgbClr val="01A89C"/>
                </a:solidFill>
              </a:rPr>
              <a:t>模     型</a:t>
            </a:r>
          </a:p>
        </p:txBody>
      </p:sp>
      <p:pic>
        <p:nvPicPr>
          <p:cNvPr id="1126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1449388"/>
            <a:ext cx="834548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2291"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en-US" sz="4400" smtClean="0">
                <a:solidFill>
                  <a:srgbClr val="01A89C"/>
                </a:solidFill>
              </a:rPr>
              <a:t>模     型</a:t>
            </a:r>
            <a:r>
              <a:rPr lang="en-US" altLang="zh-CN" sz="4400" smtClean="0">
                <a:solidFill>
                  <a:srgbClr val="01A89C"/>
                </a:solidFill>
              </a:rPr>
              <a:t>——</a:t>
            </a:r>
            <a:r>
              <a:rPr lang="en-US" altLang="zh-CN" sz="4400" smtClean="0">
                <a:solidFill>
                  <a:srgbClr val="01A89C"/>
                </a:solidFill>
                <a:latin typeface="Times New Roman" panose="02020603050405020304" pitchFamily="18" charset="0"/>
              </a:rPr>
              <a:t>Offline Learning</a:t>
            </a:r>
          </a:p>
        </p:txBody>
      </p:sp>
      <p:pic>
        <p:nvPicPr>
          <p:cNvPr id="122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1138238"/>
            <a:ext cx="6581775"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963" y="3717925"/>
            <a:ext cx="773271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3315"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en-US" sz="4400" smtClean="0">
                <a:solidFill>
                  <a:srgbClr val="01A89C"/>
                </a:solidFill>
              </a:rPr>
              <a:t>模     型</a:t>
            </a:r>
            <a:r>
              <a:rPr lang="en-US" altLang="zh-CN" sz="4400" smtClean="0">
                <a:solidFill>
                  <a:srgbClr val="01A89C"/>
                </a:solidFill>
              </a:rPr>
              <a:t>——</a:t>
            </a:r>
            <a:r>
              <a:rPr lang="en-US" altLang="zh-CN" sz="4400" smtClean="0">
                <a:solidFill>
                  <a:srgbClr val="01A89C"/>
                </a:solidFill>
                <a:latin typeface="Times New Roman" panose="02020603050405020304" pitchFamily="18" charset="0"/>
              </a:rPr>
              <a:t>Offline Learning</a:t>
            </a:r>
          </a:p>
        </p:txBody>
      </p:sp>
      <p:pic>
        <p:nvPicPr>
          <p:cNvPr id="1331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1808163"/>
            <a:ext cx="4214812"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1893888"/>
            <a:ext cx="388461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文本框 10"/>
          <p:cNvSpPr txBox="1">
            <a:spLocks noChangeArrowheads="1"/>
          </p:cNvSpPr>
          <p:nvPr/>
        </p:nvSpPr>
        <p:spPr bwMode="auto">
          <a:xfrm>
            <a:off x="1120775" y="3586163"/>
            <a:ext cx="7542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训练集</a:t>
            </a:r>
          </a:p>
        </p:txBody>
      </p:sp>
      <p:graphicFrame>
        <p:nvGraphicFramePr>
          <p:cNvPr id="13319" name="对象 18"/>
          <p:cNvGraphicFramePr>
            <a:graphicFrameLocks/>
          </p:cNvGraphicFramePr>
          <p:nvPr/>
        </p:nvGraphicFramePr>
        <p:xfrm>
          <a:off x="2308225" y="3402013"/>
          <a:ext cx="2595563" cy="828675"/>
        </p:xfrm>
        <a:graphic>
          <a:graphicData uri="http://schemas.openxmlformats.org/presentationml/2006/ole">
            <mc:AlternateContent xmlns:mc="http://schemas.openxmlformats.org/markup-compatibility/2006">
              <mc:Choice xmlns:v="urn:schemas-microsoft-com:vml" Requires="v">
                <p:oleObj spid="_x0000_s13339" r:id="rId5" imgW="939600" imgH="241200" progId="Equation.KSEE3">
                  <p:embed/>
                </p:oleObj>
              </mc:Choice>
              <mc:Fallback>
                <p:oleObj r:id="rId5" imgW="939600" imgH="241200" progId="Equation.KSEE3">
                  <p:embed/>
                  <p:pic>
                    <p:nvPicPr>
                      <p:cNvPr id="0" name="对象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225" y="3402013"/>
                        <a:ext cx="259556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320" name="图片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463" y="4529138"/>
            <a:ext cx="3332162"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文本框 21"/>
          <p:cNvSpPr txBox="1">
            <a:spLocks noChangeArrowheads="1"/>
          </p:cNvSpPr>
          <p:nvPr/>
        </p:nvSpPr>
        <p:spPr bwMode="auto">
          <a:xfrm>
            <a:off x="1120775" y="5883275"/>
            <a:ext cx="1096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训练集</a:t>
            </a:r>
          </a:p>
        </p:txBody>
      </p:sp>
      <p:graphicFrame>
        <p:nvGraphicFramePr>
          <p:cNvPr id="13322" name="对象 22"/>
          <p:cNvGraphicFramePr>
            <a:graphicFrameLocks/>
          </p:cNvGraphicFramePr>
          <p:nvPr/>
        </p:nvGraphicFramePr>
        <p:xfrm>
          <a:off x="2343150" y="5722938"/>
          <a:ext cx="2525713" cy="871537"/>
        </p:xfrm>
        <a:graphic>
          <a:graphicData uri="http://schemas.openxmlformats.org/presentationml/2006/ole">
            <mc:AlternateContent xmlns:mc="http://schemas.openxmlformats.org/markup-compatibility/2006">
              <mc:Choice xmlns:v="urn:schemas-microsoft-com:vml" Requires="v">
                <p:oleObj spid="_x0000_s13340" r:id="rId8" imgW="914400" imgH="253800" progId="Equation.KSEE3">
                  <p:embed/>
                </p:oleObj>
              </mc:Choice>
              <mc:Fallback>
                <p:oleObj r:id="rId8" imgW="914400" imgH="253800" progId="Equation.KSEE3">
                  <p:embed/>
                  <p:pic>
                    <p:nvPicPr>
                      <p:cNvPr id="0" name="对象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3150" y="5722938"/>
                        <a:ext cx="252571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433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en-US" sz="4400" smtClean="0">
                <a:solidFill>
                  <a:srgbClr val="01A89C"/>
                </a:solidFill>
              </a:rPr>
              <a:t>模     型</a:t>
            </a:r>
            <a:r>
              <a:rPr lang="en-US" altLang="zh-CN" sz="4400" smtClean="0">
                <a:solidFill>
                  <a:srgbClr val="01A89C"/>
                </a:solidFill>
              </a:rPr>
              <a:t>——</a:t>
            </a:r>
            <a:r>
              <a:rPr lang="en-US" altLang="zh-CN" sz="4400" smtClean="0">
                <a:solidFill>
                  <a:srgbClr val="01A89C"/>
                </a:solidFill>
                <a:latin typeface="Times New Roman" panose="02020603050405020304" pitchFamily="18" charset="0"/>
              </a:rPr>
              <a:t>Offline Learning</a:t>
            </a:r>
          </a:p>
        </p:txBody>
      </p:sp>
      <p:pic>
        <p:nvPicPr>
          <p:cNvPr id="1434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13" y="2232025"/>
            <a:ext cx="30368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文本框 3"/>
          <p:cNvSpPr txBox="1">
            <a:spLocks noChangeArrowheads="1"/>
          </p:cNvSpPr>
          <p:nvPr/>
        </p:nvSpPr>
        <p:spPr bwMode="auto">
          <a:xfrm>
            <a:off x="947738" y="1604963"/>
            <a:ext cx="322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目标函数：</a:t>
            </a:r>
          </a:p>
        </p:txBody>
      </p:sp>
      <p:pic>
        <p:nvPicPr>
          <p:cNvPr id="1434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313" y="3392488"/>
            <a:ext cx="43672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645025"/>
            <a:ext cx="57658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5363"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en-US" sz="4400" smtClean="0">
                <a:solidFill>
                  <a:srgbClr val="01A89C"/>
                </a:solidFill>
              </a:rPr>
              <a:t>模     型</a:t>
            </a:r>
            <a:r>
              <a:rPr lang="en-US" altLang="zh-CN" sz="4400" smtClean="0">
                <a:solidFill>
                  <a:srgbClr val="01A89C"/>
                </a:solidFill>
              </a:rPr>
              <a:t>——On</a:t>
            </a:r>
            <a:r>
              <a:rPr lang="en-US" altLang="zh-CN" sz="4400" smtClean="0">
                <a:solidFill>
                  <a:srgbClr val="01A89C"/>
                </a:solidFill>
                <a:latin typeface="Times New Roman" panose="02020603050405020304" pitchFamily="18" charset="0"/>
              </a:rPr>
              <a:t>line Search</a:t>
            </a:r>
          </a:p>
        </p:txBody>
      </p:sp>
      <p:sp>
        <p:nvSpPr>
          <p:cNvPr id="15364" name="文本框 2"/>
          <p:cNvSpPr txBox="1">
            <a:spLocks noChangeArrowheads="1"/>
          </p:cNvSpPr>
          <p:nvPr/>
        </p:nvSpPr>
        <p:spPr bwMode="auto">
          <a:xfrm>
            <a:off x="922338" y="2260600"/>
            <a:ext cx="95837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2400">
                <a:latin typeface="微软雅黑" panose="020B0503020204020204" pitchFamily="34" charset="-122"/>
              </a:rPr>
              <a:t>使用基于</a:t>
            </a:r>
            <a:r>
              <a:rPr lang="en-US" altLang="zh-CN" sz="2400">
                <a:latin typeface="微软雅黑" panose="020B0503020204020204" pitchFamily="34" charset="-122"/>
              </a:rPr>
              <a:t>k-NN</a:t>
            </a:r>
            <a:r>
              <a:rPr lang="zh-CN" altLang="en-US" sz="2400">
                <a:latin typeface="微软雅黑" panose="020B0503020204020204" pitchFamily="34" charset="-122"/>
              </a:rPr>
              <a:t>的聚类算法找到前</a:t>
            </a:r>
            <a:r>
              <a:rPr lang="en-US" altLang="zh-CN" sz="2400">
                <a:latin typeface="微软雅黑" panose="020B0503020204020204" pitchFamily="34" charset="-122"/>
              </a:rPr>
              <a:t>k</a:t>
            </a:r>
            <a:r>
              <a:rPr lang="zh-CN" altLang="en-US" sz="2400">
                <a:latin typeface="微软雅黑" panose="020B0503020204020204" pitchFamily="34" charset="-122"/>
              </a:rPr>
              <a:t>个相似的问题，通过收集所有与</a:t>
            </a:r>
            <a:r>
              <a:rPr lang="en-US" altLang="zh-CN" sz="2400">
                <a:latin typeface="微软雅黑" panose="020B0503020204020204" pitchFamily="34" charset="-122"/>
              </a:rPr>
              <a:t>k</a:t>
            </a:r>
            <a:r>
              <a:rPr lang="zh-CN" altLang="en-US" sz="2400">
                <a:latin typeface="微软雅黑" panose="020B0503020204020204" pitchFamily="34" charset="-122"/>
              </a:rPr>
              <a:t>个返回问题相关的答案构建答案候选池，将给定问题和答案候选池中的每个问题进行匹配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6387"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特征提取</a:t>
            </a:r>
            <a:endParaRPr lang="zh-CN" altLang="zh-CN" sz="4400" smtClean="0">
              <a:solidFill>
                <a:srgbClr val="01A89C"/>
              </a:solidFill>
              <a:latin typeface="Times New Roman" panose="02020603050405020304" pitchFamily="18" charset="0"/>
            </a:endParaRPr>
          </a:p>
        </p:txBody>
      </p:sp>
      <p:sp>
        <p:nvSpPr>
          <p:cNvPr id="16388" name="文本框 1"/>
          <p:cNvSpPr txBox="1">
            <a:spLocks noChangeArrowheads="1"/>
          </p:cNvSpPr>
          <p:nvPr/>
        </p:nvSpPr>
        <p:spPr bwMode="auto">
          <a:xfrm>
            <a:off x="882650" y="1527175"/>
            <a:ext cx="103584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Deep Features</a:t>
            </a:r>
            <a:r>
              <a:rPr lang="zh-CN" altLang="en-US" sz="2400">
                <a:latin typeface="Times New Roman" panose="02020603050405020304" pitchFamily="18" charset="0"/>
              </a:rPr>
              <a:t>：采用</a:t>
            </a:r>
            <a:r>
              <a:rPr lang="en-US" altLang="zh-CN" sz="2400">
                <a:latin typeface="Times New Roman" panose="02020603050405020304" pitchFamily="18" charset="0"/>
              </a:rPr>
              <a:t>Doc2Vec</a:t>
            </a:r>
            <a:r>
              <a:rPr lang="zh-CN" altLang="en-US" sz="2400">
                <a:latin typeface="Times New Roman" panose="02020603050405020304" pitchFamily="18" charset="0"/>
              </a:rPr>
              <a:t>，提取的深度特征可以捕获单词的语义和顺序，能很好地表示</a:t>
            </a:r>
            <a:r>
              <a:rPr lang="en-US" altLang="zh-CN" sz="2400">
                <a:latin typeface="Times New Roman" panose="02020603050405020304" pitchFamily="18" charset="0"/>
              </a:rPr>
              <a:t>QA</a:t>
            </a:r>
            <a:r>
              <a:rPr lang="zh-CN" altLang="en-US" sz="2400">
                <a:latin typeface="Times New Roman" panose="02020603050405020304" pitchFamily="18" charset="0"/>
              </a:rPr>
              <a:t>对的上下文</a:t>
            </a:r>
            <a:endParaRPr lang="en-US" altLang="zh-CN" sz="2400">
              <a:latin typeface="Times New Roman" panose="02020603050405020304" pitchFamily="18" charset="0"/>
            </a:endParaRPr>
          </a:p>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Topic-Level Features</a:t>
            </a:r>
            <a:r>
              <a:rPr lang="zh-CN" altLang="en-US" sz="2400">
                <a:latin typeface="Times New Roman" panose="02020603050405020304" pitchFamily="18" charset="0"/>
              </a:rPr>
              <a:t>：采用</a:t>
            </a:r>
            <a:r>
              <a:rPr lang="en-US" altLang="zh-CN" sz="2400">
                <a:latin typeface="Times New Roman" panose="02020603050405020304" pitchFamily="18" charset="0"/>
              </a:rPr>
              <a:t>LDA</a:t>
            </a:r>
            <a:r>
              <a:rPr lang="zh-CN" altLang="en-US" sz="2400">
                <a:latin typeface="Times New Roman" panose="02020603050405020304" pitchFamily="18" charset="0"/>
              </a:rPr>
              <a:t>进行</a:t>
            </a:r>
            <a:r>
              <a:rPr lang="en-US" altLang="zh-CN" sz="2400">
                <a:latin typeface="Times New Roman" panose="02020603050405020304" pitchFamily="18" charset="0"/>
              </a:rPr>
              <a:t>QA</a:t>
            </a:r>
            <a:r>
              <a:rPr lang="zh-CN" altLang="en-US" sz="2400">
                <a:latin typeface="Times New Roman" panose="02020603050405020304" pitchFamily="18" charset="0"/>
              </a:rPr>
              <a:t>表示，主题级的特征能够捕获低维度</a:t>
            </a:r>
            <a:r>
              <a:rPr lang="en-US" altLang="zh-CN" sz="2400">
                <a:latin typeface="Times New Roman" panose="02020603050405020304" pitchFamily="18" charset="0"/>
              </a:rPr>
              <a:t>QA</a:t>
            </a:r>
            <a:r>
              <a:rPr lang="zh-CN" altLang="en-US" sz="2400">
                <a:latin typeface="Times New Roman" panose="02020603050405020304" pitchFamily="18" charset="0"/>
              </a:rPr>
              <a:t>对的高级语义</a:t>
            </a:r>
            <a:endParaRPr lang="en-US" altLang="zh-CN" sz="2400">
              <a:latin typeface="Times New Roman" panose="02020603050405020304" pitchFamily="18" charset="0"/>
            </a:endParaRPr>
          </a:p>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Statistical Features</a:t>
            </a:r>
            <a:r>
              <a:rPr lang="zh-CN" altLang="en-US" sz="2400">
                <a:latin typeface="Times New Roman" panose="02020603050405020304" pitchFamily="18" charset="0"/>
              </a:rPr>
              <a:t>：从</a:t>
            </a:r>
            <a:r>
              <a:rPr lang="en-US" altLang="zh-CN" sz="2400">
                <a:latin typeface="Times New Roman" panose="02020603050405020304" pitchFamily="18" charset="0"/>
              </a:rPr>
              <a:t>QA</a:t>
            </a:r>
            <a:r>
              <a:rPr lang="zh-CN" altLang="en-US" sz="2400">
                <a:latin typeface="Times New Roman" panose="02020603050405020304" pitchFamily="18" charset="0"/>
              </a:rPr>
              <a:t>对中独立提取特征，包括动词、名词、标签和停用词的数量，也提取了</a:t>
            </a:r>
            <a:r>
              <a:rPr lang="en-US" altLang="zh-CN" sz="2400">
                <a:latin typeface="Times New Roman" panose="02020603050405020304" pitchFamily="18" charset="0"/>
              </a:rPr>
              <a:t>QA</a:t>
            </a:r>
            <a:r>
              <a:rPr lang="zh-CN" altLang="en-US" sz="2400">
                <a:latin typeface="Times New Roman" panose="02020603050405020304" pitchFamily="18" charset="0"/>
              </a:rPr>
              <a:t>对之间重叠词的数量</a:t>
            </a:r>
            <a:endParaRPr lang="en-US" altLang="zh-CN" sz="2400">
              <a:latin typeface="Times New Roman" panose="02020603050405020304" pitchFamily="18" charset="0"/>
            </a:endParaRPr>
          </a:p>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User-Centric Features</a:t>
            </a:r>
            <a:r>
              <a:rPr lang="zh-CN" altLang="en-US" sz="2400">
                <a:latin typeface="Times New Roman" panose="02020603050405020304" pitchFamily="18" charset="0"/>
              </a:rPr>
              <a:t>：为了验证用户的责任、意愿和信誉等，提取一组以用户为中心的特征，包括用户的个人简介长度、工作年限、追随者数量、受访者、收到的提问、收到的感谢等等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流程图: 决策 14"/>
          <p:cNvSpPr>
            <a:spLocks noChangeArrowheads="1"/>
          </p:cNvSpPr>
          <p:nvPr/>
        </p:nvSpPr>
        <p:spPr bwMode="auto">
          <a:xfrm>
            <a:off x="4489450" y="2833688"/>
            <a:ext cx="3330575" cy="1519237"/>
          </a:xfrm>
          <a:prstGeom prst="flowChartDecision">
            <a:avLst/>
          </a:prstGeom>
          <a:solidFill>
            <a:srgbClr val="BFBFBF"/>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7411" name="流程图: 决策 15"/>
          <p:cNvSpPr>
            <a:spLocks noChangeArrowheads="1"/>
          </p:cNvSpPr>
          <p:nvPr/>
        </p:nvSpPr>
        <p:spPr bwMode="auto">
          <a:xfrm>
            <a:off x="4489450" y="2514600"/>
            <a:ext cx="3330575" cy="1520825"/>
          </a:xfrm>
          <a:prstGeom prst="flowChartDecision">
            <a:avLst/>
          </a:prstGeom>
          <a:solidFill>
            <a:srgbClr val="D8D8D8"/>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7412" name="流程图: 决策 16"/>
          <p:cNvSpPr>
            <a:spLocks noChangeArrowheads="1"/>
          </p:cNvSpPr>
          <p:nvPr/>
        </p:nvSpPr>
        <p:spPr bwMode="auto">
          <a:xfrm>
            <a:off x="4489450" y="2155825"/>
            <a:ext cx="3330575" cy="1520825"/>
          </a:xfrm>
          <a:prstGeom prst="flowChartDecision">
            <a:avLst/>
          </a:prstGeom>
          <a:solidFill>
            <a:srgbClr val="01A89C"/>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7413" name="标题 4"/>
          <p:cNvSpPr>
            <a:spLocks noGrp="1"/>
          </p:cNvSpPr>
          <p:nvPr>
            <p:ph type="ctrTitle"/>
          </p:nvPr>
        </p:nvSpPr>
        <p:spPr>
          <a:xfrm>
            <a:off x="838200" y="4352925"/>
            <a:ext cx="10515600" cy="1325563"/>
          </a:xfrm>
        </p:spPr>
        <p:txBody>
          <a:bodyPr anchor="ctr"/>
          <a:lstStyle/>
          <a:p>
            <a:pPr marL="0" indent="0" eaLnBrk="1" hangingPunct="1">
              <a:buSzPct val="25000"/>
            </a:pPr>
            <a:r>
              <a:rPr lang="zh-CN" altLang="zh-CN" sz="4000" smtClean="0">
                <a:solidFill>
                  <a:srgbClr val="000000"/>
                </a:solidFill>
                <a:latin typeface="微软雅黑" panose="020B0503020204020204" pitchFamily="34" charset="-122"/>
              </a:rPr>
              <a:t>实验数据</a:t>
            </a:r>
            <a:br>
              <a:rPr lang="zh-CN" altLang="zh-CN" sz="4000" smtClean="0">
                <a:solidFill>
                  <a:srgbClr val="000000"/>
                </a:solidFill>
                <a:latin typeface="微软雅黑" panose="020B0503020204020204" pitchFamily="34" charset="-122"/>
              </a:rPr>
            </a:br>
            <a:endParaRPr lang="zh-CN" altLang="en-US" sz="4000"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8435"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实验数据</a:t>
            </a:r>
            <a:endParaRPr lang="zh-CN" altLang="zh-CN" sz="4400" smtClean="0">
              <a:solidFill>
                <a:srgbClr val="01A89C"/>
              </a:solidFill>
              <a:latin typeface="Times New Roman" panose="02020603050405020304" pitchFamily="18" charset="0"/>
            </a:endParaRPr>
          </a:p>
        </p:txBody>
      </p:sp>
      <p:pic>
        <p:nvPicPr>
          <p:cNvPr id="1843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473325"/>
            <a:ext cx="1128077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流程图: 决策 14"/>
          <p:cNvSpPr>
            <a:spLocks noChangeArrowheads="1"/>
          </p:cNvSpPr>
          <p:nvPr/>
        </p:nvSpPr>
        <p:spPr bwMode="auto">
          <a:xfrm>
            <a:off x="4489450" y="2833688"/>
            <a:ext cx="3330575" cy="1519237"/>
          </a:xfrm>
          <a:prstGeom prst="flowChartDecision">
            <a:avLst/>
          </a:prstGeom>
          <a:solidFill>
            <a:srgbClr val="BFBFBF"/>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9459" name="流程图: 决策 15"/>
          <p:cNvSpPr>
            <a:spLocks noChangeArrowheads="1"/>
          </p:cNvSpPr>
          <p:nvPr/>
        </p:nvSpPr>
        <p:spPr bwMode="auto">
          <a:xfrm>
            <a:off x="4489450" y="2514600"/>
            <a:ext cx="3330575" cy="1520825"/>
          </a:xfrm>
          <a:prstGeom prst="flowChartDecision">
            <a:avLst/>
          </a:prstGeom>
          <a:solidFill>
            <a:srgbClr val="D8D8D8"/>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9460" name="流程图: 决策 16"/>
          <p:cNvSpPr>
            <a:spLocks noChangeArrowheads="1"/>
          </p:cNvSpPr>
          <p:nvPr/>
        </p:nvSpPr>
        <p:spPr bwMode="auto">
          <a:xfrm>
            <a:off x="4489450" y="2155825"/>
            <a:ext cx="3330575" cy="1520825"/>
          </a:xfrm>
          <a:prstGeom prst="flowChartDecision">
            <a:avLst/>
          </a:prstGeom>
          <a:solidFill>
            <a:srgbClr val="01A89C"/>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19461" name="标题 4"/>
          <p:cNvSpPr>
            <a:spLocks noGrp="1" noChangeArrowheads="1"/>
          </p:cNvSpPr>
          <p:nvPr>
            <p:ph type="ctrTitle"/>
          </p:nvPr>
        </p:nvSpPr>
        <p:spPr>
          <a:xfrm>
            <a:off x="838200" y="4352925"/>
            <a:ext cx="10515600" cy="1325563"/>
          </a:xfrm>
        </p:spPr>
        <p:txBody>
          <a:bodyPr anchor="ctr"/>
          <a:lstStyle/>
          <a:p>
            <a:pPr marL="0" indent="0" eaLnBrk="1" hangingPunct="1">
              <a:buSzPct val="25000"/>
            </a:pPr>
            <a:r>
              <a:rPr lang="zh-CN" altLang="zh-CN" sz="4400" smtClean="0">
                <a:solidFill>
                  <a:srgbClr val="000000"/>
                </a:solidFill>
                <a:latin typeface="微软雅黑" panose="020B0503020204020204" pitchFamily="34" charset="-122"/>
              </a:rPr>
              <a:t>实验结果</a:t>
            </a:r>
            <a:endParaRPr lang="zh-CN" altLang="en-US" sz="4400"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0483"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实验结果</a:t>
            </a:r>
            <a:r>
              <a:rPr lang="en-US" altLang="zh-CN" sz="4400" smtClean="0">
                <a:solidFill>
                  <a:srgbClr val="01A89C"/>
                </a:solidFill>
              </a:rPr>
              <a:t>——</a:t>
            </a:r>
            <a:r>
              <a:rPr lang="zh-CN" altLang="en-US" sz="4400" smtClean="0">
                <a:solidFill>
                  <a:srgbClr val="01A89C"/>
                </a:solidFill>
              </a:rPr>
              <a:t>对比方法</a:t>
            </a:r>
          </a:p>
        </p:txBody>
      </p:sp>
      <p:sp>
        <p:nvSpPr>
          <p:cNvPr id="3" name="文本框 2"/>
          <p:cNvSpPr txBox="1"/>
          <p:nvPr/>
        </p:nvSpPr>
        <p:spPr>
          <a:xfrm>
            <a:off x="646113" y="1347788"/>
            <a:ext cx="7594600" cy="1752600"/>
          </a:xfrm>
          <a:prstGeom prst="rect">
            <a:avLst/>
          </a:prstGeom>
          <a:noFill/>
        </p:spPr>
        <p:txBody>
          <a:bodyPr>
            <a:spAutoFit/>
          </a:bodyPr>
          <a:lstStyle/>
          <a:p>
            <a:pPr eaLnBrk="1" hangingPunct="1">
              <a:lnSpc>
                <a:spcPct val="150000"/>
              </a:lnSpc>
              <a:buFont typeface="Arial" panose="020B0604020202020204" pitchFamily="34" charset="0"/>
              <a:buNone/>
              <a:defRPr/>
            </a:pPr>
            <a:r>
              <a:rPr lang="en-US" altLang="zh-CN" sz="2400" noProof="1">
                <a:latin typeface="微软雅黑" panose="020B0503020204020204" charset="-122"/>
                <a:ea typeface="微软雅黑" panose="020B0503020204020204" charset="-122"/>
              </a:rPr>
              <a:t>PointWise</a:t>
            </a:r>
          </a:p>
          <a:p>
            <a:pPr marL="285750" eaLnBrk="1" hangingPunct="1">
              <a:lnSpc>
                <a:spcPct val="150000"/>
              </a:lnSpc>
              <a:buFont typeface="Wingdings" panose="05000000000000000000" charset="0"/>
              <a:buChar char="p"/>
              <a:defRPr/>
            </a:pPr>
            <a:r>
              <a:rPr lang="en-US" altLang="zh-CN" sz="2400" noProof="1">
                <a:latin typeface="微软雅黑" panose="020B0503020204020204" charset="-122"/>
                <a:ea typeface="微软雅黑" panose="020B0503020204020204" charset="-122"/>
              </a:rPr>
              <a:t>Random Forests</a:t>
            </a:r>
          </a:p>
          <a:p>
            <a:pPr marL="285750" eaLnBrk="1" hangingPunct="1">
              <a:lnSpc>
                <a:spcPct val="150000"/>
              </a:lnSpc>
              <a:buFont typeface="Wingdings" panose="05000000000000000000" charset="0"/>
              <a:buChar char="p"/>
              <a:defRPr/>
            </a:pPr>
            <a:r>
              <a:rPr lang="en-US" altLang="zh-CN" sz="2400" noProof="1">
                <a:latin typeface="微软雅黑" panose="020B0503020204020204" charset="-122"/>
                <a:ea typeface="微软雅黑" panose="020B0503020204020204" charset="-122"/>
              </a:rPr>
              <a:t>Logistic  Regression</a:t>
            </a:r>
          </a:p>
        </p:txBody>
      </p:sp>
      <p:sp>
        <p:nvSpPr>
          <p:cNvPr id="4" name="文本框 3"/>
          <p:cNvSpPr txBox="1"/>
          <p:nvPr/>
        </p:nvSpPr>
        <p:spPr>
          <a:xfrm>
            <a:off x="658813" y="3087688"/>
            <a:ext cx="7594600" cy="1752600"/>
          </a:xfrm>
          <a:prstGeom prst="rect">
            <a:avLst/>
          </a:prstGeom>
          <a:noFill/>
        </p:spPr>
        <p:txBody>
          <a:bodyPr>
            <a:spAutoFit/>
          </a:bodyPr>
          <a:lstStyle/>
          <a:p>
            <a:pPr eaLnBrk="1" hangingPunct="1">
              <a:lnSpc>
                <a:spcPct val="150000"/>
              </a:lnSpc>
              <a:buFont typeface="Arial" panose="020B0604020202020204" pitchFamily="34" charset="0"/>
              <a:buNone/>
              <a:defRPr/>
            </a:pPr>
            <a:r>
              <a:rPr lang="en-US" altLang="zh-CN" sz="2400" noProof="1">
                <a:latin typeface="微软雅黑" panose="020B0503020204020204" charset="-122"/>
                <a:ea typeface="微软雅黑" panose="020B0503020204020204" charset="-122"/>
              </a:rPr>
              <a:t>PairWise</a:t>
            </a:r>
          </a:p>
          <a:p>
            <a:pPr marL="285750" eaLnBrk="1" hangingPunct="1">
              <a:lnSpc>
                <a:spcPct val="150000"/>
              </a:lnSpc>
              <a:buFont typeface="Wingdings" panose="05000000000000000000" charset="0"/>
              <a:buChar char="p"/>
              <a:defRPr/>
            </a:pPr>
            <a:r>
              <a:rPr lang="en-US" altLang="zh-CN" sz="2400" noProof="1">
                <a:latin typeface="微软雅黑" panose="020B0503020204020204" charset="-122"/>
                <a:ea typeface="微软雅黑" panose="020B0503020204020204" charset="-122"/>
              </a:rPr>
              <a:t>GBRank</a:t>
            </a:r>
            <a:r>
              <a:rPr lang="zh-CN" altLang="en-US" sz="2400" noProof="1">
                <a:latin typeface="微软雅黑" panose="020B0503020204020204" charset="-122"/>
                <a:ea typeface="微软雅黑" panose="020B0503020204020204" charset="-122"/>
              </a:rPr>
              <a:t>：</a:t>
            </a:r>
            <a:r>
              <a:rPr lang="en-US" altLang="zh-CN" sz="2400" noProof="1">
                <a:latin typeface="微软雅黑" panose="020B0503020204020204" charset="-122"/>
                <a:ea typeface="微软雅黑" panose="020B0503020204020204" charset="-122"/>
              </a:rPr>
              <a:t>gradient boosting rank</a:t>
            </a:r>
          </a:p>
          <a:p>
            <a:pPr marL="285750" eaLnBrk="1" hangingPunct="1">
              <a:lnSpc>
                <a:spcPct val="150000"/>
              </a:lnSpc>
              <a:buFont typeface="Wingdings" panose="05000000000000000000" charset="0"/>
              <a:buChar char="p"/>
              <a:defRPr/>
            </a:pPr>
            <a:r>
              <a:rPr lang="en-US" altLang="zh-CN" sz="2400" noProof="1">
                <a:latin typeface="微软雅黑" panose="020B0503020204020204" charset="-122"/>
                <a:ea typeface="微软雅黑" panose="020B0503020204020204" charset="-122"/>
              </a:rPr>
              <a:t>RankSVM</a:t>
            </a:r>
          </a:p>
        </p:txBody>
      </p:sp>
      <p:sp>
        <p:nvSpPr>
          <p:cNvPr id="5" name="文本框 4"/>
          <p:cNvSpPr txBox="1"/>
          <p:nvPr/>
        </p:nvSpPr>
        <p:spPr>
          <a:xfrm>
            <a:off x="714375" y="5043488"/>
            <a:ext cx="7594600" cy="1754187"/>
          </a:xfrm>
          <a:prstGeom prst="rect">
            <a:avLst/>
          </a:prstGeom>
          <a:noFill/>
        </p:spPr>
        <p:txBody>
          <a:bodyPr>
            <a:spAutoFit/>
          </a:bodyPr>
          <a:lstStyle/>
          <a:p>
            <a:pPr eaLnBrk="1" hangingPunct="1">
              <a:lnSpc>
                <a:spcPct val="150000"/>
              </a:lnSpc>
              <a:buFont typeface="Arial" panose="020B0604020202020204" pitchFamily="34" charset="0"/>
              <a:buNone/>
              <a:defRPr/>
            </a:pPr>
            <a:r>
              <a:rPr lang="en-US" altLang="zh-CN" sz="2400" noProof="1">
                <a:latin typeface="微软雅黑" panose="020B0503020204020204" charset="-122"/>
                <a:ea typeface="微软雅黑" panose="020B0503020204020204" charset="-122"/>
              </a:rPr>
              <a:t>ListWise</a:t>
            </a:r>
          </a:p>
          <a:p>
            <a:pPr marL="285750" eaLnBrk="1" hangingPunct="1">
              <a:lnSpc>
                <a:spcPct val="150000"/>
              </a:lnSpc>
              <a:buFont typeface="Wingdings" panose="05000000000000000000" charset="0"/>
              <a:buChar char="p"/>
              <a:defRPr/>
            </a:pPr>
            <a:r>
              <a:rPr lang="en-US" sz="2400" noProof="1">
                <a:latin typeface="微软雅黑" panose="020B0503020204020204" charset="-122"/>
                <a:ea typeface="微软雅黑" panose="020B0503020204020204" charset="-122"/>
              </a:rPr>
              <a:t>AdaRank</a:t>
            </a:r>
            <a:endParaRPr lang="en-US" altLang="zh-CN" sz="2400" noProof="1">
              <a:latin typeface="微软雅黑" panose="020B0503020204020204" charset="-122"/>
              <a:ea typeface="微软雅黑" panose="020B0503020204020204" charset="-122"/>
            </a:endParaRPr>
          </a:p>
          <a:p>
            <a:pPr marL="285750" eaLnBrk="1" hangingPunct="1">
              <a:lnSpc>
                <a:spcPct val="150000"/>
              </a:lnSpc>
              <a:buFont typeface="Wingdings" panose="05000000000000000000" charset="0"/>
              <a:buNone/>
              <a:defRPr/>
            </a:pPr>
            <a:endParaRPr lang="en-US" altLang="zh-CN" sz="2400" noProof="1">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流程图: 决策 14"/>
          <p:cNvSpPr>
            <a:spLocks noChangeArrowheads="1"/>
          </p:cNvSpPr>
          <p:nvPr/>
        </p:nvSpPr>
        <p:spPr bwMode="auto">
          <a:xfrm>
            <a:off x="4489450" y="2833688"/>
            <a:ext cx="3330575" cy="1519237"/>
          </a:xfrm>
          <a:prstGeom prst="flowChartDecision">
            <a:avLst/>
          </a:prstGeom>
          <a:solidFill>
            <a:srgbClr val="BFBFBF"/>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47" name="流程图: 决策 15"/>
          <p:cNvSpPr>
            <a:spLocks noChangeArrowheads="1"/>
          </p:cNvSpPr>
          <p:nvPr/>
        </p:nvSpPr>
        <p:spPr bwMode="auto">
          <a:xfrm>
            <a:off x="4489450" y="2514600"/>
            <a:ext cx="3330575" cy="1520825"/>
          </a:xfrm>
          <a:prstGeom prst="flowChartDecision">
            <a:avLst/>
          </a:prstGeom>
          <a:solidFill>
            <a:srgbClr val="D8D8D8"/>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48" name="流程图: 决策 16"/>
          <p:cNvSpPr>
            <a:spLocks noChangeArrowheads="1"/>
          </p:cNvSpPr>
          <p:nvPr/>
        </p:nvSpPr>
        <p:spPr bwMode="auto">
          <a:xfrm>
            <a:off x="4489450" y="2155825"/>
            <a:ext cx="3330575" cy="1520825"/>
          </a:xfrm>
          <a:prstGeom prst="flowChartDecision">
            <a:avLst/>
          </a:prstGeom>
          <a:solidFill>
            <a:srgbClr val="01A89C"/>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49" name="标题 4"/>
          <p:cNvSpPr>
            <a:spLocks noGrp="1" noChangeArrowheads="1"/>
          </p:cNvSpPr>
          <p:nvPr>
            <p:ph type="ctrTitle"/>
          </p:nvPr>
        </p:nvSpPr>
        <p:spPr>
          <a:xfrm>
            <a:off x="838200" y="4352925"/>
            <a:ext cx="10515600" cy="1325563"/>
          </a:xfrm>
        </p:spPr>
        <p:txBody>
          <a:bodyPr anchor="ctr"/>
          <a:lstStyle/>
          <a:p>
            <a:pPr marL="0" indent="0" eaLnBrk="1" hangingPunct="1"/>
            <a:r>
              <a:rPr lang="zh-CN" altLang="en-US" sz="4400" smtClean="0">
                <a:solidFill>
                  <a:srgbClr val="000000"/>
                </a:solidFill>
                <a:latin typeface="微软雅黑" panose="020B0503020204020204" pitchFamily="34" charset="-122"/>
              </a:rPr>
              <a:t>研究背景</a:t>
            </a:r>
            <a:endParaRPr lang="zh-CN" altLang="en-US" sz="4400" b="1"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1507"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实验结果</a:t>
            </a:r>
            <a:endParaRPr lang="zh-CN" altLang="en-US" sz="4400" smtClean="0">
              <a:solidFill>
                <a:srgbClr val="01A89C"/>
              </a:solidFill>
            </a:endParaRPr>
          </a:p>
        </p:txBody>
      </p:sp>
      <p:pic>
        <p:nvPicPr>
          <p:cNvPr id="215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768475"/>
            <a:ext cx="110553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2531"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实验结果</a:t>
            </a:r>
            <a:endParaRPr lang="zh-CN" altLang="en-US" sz="4400" smtClean="0">
              <a:solidFill>
                <a:srgbClr val="01A89C"/>
              </a:solidFill>
            </a:endParaRPr>
          </a:p>
        </p:txBody>
      </p:sp>
      <p:pic>
        <p:nvPicPr>
          <p:cNvPr id="2253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401763"/>
            <a:ext cx="1022508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文本框 3"/>
          <p:cNvSpPr txBox="1">
            <a:spLocks noChangeArrowheads="1"/>
          </p:cNvSpPr>
          <p:nvPr/>
        </p:nvSpPr>
        <p:spPr bwMode="auto">
          <a:xfrm>
            <a:off x="763588" y="3829050"/>
            <a:ext cx="9674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Drop1</a:t>
            </a:r>
            <a:r>
              <a:rPr lang="zh-CN" altLang="en-US" sz="2400">
                <a:latin typeface="Times New Roman" panose="02020603050405020304" pitchFamily="18" charset="0"/>
              </a:rPr>
              <a:t>：对于给定问题，没有考虑最佳和非最佳之间的偏好对</a:t>
            </a:r>
            <a:endParaRPr lang="en-US" altLang="zh-CN" sz="2400">
              <a:latin typeface="Times New Roman" panose="02020603050405020304" pitchFamily="18" charset="0"/>
            </a:endParaRPr>
          </a:p>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Drop2</a:t>
            </a:r>
            <a:r>
              <a:rPr lang="zh-CN" altLang="en-US" sz="2400">
                <a:latin typeface="Times New Roman" panose="02020603050405020304" pitchFamily="18" charset="0"/>
              </a:rPr>
              <a:t>：对于给定问题，没有考虑非最佳答案之间的中性偏好</a:t>
            </a:r>
            <a:endParaRPr lang="en-US" altLang="zh-CN" sz="2400">
              <a:latin typeface="Times New Roman" panose="02020603050405020304" pitchFamily="18" charset="0"/>
            </a:endParaRPr>
          </a:p>
          <a:p>
            <a:pPr eaLnBrk="1" hangingPunct="1">
              <a:lnSpc>
                <a:spcPct val="150000"/>
              </a:lnSpc>
              <a:spcBef>
                <a:spcPct val="0"/>
              </a:spcBef>
              <a:buFont typeface="Wingdings" panose="05000000000000000000" pitchFamily="2" charset="2"/>
              <a:buChar char="p"/>
            </a:pPr>
            <a:r>
              <a:rPr lang="en-US" altLang="zh-CN" sz="2400">
                <a:latin typeface="Times New Roman" panose="02020603050405020304" pitchFamily="18" charset="0"/>
              </a:rPr>
              <a:t>Drop3</a:t>
            </a:r>
            <a:r>
              <a:rPr lang="zh-CN" altLang="en-US" sz="2400">
                <a:latin typeface="Times New Roman" panose="02020603050405020304" pitchFamily="18" charset="0"/>
              </a:rPr>
              <a:t>：对于给定问题，没有考虑其和其他问题的答案之间的偏好对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3555"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zh-CN" altLang="zh-CN" sz="4400" smtClean="0">
                <a:solidFill>
                  <a:srgbClr val="01A89C"/>
                </a:solidFill>
              </a:rPr>
              <a:t>实验结果</a:t>
            </a:r>
            <a:endParaRPr lang="zh-CN" altLang="en-US" sz="4400" smtClean="0">
              <a:solidFill>
                <a:srgbClr val="01A89C"/>
              </a:solidFill>
            </a:endParaRPr>
          </a:p>
        </p:txBody>
      </p:sp>
      <p:pic>
        <p:nvPicPr>
          <p:cNvPr id="235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50938"/>
            <a:ext cx="6115050"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3702050"/>
            <a:ext cx="6507162"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4579" name="标题 6"/>
          <p:cNvSpPr>
            <a:spLocks noGrp="1" noChangeArrowheads="1"/>
          </p:cNvSpPr>
          <p:nvPr>
            <p:ph type="ctrTitle"/>
          </p:nvPr>
        </p:nvSpPr>
        <p:spPr>
          <a:xfrm>
            <a:off x="457200" y="76200"/>
            <a:ext cx="10515600" cy="1325563"/>
          </a:xfrm>
        </p:spPr>
        <p:txBody>
          <a:bodyPr anchor="ctr"/>
          <a:lstStyle/>
          <a:p>
            <a:pPr marL="0" indent="0" algn="l" eaLnBrk="1" hangingPunct="1">
              <a:buSzPct val="25000"/>
            </a:pPr>
            <a:r>
              <a:rPr lang="zh-CN" altLang="zh-CN" sz="4400" smtClean="0">
                <a:solidFill>
                  <a:srgbClr val="01A89C"/>
                </a:solidFill>
              </a:rPr>
              <a:t>实验结果</a:t>
            </a:r>
            <a:endParaRPr lang="zh-CN" altLang="en-US" sz="4400" smtClean="0">
              <a:solidFill>
                <a:srgbClr val="01A89C"/>
              </a:solidFill>
            </a:endParaRPr>
          </a:p>
        </p:txBody>
      </p:sp>
      <p:pic>
        <p:nvPicPr>
          <p:cNvPr id="2458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952625"/>
            <a:ext cx="620712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文本框 3"/>
          <p:cNvSpPr txBox="1">
            <a:spLocks noChangeArrowheads="1"/>
          </p:cNvSpPr>
          <p:nvPr/>
        </p:nvSpPr>
        <p:spPr bwMode="auto">
          <a:xfrm>
            <a:off x="990600" y="5349875"/>
            <a:ext cx="9043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rPr>
              <a:t>随着</a:t>
            </a:r>
            <a:r>
              <a:rPr lang="en-US" altLang="zh-CN" sz="2400">
                <a:latin typeface="微软雅黑" panose="020B0503020204020204" pitchFamily="34" charset="-122"/>
              </a:rPr>
              <a:t>k</a:t>
            </a:r>
            <a:r>
              <a:rPr lang="zh-CN" altLang="en-US" sz="2400">
                <a:latin typeface="微软雅黑" panose="020B0503020204020204" pitchFamily="34" charset="-122"/>
              </a:rPr>
              <a:t>的增大，性能下降不是很大，进一步验证了该模型的鲁棒性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5603" name="标题 6"/>
          <p:cNvSpPr>
            <a:spLocks noGrp="1" noChangeArrowheads="1"/>
          </p:cNvSpPr>
          <p:nvPr>
            <p:ph type="ctrTitle"/>
          </p:nvPr>
        </p:nvSpPr>
        <p:spPr>
          <a:xfrm>
            <a:off x="457200" y="76200"/>
            <a:ext cx="10515600" cy="1325563"/>
          </a:xfrm>
        </p:spPr>
        <p:txBody>
          <a:bodyPr anchor="ctr"/>
          <a:lstStyle/>
          <a:p>
            <a:pPr marL="0" indent="0" algn="l" eaLnBrk="1" hangingPunct="1">
              <a:buSzPct val="25000"/>
            </a:pPr>
            <a:r>
              <a:rPr lang="zh-CN" altLang="zh-CN" sz="4400" smtClean="0">
                <a:solidFill>
                  <a:srgbClr val="01A89C"/>
                </a:solidFill>
              </a:rPr>
              <a:t>实验结果</a:t>
            </a:r>
            <a:endParaRPr lang="zh-CN" altLang="en-US" sz="4400" smtClean="0">
              <a:solidFill>
                <a:srgbClr val="01A89C"/>
              </a:solidFill>
            </a:endParaRPr>
          </a:p>
        </p:txBody>
      </p:sp>
      <p:pic>
        <p:nvPicPr>
          <p:cNvPr id="2560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863" y="2009775"/>
            <a:ext cx="60896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流程图: 决策 14"/>
          <p:cNvSpPr>
            <a:spLocks noChangeArrowheads="1"/>
          </p:cNvSpPr>
          <p:nvPr/>
        </p:nvSpPr>
        <p:spPr bwMode="auto">
          <a:xfrm>
            <a:off x="4489450" y="2833688"/>
            <a:ext cx="3330575" cy="1519237"/>
          </a:xfrm>
          <a:prstGeom prst="flowChartDecision">
            <a:avLst/>
          </a:prstGeom>
          <a:solidFill>
            <a:srgbClr val="BFBFBF"/>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6627" name="流程图: 决策 15"/>
          <p:cNvSpPr>
            <a:spLocks noChangeArrowheads="1"/>
          </p:cNvSpPr>
          <p:nvPr/>
        </p:nvSpPr>
        <p:spPr bwMode="auto">
          <a:xfrm>
            <a:off x="4489450" y="2514600"/>
            <a:ext cx="3330575" cy="1520825"/>
          </a:xfrm>
          <a:prstGeom prst="flowChartDecision">
            <a:avLst/>
          </a:prstGeom>
          <a:solidFill>
            <a:srgbClr val="D8D8D8"/>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6628" name="流程图: 决策 16"/>
          <p:cNvSpPr>
            <a:spLocks noChangeArrowheads="1"/>
          </p:cNvSpPr>
          <p:nvPr/>
        </p:nvSpPr>
        <p:spPr bwMode="auto">
          <a:xfrm>
            <a:off x="4489450" y="2155825"/>
            <a:ext cx="3330575" cy="1520825"/>
          </a:xfrm>
          <a:prstGeom prst="flowChartDecision">
            <a:avLst/>
          </a:prstGeom>
          <a:solidFill>
            <a:srgbClr val="01A89C"/>
          </a:solidFill>
          <a:ln w="57150">
            <a:solidFill>
              <a:srgbClr val="EEEEEE"/>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6629" name="标题 4"/>
          <p:cNvSpPr>
            <a:spLocks noGrp="1"/>
          </p:cNvSpPr>
          <p:nvPr>
            <p:ph type="ctrTitle"/>
          </p:nvPr>
        </p:nvSpPr>
        <p:spPr>
          <a:xfrm>
            <a:off x="838200" y="4352925"/>
            <a:ext cx="10515600" cy="1325563"/>
          </a:xfrm>
        </p:spPr>
        <p:txBody>
          <a:bodyPr anchor="ctr"/>
          <a:lstStyle/>
          <a:p>
            <a:pPr marL="0" indent="0" eaLnBrk="1" hangingPunct="1">
              <a:buSzPct val="25000"/>
            </a:pPr>
            <a:r>
              <a:rPr lang="zh-CN" altLang="en-US" sz="4000" smtClean="0">
                <a:solidFill>
                  <a:srgbClr val="000000"/>
                </a:solidFill>
                <a:latin typeface="微软雅黑" panose="020B0503020204020204" pitchFamily="34" charset="-122"/>
              </a:rPr>
              <a:t>结论</a:t>
            </a:r>
            <a:br>
              <a:rPr lang="zh-CN" altLang="en-US" sz="4000" smtClean="0">
                <a:solidFill>
                  <a:srgbClr val="000000"/>
                </a:solidFill>
                <a:latin typeface="微软雅黑" panose="020B0503020204020204" pitchFamily="34" charset="-122"/>
              </a:rPr>
            </a:br>
            <a:endParaRPr lang="zh-CN" altLang="en-US" sz="4000" b="1"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7651" name="标题 6"/>
          <p:cNvSpPr>
            <a:spLocks noGrp="1" noChangeArrowheads="1"/>
          </p:cNvSpPr>
          <p:nvPr>
            <p:ph type="ctrTitle"/>
          </p:nvPr>
        </p:nvSpPr>
        <p:spPr>
          <a:xfrm>
            <a:off x="457200" y="76200"/>
            <a:ext cx="10515600" cy="1325563"/>
          </a:xfrm>
        </p:spPr>
        <p:txBody>
          <a:bodyPr anchor="ctr"/>
          <a:lstStyle/>
          <a:p>
            <a:pPr marL="0" indent="0" algn="l" eaLnBrk="1" hangingPunct="1">
              <a:buSzPct val="25000"/>
            </a:pPr>
            <a:r>
              <a:rPr lang="en-US" altLang="zh-CN" sz="4400" smtClean="0">
                <a:solidFill>
                  <a:srgbClr val="01A89C"/>
                </a:solidFill>
              </a:rPr>
              <a:t>Contributions</a:t>
            </a:r>
          </a:p>
        </p:txBody>
      </p:sp>
      <p:sp>
        <p:nvSpPr>
          <p:cNvPr id="3" name="文本框 2"/>
          <p:cNvSpPr txBox="1"/>
          <p:nvPr/>
        </p:nvSpPr>
        <p:spPr>
          <a:xfrm>
            <a:off x="554038" y="1816100"/>
            <a:ext cx="10872787" cy="2676525"/>
          </a:xfrm>
          <a:prstGeom prst="rect">
            <a:avLst/>
          </a:prstGeom>
          <a:noFill/>
        </p:spPr>
        <p:txBody>
          <a:bodyPr>
            <a:spAutoFit/>
          </a:bodyPr>
          <a:lstStyle/>
          <a:p>
            <a:pPr marL="285750" indent="-285750" eaLnBrk="1" hangingPunct="1">
              <a:lnSpc>
                <a:spcPct val="150000"/>
              </a:lnSpc>
              <a:buFont typeface="Wingdings" panose="05000000000000000000" charset="0"/>
              <a:buChar char="p"/>
              <a:defRPr/>
            </a:pPr>
            <a:r>
              <a:rPr lang="zh-CN" altLang="en-US" sz="2400" noProof="1">
                <a:latin typeface="Times New Roman" panose="02020603050405020304" charset="0"/>
                <a:ea typeface="微软雅黑" panose="020B0503020204020204" charset="-122"/>
                <a:cs typeface="Times New Roman" panose="02020603050405020304" charset="0"/>
              </a:rPr>
              <a:t>提出一种新颖的方法构建</a:t>
            </a:r>
            <a:r>
              <a:rPr lang="en-US" altLang="zh-CN" sz="2400" noProof="1">
                <a:latin typeface="Times New Roman" panose="02020603050405020304" charset="0"/>
                <a:ea typeface="微软雅黑" panose="020B0503020204020204" charset="-122"/>
                <a:cs typeface="Times New Roman" panose="02020603050405020304" charset="0"/>
              </a:rPr>
              <a:t>positive</a:t>
            </a:r>
            <a:r>
              <a:rPr lang="zh-CN" altLang="en-US" sz="2400" noProof="1">
                <a:latin typeface="Times New Roman" panose="02020603050405020304" charset="0"/>
                <a:ea typeface="微软雅黑" panose="020B0503020204020204" charset="-122"/>
                <a:cs typeface="Times New Roman" panose="02020603050405020304" charset="0"/>
              </a:rPr>
              <a:t>、</a:t>
            </a:r>
            <a:r>
              <a:rPr lang="en-US" altLang="zh-CN" sz="2400" noProof="1">
                <a:latin typeface="Times New Roman" panose="02020603050405020304" charset="0"/>
                <a:ea typeface="微软雅黑" panose="020B0503020204020204" charset="-122"/>
                <a:cs typeface="Times New Roman" panose="02020603050405020304" charset="0"/>
              </a:rPr>
              <a:t>neural</a:t>
            </a:r>
            <a:r>
              <a:rPr lang="zh-CN" altLang="en-US" sz="2400" noProof="1">
                <a:latin typeface="Times New Roman" panose="02020603050405020304" charset="0"/>
                <a:ea typeface="微软雅黑" panose="020B0503020204020204" charset="-122"/>
                <a:cs typeface="Times New Roman" panose="02020603050405020304" charset="0"/>
              </a:rPr>
              <a:t>和</a:t>
            </a:r>
            <a:r>
              <a:rPr lang="en-US" altLang="zh-CN" sz="2400" noProof="1">
                <a:latin typeface="Times New Roman" panose="02020603050405020304" charset="0"/>
                <a:ea typeface="微软雅黑" panose="020B0503020204020204" charset="-122"/>
                <a:cs typeface="Times New Roman" panose="02020603050405020304" charset="0"/>
              </a:rPr>
              <a:t>negative</a:t>
            </a:r>
            <a:r>
              <a:rPr lang="zh-CN" altLang="en-US" sz="2400" noProof="1">
                <a:latin typeface="Times New Roman" panose="02020603050405020304" charset="0"/>
                <a:ea typeface="微软雅黑" panose="020B0503020204020204" charset="-122"/>
                <a:cs typeface="Times New Roman" panose="02020603050405020304" charset="0"/>
              </a:rPr>
              <a:t>偏好对作为训练样例，大大节省了耗时且费劳动力的标签处理</a:t>
            </a:r>
          </a:p>
          <a:p>
            <a:pPr marL="285750" indent="-285750" eaLnBrk="1" hangingPunct="1">
              <a:lnSpc>
                <a:spcPct val="150000"/>
              </a:lnSpc>
              <a:buFont typeface="Wingdings" panose="05000000000000000000" charset="0"/>
              <a:buChar char="p"/>
              <a:defRPr/>
            </a:pPr>
            <a:r>
              <a:rPr lang="zh-CN" altLang="en-US" sz="2400" noProof="1">
                <a:latin typeface="Times New Roman" panose="02020603050405020304" charset="0"/>
                <a:ea typeface="微软雅黑" panose="020B0503020204020204" charset="-122"/>
                <a:cs typeface="Times New Roman" panose="02020603050405020304" charset="0"/>
              </a:rPr>
              <a:t>提出一个</a:t>
            </a:r>
            <a:r>
              <a:rPr lang="en-US" altLang="zh-CN" sz="2400" noProof="1">
                <a:latin typeface="Times New Roman" panose="02020603050405020304" charset="0"/>
                <a:ea typeface="微软雅黑" panose="020B0503020204020204" charset="-122"/>
                <a:cs typeface="Times New Roman" panose="02020603050405020304" charset="0"/>
              </a:rPr>
              <a:t>pairwise</a:t>
            </a:r>
            <a:r>
              <a:rPr lang="zh-CN" altLang="en-US" sz="2400" noProof="1">
                <a:latin typeface="Times New Roman" panose="02020603050405020304" charset="0"/>
                <a:ea typeface="微软雅黑" panose="020B0503020204020204" charset="-122"/>
                <a:cs typeface="Times New Roman" panose="02020603050405020304" charset="0"/>
              </a:rPr>
              <a:t>的学习模型为</a:t>
            </a:r>
            <a:r>
              <a:rPr lang="en-US" altLang="zh-CN" sz="2400" noProof="1">
                <a:latin typeface="Times New Roman" panose="02020603050405020304" charset="0"/>
                <a:ea typeface="微软雅黑" panose="020B0503020204020204" charset="-122"/>
                <a:cs typeface="Times New Roman" panose="02020603050405020304" charset="0"/>
              </a:rPr>
              <a:t>CQA</a:t>
            </a:r>
            <a:r>
              <a:rPr lang="zh-CN" altLang="en-US" sz="2400" noProof="1">
                <a:latin typeface="Times New Roman" panose="02020603050405020304" charset="0"/>
                <a:ea typeface="微软雅黑" panose="020B0503020204020204" charset="-122"/>
                <a:cs typeface="Times New Roman" panose="02020603050405020304" charset="0"/>
              </a:rPr>
              <a:t>系统中的答案选择排名，还融合了中性训练样例及学习可区别的特征</a:t>
            </a:r>
          </a:p>
          <a:p>
            <a:pPr eaLnBrk="1" hangingPunct="1">
              <a:buFont typeface="Wingdings" panose="05000000000000000000" charset="0"/>
              <a:buNone/>
              <a:defRPr/>
            </a:pPr>
            <a:endParaRPr lang="zh-CN" altLang="en-US" sz="2400" noProof="1">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8675" name="标题 6"/>
          <p:cNvSpPr>
            <a:spLocks noGrp="1" noChangeArrowheads="1"/>
          </p:cNvSpPr>
          <p:nvPr>
            <p:ph type="ctrTitle"/>
          </p:nvPr>
        </p:nvSpPr>
        <p:spPr>
          <a:xfrm>
            <a:off x="457200" y="76200"/>
            <a:ext cx="10515600" cy="1325563"/>
          </a:xfrm>
        </p:spPr>
        <p:txBody>
          <a:bodyPr anchor="ctr"/>
          <a:lstStyle/>
          <a:p>
            <a:pPr marL="0" indent="0" algn="l" eaLnBrk="1" hangingPunct="1">
              <a:buSzPct val="25000"/>
            </a:pPr>
            <a:r>
              <a:rPr lang="zh-CN" altLang="en-US" sz="4400" smtClean="0">
                <a:solidFill>
                  <a:srgbClr val="01A89C"/>
                </a:solidFill>
              </a:rPr>
              <a:t>结   论</a:t>
            </a:r>
          </a:p>
        </p:txBody>
      </p:sp>
      <p:sp>
        <p:nvSpPr>
          <p:cNvPr id="3" name="文本框 2"/>
          <p:cNvSpPr txBox="1"/>
          <p:nvPr/>
        </p:nvSpPr>
        <p:spPr>
          <a:xfrm>
            <a:off x="554038" y="1524000"/>
            <a:ext cx="10872787" cy="1754188"/>
          </a:xfrm>
          <a:prstGeom prst="rect">
            <a:avLst/>
          </a:prstGeom>
          <a:noFill/>
        </p:spPr>
        <p:txBody>
          <a:bodyPr>
            <a:spAutoFit/>
          </a:bodyPr>
          <a:lstStyle/>
          <a:p>
            <a:pPr marL="285750" eaLnBrk="1" hangingPunct="1">
              <a:lnSpc>
                <a:spcPct val="150000"/>
              </a:lnSpc>
              <a:buFont typeface="Wingdings" panose="05000000000000000000" charset="0"/>
              <a:buChar char="p"/>
              <a:defRPr/>
            </a:pPr>
            <a:r>
              <a:rPr lang="zh-CN" sz="2400" noProof="1">
                <a:latin typeface="Times New Roman" panose="02020603050405020304" charset="0"/>
                <a:ea typeface="微软雅黑" panose="020B0503020204020204" charset="-122"/>
                <a:cs typeface="Times New Roman" panose="02020603050405020304" charset="0"/>
              </a:rPr>
              <a:t>模型对参数变化不敏感</a:t>
            </a:r>
            <a:endParaRPr lang="zh-CN" altLang="en-US" sz="2400" noProof="1">
              <a:latin typeface="Times New Roman" panose="02020603050405020304" charset="0"/>
              <a:ea typeface="微软雅黑" panose="020B0503020204020204" charset="-122"/>
              <a:cs typeface="Times New Roman" panose="02020603050405020304" charset="0"/>
            </a:endParaRPr>
          </a:p>
          <a:p>
            <a:pPr marL="342900" eaLnBrk="1" hangingPunct="1">
              <a:lnSpc>
                <a:spcPct val="150000"/>
              </a:lnSpc>
              <a:buFont typeface="Wingdings" panose="05000000000000000000" charset="0"/>
              <a:buChar char="p"/>
              <a:defRPr/>
            </a:pPr>
            <a:r>
              <a:rPr lang="zh-CN" sz="2400" noProof="1">
                <a:latin typeface="Times New Roman" panose="02020603050405020304" charset="0"/>
                <a:ea typeface="微软雅黑" panose="020B0503020204020204" charset="-122"/>
                <a:cs typeface="Times New Roman" panose="02020603050405020304" charset="0"/>
              </a:rPr>
              <a:t>模型对扩大返回问题数量</a:t>
            </a:r>
            <a:r>
              <a:rPr lang="en-US" altLang="zh-CN" sz="2400" noProof="1">
                <a:latin typeface="Times New Roman" panose="02020603050405020304" charset="0"/>
                <a:ea typeface="微软雅黑" panose="020B0503020204020204" charset="-122"/>
                <a:cs typeface="Times New Roman" panose="02020603050405020304" charset="0"/>
              </a:rPr>
              <a:t>k</a:t>
            </a:r>
            <a:r>
              <a:rPr lang="zh-CN" altLang="en-US" sz="2400" noProof="1">
                <a:latin typeface="Times New Roman" panose="02020603050405020304" charset="0"/>
                <a:ea typeface="微软雅黑" panose="020B0503020204020204" charset="-122"/>
                <a:cs typeface="Times New Roman" panose="02020603050405020304" charset="0"/>
              </a:rPr>
              <a:t>带来的噪声影响是鲁棒的</a:t>
            </a:r>
          </a:p>
          <a:p>
            <a:pPr marL="342900" eaLnBrk="1" hangingPunct="1">
              <a:lnSpc>
                <a:spcPct val="150000"/>
              </a:lnSpc>
              <a:buFont typeface="Wingdings" panose="05000000000000000000" charset="0"/>
              <a:buChar char="p"/>
              <a:defRPr/>
            </a:pPr>
            <a:r>
              <a:rPr lang="en-US" altLang="zh-CN" sz="2400" noProof="1">
                <a:latin typeface="Times New Roman" panose="02020603050405020304" charset="0"/>
                <a:ea typeface="微软雅黑" panose="020B0503020204020204" charset="-122"/>
                <a:cs typeface="Times New Roman" panose="02020603050405020304" charset="0"/>
              </a:rPr>
              <a:t>pairwise</a:t>
            </a:r>
            <a:r>
              <a:rPr lang="zh-CN" altLang="en-US" sz="2400" noProof="1">
                <a:latin typeface="Times New Roman" panose="02020603050405020304" charset="0"/>
                <a:ea typeface="微软雅黑" panose="020B0503020204020204" charset="-122"/>
                <a:cs typeface="Times New Roman" panose="02020603050405020304" charset="0"/>
              </a:rPr>
              <a:t>模型包括论文中提到的</a:t>
            </a:r>
            <a:r>
              <a:rPr lang="en-US" altLang="zh-CN" sz="2400" noProof="1">
                <a:latin typeface="Times New Roman" panose="02020603050405020304" charset="0"/>
                <a:ea typeface="微软雅黑" panose="020B0503020204020204" charset="-122"/>
                <a:cs typeface="Times New Roman" panose="02020603050405020304" charset="0"/>
              </a:rPr>
              <a:t>PLANE</a:t>
            </a:r>
            <a:r>
              <a:rPr lang="zh-CN" altLang="en-US" sz="2400" noProof="1">
                <a:latin typeface="Times New Roman" panose="02020603050405020304" charset="0"/>
                <a:ea typeface="微软雅黑" panose="020B0503020204020204" charset="-122"/>
                <a:cs typeface="Times New Roman" panose="02020603050405020304" charset="0"/>
              </a:rPr>
              <a:t>模型对错误训练样本非常敏感</a:t>
            </a:r>
          </a:p>
        </p:txBody>
      </p:sp>
      <p:sp>
        <p:nvSpPr>
          <p:cNvPr id="28677" name="文本框 1"/>
          <p:cNvSpPr txBox="1">
            <a:spLocks noChangeArrowheads="1"/>
          </p:cNvSpPr>
          <p:nvPr/>
        </p:nvSpPr>
        <p:spPr bwMode="auto">
          <a:xfrm>
            <a:off x="855663" y="3592513"/>
            <a:ext cx="9807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Times New Roman" panose="02020603050405020304" pitchFamily="18" charset="0"/>
              </a:rPr>
              <a:t>未来工作：解决</a:t>
            </a:r>
            <a:r>
              <a:rPr lang="en-US" altLang="zh-CN" sz="2400">
                <a:latin typeface="Times New Roman" panose="02020603050405020304" pitchFamily="18" charset="0"/>
              </a:rPr>
              <a:t>pairwise</a:t>
            </a:r>
            <a:r>
              <a:rPr lang="zh-CN" altLang="en-US" sz="2400">
                <a:latin typeface="Times New Roman" panose="02020603050405020304" pitchFamily="18" charset="0"/>
              </a:rPr>
              <a:t>模型中的固有缺点，包括对噪声敏感、大规模的偏序对、相关性判断中更细粒度信息的丢失</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bwMode="auto">
      <p:bgPr>
        <a:solidFill>
          <a:srgbClr val="01A89C"/>
        </a:solidFill>
        <a:effectLst/>
      </p:bgPr>
    </p:bg>
    <p:spTree>
      <p:nvGrpSpPr>
        <p:cNvPr id="1" name=""/>
        <p:cNvGrpSpPr/>
        <p:nvPr/>
      </p:nvGrpSpPr>
      <p:grpSpPr>
        <a:xfrm>
          <a:off x="0" y="0"/>
          <a:ext cx="0" cy="0"/>
          <a:chOff x="0" y="0"/>
          <a:chExt cx="0" cy="0"/>
        </a:xfrm>
      </p:grpSpPr>
      <p:sp>
        <p:nvSpPr>
          <p:cNvPr id="29698" name="剪去单角的矩形 3"/>
          <p:cNvSpPr>
            <a:spLocks noChangeArrowheads="1"/>
          </p:cNvSpPr>
          <p:nvPr/>
        </p:nvSpPr>
        <p:spPr bwMode="auto">
          <a:xfrm>
            <a:off x="293688" y="1779588"/>
            <a:ext cx="11588750" cy="3348037"/>
          </a:xfrm>
          <a:custGeom>
            <a:avLst/>
            <a:gdLst>
              <a:gd name="T0" fmla="*/ 0 w 18249"/>
              <a:gd name="T1" fmla="*/ 0 h 5271"/>
              <a:gd name="T2" fmla="*/ 2147483646 w 18249"/>
              <a:gd name="T3" fmla="*/ 0 h 5271"/>
              <a:gd name="T4" fmla="*/ 2147483646 w 18249"/>
              <a:gd name="T5" fmla="*/ 1063102424 h 5271"/>
              <a:gd name="T6" fmla="*/ 2147483646 w 18249"/>
              <a:gd name="T7" fmla="*/ 2126608187 h 5271"/>
              <a:gd name="T8" fmla="*/ 0 w 18249"/>
              <a:gd name="T9" fmla="*/ 2126608187 h 52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49" h="5271">
                <a:moveTo>
                  <a:pt x="0" y="0"/>
                </a:moveTo>
                <a:lnTo>
                  <a:pt x="15613" y="0"/>
                </a:lnTo>
                <a:lnTo>
                  <a:pt x="18249" y="2635"/>
                </a:lnTo>
                <a:lnTo>
                  <a:pt x="18249" y="5271"/>
                </a:lnTo>
                <a:lnTo>
                  <a:pt x="0" y="5271"/>
                </a:lnTo>
                <a:lnTo>
                  <a:pt x="0" y="0"/>
                </a:lnTo>
                <a:close/>
              </a:path>
            </a:pathLst>
          </a:cu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9" name="文本框 4"/>
          <p:cNvSpPr>
            <a:spLocks noChangeArrowheads="1"/>
          </p:cNvSpPr>
          <p:nvPr/>
        </p:nvSpPr>
        <p:spPr bwMode="auto">
          <a:xfrm>
            <a:off x="1924050" y="2484438"/>
            <a:ext cx="83280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2000">
                <a:solidFill>
                  <a:srgbClr val="D3CE3D"/>
                </a:solidFill>
              </a:rPr>
              <a:t>THANK  YOU </a:t>
            </a:r>
            <a:endParaRPr lang="zh-CN" altLang="en-US" sz="12000">
              <a:solidFill>
                <a:srgbClr val="D3CE3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1 Background</a:t>
            </a:r>
            <a:endParaRPr lang="en-US" altLang="zh-CN" sz="4400" dirty="0" smtClean="0">
              <a:solidFill>
                <a:srgbClr val="01A89C"/>
              </a:solidFill>
            </a:endParaRPr>
          </a:p>
        </p:txBody>
      </p:sp>
      <p:sp>
        <p:nvSpPr>
          <p:cNvPr id="7172" name="文本框 2"/>
          <p:cNvSpPr txBox="1">
            <a:spLocks noChangeArrowheads="1"/>
          </p:cNvSpPr>
          <p:nvPr/>
        </p:nvSpPr>
        <p:spPr bwMode="auto">
          <a:xfrm>
            <a:off x="1728503" y="1573213"/>
            <a:ext cx="102012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Times New Roman" panose="02020603050405020304" pitchFamily="18" charset="0"/>
              </a:rPr>
              <a:t>Dialog system: </a:t>
            </a:r>
            <a:endParaRPr lang="zh-CN" altLang="zh-CN" sz="2400" b="1" dirty="0">
              <a:latin typeface="Times New Roman" panose="02020603050405020304" pitchFamily="18" charset="0"/>
            </a:endParaRPr>
          </a:p>
          <a:p>
            <a:pPr lvl="1"/>
            <a:r>
              <a:rPr lang="en-US" altLang="zh-CN" sz="2400" dirty="0" smtClean="0">
                <a:latin typeface="Times New Roman" panose="02020603050405020304" pitchFamily="18" charset="0"/>
              </a:rPr>
              <a:t>1) Task-oriented</a:t>
            </a:r>
            <a:r>
              <a:rPr lang="en-US" altLang="zh-CN" sz="2400" dirty="0">
                <a:latin typeface="Times New Roman" panose="02020603050405020304" pitchFamily="18" charset="0"/>
              </a:rPr>
              <a:t>: vertical </a:t>
            </a:r>
            <a:r>
              <a:rPr lang="en-US" altLang="zh-CN" sz="2400" dirty="0" smtClean="0">
                <a:latin typeface="Times New Roman" panose="02020603050405020304" pitchFamily="18" charset="0"/>
              </a:rPr>
              <a:t>domains</a:t>
            </a:r>
            <a:endParaRPr lang="zh-CN" altLang="zh-CN" sz="2400" dirty="0">
              <a:latin typeface="Times New Roman" panose="02020603050405020304" pitchFamily="18" charset="0"/>
            </a:endParaRPr>
          </a:p>
          <a:p>
            <a:pPr lvl="1"/>
            <a:r>
              <a:rPr lang="en-US" altLang="zh-CN" sz="2400" dirty="0" smtClean="0">
                <a:latin typeface="Times New Roman" panose="02020603050405020304" pitchFamily="18" charset="0"/>
              </a:rPr>
              <a:t>2) Non-task-oriented</a:t>
            </a:r>
            <a:r>
              <a:rPr lang="en-US" altLang="zh-CN" sz="2400" dirty="0">
                <a:latin typeface="Times New Roman" panose="02020603050405020304" pitchFamily="18" charset="0"/>
              </a:rPr>
              <a:t>: open-domain topics</a:t>
            </a:r>
            <a:endParaRPr lang="zh-CN" altLang="zh-CN" sz="2400" dirty="0">
              <a:latin typeface="Times New Roman" panose="02020603050405020304" pitchFamily="18" charset="0"/>
            </a:endParaRPr>
          </a:p>
          <a:p>
            <a:pPr eaLnBrk="1" hangingPunct="1">
              <a:buFont typeface="Arial" panose="020B0604020202020204" pitchFamily="34" charset="0"/>
              <a:buNone/>
            </a:pPr>
            <a:endParaRPr lang="zh-CN" altLang="en-US" noProof="1"/>
          </a:p>
        </p:txBody>
      </p:sp>
      <p:sp>
        <p:nvSpPr>
          <p:cNvPr id="7173" name="文本框 4"/>
          <p:cNvSpPr txBox="1">
            <a:spLocks noChangeArrowheads="1"/>
          </p:cNvSpPr>
          <p:nvPr/>
        </p:nvSpPr>
        <p:spPr bwMode="auto">
          <a:xfrm>
            <a:off x="1728503" y="3482406"/>
            <a:ext cx="10818813"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Times New Roman" panose="02020603050405020304" pitchFamily="18" charset="0"/>
              </a:rPr>
              <a:t>Implement methods:</a:t>
            </a:r>
          </a:p>
          <a:p>
            <a:pPr lvl="1"/>
            <a:r>
              <a:rPr lang="en-US" altLang="zh-CN" sz="2400" dirty="0">
                <a:latin typeface="Times New Roman" panose="02020603050405020304" pitchFamily="18" charset="0"/>
              </a:rPr>
              <a:t>1) Rule-based: restrict diversity</a:t>
            </a:r>
          </a:p>
          <a:p>
            <a:pPr lvl="1"/>
            <a:r>
              <a:rPr lang="en-US" altLang="zh-CN" sz="2400" dirty="0">
                <a:latin typeface="Times New Roman" panose="02020603050405020304" pitchFamily="18" charset="0"/>
              </a:rPr>
              <a:t>2) Retrieval-based: depend repository</a:t>
            </a:r>
          </a:p>
          <a:p>
            <a:pPr lvl="1"/>
            <a:r>
              <a:rPr lang="en-US" altLang="zh-CN" sz="2400" dirty="0">
                <a:latin typeface="Times New Roman" panose="02020603050405020304" pitchFamily="18" charset="0"/>
              </a:rPr>
              <a:t>3) Generation-based: more flexible</a:t>
            </a:r>
          </a:p>
          <a:p>
            <a:pPr lvl="2"/>
            <a:r>
              <a:rPr lang="en-US" altLang="zh-CN" sz="2000" dirty="0">
                <a:latin typeface="Times New Roman" panose="02020603050405020304" pitchFamily="18" charset="0"/>
              </a:rPr>
              <a:t>a) Single-turn: neglect historical conversation</a:t>
            </a:r>
          </a:p>
          <a:p>
            <a:pPr lvl="2"/>
            <a:r>
              <a:rPr lang="en-US" altLang="zh-CN" sz="2000" dirty="0">
                <a:latin typeface="Times New Roman" panose="02020603050405020304" pitchFamily="18" charset="0"/>
              </a:rPr>
              <a:t>b) Multi-turn</a:t>
            </a:r>
          </a:p>
          <a:p>
            <a:pPr eaLnBrk="1" hangingPunct="1"/>
            <a:endParaRPr lang="en-US" altLang="en-US" sz="2400" noProof="1">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2 Research Problem</a:t>
            </a:r>
            <a:endParaRPr lang="en-US" altLang="zh-CN" sz="4400" dirty="0" smtClean="0">
              <a:solidFill>
                <a:srgbClr val="01A89C"/>
              </a:solidFill>
            </a:endParaRPr>
          </a:p>
        </p:txBody>
      </p:sp>
      <p:sp>
        <p:nvSpPr>
          <p:cNvPr id="7172" name="文本框 2"/>
          <p:cNvSpPr txBox="1">
            <a:spLocks noChangeArrowheads="1"/>
          </p:cNvSpPr>
          <p:nvPr/>
        </p:nvSpPr>
        <p:spPr bwMode="auto">
          <a:xfrm>
            <a:off x="1289844" y="1557442"/>
            <a:ext cx="10201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rPr>
              <a:t>Response generation </a:t>
            </a:r>
            <a:r>
              <a:rPr lang="en-US" altLang="zh-CN" sz="2400" b="1" dirty="0"/>
              <a:t>in </a:t>
            </a:r>
            <a:r>
              <a:rPr lang="en-US" altLang="zh-CN" sz="2400" b="1" dirty="0">
                <a:solidFill>
                  <a:srgbClr val="00FF00"/>
                </a:solidFill>
              </a:rPr>
              <a:t>open-domain</a:t>
            </a:r>
            <a:r>
              <a:rPr lang="en-US" altLang="zh-CN" sz="2400" b="1" dirty="0"/>
              <a:t> </a:t>
            </a:r>
            <a:r>
              <a:rPr lang="en-US" altLang="zh-CN" sz="2400" b="1" dirty="0">
                <a:solidFill>
                  <a:srgbClr val="0000FF"/>
                </a:solidFill>
              </a:rPr>
              <a:t>multi-turn</a:t>
            </a:r>
            <a:r>
              <a:rPr lang="en-US" altLang="zh-CN" sz="2400" b="1" dirty="0"/>
              <a:t> dialog </a:t>
            </a:r>
            <a:r>
              <a:rPr lang="en-US" altLang="zh-CN" sz="2400" b="1" dirty="0" smtClean="0"/>
              <a:t>systems</a:t>
            </a:r>
            <a:endParaRPr lang="en-US" altLang="zh-CN" sz="2400" b="1" dirty="0"/>
          </a:p>
        </p:txBody>
      </p:sp>
      <p:sp>
        <p:nvSpPr>
          <p:cNvPr id="3" name="圆角矩形标注 2"/>
          <p:cNvSpPr/>
          <p:nvPr/>
        </p:nvSpPr>
        <p:spPr>
          <a:xfrm>
            <a:off x="1433198" y="6079504"/>
            <a:ext cx="3594538" cy="610474"/>
          </a:xfrm>
          <a:prstGeom prst="wedgeRoundRectCallout">
            <a:avLst>
              <a:gd name="adj1" fmla="val 51097"/>
              <a:gd name="adj2" fmla="val -1743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FF0000"/>
                </a:solidFill>
                <a:latin typeface="Times New Roman" panose="02020603050405020304" pitchFamily="18" charset="0"/>
                <a:cs typeface="Times New Roman" panose="02020603050405020304" pitchFamily="18" charset="0"/>
              </a:rPr>
              <a:t>Topic penetration</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
        <p:nvSpPr>
          <p:cNvPr id="6" name="文本框 4"/>
          <p:cNvSpPr txBox="1">
            <a:spLocks noChangeArrowheads="1"/>
          </p:cNvSpPr>
          <p:nvPr/>
        </p:nvSpPr>
        <p:spPr bwMode="auto">
          <a:xfrm>
            <a:off x="1289844" y="3120399"/>
            <a:ext cx="108188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smtClean="0"/>
              <a:t>Conversation example:</a:t>
            </a:r>
          </a:p>
          <a:p>
            <a:endParaRPr lang="en-US" altLang="zh-CN" sz="2000" b="1" dirty="0" smtClean="0">
              <a:solidFill>
                <a:srgbClr val="0000FF"/>
              </a:solidFill>
            </a:endParaRPr>
          </a:p>
          <a:p>
            <a:pPr lvl="1"/>
            <a:r>
              <a:rPr lang="en-US" altLang="zh-CN" sz="2000" b="1" dirty="0" smtClean="0">
                <a:solidFill>
                  <a:srgbClr val="0000FF"/>
                </a:solidFill>
              </a:rPr>
              <a:t>Person </a:t>
            </a:r>
            <a:r>
              <a:rPr lang="en-US" altLang="zh-CN" sz="2000" b="1" dirty="0">
                <a:solidFill>
                  <a:srgbClr val="0000FF"/>
                </a:solidFill>
              </a:rPr>
              <a:t>A: </a:t>
            </a:r>
            <a:r>
              <a:rPr lang="en-US" altLang="zh-CN" sz="2000" dirty="0"/>
              <a:t>There is a heavy rain today</a:t>
            </a:r>
            <a:r>
              <a:rPr lang="en-US" altLang="zh-CN" sz="2000" dirty="0" smtClean="0"/>
              <a:t>.</a:t>
            </a:r>
          </a:p>
          <a:p>
            <a:pPr lvl="1"/>
            <a:endParaRPr lang="en-US" altLang="zh-CN" sz="2000" dirty="0"/>
          </a:p>
          <a:p>
            <a:pPr lvl="1"/>
            <a:r>
              <a:rPr lang="en-US" altLang="zh-CN" sz="2000" b="1" dirty="0">
                <a:solidFill>
                  <a:srgbClr val="0000FF"/>
                </a:solidFill>
              </a:rPr>
              <a:t>Person B: </a:t>
            </a:r>
            <a:r>
              <a:rPr lang="en-US" altLang="zh-CN" sz="2000" dirty="0"/>
              <a:t>The umbrella is totally useless</a:t>
            </a:r>
            <a:r>
              <a:rPr lang="en-US" altLang="zh-CN" sz="2000" dirty="0" smtClean="0"/>
              <a:t>.</a:t>
            </a:r>
          </a:p>
          <a:p>
            <a:pPr lvl="1"/>
            <a:endParaRPr lang="en-US" altLang="zh-CN" sz="2000" dirty="0"/>
          </a:p>
          <a:p>
            <a:pPr lvl="1"/>
            <a:r>
              <a:rPr lang="en-US" altLang="zh-CN" sz="2000" b="1" dirty="0">
                <a:solidFill>
                  <a:srgbClr val="0000FF"/>
                </a:solidFill>
              </a:rPr>
              <a:t>Person A: </a:t>
            </a:r>
            <a:r>
              <a:rPr lang="en-US" altLang="zh-CN" sz="2000" dirty="0"/>
              <a:t>The rain is really heavy. I got wet in the afternoon and caught a cold at night</a:t>
            </a:r>
            <a:r>
              <a:rPr lang="en-US" altLang="zh-CN" sz="2000" dirty="0" smtClean="0"/>
              <a:t>.</a:t>
            </a:r>
          </a:p>
          <a:p>
            <a:pPr lvl="1"/>
            <a:endParaRPr lang="en-US" altLang="zh-CN" sz="2000" dirty="0"/>
          </a:p>
          <a:p>
            <a:pPr lvl="1"/>
            <a:r>
              <a:rPr lang="en-US" altLang="zh-CN" sz="2000" b="1" dirty="0">
                <a:solidFill>
                  <a:srgbClr val="0000FF"/>
                </a:solidFill>
              </a:rPr>
              <a:t>Person B: </a:t>
            </a:r>
            <a:r>
              <a:rPr lang="en-US" altLang="zh-CN" sz="2000" dirty="0"/>
              <a:t>You should take some hot tea and get a good sleep</a:t>
            </a:r>
            <a:r>
              <a:rPr lang="en-US" altLang="zh-CN" sz="2000" dirty="0" smtClean="0"/>
              <a:t>.</a:t>
            </a:r>
            <a:endParaRPr lang="en-US" altLang="zh-CN" sz="2000" dirty="0"/>
          </a:p>
        </p:txBody>
      </p:sp>
      <p:sp>
        <p:nvSpPr>
          <p:cNvPr id="2" name="圆角矩形 1"/>
          <p:cNvSpPr/>
          <p:nvPr/>
        </p:nvSpPr>
        <p:spPr>
          <a:xfrm>
            <a:off x="4319753" y="4966138"/>
            <a:ext cx="1426779" cy="37837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938562" y="4966138"/>
            <a:ext cx="5727921" cy="378373"/>
          </a:xfrm>
          <a:prstGeom prst="round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8765627" y="6079504"/>
            <a:ext cx="2900855" cy="610474"/>
          </a:xfrm>
          <a:prstGeom prst="wedgeRoundRectCallout">
            <a:avLst>
              <a:gd name="adj1" fmla="val -38080"/>
              <a:gd name="adj2" fmla="val -1555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00FF"/>
                </a:solidFill>
                <a:latin typeface="Times New Roman" panose="02020603050405020304" pitchFamily="18" charset="0"/>
                <a:cs typeface="Times New Roman" panose="02020603050405020304" pitchFamily="18" charset="0"/>
              </a:rPr>
              <a:t>Topic extension</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5633764" y="5543477"/>
            <a:ext cx="3399878" cy="378373"/>
          </a:xfrm>
          <a:prstGeom prst="round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351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9"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rPr>
              <a:t>3 Existing Research Defects</a:t>
            </a:r>
            <a:endParaRPr lang="en-US" altLang="zh-CN" sz="4400" dirty="0" smtClean="0">
              <a:solidFill>
                <a:srgbClr val="01A89C"/>
              </a:solidFill>
            </a:endParaRPr>
          </a:p>
        </p:txBody>
      </p:sp>
      <p:sp>
        <p:nvSpPr>
          <p:cNvPr id="6" name="文本框 2"/>
          <p:cNvSpPr txBox="1">
            <a:spLocks noChangeArrowheads="1"/>
          </p:cNvSpPr>
          <p:nvPr/>
        </p:nvSpPr>
        <p:spPr bwMode="auto">
          <a:xfrm>
            <a:off x="1990725" y="2393021"/>
            <a:ext cx="1020127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latin typeface="Times New Roman" panose="02020603050405020304" pitchFamily="18" charset="0"/>
              </a:rPr>
              <a:t>1) Without </a:t>
            </a:r>
            <a:r>
              <a:rPr lang="en-US" altLang="zh-CN" sz="2400" b="1" dirty="0">
                <a:latin typeface="Times New Roman" panose="02020603050405020304" pitchFamily="18" charset="0"/>
              </a:rPr>
              <a:t>elaborated distinct, incorporates </a:t>
            </a:r>
            <a:r>
              <a:rPr lang="en-US" altLang="zh-CN" sz="2400" b="1" dirty="0" smtClean="0">
                <a:latin typeface="Times New Roman" panose="02020603050405020304" pitchFamily="18" charset="0"/>
              </a:rPr>
              <a:t>noises</a:t>
            </a:r>
          </a:p>
          <a:p>
            <a:pPr marL="457200" indent="-457200">
              <a:buAutoNum type="arabicParenR"/>
            </a:pP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2) No more attractive and </a:t>
            </a:r>
            <a:r>
              <a:rPr lang="en-US" altLang="zh-CN" sz="2400" b="1" dirty="0" smtClean="0">
                <a:latin typeface="Times New Roman" panose="02020603050405020304" pitchFamily="18" charset="0"/>
              </a:rPr>
              <a:t>meaningful</a:t>
            </a:r>
          </a:p>
          <a:p>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3) Dull response</a:t>
            </a:r>
          </a:p>
          <a:p>
            <a:pPr eaLnBrk="1" hangingPunct="1">
              <a:buFont typeface="Arial" panose="020B0604020202020204" pitchFamily="34" charset="0"/>
              <a:buNone/>
            </a:pPr>
            <a:endParaRPr lang="zh-CN" altLang="en-US" noProof="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rPr>
              <a:t>4 Challenges</a:t>
            </a:r>
            <a:endParaRPr lang="en-US" altLang="zh-CN" sz="4400" dirty="0" smtClean="0">
              <a:solidFill>
                <a:srgbClr val="01A89C"/>
              </a:solidFill>
            </a:endParaRPr>
          </a:p>
        </p:txBody>
      </p:sp>
      <p:sp>
        <p:nvSpPr>
          <p:cNvPr id="6" name="文本框 2"/>
          <p:cNvSpPr txBox="1">
            <a:spLocks noChangeArrowheads="1"/>
          </p:cNvSpPr>
          <p:nvPr/>
        </p:nvSpPr>
        <p:spPr bwMode="auto">
          <a:xfrm>
            <a:off x="1179485" y="2345723"/>
            <a:ext cx="10201275"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latin typeface="Times New Roman" panose="02020603050405020304" pitchFamily="18" charset="0"/>
              </a:rPr>
              <a:t>1) How </a:t>
            </a:r>
            <a:r>
              <a:rPr lang="en-US" altLang="zh-CN" sz="2400" b="1" dirty="0">
                <a:latin typeface="Times New Roman" panose="02020603050405020304" pitchFamily="18" charset="0"/>
              </a:rPr>
              <a:t>to identify the relevant words to eﬀectively guide the response generation</a:t>
            </a:r>
            <a:r>
              <a:rPr lang="en-US" altLang="zh-CN" sz="2400" b="1" dirty="0" smtClean="0">
                <a:latin typeface="Times New Roman" panose="02020603050405020304" pitchFamily="18" charset="0"/>
              </a:rPr>
              <a:t>?</a:t>
            </a:r>
          </a:p>
          <a:p>
            <a:pPr marL="457200" indent="-457200">
              <a:buAutoNum type="arabicParenR"/>
            </a:pP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2) How to avoid dull responses and generate responses that are not only relevant but also capable of deepening and widening the dialog topics</a:t>
            </a:r>
            <a:r>
              <a:rPr lang="en-US" altLang="zh-CN" sz="2400" b="1" dirty="0" smtClean="0">
                <a:latin typeface="Times New Roman" panose="02020603050405020304" pitchFamily="18" charset="0"/>
              </a:rPr>
              <a:t>?</a:t>
            </a:r>
          </a:p>
          <a:p>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3) How to construct a large-scale dataset for generation-based models?</a:t>
            </a:r>
          </a:p>
          <a:p>
            <a:pPr eaLnBrk="1" hangingPunct="1">
              <a:buFont typeface="Arial" panose="020B0604020202020204" pitchFamily="34" charset="0"/>
              <a:buNone/>
            </a:pPr>
            <a:endParaRPr lang="zh-CN" altLang="en-US" noProof="1"/>
          </a:p>
        </p:txBody>
      </p:sp>
    </p:spTree>
    <p:extLst>
      <p:ext uri="{BB962C8B-B14F-4D97-AF65-F5344CB8AC3E}">
        <p14:creationId xmlns:p14="http://schemas.microsoft.com/office/powerpoint/2010/main" val="366348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rPr>
              <a:t>5 Contributions</a:t>
            </a:r>
            <a:endParaRPr lang="en-US" altLang="zh-CN" sz="4400" dirty="0" smtClean="0">
              <a:solidFill>
                <a:srgbClr val="01A89C"/>
              </a:solidFill>
            </a:endParaRPr>
          </a:p>
        </p:txBody>
      </p:sp>
      <p:sp>
        <p:nvSpPr>
          <p:cNvPr id="6" name="文本框 2"/>
          <p:cNvSpPr txBox="1">
            <a:spLocks noChangeArrowheads="1"/>
          </p:cNvSpPr>
          <p:nvPr/>
        </p:nvSpPr>
        <p:spPr bwMode="auto">
          <a:xfrm>
            <a:off x="1179485" y="2345723"/>
            <a:ext cx="1020127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latin typeface="Times New Roman" panose="02020603050405020304" pitchFamily="18" charset="0"/>
              </a:rPr>
              <a:t>1) Separate </a:t>
            </a:r>
            <a:r>
              <a:rPr lang="en-US" altLang="zh-CN" sz="2400" b="1" dirty="0">
                <a:latin typeface="Times New Roman" panose="02020603050405020304" pitchFamily="18" charset="0"/>
              </a:rPr>
              <a:t>the topic-related keywords from the irrelevant ones, avoid dull </a:t>
            </a:r>
            <a:r>
              <a:rPr lang="en-US" altLang="zh-CN" sz="2400" b="1" dirty="0" smtClean="0">
                <a:latin typeface="Times New Roman" panose="02020603050405020304" pitchFamily="18" charset="0"/>
              </a:rPr>
              <a:t>responses</a:t>
            </a:r>
          </a:p>
          <a:p>
            <a:pPr marL="457200" indent="-457200">
              <a:buAutoNum type="arabicParenR"/>
            </a:pP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2) Hybrid RNN and DNN model to deepen and widen the chatting topic </a:t>
            </a:r>
            <a:r>
              <a:rPr lang="en-US" altLang="zh-CN" sz="2400" b="1" dirty="0" smtClean="0">
                <a:latin typeface="Times New Roman" panose="02020603050405020304" pitchFamily="18" charset="0"/>
              </a:rPr>
              <a:t>firstly</a:t>
            </a:r>
          </a:p>
          <a:p>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3) Construct a dataset of multi-turn dialogs in the open domain and release the data, code and parameters</a:t>
            </a:r>
          </a:p>
          <a:p>
            <a:endParaRPr lang="en-US" altLang="zh-CN" sz="2400" b="1" dirty="0">
              <a:latin typeface="Times New Roman" panose="02020603050405020304" pitchFamily="18" charset="0"/>
            </a:endParaRPr>
          </a:p>
          <a:p>
            <a:pPr eaLnBrk="1" hangingPunct="1">
              <a:buFont typeface="Arial" panose="020B0604020202020204" pitchFamily="34" charset="0"/>
              <a:buNone/>
            </a:pPr>
            <a:endParaRPr lang="zh-CN" altLang="en-US" noProof="1"/>
          </a:p>
        </p:txBody>
      </p:sp>
    </p:spTree>
    <p:extLst>
      <p:ext uri="{BB962C8B-B14F-4D97-AF65-F5344CB8AC3E}">
        <p14:creationId xmlns:p14="http://schemas.microsoft.com/office/powerpoint/2010/main" val="1805978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smtClean="0">
                <a:solidFill>
                  <a:srgbClr val="01A89C"/>
                </a:solidFill>
              </a:rPr>
              <a:t>6 Model</a:t>
            </a:r>
            <a:endParaRPr lang="en-US" altLang="zh-CN" sz="4400" dirty="0" smtClean="0">
              <a:solidFill>
                <a:srgbClr val="01A89C"/>
              </a:solidFill>
            </a:endParaRPr>
          </a:p>
        </p:txBody>
      </p:sp>
      <p:pic>
        <p:nvPicPr>
          <p:cNvPr id="3" name="图片 2"/>
          <p:cNvPicPr>
            <a:picLocks noChangeAspect="1"/>
          </p:cNvPicPr>
          <p:nvPr/>
        </p:nvPicPr>
        <p:blipFill>
          <a:blip r:embed="rId3"/>
          <a:stretch>
            <a:fillRect/>
          </a:stretch>
        </p:blipFill>
        <p:spPr>
          <a:xfrm>
            <a:off x="1695000" y="1313749"/>
            <a:ext cx="9095238" cy="4514286"/>
          </a:xfrm>
          <a:prstGeom prst="rect">
            <a:avLst/>
          </a:prstGeom>
        </p:spPr>
      </p:pic>
      <p:sp>
        <p:nvSpPr>
          <p:cNvPr id="4" name="圆角矩形 3"/>
          <p:cNvSpPr/>
          <p:nvPr/>
        </p:nvSpPr>
        <p:spPr>
          <a:xfrm>
            <a:off x="3705726" y="3356811"/>
            <a:ext cx="974558" cy="3128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705726" y="2326491"/>
            <a:ext cx="974558" cy="3128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705726" y="1352042"/>
            <a:ext cx="974558" cy="3128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185735" y="4752473"/>
            <a:ext cx="2410327" cy="6858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628699" y="4499812"/>
            <a:ext cx="2060860" cy="3838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760703" y="1575118"/>
            <a:ext cx="1144044" cy="5304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772735" y="3594956"/>
            <a:ext cx="1144044" cy="5304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121127" y="4752472"/>
            <a:ext cx="3201967" cy="8623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977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1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9"/>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9"/>
                                          </p:stCondLst>
                                        </p:cTn>
                                        <p:tgtEl>
                                          <p:spTgt spid="12"/>
                                        </p:tgtEl>
                                        <p:attrNameLst>
                                          <p:attrName>style.visibility</p:attrName>
                                        </p:attrNameLst>
                                      </p:cBhvr>
                                      <p:to>
                                        <p:strVal val="hidden"/>
                                      </p:to>
                                    </p:se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1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1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1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9"/>
                                          </p:stCondLst>
                                        </p:cTn>
                                        <p:tgtEl>
                                          <p:spTgt spid="9"/>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9"/>
                                          </p:stCondLst>
                                        </p:cTn>
                                        <p:tgtEl>
                                          <p:spTgt spid="10"/>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9"/>
                                          </p:stCondLst>
                                        </p:cTn>
                                        <p:tgtEl>
                                          <p:spTgt spid="4"/>
                                        </p:tgtEl>
                                        <p:attrNameLst>
                                          <p:attrName>style.visibility</p:attrName>
                                        </p:attrNameLst>
                                      </p:cBhvr>
                                      <p:to>
                                        <p:strVal val="hidden"/>
                                      </p:to>
                                    </p:set>
                                  </p:childTnLst>
                                </p:cTn>
                              </p:par>
                              <p:par>
                                <p:cTn id="40" presetID="6"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1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1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9"/>
                                          </p:stCondLst>
                                        </p:cTn>
                                        <p:tgtEl>
                                          <p:spTgt spid="13"/>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9"/>
                                          </p:stCondLst>
                                        </p:cTn>
                                        <p:tgtEl>
                                          <p:spTgt spid="14"/>
                                        </p:tgtEl>
                                        <p:attrNameLst>
                                          <p:attrName>style.visibility</p:attrName>
                                        </p:attrNameLst>
                                      </p:cBhvr>
                                      <p:to>
                                        <p:strVal val="hidden"/>
                                      </p:to>
                                    </p:set>
                                  </p:childTnLst>
                                </p:cTn>
                              </p:par>
                              <p:par>
                                <p:cTn id="54" presetID="6" presetClass="entr" presetSubtype="16"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circle(in)">
                                      <p:cBhvr>
                                        <p:cTn id="56" dur="1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TotalTime>
  <Pages>0</Pages>
  <Words>1344</Words>
  <Characters>0</Characters>
  <Application>Microsoft Office PowerPoint</Application>
  <DocSecurity>0</DocSecurity>
  <PresentationFormat>宽屏</PresentationFormat>
  <Lines>0</Lines>
  <Paragraphs>162</Paragraphs>
  <Slides>38</Slides>
  <Notes>15</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38</vt:i4>
      </vt:variant>
    </vt:vector>
  </HeadingPairs>
  <TitlesOfParts>
    <vt:vector size="47" baseType="lpstr">
      <vt:lpstr>Arial</vt:lpstr>
      <vt:lpstr>宋体</vt:lpstr>
      <vt:lpstr>Calibri</vt:lpstr>
      <vt:lpstr>微软雅黑</vt:lpstr>
      <vt:lpstr>Wingdings</vt:lpstr>
      <vt:lpstr>Times New Roman</vt:lpstr>
      <vt:lpstr>Office 主题</vt:lpstr>
      <vt:lpstr>1_Office 主题</vt:lpstr>
      <vt:lpstr>Equation.KSEE3</vt:lpstr>
      <vt:lpstr>Chat More: Deepening and Widening  the Chatting Topic via A Deep Model</vt:lpstr>
      <vt:lpstr>PowerPoint 演示文稿</vt:lpstr>
      <vt:lpstr>研究背景</vt:lpstr>
      <vt:lpstr>1 Background</vt:lpstr>
      <vt:lpstr>2 Research Problem</vt:lpstr>
      <vt:lpstr>3 Existing Research Defects</vt:lpstr>
      <vt:lpstr>4 Challenges</vt:lpstr>
      <vt:lpstr>5 Contributions</vt:lpstr>
      <vt:lpstr>6 Model</vt:lpstr>
      <vt:lpstr>6.1 Keyword Extraction</vt:lpstr>
      <vt:lpstr>6.2 Global Channel</vt:lpstr>
      <vt:lpstr>6.3 Wide Channel</vt:lpstr>
      <vt:lpstr>6.4 Deep Channel</vt:lpstr>
      <vt:lpstr>6.5 Decoder</vt:lpstr>
      <vt:lpstr>6.6 Loss Function</vt:lpstr>
      <vt:lpstr>7.1 Dataset</vt:lpstr>
      <vt:lpstr>7.2 Result</vt:lpstr>
      <vt:lpstr>8 Innovations</vt:lpstr>
      <vt:lpstr>模型</vt:lpstr>
      <vt:lpstr>模     型</vt:lpstr>
      <vt:lpstr>模     型——Offline Learning</vt:lpstr>
      <vt:lpstr>模     型——Offline Learning</vt:lpstr>
      <vt:lpstr>模     型——Offline Learning</vt:lpstr>
      <vt:lpstr>模     型——Online Search</vt:lpstr>
      <vt:lpstr>特征提取</vt:lpstr>
      <vt:lpstr>实验数据 </vt:lpstr>
      <vt:lpstr>实验数据</vt:lpstr>
      <vt:lpstr>实验结果</vt:lpstr>
      <vt:lpstr>实验结果——对比方法</vt:lpstr>
      <vt:lpstr>实验结果</vt:lpstr>
      <vt:lpstr>实验结果</vt:lpstr>
      <vt:lpstr>实验结果</vt:lpstr>
      <vt:lpstr>实验结果</vt:lpstr>
      <vt:lpstr>实验结果</vt:lpstr>
      <vt:lpstr>结论 </vt:lpstr>
      <vt:lpstr>Contributions</vt:lpstr>
      <vt:lpstr>结   论</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AnnJo</dc:creator>
  <cp:keywords/>
  <dc:description/>
  <cp:lastModifiedBy>zhouweixin</cp:lastModifiedBy>
  <cp:revision>138</cp:revision>
  <dcterms:created xsi:type="dcterms:W3CDTF">2014-04-13T03:15:00Z</dcterms:created>
  <dcterms:modified xsi:type="dcterms:W3CDTF">2018-05-14T07:06:44Z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2</vt:lpwstr>
  </property>
</Properties>
</file>