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61" r:id="rId2"/>
    <p:sldId id="570" r:id="rId3"/>
    <p:sldId id="304" r:id="rId4"/>
    <p:sldId id="530" r:id="rId5"/>
    <p:sldId id="571" r:id="rId6"/>
    <p:sldId id="470" r:id="rId7"/>
    <p:sldId id="531" r:id="rId8"/>
    <p:sldId id="532" r:id="rId9"/>
    <p:sldId id="533" r:id="rId10"/>
    <p:sldId id="534" r:id="rId11"/>
    <p:sldId id="471" r:id="rId12"/>
    <p:sldId id="535" r:id="rId13"/>
    <p:sldId id="538" r:id="rId14"/>
    <p:sldId id="537" r:id="rId15"/>
    <p:sldId id="539" r:id="rId16"/>
    <p:sldId id="573" r:id="rId17"/>
    <p:sldId id="474" r:id="rId18"/>
    <p:sldId id="543" r:id="rId19"/>
    <p:sldId id="540" r:id="rId20"/>
    <p:sldId id="541" r:id="rId21"/>
    <p:sldId id="542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475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476" r:id="rId43"/>
    <p:sldId id="479" r:id="rId44"/>
    <p:sldId id="480" r:id="rId45"/>
    <p:sldId id="563" r:id="rId46"/>
    <p:sldId id="564" r:id="rId47"/>
    <p:sldId id="565" r:id="rId48"/>
    <p:sldId id="566" r:id="rId49"/>
    <p:sldId id="569" r:id="rId50"/>
    <p:sldId id="572" r:id="rId51"/>
    <p:sldId id="568" r:id="rId52"/>
    <p:sldId id="262" r:id="rId53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7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获取</a:t>
            </a:r>
            <a:r>
              <a:rPr lang="zh-CN" altLang="en-US" smtClean="0">
                <a:solidFill>
                  <a:srgbClr val="FF0000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dirty="0"/>
              <a:t>获取数组元素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1395203"/>
            <a:ext cx="6488430" cy="4828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dirty="0">
                <a:solidFill>
                  <a:srgbClr val="FF0000"/>
                </a:solidFill>
              </a:rPr>
              <a:t>索引 (下标) ：</a:t>
            </a:r>
            <a:r>
              <a:rPr lang="zh-CN" dirty="0"/>
              <a:t>用来访问数组</a:t>
            </a:r>
            <a:r>
              <a:rPr lang="zh-CN"/>
              <a:t>元素</a:t>
            </a:r>
            <a:r>
              <a:rPr lang="zh-CN" smtClean="0"/>
              <a:t>的序号（</a:t>
            </a:r>
            <a:r>
              <a:rPr lang="zh-CN" dirty="0"/>
              <a:t>数组下标从 0 </a:t>
            </a:r>
            <a:r>
              <a:rPr lang="zh-CN"/>
              <a:t>开始</a:t>
            </a:r>
            <a:r>
              <a:rPr lang="zh-CN" smtClean="0"/>
              <a:t>）</a:t>
            </a:r>
            <a:r>
              <a:rPr lang="zh-CN" altLang="en-US" smtClean="0"/>
              <a:t>。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56615" y="3572671"/>
            <a:ext cx="6338570" cy="127725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定义数组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arrStus = [1,2,3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获取数组中的第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个元素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</a:t>
            </a:r>
            <a:r>
              <a:rPr lang="en-US" sz="1050" b="1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arrStus[1</a:t>
            </a:r>
            <a:r>
              <a:rPr lang="en-US"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615" y="1741853"/>
            <a:ext cx="4338367" cy="40741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</a:t>
            </a:r>
            <a:r>
              <a:rPr lang="en-US"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</a:t>
            </a:r>
            <a:r>
              <a:rPr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= </a:t>
            </a:r>
            <a:r>
              <a:rPr lang="en-US" altLang="zh-CN"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['小白','小黑','大黄','</a:t>
            </a:r>
            <a:r>
              <a:rPr lang="en-US" altLang="zh-CN" sz="1365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瑞奇</a:t>
            </a:r>
            <a:r>
              <a:rPr lang="en-US" altLang="zh-CN" sz="1365" smtClean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'];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69185" y="2215563"/>
            <a:ext cx="2386330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0                 1              2                3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30325" y="2215563"/>
            <a:ext cx="878840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索引号：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95056"/>
            <a:ext cx="6517622" cy="400148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数组的索引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98381" y="2710357"/>
            <a:ext cx="6488430" cy="8623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/>
              <a:t>数组</a:t>
            </a:r>
            <a:r>
              <a:rPr lang="zh-CN"/>
              <a:t>可以</a:t>
            </a:r>
            <a:r>
              <a:rPr lang="zh-CN" smtClean="0"/>
              <a:t>通过</a:t>
            </a:r>
            <a:r>
              <a:rPr lang="zh-CN" b="1" smtClean="0">
                <a:solidFill>
                  <a:srgbClr val="FF0000"/>
                </a:solidFill>
              </a:rPr>
              <a:t>索引</a:t>
            </a:r>
            <a:r>
              <a:rPr lang="zh-CN" smtClean="0"/>
              <a:t>来访问</a:t>
            </a:r>
            <a:r>
              <a:rPr lang="zh-CN" dirty="0"/>
              <a:t>、设置</a:t>
            </a:r>
            <a:r>
              <a:rPr lang="zh-CN"/>
              <a:t>、</a:t>
            </a:r>
            <a:r>
              <a:rPr lang="zh-CN" smtClean="0"/>
              <a:t>修改对应</a:t>
            </a:r>
            <a:r>
              <a:rPr lang="zh-CN" dirty="0"/>
              <a:t>的</a:t>
            </a:r>
            <a:r>
              <a:rPr lang="zh-CN"/>
              <a:t>数组</a:t>
            </a:r>
            <a:r>
              <a:rPr lang="zh-CN" smtClean="0"/>
              <a:t>元素</a:t>
            </a:r>
            <a:r>
              <a:rPr lang="zh-CN" altLang="en-US"/>
              <a:t>，我们可以</a:t>
            </a:r>
            <a:r>
              <a:rPr lang="zh-CN" altLang="en-US" smtClean="0"/>
              <a:t>通过“</a:t>
            </a:r>
            <a:r>
              <a:rPr lang="zh-CN" altLang="en-US" smtClean="0">
                <a:solidFill>
                  <a:srgbClr val="FF0000"/>
                </a:solidFill>
              </a:rPr>
              <a:t>数组</a:t>
            </a:r>
            <a:r>
              <a:rPr lang="zh-CN" altLang="en-US">
                <a:solidFill>
                  <a:srgbClr val="FF0000"/>
                </a:solidFill>
              </a:rPr>
              <a:t>名</a:t>
            </a: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索引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zh-CN" altLang="en-US" smtClean="0">
                <a:solidFill>
                  <a:srgbClr val="FF0000"/>
                </a:solidFill>
              </a:rPr>
              <a:t>”</a:t>
            </a:r>
            <a:r>
              <a:rPr lang="zh-CN" altLang="en-US" smtClean="0"/>
              <a:t>的形式来获取数组中的元素。</a:t>
            </a:r>
            <a:endParaRPr lang="en-US" altLang="zh-CN" smtClean="0"/>
          </a:p>
          <a:p>
            <a:r>
              <a:rPr lang="zh-CN" altLang="en-US"/>
              <a:t>这里的</a:t>
            </a:r>
            <a:r>
              <a:rPr lang="zh-CN" altLang="zh-CN" b="1">
                <a:solidFill>
                  <a:srgbClr val="FF0000"/>
                </a:solidFill>
              </a:rPr>
              <a:t>访问</a:t>
            </a:r>
            <a:r>
              <a:rPr lang="zh-CN" altLang="zh-CN"/>
              <a:t>就是获取得到的意思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/>
      <p:bldP spid="9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获取数组元素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68045" y="1767709"/>
            <a:ext cx="6488430" cy="1003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定义</a:t>
            </a:r>
            <a:r>
              <a:rPr lang="zh-CN" altLang="en-US" sz="1050" dirty="0">
                <a:sym typeface="+mn-ea"/>
              </a:rPr>
              <a:t>一个</a:t>
            </a:r>
            <a:r>
              <a:rPr lang="zh-CN" altLang="en-US" sz="1050">
                <a:sym typeface="+mn-ea"/>
              </a:rPr>
              <a:t>数组</a:t>
            </a:r>
            <a:r>
              <a:rPr lang="zh-CN" altLang="en-US" sz="1050" smtClean="0">
                <a:sym typeface="+mn-ea"/>
              </a:rPr>
              <a:t>，里面存放星期一</a:t>
            </a:r>
            <a:r>
              <a:rPr lang="zh-CN" altLang="en-US" sz="1050">
                <a:sym typeface="+mn-ea"/>
              </a:rPr>
              <a:t>、</a:t>
            </a:r>
            <a:r>
              <a:rPr lang="zh-CN" altLang="en-US" sz="1050" smtClean="0">
                <a:sym typeface="+mn-ea"/>
              </a:rPr>
              <a:t>星期二</a:t>
            </a:r>
            <a:r>
              <a:rPr lang="en-US" altLang="zh-CN" sz="1050" smtClean="0">
                <a:sym typeface="+mn-ea"/>
              </a:rPr>
              <a:t>……</a:t>
            </a:r>
            <a:r>
              <a:rPr lang="zh-CN" altLang="en-US" sz="1050" smtClean="0">
                <a:sym typeface="+mn-ea"/>
              </a:rPr>
              <a:t> </a:t>
            </a:r>
            <a:r>
              <a:rPr lang="zh-CN" altLang="en-US" sz="1050">
                <a:sym typeface="+mn-ea"/>
              </a:rPr>
              <a:t>直到</a:t>
            </a:r>
            <a:r>
              <a:rPr lang="zh-CN" altLang="en-US" sz="1050" smtClean="0">
                <a:sym typeface="+mn-ea"/>
              </a:rPr>
              <a:t>星期日（</a:t>
            </a:r>
            <a:r>
              <a:rPr lang="zh-CN" altLang="en-US" sz="1050" dirty="0">
                <a:sym typeface="+mn-ea"/>
              </a:rPr>
              <a:t>共</a:t>
            </a:r>
            <a:r>
              <a:rPr lang="zh-CN" altLang="en-US" sz="1050">
                <a:sym typeface="+mn-ea"/>
              </a:rPr>
              <a:t>7天</a:t>
            </a:r>
            <a:r>
              <a:rPr lang="zh-CN" altLang="en-US" sz="1050" smtClean="0">
                <a:sym typeface="+mn-ea"/>
              </a:rPr>
              <a:t>），在控制台输出：星期</a:t>
            </a:r>
            <a:r>
              <a:rPr lang="zh-CN" altLang="en-US" sz="1050">
                <a:sym typeface="+mn-ea"/>
              </a:rPr>
              <a:t>日</a:t>
            </a:r>
            <a:r>
              <a:rPr lang="zh-CN" altLang="en-US" sz="1050" smtClean="0">
                <a:sym typeface="+mn-ea"/>
              </a:rPr>
              <a:t>，请</a:t>
            </a:r>
            <a:r>
              <a:rPr lang="zh-CN" altLang="en-US" sz="1050" dirty="0">
                <a:sym typeface="+mn-ea"/>
              </a:rPr>
              <a:t>同学们自己</a:t>
            </a:r>
            <a:r>
              <a:rPr lang="zh-CN" altLang="en-US" sz="1050">
                <a:sym typeface="+mn-ea"/>
              </a:rPr>
              <a:t>动手</a:t>
            </a:r>
            <a:r>
              <a:rPr lang="zh-CN" altLang="en-US" sz="1050" smtClean="0">
                <a:sym typeface="+mn-ea"/>
              </a:rPr>
              <a:t>完成。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228090" y="1036399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 数组练习</a:t>
            </a:r>
          </a:p>
        </p:txBody>
      </p:sp>
      <p:pic>
        <p:nvPicPr>
          <p:cNvPr id="11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" y="1099992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 smtClean="0">
                <a:solidFill>
                  <a:schemeClr val="tx1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遍历数组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dirty="0"/>
              <a:t>遍历数组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850265"/>
            <a:ext cx="6488430" cy="8718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问：数组中的每一项我们怎么</a:t>
            </a:r>
            <a:r>
              <a:rPr lang="zh-CN"/>
              <a:t>取出</a:t>
            </a:r>
            <a:r>
              <a:rPr lang="zh-CN" smtClean="0"/>
              <a:t>来</a:t>
            </a:r>
            <a:r>
              <a:rPr lang="zh-CN" altLang="en-US" smtClean="0"/>
              <a:t>？</a:t>
            </a:r>
            <a:endParaRPr lang="zh-CN" dirty="0"/>
          </a:p>
          <a:p>
            <a:r>
              <a:rPr lang="zh-CN"/>
              <a:t>答</a:t>
            </a:r>
            <a:r>
              <a:rPr lang="zh-CN" smtClean="0"/>
              <a:t>：</a:t>
            </a:r>
            <a:r>
              <a:rPr lang="zh-CN" altLang="en-US"/>
              <a:t>可以</a:t>
            </a:r>
            <a:r>
              <a:rPr lang="zh-CN" smtClean="0"/>
              <a:t>通过</a:t>
            </a:r>
            <a:r>
              <a:rPr lang="zh-CN" altLang="en-US" smtClean="0"/>
              <a:t>“</a:t>
            </a:r>
            <a:r>
              <a:rPr lang="zh-CN" smtClean="0">
                <a:solidFill>
                  <a:srgbClr val="FF0000"/>
                </a:solidFill>
              </a:rPr>
              <a:t>数组</a:t>
            </a:r>
            <a:r>
              <a:rPr lang="zh-CN" altLang="en-US" smtClean="0">
                <a:solidFill>
                  <a:srgbClr val="FF0000"/>
                </a:solidFill>
              </a:rPr>
              <a:t>名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索引号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zh-CN" altLang="en-US" smtClean="0"/>
              <a:t>”的方式一项项</a:t>
            </a:r>
            <a:r>
              <a:rPr lang="zh-CN" altLang="en-US" dirty="0"/>
              <a:t>的</a:t>
            </a:r>
            <a:r>
              <a:rPr lang="zh-CN" altLang="en-US"/>
              <a:t>取出</a:t>
            </a:r>
            <a:r>
              <a:rPr lang="zh-CN" altLang="en-US" smtClean="0"/>
              <a:t>来。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05815" y="1645602"/>
            <a:ext cx="6338570" cy="1221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['red','green', 'blue'];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</a:t>
            </a:r>
            <a:r>
              <a:rPr lang="en-US" sz="1050" b="1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arr[0]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red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</a:t>
            </a:r>
            <a:r>
              <a:rPr lang="en-US" sz="1050" b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arr[1]</a:t>
            </a: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</a:t>
            </a: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green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</a:t>
            </a:r>
            <a:r>
              <a:rPr lang="en-US" sz="1050" b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arr[2</a:t>
            </a:r>
            <a:r>
              <a:rPr lang="en-US" sz="1050" b="1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</a:t>
            </a: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// blue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3448263"/>
            <a:ext cx="6488430" cy="11639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规律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：</a:t>
            </a:r>
            <a:endParaRPr lang="en-US" altLang="zh-CN" b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smtClean="0">
                <a:sym typeface="+mn-ea"/>
              </a:rPr>
              <a:t>从代码中我们可以发现，从</a:t>
            </a:r>
            <a:r>
              <a:rPr lang="zh-CN" altLang="en-US">
                <a:sym typeface="+mn-ea"/>
              </a:rPr>
              <a:t>数组中</a:t>
            </a:r>
            <a:r>
              <a:rPr lang="zh-CN" altLang="en-US" smtClean="0">
                <a:sym typeface="+mn-ea"/>
              </a:rPr>
              <a:t>取出每一个元素时，代码</a:t>
            </a:r>
            <a:r>
              <a:rPr lang="zh-CN" altLang="en-US">
                <a:sym typeface="+mn-ea"/>
              </a:rPr>
              <a:t>是重复</a:t>
            </a:r>
            <a:r>
              <a:rPr lang="zh-CN" altLang="en-US" smtClean="0">
                <a:sym typeface="+mn-ea"/>
              </a:rPr>
              <a:t>的，有所不一样的是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索引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值在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递增</a:t>
            </a:r>
            <a:endParaRPr lang="en-US" altLang="zh-CN" b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答案就是 循环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05815" y="3012336"/>
            <a:ext cx="6488430" cy="435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问</a:t>
            </a:r>
            <a:r>
              <a:rPr lang="zh-CN" smtClean="0"/>
              <a:t>：</a:t>
            </a:r>
            <a:r>
              <a:rPr lang="zh-CN" altLang="en-US"/>
              <a:t>怎么</a:t>
            </a:r>
            <a:r>
              <a:rPr lang="zh-CN" altLang="en-US" smtClean="0"/>
              <a:t>把数组里面的元素全部取出</a:t>
            </a:r>
            <a:r>
              <a:rPr lang="zh-CN" smtClean="0"/>
              <a:t>来</a:t>
            </a:r>
            <a:r>
              <a:rPr lang="zh-CN" altLang="en-US" smtClean="0"/>
              <a:t>？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dirty="0"/>
              <a:t>遍历数组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850265"/>
            <a:ext cx="6488430" cy="7703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dirty="0">
                <a:solidFill>
                  <a:srgbClr val="FF0000"/>
                </a:solidFill>
              </a:rPr>
              <a:t>遍历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zh-CN"/>
              <a:t>就是</a:t>
            </a:r>
            <a:r>
              <a:rPr lang="zh-CN" smtClean="0"/>
              <a:t>把</a:t>
            </a:r>
            <a:r>
              <a:rPr lang="zh-CN" altLang="en-US" smtClean="0"/>
              <a:t>数组中的</a:t>
            </a:r>
            <a:r>
              <a:rPr lang="zh-CN" smtClean="0"/>
              <a:t>每个</a:t>
            </a:r>
            <a:r>
              <a:rPr lang="zh-CN" dirty="0"/>
              <a:t>元素从头到尾都访问</a:t>
            </a:r>
            <a:r>
              <a:rPr lang="zh-CN"/>
              <a:t>一</a:t>
            </a:r>
            <a:r>
              <a:rPr lang="zh-CN" smtClean="0"/>
              <a:t>次（</a:t>
            </a:r>
            <a:r>
              <a:rPr lang="zh-CN" dirty="0"/>
              <a:t>类似我们每天早上学生的</a:t>
            </a:r>
            <a:r>
              <a:rPr lang="zh-CN"/>
              <a:t>点名</a:t>
            </a:r>
            <a:r>
              <a:rPr lang="zh-CN" smtClean="0"/>
              <a:t>）</a:t>
            </a:r>
            <a:r>
              <a:rPr lang="zh-CN" altLang="en-US" smtClean="0"/>
              <a:t>。</a:t>
            </a:r>
            <a:endParaRPr lang="zh-CN" dirty="0"/>
          </a:p>
          <a:p>
            <a:r>
              <a:rPr lang="zh-CN" altLang="en-US" smtClean="0"/>
              <a:t>我们可以</a:t>
            </a:r>
            <a:r>
              <a:rPr lang="zh-CN" smtClean="0"/>
              <a:t>通过</a:t>
            </a:r>
            <a:r>
              <a:rPr lang="zh-CN" smtClean="0">
                <a:solidFill>
                  <a:srgbClr val="FF0000"/>
                </a:solidFill>
              </a:rPr>
              <a:t> </a:t>
            </a:r>
            <a:r>
              <a:rPr lang="zh-CN" dirty="0">
                <a:solidFill>
                  <a:srgbClr val="FF0000"/>
                </a:solidFill>
              </a:rPr>
              <a:t>for </a:t>
            </a:r>
            <a:r>
              <a:rPr lang="zh-CN"/>
              <a:t>循环</a:t>
            </a:r>
            <a:r>
              <a:rPr lang="zh-CN" smtClean="0"/>
              <a:t>索引遍历</a:t>
            </a:r>
            <a:r>
              <a:rPr lang="zh-CN" altLang="en-US" smtClean="0"/>
              <a:t>数组中的每一项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05815" y="1624578"/>
            <a:ext cx="6338570" cy="1221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['red','green', 'blue'];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0; i &lt; arr.length; i++){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console.log(arrStus[i]);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en-US" altLang="zh-CN" smtClean="0"/>
              <a:t>.</a:t>
            </a:r>
            <a:r>
              <a:rPr lang="zh-CN" altLang="zh-CN">
                <a:sym typeface="+mn-ea"/>
              </a:rPr>
              <a:t>遍历数组</a:t>
            </a:r>
            <a:endParaRPr 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1557655"/>
            <a:ext cx="6488430" cy="4514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使用</a:t>
            </a:r>
            <a:r>
              <a:rPr lang="zh-CN" altLang="en-US" smtClean="0"/>
              <a:t>“</a:t>
            </a:r>
            <a:r>
              <a:rPr lang="zh-CN" smtClean="0">
                <a:solidFill>
                  <a:srgbClr val="FF0000"/>
                </a:solidFill>
              </a:rPr>
              <a:t>数组</a:t>
            </a:r>
            <a:r>
              <a:rPr lang="zh-CN" altLang="en-US" smtClean="0">
                <a:solidFill>
                  <a:srgbClr val="FF0000"/>
                </a:solidFill>
              </a:rPr>
              <a:t>名</a:t>
            </a:r>
            <a:r>
              <a:rPr lang="zh-CN" smtClean="0">
                <a:solidFill>
                  <a:srgbClr val="FF0000"/>
                </a:solidFill>
              </a:rPr>
              <a:t>.length</a:t>
            </a:r>
            <a:r>
              <a:rPr lang="zh-CN" altLang="en-US" smtClean="0"/>
              <a:t>”可以</a:t>
            </a:r>
            <a:r>
              <a:rPr lang="zh-CN" smtClean="0"/>
              <a:t>访问</a:t>
            </a:r>
            <a:r>
              <a:rPr lang="zh-CN" dirty="0"/>
              <a:t>数组元素的数量（数组</a:t>
            </a:r>
            <a:r>
              <a:rPr lang="zh-CN"/>
              <a:t>长度</a:t>
            </a:r>
            <a:r>
              <a:rPr lang="zh-CN" smtClean="0"/>
              <a:t>）</a:t>
            </a:r>
            <a:r>
              <a:rPr lang="zh-CN" altLang="en-US" smtClean="0"/>
              <a:t>。</a:t>
            </a:r>
            <a:r>
              <a:rPr lang="zh-CN" smtClean="0"/>
              <a:t>  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05815" y="2028965"/>
            <a:ext cx="6338570" cy="7458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arrStus = [1,2,3];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</a:t>
            </a:r>
            <a:r>
              <a:rPr lang="en-US"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arrStus.length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8523" y="2852667"/>
            <a:ext cx="6488430" cy="1087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 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此处</a:t>
            </a:r>
            <a:r>
              <a:rPr lang="zh-CN" altLang="en-US" dirty="0"/>
              <a:t>数组的</a:t>
            </a:r>
            <a:r>
              <a:rPr lang="zh-CN" altLang="en-US"/>
              <a:t>长度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数组</a:t>
            </a:r>
            <a:r>
              <a:rPr lang="zh-CN" altLang="en-US" dirty="0">
                <a:solidFill>
                  <a:srgbClr val="FF0000"/>
                </a:solidFill>
              </a:rPr>
              <a:t>元素的</a:t>
            </a:r>
            <a:r>
              <a:rPr lang="zh-CN" altLang="en-US">
                <a:solidFill>
                  <a:srgbClr val="FF0000"/>
                </a:solidFill>
              </a:rPr>
              <a:t>个数</a:t>
            </a:r>
            <a:r>
              <a:rPr lang="zh-CN" altLang="en-US"/>
              <a:t> </a:t>
            </a:r>
            <a:r>
              <a:rPr lang="zh-CN" altLang="en-US" smtClean="0"/>
              <a:t>，不要</a:t>
            </a:r>
            <a:r>
              <a:rPr lang="zh-CN" altLang="en-US" dirty="0"/>
              <a:t>和数组的</a:t>
            </a:r>
            <a:r>
              <a:rPr lang="zh-CN" altLang="en-US" dirty="0">
                <a:solidFill>
                  <a:srgbClr val="FF0000"/>
                </a:solidFill>
              </a:rPr>
              <a:t>索引号</a:t>
            </a:r>
            <a:r>
              <a:rPr lang="zh-CN" altLang="en-US" dirty="0"/>
              <a:t>混淆。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</a:t>
            </a:r>
            <a:r>
              <a:rPr lang="zh-CN" altLang="en-US" dirty="0"/>
              <a:t>我们数组里面的元素个数发生了</a:t>
            </a:r>
            <a:r>
              <a:rPr lang="zh-CN" altLang="en-US"/>
              <a:t>变化</a:t>
            </a:r>
            <a:r>
              <a:rPr lang="zh-CN" altLang="en-US" smtClean="0"/>
              <a:t>，这个 </a:t>
            </a:r>
            <a:r>
              <a:rPr lang="en-US" altLang="zh-CN" smtClean="0"/>
              <a:t>length </a:t>
            </a:r>
            <a:r>
              <a:rPr lang="zh-CN" altLang="en-US" smtClean="0"/>
              <a:t>属性跟着</a:t>
            </a:r>
            <a:r>
              <a:rPr lang="zh-CN" altLang="en-US" dirty="0"/>
              <a:t>一起变化。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6"/>
            <a:ext cx="6517622" cy="400148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数组的长度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5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80668" y="1616422"/>
            <a:ext cx="6612952" cy="504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 请</a:t>
            </a:r>
            <a:r>
              <a:rPr lang="zh-CN" altLang="en-US" sz="1050"/>
              <a:t>将 </a:t>
            </a:r>
            <a:r>
              <a:rPr lang="zh-CN" altLang="en-US" sz="1050" smtClean="0"/>
              <a:t> [“关羽”,“张飞”,“马超”,“赵云”,“黄忠”,“刘备”,“姜维”]</a:t>
            </a:r>
            <a:r>
              <a:rPr lang="zh-CN" altLang="en-US" sz="1050"/>
              <a:t>; </a:t>
            </a:r>
            <a:r>
              <a:rPr lang="zh-CN" altLang="en-US" sz="1050" smtClean="0"/>
              <a:t>数组</a:t>
            </a:r>
            <a:r>
              <a:rPr lang="zh-CN" altLang="en-US" sz="1050"/>
              <a:t>里</a:t>
            </a:r>
            <a:r>
              <a:rPr lang="zh-CN" altLang="en-US" sz="1050" smtClean="0"/>
              <a:t>的元素</a:t>
            </a:r>
            <a:r>
              <a:rPr lang="zh-CN" altLang="en-US" sz="1050" dirty="0"/>
              <a:t>依次打印</a:t>
            </a:r>
            <a:r>
              <a:rPr lang="zh-CN" altLang="en-US" sz="1050"/>
              <a:t>到</a:t>
            </a:r>
            <a:r>
              <a:rPr lang="zh-CN" altLang="en-US" sz="1050" smtClean="0"/>
              <a:t>控制台。</a:t>
            </a:r>
            <a:endParaRPr lang="zh-CN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902970" y="2070813"/>
            <a:ext cx="6463030" cy="16135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["关羽","张飞","马超","赵云","黄忠","刘备","姜维"];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遍历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从第一个到最后一个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0; i &lt; arr.length; i++ )  {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console.log( arr[i] 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</a:p>
        </p:txBody>
      </p:sp>
      <p:sp>
        <p:nvSpPr>
          <p:cNvPr id="14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遍历数组</a:t>
            </a:r>
          </a:p>
        </p:txBody>
      </p:sp>
      <p:pic>
        <p:nvPicPr>
          <p:cNvPr id="15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027430" y="102552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Pink </a:t>
            </a: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老师提问 ？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1019810" y="1617979"/>
            <a:ext cx="7105015" cy="26425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</a:t>
            </a:r>
            <a:r>
              <a:rPr smtClean="0"/>
              <a:t>什么是遍历</a:t>
            </a:r>
            <a:r>
              <a:rPr lang="en-US" smtClean="0"/>
              <a:t> </a:t>
            </a:r>
            <a:r>
              <a:rPr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</a:t>
            </a:r>
            <a:r>
              <a:rPr smtClean="0"/>
              <a:t>我们通过什么来遍历</a:t>
            </a:r>
            <a:r>
              <a:rPr lang="zh-CN" altLang="en-US"/>
              <a:t>数组</a:t>
            </a:r>
            <a:r>
              <a:rPr smtClean="0"/>
              <a:t>里面的元素</a:t>
            </a:r>
            <a:r>
              <a:rPr lang="en-US" smtClean="0"/>
              <a:t> </a:t>
            </a:r>
            <a:r>
              <a:rPr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smtClean="0"/>
              <a:t>3. </a:t>
            </a:r>
            <a:r>
              <a:rPr lang="en-US" altLang="zh-CN"/>
              <a:t>f</a:t>
            </a:r>
            <a:r>
              <a:rPr lang="en-US" altLang="zh-CN" smtClean="0"/>
              <a:t>or </a:t>
            </a:r>
            <a:r>
              <a:rPr lang="zh-CN" altLang="en-US" smtClean="0"/>
              <a:t>里面的</a:t>
            </a:r>
            <a:r>
              <a:rPr lang="en-US" altLang="zh-CN"/>
              <a:t> </a:t>
            </a:r>
            <a:r>
              <a:rPr lang="en-US" altLang="zh-CN" smtClean="0"/>
              <a:t>i </a:t>
            </a:r>
            <a:r>
              <a:rPr lang="zh-CN" altLang="en-US" smtClean="0"/>
              <a:t>是什么？当什么使用？  </a:t>
            </a:r>
            <a:r>
              <a:rPr lang="en-US" altLang="zh-CN"/>
              <a:t>f</a:t>
            </a:r>
            <a:r>
              <a:rPr lang="en-US" altLang="zh-CN" smtClean="0"/>
              <a:t>or</a:t>
            </a:r>
            <a:r>
              <a:rPr lang="zh-CN" altLang="en-US" smtClean="0"/>
              <a:t>里面的数组元素怎么写？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4</a:t>
            </a:r>
            <a:r>
              <a:rPr lang="en-US"/>
              <a:t>. </a:t>
            </a:r>
            <a:r>
              <a:rPr lang="zh-CN" altLang="en-US" smtClean="0"/>
              <a:t>怎么获取数组的长度？</a:t>
            </a:r>
            <a:r>
              <a:rPr lang="en-US" smtClean="0"/>
              <a:t> </a:t>
            </a:r>
          </a:p>
          <a:p>
            <a:pPr>
              <a:buFont typeface="Wingdings" panose="05000000000000000000" pitchFamily="2" charset="2"/>
            </a:pPr>
            <a:r>
              <a:rPr lang="en-US" smtClean="0"/>
              <a:t>5. </a:t>
            </a:r>
            <a:r>
              <a:rPr lang="zh-CN" altLang="en-US" smtClean="0"/>
              <a:t>数组索引号和数组长度有什么关系？</a:t>
            </a:r>
            <a:endParaRPr lang="en-US" altLang="zh-CN" smtClean="0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5" name="内容占位符 5"/>
          <p:cNvSpPr>
            <a:spLocks noGrp="1"/>
          </p:cNvSpPr>
          <p:nvPr>
            <p:ph sz="half" idx="14"/>
          </p:nvPr>
        </p:nvSpPr>
        <p:spPr>
          <a:xfrm>
            <a:off x="5091068" y="2261269"/>
            <a:ext cx="4052932" cy="3613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是计数器，当索引号使用， </a:t>
            </a:r>
            <a:r>
              <a:rPr lang="en-US" altLang="zh-CN" smtClean="0">
                <a:solidFill>
                  <a:srgbClr val="FF0000"/>
                </a:solidFill>
              </a:rPr>
              <a:t>arr[i] </a:t>
            </a:r>
            <a:r>
              <a:rPr lang="zh-CN" altLang="en-US" smtClean="0">
                <a:solidFill>
                  <a:srgbClr val="FF0000"/>
                </a:solidFill>
              </a:rPr>
              <a:t>是数组元素 第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个数组元素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3559345" y="3008588"/>
            <a:ext cx="4052932" cy="3613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zh-CN" altLang="en-US" smtClean="0">
                <a:solidFill>
                  <a:srgbClr val="FF0000"/>
                </a:solidFill>
              </a:rPr>
              <a:t>索引号从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开始，  数组长度是 元素个数    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53440" y="1565012"/>
            <a:ext cx="6488430" cy="504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 </a:t>
            </a:r>
            <a:r>
              <a:rPr lang="zh-CN" altLang="en-US" sz="1050" smtClean="0"/>
              <a:t>求数组 </a:t>
            </a:r>
            <a:r>
              <a:rPr lang="zh-CN" altLang="en-US" sz="1050" dirty="0"/>
              <a:t>[2,6,1,7, 4</a:t>
            </a:r>
            <a:r>
              <a:rPr lang="zh-CN" altLang="en-US" sz="1050"/>
              <a:t>] </a:t>
            </a:r>
            <a:r>
              <a:rPr lang="zh-CN" altLang="en-US" sz="1050" smtClean="0"/>
              <a:t>里面</a:t>
            </a:r>
            <a:r>
              <a:rPr lang="zh-CN" altLang="en-US" sz="1050" dirty="0"/>
              <a:t>所有</a:t>
            </a:r>
            <a:r>
              <a:rPr lang="zh-CN" altLang="en-US" sz="1050"/>
              <a:t>元素</a:t>
            </a:r>
            <a:r>
              <a:rPr lang="zh-CN" altLang="en-US" sz="1050" smtClean="0"/>
              <a:t>的</a:t>
            </a:r>
            <a:r>
              <a:rPr lang="zh-CN" altLang="en-US" sz="1050" smtClean="0">
                <a:solidFill>
                  <a:srgbClr val="FF0000"/>
                </a:solidFill>
              </a:rPr>
              <a:t>和</a:t>
            </a:r>
            <a:r>
              <a:rPr lang="zh-CN" altLang="en-US" sz="1050"/>
              <a:t>以及</a:t>
            </a:r>
            <a:r>
              <a:rPr lang="zh-CN" altLang="en-US" sz="1050" smtClean="0">
                <a:solidFill>
                  <a:srgbClr val="FF0000"/>
                </a:solidFill>
              </a:rPr>
              <a:t>平均值。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：数组求和及平均值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数组的概念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创建数组</a:t>
            </a:r>
          </a:p>
          <a:p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 smtClean="0">
                <a:solidFill>
                  <a:schemeClr val="tx1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9940" y="1525771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声明一个求和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遍历这个数组，把里面每个数组元素加到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用求和变量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除以数组的长度就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得到数组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平均值。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027430" y="1672591"/>
            <a:ext cx="6338570" cy="23938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6, 1, 7, 4];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sum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average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sum +=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average = sum / arr.length;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console.log('这组数的和是：' + sum);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console.log('这组数的平均值是：' + average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53440" y="1594748"/>
            <a:ext cx="6488430" cy="504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 </a:t>
            </a:r>
            <a:r>
              <a:rPr lang="zh-CN" altLang="en-US" sz="1050" smtClean="0"/>
              <a:t>求数组[</a:t>
            </a:r>
            <a:r>
              <a:rPr lang="zh-CN" altLang="en-US" sz="1050" dirty="0"/>
              <a:t>2,6,1,77,52,25,</a:t>
            </a:r>
            <a:r>
              <a:rPr lang="zh-CN" altLang="en-US" sz="1050"/>
              <a:t>7</a:t>
            </a:r>
            <a:r>
              <a:rPr lang="zh-CN" altLang="en-US" sz="1050" smtClean="0"/>
              <a:t>]中的</a:t>
            </a:r>
            <a:r>
              <a:rPr lang="zh-CN" altLang="en-US" sz="1050"/>
              <a:t>最大</a:t>
            </a:r>
            <a:r>
              <a:rPr lang="zh-CN" altLang="en-US" sz="1050" smtClean="0"/>
              <a:t>值。</a:t>
            </a:r>
            <a:endParaRPr lang="zh-CN" altLang="en-US" sz="1050" dirty="0"/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数组最大值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26786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保存最大元素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默认最大值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数组中的第一个元素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遍历这个数组，把里面每个数组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max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相比较。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如果这个数组元素大于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就把这个数组元素存到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里面，否则继续下一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max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1"/>
            <a:ext cx="6338570" cy="2379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arrNum = [2,6,1,77,52,25,7];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maxNum = arrNum[0];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用来保存最大元素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,默认最大值是数组中的第一个元素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从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0 开始循环数组里的每个元素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0;i&lt; arrNum.length; i++){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如果数组里当前循环的元素大于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maxNum，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则保存这个元素和下标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if(arrNum[i] &gt; maxNum){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maxNum = arrNum[i]; //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保存数值到变量</a:t>
            </a:r>
            <a:r>
              <a:rPr lang="en-US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maxNum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640483"/>
            <a:ext cx="6488430" cy="931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要求：将数组 ['red', 'green', 'blue', 'pink'] 里面的元素转换为字符串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输出： </a:t>
            </a:r>
            <a:r>
              <a:rPr lang="en-US" altLang="zh-CN" sz="1050" dirty="0"/>
              <a:t>'redgreenbluepink'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数组转换为字符串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39885"/>
            <a:ext cx="6178550" cy="78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思路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就是把里面的</a:t>
            </a:r>
            <a:r>
              <a:rPr 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sz="1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相加就好了</a:t>
            </a:r>
            <a:r>
              <a:rPr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但是注意保证是字符相加</a:t>
            </a:r>
            <a:r>
              <a:rPr lang="zh-CN" altLang="en-US" sz="1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需要一个新变量 </a:t>
            </a:r>
            <a:r>
              <a:rPr 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用于存放转换完的字符串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遍历原来的数组，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分别把里面数据取出来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，加到字符串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0"/>
            <a:ext cx="6338570" cy="16058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str = '';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str +=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console.log(str);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698970"/>
            <a:ext cx="6488430" cy="952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要求：将数组 ['red', 'green', 'blue', 'pink'] 转换为字符串，并且用 | 或其他符号分割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输出： </a:t>
            </a:r>
            <a:r>
              <a:rPr lang="en-US" altLang="zh-CN" sz="1050" dirty="0"/>
              <a:t>'red|green|blue|pink'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数组转换为分割字符串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02715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需要一个新变量用于存放转换完的字符串 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遍历原来的数组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分别把里面数据取出来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，加到字符串里面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后面多加一个分隔符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smtClean="0"/>
              <a:t>数组</a:t>
            </a:r>
            <a:r>
              <a:rPr lang="zh-CN" altLang="en-US" smtClean="0"/>
              <a:t>的</a:t>
            </a:r>
            <a:r>
              <a:rPr lang="zh-CN" smtClean="0"/>
              <a:t>概念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4" y="850265"/>
            <a:ext cx="6560185" cy="16476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问：</a:t>
            </a:r>
            <a:r>
              <a:rPr dirty="0"/>
              <a:t>之前学习的数据类型，</a:t>
            </a:r>
            <a:r>
              <a:rPr/>
              <a:t>只能存储一个值</a:t>
            </a:r>
            <a:r>
              <a:rPr smtClean="0"/>
              <a:t>。</a:t>
            </a:r>
            <a:r>
              <a:rPr lang="zh-CN" altLang="en-US" smtClean="0"/>
              <a:t>如果</a:t>
            </a:r>
            <a:r>
              <a:rPr smtClean="0"/>
              <a:t>我们想存储班级中所有学生的姓名，</a:t>
            </a:r>
            <a:r>
              <a:rPr lang="zh-CN" altLang="en-US" smtClean="0"/>
              <a:t>那么</a:t>
            </a:r>
            <a:r>
              <a:rPr smtClean="0"/>
              <a:t>该如何存储</a:t>
            </a:r>
            <a:r>
              <a:rPr lang="zh-CN" altLang="en-US" smtClean="0"/>
              <a:t>呢</a:t>
            </a:r>
            <a:r>
              <a:rPr smtClean="0"/>
              <a:t>？</a:t>
            </a:r>
            <a:endParaRPr dirty="0"/>
          </a:p>
          <a:p>
            <a:r>
              <a:rPr lang="zh-CN"/>
              <a:t>答</a:t>
            </a:r>
            <a:r>
              <a:rPr lang="zh-CN" smtClean="0"/>
              <a:t>：</a:t>
            </a:r>
            <a:r>
              <a:rPr lang="zh-CN" altLang="en-US" smtClean="0"/>
              <a:t>可以使用</a:t>
            </a:r>
            <a:r>
              <a:rPr smtClean="0"/>
              <a:t>数组</a:t>
            </a:r>
            <a:r>
              <a:rPr lang="en-US" dirty="0"/>
              <a:t>(Array</a:t>
            </a:r>
            <a:r>
              <a:rPr lang="en-US"/>
              <a:t>)</a:t>
            </a:r>
            <a:r>
              <a:rPr lang="zh-CN" smtClean="0"/>
              <a:t>。</a:t>
            </a:r>
            <a:r>
              <a:rPr lang="zh-CN" altLang="en-US" smtClean="0"/>
              <a:t>数组</a:t>
            </a:r>
            <a:r>
              <a:rPr smtClean="0"/>
              <a:t>可以把一组相关的数据一起存放</a:t>
            </a:r>
            <a:r>
              <a:rPr dirty="0"/>
              <a:t>，并提供方便的访问(获取）方式。</a:t>
            </a:r>
          </a:p>
          <a:p>
            <a:r>
              <a:rPr lang="zh-CN" altLang="en-US" smtClean="0"/>
              <a:t>问：什么是</a:t>
            </a:r>
            <a:r>
              <a:rPr lang="zh-CN" smtClean="0"/>
              <a:t>数组</a:t>
            </a:r>
            <a:r>
              <a:rPr lang="zh-CN" altLang="en-US" smtClean="0"/>
              <a:t>呢？</a:t>
            </a:r>
            <a:endParaRPr lang="en-US" altLang="zh-CN" smtClean="0"/>
          </a:p>
          <a:p>
            <a:r>
              <a:rPr lang="zh-CN" altLang="en-US"/>
              <a:t>答：数组是</a:t>
            </a:r>
            <a:r>
              <a:rPr lang="zh-CN" altLang="en-US" smtClean="0"/>
              <a:t>指</a:t>
            </a:r>
            <a:r>
              <a:rPr lang="zh-CN" altLang="en-US" smtClean="0">
                <a:solidFill>
                  <a:srgbClr val="FF0000"/>
                </a:solidFill>
              </a:rPr>
              <a:t>一组数据的集合</a:t>
            </a:r>
            <a:r>
              <a:rPr lang="zh-CN" altLang="en-US" smtClean="0"/>
              <a:t>，其中</a:t>
            </a:r>
            <a:r>
              <a:rPr lang="zh-CN" altLang="en-US"/>
              <a:t>的每个数据被</a:t>
            </a:r>
            <a:r>
              <a:rPr lang="zh-CN" altLang="en-US" smtClean="0"/>
              <a:t>称作</a:t>
            </a:r>
            <a:r>
              <a:rPr lang="zh-CN" altLang="en-US" smtClean="0">
                <a:solidFill>
                  <a:srgbClr val="FF0000"/>
                </a:solidFill>
              </a:rPr>
              <a:t>元素</a:t>
            </a:r>
            <a:r>
              <a:rPr lang="zh-CN" altLang="en-US" smtClean="0"/>
              <a:t>，在</a:t>
            </a:r>
            <a:r>
              <a:rPr lang="zh-CN" altLang="en-US"/>
              <a:t>数组中可以</a:t>
            </a:r>
            <a:r>
              <a:rPr lang="zh-CN" altLang="en-US">
                <a:solidFill>
                  <a:srgbClr val="FF0000"/>
                </a:solidFill>
              </a:rPr>
              <a:t>存放任意类型的</a:t>
            </a:r>
            <a:r>
              <a:rPr lang="zh-CN" altLang="en-US" smtClean="0">
                <a:solidFill>
                  <a:srgbClr val="FF0000"/>
                </a:solidFill>
              </a:rPr>
              <a:t>元素</a:t>
            </a:r>
            <a:r>
              <a:rPr lang="zh-CN" altLang="en-US" smtClean="0"/>
              <a:t>。</a:t>
            </a:r>
            <a:r>
              <a:rPr lang="zh-CN" altLang="en-US"/>
              <a:t>数组</a:t>
            </a:r>
            <a:r>
              <a:rPr lang="zh-CN" altLang="en-US" smtClean="0"/>
              <a:t>是</a:t>
            </a:r>
            <a:r>
              <a:rPr lang="zh-CN" smtClean="0"/>
              <a:t>一</a:t>
            </a:r>
            <a:r>
              <a:rPr lang="zh-CN" dirty="0"/>
              <a:t>种将</a:t>
            </a:r>
            <a:r>
              <a:rPr lang="zh-CN" dirty="0">
                <a:solidFill>
                  <a:srgbClr val="FF0000"/>
                </a:solidFill>
              </a:rPr>
              <a:t>一组数据存储在单个变量名下</a:t>
            </a:r>
            <a:r>
              <a:rPr lang="zh-CN" dirty="0"/>
              <a:t>的优雅</a:t>
            </a:r>
            <a:r>
              <a:rPr lang="zh-CN"/>
              <a:t>方式</a:t>
            </a:r>
            <a:r>
              <a:rPr lang="zh-CN" smtClean="0"/>
              <a:t>。</a:t>
            </a: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820683" y="2559629"/>
            <a:ext cx="6338570" cy="162406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普通变量一次只能存储一个值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num = 10;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数组一次可以存储多个值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[1,2,3,4,5];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0"/>
            <a:ext cx="6338570" cy="19450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str = '';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separator = '|'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str += arr[i] + separator;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console.log(str);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 smtClean="0">
                <a:solidFill>
                  <a:schemeClr val="tx1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数组中新增元素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数组</a:t>
            </a:r>
            <a:r>
              <a:rPr lang="zh-CN" altLang="en-US" smtClean="0">
                <a:solidFill>
                  <a:schemeClr val="tx1"/>
                </a:solidFill>
              </a:rPr>
              <a:t>案例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5. </a:t>
            </a:r>
            <a:r>
              <a:rPr lang="zh-CN" dirty="0">
                <a:sym typeface="+mn-ea"/>
              </a:rPr>
              <a:t>数组中新增元素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通过</a:t>
            </a:r>
            <a:r>
              <a:rPr lang="zh-CN" altLang="en-US" smtClean="0"/>
              <a:t>修改 </a:t>
            </a:r>
            <a:r>
              <a:rPr lang="en-US" altLang="zh-CN" smtClean="0"/>
              <a:t>length </a:t>
            </a:r>
            <a:r>
              <a:rPr lang="zh-CN" altLang="en-US" smtClean="0"/>
              <a:t>长度</a:t>
            </a:r>
            <a:r>
              <a:rPr lang="zh-CN" altLang="en-US" dirty="0"/>
              <a:t>新增数组元素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1262337"/>
            <a:ext cx="6488430" cy="6634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可以</a:t>
            </a:r>
            <a:r>
              <a:rPr lang="zh-CN" altLang="en-US" sz="1050">
                <a:sym typeface="+mn-ea"/>
              </a:rPr>
              <a:t>通过</a:t>
            </a:r>
            <a:r>
              <a:rPr lang="zh-CN" altLang="en-US" sz="1050" smtClean="0">
                <a:sym typeface="+mn-ea"/>
              </a:rPr>
              <a:t>修改 </a:t>
            </a:r>
            <a:r>
              <a:rPr lang="en-US" altLang="zh-CN" sz="1050" smtClean="0">
                <a:sym typeface="+mn-ea"/>
              </a:rPr>
              <a:t>length </a:t>
            </a:r>
            <a:r>
              <a:rPr lang="zh-CN" altLang="en-US" sz="1050" smtClean="0">
                <a:sym typeface="+mn-ea"/>
              </a:rPr>
              <a:t>长度</a:t>
            </a:r>
            <a:r>
              <a:rPr lang="zh-CN" altLang="en-US" sz="1050" dirty="0">
                <a:sym typeface="+mn-ea"/>
              </a:rPr>
              <a:t>来实现数组扩容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ym typeface="+mn-ea"/>
              </a:rPr>
              <a:t>目的</a:t>
            </a:r>
            <a:endParaRPr lang="en-US" altLang="zh-CN" sz="1050" smtClean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smtClean="0">
                <a:sym typeface="+mn-ea"/>
              </a:rPr>
              <a:t> length </a:t>
            </a:r>
            <a:r>
              <a:rPr lang="zh-CN" altLang="en-US" sz="1050" dirty="0">
                <a:sym typeface="+mn-ea"/>
              </a:rPr>
              <a:t>属性是可</a:t>
            </a:r>
            <a:r>
              <a:rPr lang="zh-CN" altLang="en-US" sz="1050">
                <a:sym typeface="+mn-ea"/>
              </a:rPr>
              <a:t>读写</a:t>
            </a:r>
            <a:r>
              <a:rPr lang="zh-CN" altLang="en-US" sz="1050" smtClean="0">
                <a:sym typeface="+mn-ea"/>
              </a:rPr>
              <a:t>的</a:t>
            </a: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2645" y="1955515"/>
            <a:ext cx="6338570" cy="150879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arr.length = 7;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console.log(arr[4]);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console.log(arr[5]);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console.log(arr[6]);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67715" y="3607752"/>
            <a:ext cx="6488430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 dirty="0">
                <a:sym typeface="+mn-ea"/>
              </a:rPr>
              <a:t>其中</a:t>
            </a:r>
            <a:r>
              <a:rPr lang="zh-CN" sz="1050" dirty="0">
                <a:sym typeface="+mn-ea"/>
              </a:rPr>
              <a:t>索引号</a:t>
            </a:r>
            <a:r>
              <a:rPr lang="zh-CN" sz="1050">
                <a:sym typeface="+mn-ea"/>
              </a:rPr>
              <a:t>是 </a:t>
            </a:r>
            <a:r>
              <a:rPr lang="en-US" altLang="zh-CN" sz="1050" smtClean="0">
                <a:sym typeface="+mn-ea"/>
              </a:rPr>
              <a:t>4</a:t>
            </a:r>
            <a:r>
              <a:rPr lang="zh-CN" altLang="en-US" sz="1050" smtClean="0">
                <a:sym typeface="+mn-ea"/>
              </a:rPr>
              <a:t>，</a:t>
            </a:r>
            <a:r>
              <a:rPr lang="en-US" altLang="zh-CN" sz="1050" smtClean="0">
                <a:sym typeface="+mn-ea"/>
              </a:rPr>
              <a:t>5</a:t>
            </a:r>
            <a:r>
              <a:rPr lang="zh-CN" altLang="en-US" sz="1050" smtClean="0">
                <a:sym typeface="+mn-ea"/>
              </a:rPr>
              <a:t>，</a:t>
            </a:r>
            <a:r>
              <a:rPr lang="en-US" altLang="zh-CN" sz="1050" smtClean="0">
                <a:sym typeface="+mn-ea"/>
              </a:rPr>
              <a:t>6 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ym typeface="+mn-ea"/>
              </a:rPr>
              <a:t>空间</a:t>
            </a:r>
            <a:r>
              <a:rPr sz="1050" smtClean="0">
                <a:sym typeface="+mn-ea"/>
              </a:rPr>
              <a:t>没有给值，就是声明变量未给值</a:t>
            </a:r>
            <a:r>
              <a:rPr lang="zh-CN" altLang="en-US" sz="1050" smtClean="0">
                <a:sym typeface="+mn-ea"/>
              </a:rPr>
              <a:t>，</a:t>
            </a:r>
            <a:r>
              <a:rPr sz="1050" smtClean="0">
                <a:sym typeface="+mn-ea"/>
              </a:rPr>
              <a:t>默认</a:t>
            </a:r>
            <a:r>
              <a:rPr lang="zh-CN" altLang="en-US" sz="1050" smtClean="0">
                <a:sym typeface="+mn-ea"/>
              </a:rPr>
              <a:t>值</a:t>
            </a:r>
            <a:r>
              <a:rPr sz="1050" smtClean="0">
                <a:sym typeface="+mn-ea"/>
              </a:rPr>
              <a:t>就是 </a:t>
            </a:r>
            <a:r>
              <a:rPr sz="1050" dirty="0">
                <a:solidFill>
                  <a:srgbClr val="FF0000"/>
                </a:solidFill>
                <a:sym typeface="+mn-ea"/>
              </a:rPr>
              <a:t>undefined</a:t>
            </a:r>
            <a:r>
              <a:rPr sz="1050" dirty="0">
                <a:sym typeface="+mn-ea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606" y="4059461"/>
            <a:ext cx="2749550" cy="819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dirty="0"/>
              <a:t>. </a:t>
            </a:r>
            <a:r>
              <a:rPr lang="zh-CN" dirty="0">
                <a:sym typeface="+mn-ea"/>
              </a:rPr>
              <a:t>数组中新增元素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通过修改数组索引新增数组元素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1403350"/>
            <a:ext cx="6488430" cy="864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可以通过修改</a:t>
            </a:r>
            <a:r>
              <a:rPr sz="1050" smtClean="0">
                <a:sym typeface="+mn-ea"/>
              </a:rPr>
              <a:t>数组</a:t>
            </a:r>
            <a:r>
              <a:rPr lang="zh-CN" sz="1050">
                <a:sym typeface="+mn-ea"/>
              </a:rPr>
              <a:t>索引</a:t>
            </a:r>
            <a:r>
              <a:rPr sz="1050" smtClean="0">
                <a:sym typeface="+mn-ea"/>
              </a:rPr>
              <a:t>的方式追加数组元素</a:t>
            </a:r>
            <a:endParaRPr lang="en-US" sz="1050" smtClean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050" smtClean="0">
                <a:sym typeface="+mn-ea"/>
              </a:rPr>
              <a:t> </a:t>
            </a:r>
            <a:r>
              <a:rPr sz="1050" smtClean="0">
                <a:sym typeface="+mn-ea"/>
              </a:rPr>
              <a:t>不能直接给数组名赋值，否则会覆盖掉以前的数据</a:t>
            </a:r>
            <a:endParaRPr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2645" y="2078974"/>
            <a:ext cx="6338570" cy="99313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arr[4] = 'hotpink';</a:t>
            </a:r>
            <a:endParaRPr sz="1050" strike="noStrike" noProof="1">
              <a:solidFill>
                <a:srgbClr val="FF0000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7715" y="3161662"/>
            <a:ext cx="6488430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这种方式也是我们最常用的一</a:t>
            </a:r>
            <a:r>
              <a:rPr lang="zh-CN" altLang="en-US" sz="1050">
                <a:sym typeface="+mn-ea"/>
              </a:rPr>
              <a:t>种</a:t>
            </a:r>
            <a:r>
              <a:rPr lang="zh-CN" altLang="en-US" sz="1050" smtClean="0">
                <a:sym typeface="+mn-ea"/>
              </a:rPr>
              <a:t>方式。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53440" y="1595879"/>
            <a:ext cx="6488430" cy="1100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 新建一个数组，</a:t>
            </a:r>
            <a:r>
              <a:rPr lang="zh-CN" altLang="en-US" sz="1050"/>
              <a:t>里面</a:t>
            </a:r>
            <a:r>
              <a:rPr lang="zh-CN" altLang="en-US" sz="1050" smtClean="0"/>
              <a:t>存放</a:t>
            </a:r>
            <a:r>
              <a:rPr lang="en-US" altLang="zh-CN" sz="1050" smtClean="0"/>
              <a:t>10</a:t>
            </a:r>
            <a:r>
              <a:rPr lang="zh-CN" altLang="en-US" sz="1050" dirty="0"/>
              <a:t>个</a:t>
            </a:r>
            <a:r>
              <a:rPr lang="zh-CN" altLang="en-US" sz="1050"/>
              <a:t>整数</a:t>
            </a:r>
            <a:r>
              <a:rPr lang="zh-CN" altLang="en-US" sz="1050" smtClean="0"/>
              <a:t>（</a:t>
            </a:r>
            <a:r>
              <a:rPr lang="en-US" altLang="zh-CN" sz="1050"/>
              <a:t> </a:t>
            </a:r>
            <a:r>
              <a:rPr lang="en-US" altLang="zh-CN" sz="1050" smtClean="0"/>
              <a:t>1~10</a:t>
            </a:r>
            <a:r>
              <a:rPr lang="zh-CN" altLang="en-US" sz="1050" smtClean="0"/>
              <a:t>）， </a:t>
            </a:r>
            <a:r>
              <a:rPr lang="zh-CN" altLang="en-US" sz="1050" dirty="0"/>
              <a:t>要求</a:t>
            </a:r>
            <a:r>
              <a:rPr lang="zh-CN" altLang="en-US" sz="1050"/>
              <a:t>使用</a:t>
            </a:r>
            <a:r>
              <a:rPr lang="zh-CN" altLang="en-US" sz="1050" smtClean="0"/>
              <a:t>循环追加的方式输出</a:t>
            </a:r>
            <a:r>
              <a:rPr lang="zh-CN" altLang="en-US" sz="1050" dirty="0"/>
              <a:t>： </a:t>
            </a:r>
            <a:r>
              <a:rPr lang="en-US" altLang="zh-CN" sz="1050" dirty="0"/>
              <a:t>[1,2,3,4,5,6,7,8,9,10]</a:t>
            </a:r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数组新增元素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26786"/>
            <a:ext cx="657606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来追加数组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一个空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循环中的计数器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作为数组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存入。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的索引号是从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开始的，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计数器从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更合适，存入的数组元素要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0"/>
            <a:ext cx="6338570" cy="142744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10;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arr[i] = i + 1;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691608"/>
            <a:ext cx="6488430" cy="1100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/>
              <a:t>要求</a:t>
            </a:r>
            <a:r>
              <a:rPr sz="1050" smtClean="0"/>
              <a:t>：将数组 [</a:t>
            </a:r>
            <a:r>
              <a:rPr sz="1050" dirty="0"/>
              <a:t>2, 0, 6, 1, 77, 0, 52, 0, 25, 7</a:t>
            </a:r>
            <a:r>
              <a:rPr sz="1050"/>
              <a:t>] </a:t>
            </a:r>
            <a:r>
              <a:rPr lang="zh-CN" altLang="en-US" sz="1050"/>
              <a:t>中</a:t>
            </a:r>
            <a:r>
              <a:rPr sz="1050" smtClean="0"/>
              <a:t>大于等于</a:t>
            </a:r>
            <a:r>
              <a:rPr lang="en-US" sz="1050" smtClean="0"/>
              <a:t> </a:t>
            </a:r>
            <a:r>
              <a:rPr sz="1050" smtClean="0"/>
              <a:t>10</a:t>
            </a:r>
            <a:r>
              <a:rPr lang="en-US" sz="1050" smtClean="0"/>
              <a:t> </a:t>
            </a:r>
            <a:r>
              <a:rPr sz="1050" smtClean="0"/>
              <a:t>的元素选出来</a:t>
            </a:r>
            <a:r>
              <a:rPr lang="zh-CN" altLang="en-US" sz="1050" smtClean="0"/>
              <a:t>，</a:t>
            </a:r>
            <a:r>
              <a:rPr sz="1050" smtClean="0"/>
              <a:t>放入新数组</a:t>
            </a:r>
            <a:r>
              <a:rPr lang="zh-CN" altLang="en-US" sz="1050" smtClean="0"/>
              <a:t>。</a:t>
            </a:r>
            <a:endParaRPr sz="1050" dirty="0"/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：筛选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02715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声明一个新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数组用于存放新数据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找出大于等于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的元素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依次追加给新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newArr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15441"/>
            <a:ext cx="6338570" cy="315728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0, 6, 1, 77, 0, 52, 0, 25, 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定义一个变量 用来计算 新数组的索引号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j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 (arr[i] &gt;= 10)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给新数组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newArr[j] 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索引号 不断自加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j++;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 smtClean="0">
                <a:solidFill>
                  <a:schemeClr val="tx1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63131"/>
            <a:ext cx="6338570" cy="26358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0, 6, 1, 77, 0, 52, 0, 25, 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 (arr[i] &gt;= 10)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给新数组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newArr[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newArr.length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 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数组概念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获取数组元素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数组案例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删除指定数组元素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77570" y="1539240"/>
            <a:ext cx="6488430" cy="1536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要求</a:t>
            </a:r>
            <a:r>
              <a:rPr lang="zh-CN" altLang="en-US" sz="1050" smtClean="0"/>
              <a:t>：将</a:t>
            </a:r>
            <a:r>
              <a:rPr lang="zh-CN" altLang="en-US" sz="1050" dirty="0"/>
              <a:t>数组[2, 0, 6, 1, 77, 0, 52, 0, 25, 7]中的 0 </a:t>
            </a:r>
            <a:r>
              <a:rPr lang="zh-CN" altLang="en-US" sz="1050"/>
              <a:t>去掉</a:t>
            </a:r>
            <a:r>
              <a:rPr lang="zh-CN" altLang="en-US" sz="1050" smtClean="0"/>
              <a:t>后</a:t>
            </a:r>
            <a:r>
              <a:rPr lang="zh-CN" altLang="en-US" sz="1050"/>
              <a:t>，</a:t>
            </a:r>
            <a:r>
              <a:rPr lang="zh-CN" altLang="en-US" sz="1050" smtClean="0"/>
              <a:t>形成</a:t>
            </a:r>
            <a:r>
              <a:rPr lang="zh-CN" altLang="en-US" sz="1050" dirty="0"/>
              <a:t>一个不包含 0 的新数组。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9940" y="1525771"/>
            <a:ext cx="6807758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需要一个新数组用于存放筛选之后的数据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遍历原来的数组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，把不是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的数据添加到新数组里面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此时要注意采用</a:t>
            </a:r>
            <a:r>
              <a:rPr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数组名</a:t>
            </a:r>
            <a:r>
              <a:rPr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式接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数据)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新数组里面的个数，用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length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不断累加。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580097"/>
            <a:ext cx="6338570" cy="301420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0, 6, 1, 77, 0, 52, 0, 25, 7];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[];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空数组的默认的长度为 0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定义一个变量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用来计算新数组的索引号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找出大于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10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的数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 (arr[i] != 0)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给新数组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每次存入一个值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，newArr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长度都会 +1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newArr[newArr.length] = arr[i];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翻转数组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77570" y="1541011"/>
            <a:ext cx="6488430" cy="1536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</a:t>
            </a:r>
            <a:r>
              <a:rPr lang="en-US" altLang="zh-CN" sz="1050" dirty="0"/>
              <a:t>: </a:t>
            </a:r>
            <a:r>
              <a:rPr lang="zh-CN" altLang="en-US" sz="1050"/>
              <a:t>将</a:t>
            </a:r>
            <a:r>
              <a:rPr lang="zh-CN" altLang="en-US" sz="1050" smtClean="0"/>
              <a:t>数组 </a:t>
            </a:r>
            <a:r>
              <a:rPr lang="zh-CN" altLang="en-US" sz="1050" dirty="0"/>
              <a:t>['red', 'green', 'blue', 'pink', 'purple'] </a:t>
            </a:r>
            <a:r>
              <a:rPr lang="zh-CN" altLang="en-US" sz="1050"/>
              <a:t>的</a:t>
            </a:r>
            <a:r>
              <a:rPr lang="zh-CN" altLang="en-US" sz="1050" smtClean="0"/>
              <a:t>内容反过来</a:t>
            </a:r>
            <a:r>
              <a:rPr lang="zh-CN" altLang="en-US" sz="1050" dirty="0"/>
              <a:t>存放。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输出： </a:t>
            </a:r>
            <a:r>
              <a:rPr lang="en-US" altLang="zh-CN" sz="1050" dirty="0"/>
              <a:t>['purple', 'pink', 'blue</a:t>
            </a:r>
            <a:r>
              <a:rPr lang="en-US" altLang="zh-CN" sz="1050"/>
              <a:t>', </a:t>
            </a:r>
            <a:r>
              <a:rPr lang="zh-CN" altLang="en-US" sz="1050"/>
              <a:t>'green', </a:t>
            </a:r>
            <a:r>
              <a:rPr lang="en-US" altLang="zh-CN" sz="1050" smtClean="0"/>
              <a:t>'red</a:t>
            </a:r>
            <a:r>
              <a:rPr lang="en-US" altLang="zh-CN" sz="1050" dirty="0"/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C:\Users\apple\Desktop\图片1.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56" y="1628443"/>
            <a:ext cx="5711825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639570"/>
            <a:ext cx="6338570" cy="19734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'pink', 'purple'];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newArr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是接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收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方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是输送方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newArr[i] = arr[arr.length - i - 1];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数组排序（冒泡排序）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753110" y="1539240"/>
            <a:ext cx="6488430" cy="438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 smtClean="0"/>
              <a:t>我们先复习下如何把</a:t>
            </a:r>
            <a:r>
              <a:rPr sz="1050"/>
              <a:t>2</a:t>
            </a:r>
            <a:r>
              <a:rPr sz="1050" smtClean="0"/>
              <a:t>个变量交换数据  </a:t>
            </a:r>
            <a:endParaRPr sz="1050" dirty="0"/>
          </a:p>
        </p:txBody>
      </p:sp>
      <p:sp>
        <p:nvSpPr>
          <p:cNvPr id="6" name="矩形 5"/>
          <p:cNvSpPr/>
          <p:nvPr/>
        </p:nvSpPr>
        <p:spPr>
          <a:xfrm>
            <a:off x="828040" y="1978025"/>
            <a:ext cx="6338570" cy="177546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利用第三个变量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num1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num2 = 20;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temp = num1;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num1 = num2;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num2 = temp;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console.log(num1, num2);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数组排序（冒泡排序）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12584" y="1699740"/>
            <a:ext cx="6488430" cy="15192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 smtClean="0"/>
              <a:t>冒泡排序</a:t>
            </a:r>
            <a:r>
              <a:rPr sz="1050"/>
              <a:t>：</a:t>
            </a:r>
            <a:r>
              <a:rPr sz="1050" smtClean="0"/>
              <a:t>是一种算法</a:t>
            </a:r>
            <a:r>
              <a:rPr lang="zh-CN" altLang="en-US" sz="1050" smtClean="0"/>
              <a:t>，</a:t>
            </a:r>
            <a:r>
              <a:rPr sz="1050" smtClean="0"/>
              <a:t>把一系列的数据按照一定的顺序进行排列显示</a:t>
            </a:r>
            <a:r>
              <a:rPr sz="1050"/>
              <a:t>(</a:t>
            </a:r>
            <a:r>
              <a:rPr sz="1050" smtClean="0"/>
              <a:t>从小到大</a:t>
            </a:r>
            <a:r>
              <a:rPr lang="zh-CN" altLang="en-US" sz="1050" smtClean="0"/>
              <a:t>或</a:t>
            </a:r>
            <a:r>
              <a:rPr sz="1050" smtClean="0"/>
              <a:t>从大到小）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/>
              <a:t>例如，我们可以将数组</a:t>
            </a:r>
            <a:r>
              <a:rPr sz="1050" smtClean="0"/>
              <a:t> </a:t>
            </a:r>
            <a:r>
              <a:rPr lang="en-US" altLang="zh-CN" sz="1050"/>
              <a:t>[5, 4, 3, 2, </a:t>
            </a:r>
            <a:r>
              <a:rPr lang="en-US" altLang="zh-CN" sz="1050" smtClean="0"/>
              <a:t>1]</a:t>
            </a:r>
            <a:r>
              <a:rPr lang="zh-CN" altLang="en-US" sz="1050" smtClean="0"/>
              <a:t>中的元素按照从小到大的顺序排序，输出：</a:t>
            </a:r>
            <a:r>
              <a:rPr sz="1050" smtClean="0"/>
              <a:t> </a:t>
            </a:r>
            <a:r>
              <a:rPr lang="en-US" altLang="zh-CN" sz="1050" smtClean="0"/>
              <a:t>1</a:t>
            </a:r>
            <a:r>
              <a:rPr lang="zh-CN" altLang="en-US" sz="1050" smtClean="0"/>
              <a:t>，</a:t>
            </a:r>
            <a:r>
              <a:rPr lang="en-US" altLang="zh-CN" sz="1050" smtClean="0"/>
              <a:t>2</a:t>
            </a:r>
            <a:r>
              <a:rPr lang="zh-CN" altLang="en-US" sz="1050" smtClean="0"/>
              <a:t>，</a:t>
            </a:r>
            <a:r>
              <a:rPr lang="en-US" altLang="zh-CN" sz="1050" smtClean="0"/>
              <a:t>3</a:t>
            </a:r>
            <a:r>
              <a:rPr lang="zh-CN" altLang="en-US" sz="1050" smtClean="0"/>
              <a:t>，</a:t>
            </a:r>
            <a:r>
              <a:rPr lang="en-US" altLang="zh-CN" sz="1050" smtClean="0"/>
              <a:t>4</a:t>
            </a:r>
            <a:r>
              <a:rPr lang="zh-CN" altLang="en-US" sz="1050" smtClean="0"/>
              <a:t>，</a:t>
            </a:r>
            <a:r>
              <a:rPr lang="en-US" altLang="zh-CN" sz="1050" smtClean="0"/>
              <a:t>5</a:t>
            </a:r>
            <a:endParaRPr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8614" y="1406822"/>
            <a:ext cx="6626860" cy="441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+mj-lt"/>
              <a:buNone/>
            </a:pPr>
            <a:r>
              <a:rPr lang="zh-CN" altLang="en-US" sz="1050" dirty="0">
                <a:sym typeface="+mn-ea"/>
              </a:rPr>
              <a:t>JS 中</a:t>
            </a:r>
            <a:r>
              <a:rPr lang="zh-CN" altLang="en-US" sz="1050">
                <a:sym typeface="+mn-ea"/>
              </a:rPr>
              <a:t>创建</a:t>
            </a:r>
            <a:r>
              <a:rPr lang="zh-CN" altLang="en-US" sz="1050" smtClean="0">
                <a:sym typeface="+mn-ea"/>
              </a:rPr>
              <a:t>数组有两种方式：</a:t>
            </a:r>
            <a:endParaRPr lang="en-US" altLang="zh-CN" sz="1050" smtClean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smtClean="0"/>
              <a:t>数组</a:t>
            </a:r>
            <a:r>
              <a:rPr lang="zh-CN" altLang="en-US" smtClean="0"/>
              <a:t>的创建方式</a:t>
            </a:r>
            <a:endParaRPr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98614" y="1739667"/>
            <a:ext cx="6627477" cy="906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利用  </a:t>
            </a:r>
            <a:r>
              <a:rPr lang="en-US" altLang="zh-CN" sz="1050">
                <a:sym typeface="+mn-ea"/>
              </a:rPr>
              <a:t>new </a:t>
            </a:r>
            <a:r>
              <a:rPr lang="zh-CN" altLang="en-US" sz="1050" smtClean="0">
                <a:sym typeface="+mn-ea"/>
              </a:rPr>
              <a:t>创建</a:t>
            </a:r>
            <a:r>
              <a:rPr lang="zh-CN" altLang="en-US" sz="1050">
                <a:sym typeface="+mn-ea"/>
              </a:rPr>
              <a:t>数组</a:t>
            </a:r>
            <a:r>
              <a:rPr lang="zh-CN" altLang="en-US" sz="1050" smtClean="0">
                <a:sym typeface="+mn-ea"/>
              </a:rPr>
              <a:t>  </a:t>
            </a:r>
            <a:endParaRPr lang="en-US" altLang="zh-CN" sz="1050" smtClean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利用</a:t>
            </a:r>
            <a:r>
              <a:rPr lang="zh-CN" altLang="en-US" sz="1050" dirty="0">
                <a:sym typeface="+mn-ea"/>
              </a:rPr>
              <a:t>数组字面</a:t>
            </a:r>
            <a:r>
              <a:rPr lang="zh-CN" altLang="en-US" sz="1050">
                <a:sym typeface="+mn-ea"/>
              </a:rPr>
              <a:t>量</a:t>
            </a:r>
            <a:r>
              <a:rPr lang="zh-CN" altLang="en-US" sz="1050" smtClean="0">
                <a:sym typeface="+mn-ea"/>
              </a:rPr>
              <a:t>创建数组</a:t>
            </a:r>
            <a:endParaRPr lang="zh-CN" altLang="en-US" sz="105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40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09" y="1663131"/>
            <a:ext cx="5218879" cy="27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639570"/>
            <a:ext cx="6338570" cy="29095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var arr = [5, 4, 3, 2, 1];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for (var i = 0; i &lt; arr.length - 1;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for (var j = 0; j &lt; arr.length - i - 1; j++)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if (arr[j] &gt; arr[j + 1])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var temp = arr[j];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arr[j] = arr[j + 1];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arr[j + 1] = temp;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828040" y="1533130"/>
            <a:ext cx="6338570" cy="8413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数组名 = new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Array() ；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new Array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创建一个新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的空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1" y="2605405"/>
            <a:ext cx="6537960" cy="91821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这种</a:t>
            </a:r>
            <a:r>
              <a:rPr lang="zh-CN" smtClean="0"/>
              <a:t>方式暂且</a:t>
            </a:r>
            <a:r>
              <a:rPr lang="zh-CN" dirty="0"/>
              <a:t>了解，等学完对象再看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注意 </a:t>
            </a:r>
            <a:r>
              <a:rPr lang="en-US" altLang="zh-CN" dirty="0"/>
              <a:t>Array </a:t>
            </a:r>
            <a:r>
              <a:rPr lang="en-US" altLang="zh-CN"/>
              <a:t>() </a:t>
            </a:r>
            <a:r>
              <a:rPr lang="zh-CN" altLang="en-US" smtClean="0"/>
              <a:t>，</a:t>
            </a:r>
            <a:r>
              <a:rPr lang="en-US" altLang="zh-CN" smtClean="0"/>
              <a:t>A </a:t>
            </a:r>
            <a:r>
              <a:rPr lang="zh-CN" altLang="en-US" dirty="0"/>
              <a:t>要</a:t>
            </a:r>
            <a:r>
              <a:rPr lang="zh-CN" altLang="en-US"/>
              <a:t>大写</a:t>
            </a:r>
            <a:r>
              <a:rPr lang="en-US" altLang="zh-CN"/>
              <a:t>   </a:t>
            </a:r>
            <a:endParaRPr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91573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dirty="0"/>
              <a:t>利用 </a:t>
            </a:r>
            <a:r>
              <a:rPr lang="en-US" altLang="zh-CN" dirty="0"/>
              <a:t>new </a:t>
            </a:r>
            <a:r>
              <a:rPr lang="zh-CN" altLang="en-US" dirty="0"/>
              <a:t>创建数组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828040" y="1492366"/>
            <a:ext cx="6338570" cy="128057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//1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.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使用数组字面量方式创建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空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的数组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数组名 = []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//2.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使用数组字面量方式创建带初始值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数组名 =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['小白','小黑','大黄','瑞奇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'];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0" y="2934149"/>
            <a:ext cx="7105015" cy="918210"/>
          </a:xfrm>
        </p:spPr>
        <p:txBody>
          <a:bodyPr>
            <a:normAutofit fontScale="92500" lnSpcReduction="20000"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数组的字面</a:t>
            </a:r>
            <a:r>
              <a:rPr lang="zh-CN"/>
              <a:t>量</a:t>
            </a:r>
            <a:r>
              <a:rPr lang="zh-CN" smtClean="0"/>
              <a:t>是方括号 </a:t>
            </a:r>
            <a:r>
              <a:rPr lang="en-US" altLang="zh-CN" dirty="0"/>
              <a:t>[ ]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声明数组并赋值称为数组的初始化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这种字面量方式也是我们以后</a:t>
            </a:r>
            <a:r>
              <a:rPr lang="zh-CN" altLang="en-US" dirty="0">
                <a:solidFill>
                  <a:srgbClr val="FF0000"/>
                </a:solidFill>
              </a:rPr>
              <a:t>最多使用的</a:t>
            </a:r>
            <a:r>
              <a:rPr lang="zh-CN" altLang="en-US">
                <a:solidFill>
                  <a:srgbClr val="FF0000"/>
                </a:solidFill>
              </a:rPr>
              <a:t>方式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endParaRPr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99006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dirty="0"/>
              <a:t>利用数组字面量创建数组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2.4 </a:t>
            </a:r>
            <a:r>
              <a:rPr dirty="0"/>
              <a:t>数组元素的类型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738523" y="1798557"/>
            <a:ext cx="6338570" cy="4398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arrStus = ['小白',12,true,28.9];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738523" y="1419503"/>
            <a:ext cx="6537960" cy="394429"/>
          </a:xfrm>
        </p:spPr>
        <p:txBody>
          <a:bodyPr>
            <a:normAutofit/>
          </a:bodyPr>
          <a:lstStyle/>
          <a:p>
            <a:r>
              <a:rPr smtClean="0"/>
              <a:t>数组中可以存放</a:t>
            </a:r>
            <a:r>
              <a:rPr b="1" smtClean="0">
                <a:solidFill>
                  <a:srgbClr val="FF0000"/>
                </a:solidFill>
              </a:rPr>
              <a:t>任意类型</a:t>
            </a:r>
            <a:r>
              <a:rPr smtClean="0"/>
              <a:t>的数据</a:t>
            </a:r>
            <a:r>
              <a:rPr lang="zh-CN" altLang="en-US" smtClean="0"/>
              <a:t>，例如字符串，数字，布尔值等。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2.5 </a:t>
            </a:r>
            <a:r>
              <a:rPr lang="en-US" altLang="zh-CN" dirty="0"/>
              <a:t>pink</a:t>
            </a:r>
            <a:r>
              <a:rPr lang="zh-CN" altLang="en-US" dirty="0"/>
              <a:t>老师提问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536700"/>
            <a:ext cx="6523355" cy="11544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</a:t>
            </a:r>
            <a:r>
              <a:rPr lang="en-US" smtClean="0"/>
              <a:t> </a:t>
            </a:r>
            <a:r>
              <a:rPr smtClean="0"/>
              <a:t>数组的作用是</a:t>
            </a:r>
            <a:r>
              <a:rPr lang="zh-CN" altLang="en-US" smtClean="0"/>
              <a:t>什么</a:t>
            </a:r>
            <a:r>
              <a:rPr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</a:t>
            </a:r>
            <a:r>
              <a:rPr lang="en-US" smtClean="0"/>
              <a:t> </a:t>
            </a:r>
            <a:r>
              <a:rPr smtClean="0"/>
              <a:t>创建数组我们有哪两种方式</a:t>
            </a:r>
            <a:r>
              <a:rPr dirty="0"/>
              <a:t>？ 哪一种我们最常用？</a:t>
            </a:r>
          </a:p>
          <a:p>
            <a:pPr>
              <a:buFont typeface="Wingdings" panose="05000000000000000000" pitchFamily="2" charset="2"/>
            </a:pPr>
            <a:r>
              <a:rPr lang="en-US" dirty="0"/>
              <a:t>3</a:t>
            </a:r>
            <a:r>
              <a:rPr lang="en-US"/>
              <a:t>. </a:t>
            </a:r>
            <a:r>
              <a:rPr lang="en-US" smtClean="0"/>
              <a:t> </a:t>
            </a:r>
            <a:r>
              <a:rPr lang="zh-CN" altLang="en-US" smtClean="0"/>
              <a:t>什么</a:t>
            </a:r>
            <a:r>
              <a:rPr lang="zh-CN" altLang="en-US" dirty="0"/>
              <a:t>是数组元素？ 数组里面类型有限制吗</a:t>
            </a:r>
            <a:r>
              <a:rPr lang="zh-CN" altLang="en-US"/>
              <a:t>？</a:t>
            </a:r>
            <a:r>
              <a:rPr lang="en-US" altLang="zh-CN"/>
              <a:t> </a:t>
            </a: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2526</Words>
  <Application>Microsoft Office PowerPoint</Application>
  <PresentationFormat>全屏显示(16:9)</PresentationFormat>
  <Paragraphs>345</Paragraphs>
  <Slides>52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黑马程序员主题​​</vt:lpstr>
      <vt:lpstr>JavaScript 数组</vt:lpstr>
      <vt:lpstr>PowerPoint 演示文稿</vt:lpstr>
      <vt:lpstr>1. 数组的概念</vt:lpstr>
      <vt:lpstr>PowerPoint 演示文稿</vt:lpstr>
      <vt:lpstr>2. 创建数组</vt:lpstr>
      <vt:lpstr>2. 创建数组</vt:lpstr>
      <vt:lpstr>2. 创建数组</vt:lpstr>
      <vt:lpstr>2. 创建数组</vt:lpstr>
      <vt:lpstr>2. 创建数组</vt:lpstr>
      <vt:lpstr>PowerPoint 演示文稿</vt:lpstr>
      <vt:lpstr>3. 获取数组元素</vt:lpstr>
      <vt:lpstr>3. 获取数组元素</vt:lpstr>
      <vt:lpstr>PowerPoint 演示文稿</vt:lpstr>
      <vt:lpstr>4. 遍历数组</vt:lpstr>
      <vt:lpstr>4. 遍历数组</vt:lpstr>
      <vt:lpstr>4.遍历数组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PowerPoint 演示文稿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PowerPoint 演示文稿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3327</cp:revision>
  <dcterms:created xsi:type="dcterms:W3CDTF">2018-10-05T21:01:00Z</dcterms:created>
  <dcterms:modified xsi:type="dcterms:W3CDTF">2018-12-17T08:54:23Z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