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2"/>
    <p:sldId id="260" r:id="rId3"/>
    <p:sldId id="304" r:id="rId4"/>
    <p:sldId id="606" r:id="rId5"/>
    <p:sldId id="607" r:id="rId6"/>
    <p:sldId id="610" r:id="rId7"/>
    <p:sldId id="629" r:id="rId8"/>
    <p:sldId id="592" r:id="rId9"/>
    <p:sldId id="611" r:id="rId10"/>
    <p:sldId id="612" r:id="rId11"/>
    <p:sldId id="613" r:id="rId12"/>
    <p:sldId id="627" r:id="rId13"/>
    <p:sldId id="614" r:id="rId14"/>
    <p:sldId id="615" r:id="rId15"/>
    <p:sldId id="618" r:id="rId16"/>
    <p:sldId id="616" r:id="rId17"/>
    <p:sldId id="619" r:id="rId18"/>
    <p:sldId id="623" r:id="rId19"/>
    <p:sldId id="620" r:id="rId20"/>
    <p:sldId id="621" r:id="rId21"/>
    <p:sldId id="622" r:id="rId22"/>
    <p:sldId id="617" r:id="rId23"/>
    <p:sldId id="624" r:id="rId24"/>
    <p:sldId id="577" r:id="rId25"/>
    <p:sldId id="625" r:id="rId26"/>
    <p:sldId id="628" r:id="rId27"/>
    <p:sldId id="630" r:id="rId28"/>
    <p:sldId id="631" r:id="rId29"/>
    <p:sldId id="262" r:id="rId3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047FFD"/>
    <a:srgbClr val="B3D9FF"/>
    <a:srgbClr val="EBF5FF"/>
    <a:srgbClr val="FFFFFF"/>
    <a:srgbClr val="CC33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0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2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10246" name="TextBox 37"/>
          <p:cNvSpPr txBox="1"/>
          <p:nvPr/>
        </p:nvSpPr>
        <p:spPr>
          <a:xfrm>
            <a:off x="827088" y="1456373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1948180"/>
            <a:ext cx="65385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87095" y="1948180"/>
            <a:ext cx="6588125" cy="1122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对象</a:t>
            </a:r>
            <a:r>
              <a:rPr lang="zh-CN" dirty="0"/>
              <a:t>里面的属性调用 </a:t>
            </a:r>
            <a:r>
              <a:rPr lang="zh-CN"/>
              <a:t>: </a:t>
            </a:r>
            <a:r>
              <a:rPr lang="zh-CN" smtClean="0">
                <a:solidFill>
                  <a:srgbClr val="FF0000"/>
                </a:solidFill>
              </a:rPr>
              <a:t>对象</a:t>
            </a:r>
            <a:r>
              <a:rPr lang="zh-CN" dirty="0">
                <a:solidFill>
                  <a:srgbClr val="FF0000"/>
                </a:solidFill>
              </a:rPr>
              <a:t>.属性</a:t>
            </a:r>
            <a:r>
              <a:rPr lang="zh-CN">
                <a:solidFill>
                  <a:srgbClr val="FF0000"/>
                </a:solidFill>
              </a:rPr>
              <a:t>名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smtClean="0"/>
              <a:t>这个</a:t>
            </a:r>
            <a:r>
              <a:rPr lang="zh-CN" dirty="0"/>
              <a:t>小点 </a:t>
            </a:r>
            <a:r>
              <a:rPr lang="en-US" altLang="zh-CN" dirty="0"/>
              <a:t>.</a:t>
            </a:r>
            <a:r>
              <a:rPr lang="zh-CN" dirty="0"/>
              <a:t> 就</a:t>
            </a:r>
            <a:r>
              <a:rPr lang="zh-CN"/>
              <a:t>理解</a:t>
            </a:r>
            <a:r>
              <a:rPr lang="zh-CN" smtClean="0"/>
              <a:t>为</a:t>
            </a:r>
            <a:r>
              <a:rPr lang="zh-CN" altLang="en-US" smtClean="0"/>
              <a:t>“ </a:t>
            </a:r>
            <a:r>
              <a:rPr lang="zh-CN" smtClean="0">
                <a:solidFill>
                  <a:srgbClr val="FF0000"/>
                </a:solidFill>
              </a:rPr>
              <a:t>的</a:t>
            </a:r>
            <a:r>
              <a:rPr lang="en-US" altLang="zh-CN" b="1" smtClean="0"/>
              <a:t> </a:t>
            </a:r>
            <a:r>
              <a:rPr lang="zh-CN" altLang="en-US" b="1" smtClean="0"/>
              <a:t>”</a:t>
            </a:r>
            <a:r>
              <a:rPr lang="zh-CN" smtClean="0"/>
              <a:t>  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对象里面属性</a:t>
            </a:r>
            <a:r>
              <a:rPr lang="zh-CN" altLang="en-US" smtClean="0"/>
              <a:t>的</a:t>
            </a:r>
            <a:r>
              <a:rPr lang="zh-CN" smtClean="0"/>
              <a:t>另</a:t>
            </a:r>
            <a:r>
              <a:rPr lang="zh-CN" altLang="en-US" smtClean="0"/>
              <a:t>一种</a:t>
            </a:r>
            <a:r>
              <a:rPr lang="zh-CN" smtClean="0"/>
              <a:t>调用</a:t>
            </a:r>
            <a:r>
              <a:rPr lang="zh-CN"/>
              <a:t>方式 </a:t>
            </a:r>
            <a:r>
              <a:rPr lang="zh-CN" smtClean="0"/>
              <a:t>: </a:t>
            </a:r>
            <a:r>
              <a:rPr lang="zh-CN" smtClean="0">
                <a:solidFill>
                  <a:srgbClr val="FF0000"/>
                </a:solidFill>
              </a:rPr>
              <a:t>对象[</a:t>
            </a:r>
            <a:r>
              <a:rPr lang="en-US" altLang="zh-CN" smtClean="0">
                <a:solidFill>
                  <a:srgbClr val="FF0000"/>
                </a:solidFill>
              </a:rPr>
              <a:t>‘</a:t>
            </a:r>
            <a:r>
              <a:rPr lang="zh-CN" smtClean="0">
                <a:solidFill>
                  <a:srgbClr val="FF0000"/>
                </a:solidFill>
              </a:rPr>
              <a:t>属性名’]</a:t>
            </a:r>
            <a:r>
              <a:rPr lang="zh-CN" altLang="en-US" b="1" smtClean="0">
                <a:solidFill>
                  <a:srgbClr val="FF0000"/>
                </a:solidFill>
              </a:rPr>
              <a:t>，</a:t>
            </a:r>
            <a:r>
              <a:rPr lang="zh-CN" smtClean="0"/>
              <a:t>注意方括号</a:t>
            </a:r>
            <a:r>
              <a:rPr lang="zh-CN" dirty="0"/>
              <a:t>里面</a:t>
            </a:r>
            <a:r>
              <a:rPr lang="zh-CN"/>
              <a:t>的</a:t>
            </a:r>
            <a:r>
              <a:rPr lang="zh-CN" smtClean="0"/>
              <a:t>属性</a:t>
            </a:r>
            <a:r>
              <a:rPr lang="zh-CN" smtClean="0">
                <a:solidFill>
                  <a:srgbClr val="FF0000"/>
                </a:solidFill>
              </a:rPr>
              <a:t>必须加引号</a:t>
            </a:r>
            <a:r>
              <a:rPr lang="zh-CN" altLang="en-US" smtClean="0"/>
              <a:t>，</a:t>
            </a:r>
            <a:r>
              <a:rPr lang="zh-CN" smtClean="0"/>
              <a:t>我们</a:t>
            </a:r>
            <a:r>
              <a:rPr lang="zh-CN" dirty="0"/>
              <a:t>后面会用    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对象</a:t>
            </a:r>
            <a:r>
              <a:rPr lang="zh-CN" dirty="0"/>
              <a:t>里面的</a:t>
            </a:r>
            <a:r>
              <a:rPr lang="zh-CN"/>
              <a:t>方法</a:t>
            </a:r>
            <a:r>
              <a:rPr lang="zh-CN" smtClean="0"/>
              <a:t>调用</a:t>
            </a:r>
            <a:r>
              <a:rPr lang="zh-CN" altLang="en-US"/>
              <a:t>：</a:t>
            </a:r>
            <a:r>
              <a:rPr lang="zh-CN" smtClean="0">
                <a:solidFill>
                  <a:srgbClr val="FF0000"/>
                </a:solidFill>
              </a:rPr>
              <a:t>对象</a:t>
            </a:r>
            <a:r>
              <a:rPr lang="zh-CN" dirty="0">
                <a:solidFill>
                  <a:srgbClr val="FF0000"/>
                </a:solidFill>
              </a:rPr>
              <a:t>.方法名</a:t>
            </a:r>
            <a:r>
              <a:rPr lang="zh-CN">
                <a:solidFill>
                  <a:srgbClr val="FF0000"/>
                </a:solidFill>
              </a:rPr>
              <a:t>() </a:t>
            </a:r>
            <a:r>
              <a:rPr lang="zh-CN" altLang="en-US" b="1" smtClean="0">
                <a:solidFill>
                  <a:srgbClr val="FF0000"/>
                </a:solidFill>
              </a:rPr>
              <a:t>，</a:t>
            </a:r>
            <a:r>
              <a:rPr lang="zh-CN" smtClean="0"/>
              <a:t>注意</a:t>
            </a:r>
            <a:r>
              <a:rPr lang="zh-CN" dirty="0"/>
              <a:t>这个方法名字后面</a:t>
            </a:r>
            <a:r>
              <a:rPr lang="zh-CN" dirty="0">
                <a:solidFill>
                  <a:srgbClr val="FF0000"/>
                </a:solidFill>
              </a:rPr>
              <a:t>一定加括号 </a:t>
            </a:r>
          </a:p>
        </p:txBody>
      </p:sp>
      <p:sp>
        <p:nvSpPr>
          <p:cNvPr id="9" name="矩形 8"/>
          <p:cNvSpPr/>
          <p:nvPr/>
        </p:nvSpPr>
        <p:spPr>
          <a:xfrm>
            <a:off x="887095" y="3129915"/>
            <a:ext cx="6338570" cy="1077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console.log(star.name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调用名字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属性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console.log(star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['name']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调用名字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属性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star.sayHi()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调用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sayHi 方法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，一定不要忘记带后面的括号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请按照要求写出对象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853440" y="1695451"/>
            <a:ext cx="6488430" cy="2777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请用对象字面量的形式创建一个</a:t>
            </a:r>
            <a:r>
              <a:rPr lang="zh-CN" altLang="en-US" smtClean="0"/>
              <a:t>名字为</a:t>
            </a:r>
            <a:r>
              <a:rPr smtClean="0"/>
              <a:t>可可的狗对象</a:t>
            </a:r>
            <a:r>
              <a:rPr dirty="0"/>
              <a:t>。   </a:t>
            </a:r>
          </a:p>
          <a:p>
            <a:r>
              <a:rPr/>
              <a:t>具体信息如下</a:t>
            </a:r>
            <a:r>
              <a:rPr smtClean="0"/>
              <a:t>：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姓名</a:t>
            </a:r>
            <a:r>
              <a:rPr lang="zh-CN" altLang="en-US" smtClean="0"/>
              <a:t>：</a:t>
            </a:r>
            <a:r>
              <a:rPr smtClean="0"/>
              <a:t>可可 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类型</a:t>
            </a:r>
            <a:r>
              <a:rPr dirty="0">
                <a:sym typeface="+mn-ea"/>
              </a:rPr>
              <a:t>(</a:t>
            </a:r>
            <a:r>
              <a:rPr>
                <a:sym typeface="+mn-ea"/>
              </a:rPr>
              <a:t>type</a:t>
            </a:r>
            <a:r>
              <a:rPr smtClean="0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：</a:t>
            </a:r>
            <a:r>
              <a:rPr smtClean="0"/>
              <a:t>阿拉斯加犬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年龄：</a:t>
            </a:r>
            <a:r>
              <a:rPr smtClean="0"/>
              <a:t>5岁，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颜色</a:t>
            </a:r>
            <a:r>
              <a:rPr lang="zh-CN" altLang="en-US" smtClean="0"/>
              <a:t>：棕</a:t>
            </a:r>
            <a:r>
              <a:rPr smtClean="0"/>
              <a:t>红色</a:t>
            </a:r>
            <a:r>
              <a:rPr dirty="0"/>
              <a:t>。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技能：</a:t>
            </a:r>
            <a:r>
              <a:rPr smtClean="0"/>
              <a:t>汪汪汪(</a:t>
            </a:r>
            <a:r>
              <a:rPr lang="en-US" altLang="zh-CN"/>
              <a:t>bark</a:t>
            </a:r>
            <a:r>
              <a:rPr smtClean="0"/>
              <a:t>) </a:t>
            </a:r>
            <a:r>
              <a:rPr lang="zh-CN" altLang="en-US" smtClean="0"/>
              <a:t>，</a:t>
            </a:r>
            <a:r>
              <a:rPr smtClean="0"/>
              <a:t>演电影 (</a:t>
            </a:r>
            <a:r>
              <a:rPr dirty="0"/>
              <a:t>showFilm)</a:t>
            </a: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0" y="1812925"/>
            <a:ext cx="2242820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23" y="944890"/>
            <a:ext cx="6517622" cy="5415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变量、</a:t>
            </a:r>
            <a:r>
              <a:rPr lang="zh-CN" altLang="en-US" dirty="0"/>
              <a:t>属性、函数、方法总结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1532891"/>
            <a:ext cx="7225030" cy="1629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变量</a:t>
            </a:r>
            <a:r>
              <a:rPr lang="zh-CN" smtClean="0">
                <a:sym typeface="+mn-ea"/>
              </a:rPr>
              <a:t>：单独</a:t>
            </a:r>
            <a:r>
              <a:rPr lang="zh-CN">
                <a:sym typeface="+mn-ea"/>
              </a:rPr>
              <a:t>声明</a:t>
            </a:r>
            <a:r>
              <a:rPr lang="zh-CN" smtClean="0">
                <a:sym typeface="+mn-ea"/>
              </a:rPr>
              <a:t>赋值</a:t>
            </a:r>
            <a:r>
              <a:rPr lang="zh-CN" altLang="en-US">
                <a:sym typeface="+mn-ea"/>
              </a:rPr>
              <a:t>，</a:t>
            </a:r>
            <a:r>
              <a:rPr lang="zh-CN" smtClean="0">
                <a:sym typeface="+mn-ea"/>
              </a:rPr>
              <a:t>单独</a:t>
            </a:r>
            <a:r>
              <a:rPr lang="zh-CN" dirty="0">
                <a:sym typeface="+mn-ea"/>
              </a:rPr>
              <a:t>存在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属性</a:t>
            </a:r>
            <a:r>
              <a:rPr lang="zh-CN" smtClean="0">
                <a:sym typeface="+mn-ea"/>
              </a:rPr>
              <a:t>：对象</a:t>
            </a:r>
            <a:r>
              <a:rPr lang="zh-CN" dirty="0">
                <a:sym typeface="+mn-ea"/>
              </a:rPr>
              <a:t>里面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变量</a:t>
            </a:r>
            <a:r>
              <a:rPr lang="zh-CN" altLang="en-US" smtClean="0">
                <a:sym typeface="+mn-ea"/>
              </a:rPr>
              <a:t>称</a:t>
            </a:r>
            <a:r>
              <a:rPr lang="zh-CN" smtClean="0">
                <a:sym typeface="+mn-ea"/>
              </a:rPr>
              <a:t>为</a:t>
            </a:r>
            <a:r>
              <a:rPr lang="zh-CN">
                <a:sym typeface="+mn-ea"/>
              </a:rPr>
              <a:t>属性</a:t>
            </a:r>
            <a:r>
              <a:rPr lang="zh-CN" smtClean="0">
                <a:sym typeface="+mn-ea"/>
              </a:rPr>
              <a:t>，不</a:t>
            </a:r>
            <a:r>
              <a:rPr lang="zh-CN" dirty="0">
                <a:sym typeface="+mn-ea"/>
              </a:rPr>
              <a:t>需要</a:t>
            </a:r>
            <a:r>
              <a:rPr lang="zh-CN">
                <a:sym typeface="+mn-ea"/>
              </a:rPr>
              <a:t>声明</a:t>
            </a:r>
            <a:r>
              <a:rPr lang="zh-CN" smtClean="0">
                <a:sym typeface="+mn-ea"/>
              </a:rPr>
              <a:t>，用来</a:t>
            </a:r>
            <a:r>
              <a:rPr lang="zh-CN" dirty="0">
                <a:sym typeface="+mn-ea"/>
              </a:rPr>
              <a:t>描述该对象的特征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函数</a:t>
            </a:r>
            <a:r>
              <a:rPr lang="zh-CN" smtClean="0">
                <a:sym typeface="+mn-ea"/>
              </a:rPr>
              <a:t>：单独</a:t>
            </a:r>
            <a:r>
              <a:rPr lang="zh-CN" dirty="0">
                <a:sym typeface="+mn-ea"/>
              </a:rPr>
              <a:t>存在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通过“</a:t>
            </a:r>
            <a:r>
              <a:rPr lang="zh-CN" smtClean="0">
                <a:sym typeface="+mn-ea"/>
              </a:rPr>
              <a:t>函数名()</a:t>
            </a:r>
            <a:r>
              <a:rPr lang="zh-CN" altLang="en-US" smtClean="0">
                <a:sym typeface="+mn-ea"/>
              </a:rPr>
              <a:t>”的方式</a:t>
            </a:r>
            <a:r>
              <a:rPr lang="zh-CN" smtClean="0">
                <a:sym typeface="+mn-ea"/>
              </a:rPr>
              <a:t>就可以</a:t>
            </a:r>
            <a:r>
              <a:rPr lang="zh-CN" altLang="en-US" smtClean="0">
                <a:sym typeface="+mn-ea"/>
              </a:rPr>
              <a:t>调用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>
                <a:sym typeface="+mn-ea"/>
              </a:rPr>
              <a:t>方法</a:t>
            </a:r>
            <a:r>
              <a:rPr lang="zh-CN" smtClean="0">
                <a:sym typeface="+mn-ea"/>
              </a:rPr>
              <a:t>：对象</a:t>
            </a:r>
            <a:r>
              <a:rPr lang="zh-CN" dirty="0">
                <a:sym typeface="+mn-ea"/>
              </a:rPr>
              <a:t>里面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称</a:t>
            </a:r>
            <a:r>
              <a:rPr lang="zh-CN" smtClean="0">
                <a:sym typeface="+mn-ea"/>
              </a:rPr>
              <a:t>为</a:t>
            </a:r>
            <a:r>
              <a:rPr lang="zh-CN">
                <a:sym typeface="+mn-ea"/>
              </a:rPr>
              <a:t>方法</a:t>
            </a:r>
            <a:r>
              <a:rPr lang="zh-CN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方法</a:t>
            </a:r>
            <a:r>
              <a:rPr lang="zh-CN" smtClean="0">
                <a:sym typeface="+mn-ea"/>
              </a:rPr>
              <a:t>不</a:t>
            </a:r>
            <a:r>
              <a:rPr lang="zh-CN" dirty="0">
                <a:sym typeface="+mn-ea"/>
              </a:rPr>
              <a:t>需要</a:t>
            </a:r>
            <a:r>
              <a:rPr lang="zh-CN">
                <a:sym typeface="+mn-ea"/>
              </a:rPr>
              <a:t>声明</a:t>
            </a:r>
            <a:r>
              <a:rPr lang="zh-CN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使用“</a:t>
            </a:r>
            <a:r>
              <a:rPr lang="zh-CN" smtClean="0">
                <a:sym typeface="+mn-ea"/>
              </a:rPr>
              <a:t>对象</a:t>
            </a:r>
            <a:r>
              <a:rPr lang="zh-CN" dirty="0">
                <a:sym typeface="+mn-ea"/>
              </a:rPr>
              <a:t>.方法</a:t>
            </a:r>
            <a:r>
              <a:rPr lang="zh-CN">
                <a:sym typeface="+mn-ea"/>
              </a:rPr>
              <a:t>名</a:t>
            </a:r>
            <a:r>
              <a:rPr lang="zh-CN" smtClean="0">
                <a:sym typeface="+mn-ea"/>
              </a:rPr>
              <a:t>()</a:t>
            </a:r>
            <a:r>
              <a:rPr lang="zh-CN" altLang="en-US" smtClean="0">
                <a:sym typeface="+mn-ea"/>
              </a:rPr>
              <a:t>”的方式就可以调用，方法</a:t>
            </a:r>
            <a:r>
              <a:rPr lang="zh-CN" smtClean="0">
                <a:sym typeface="+mn-ea"/>
              </a:rPr>
              <a:t>用来描述</a:t>
            </a:r>
            <a:r>
              <a:rPr lang="zh-CN" altLang="en-US">
                <a:sym typeface="+mn-ea"/>
              </a:rPr>
              <a:t>该</a:t>
            </a:r>
            <a:r>
              <a:rPr lang="zh-CN" smtClean="0">
                <a:sym typeface="+mn-ea"/>
              </a:rPr>
              <a:t>对象</a:t>
            </a:r>
            <a:r>
              <a:rPr lang="zh-CN" dirty="0">
                <a:sym typeface="+mn-ea"/>
              </a:rPr>
              <a:t>的行为和功能</a:t>
            </a:r>
            <a:r>
              <a:rPr lang="zh-CN">
                <a:sym typeface="+mn-ea"/>
              </a:rPr>
              <a:t>。 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28675" y="1371600"/>
            <a:ext cx="6537325" cy="460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跟我们前面学的  new Array()  原理一致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95985" y="1831975"/>
            <a:ext cx="6403975" cy="19094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new Obect();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.name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.age = 1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8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.sex =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andy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.sayHi = function(){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alert('大家好啊~');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idx="1"/>
          </p:nvPr>
        </p:nvSpPr>
        <p:spPr>
          <a:xfrm>
            <a:off x="730903" y="88587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利用</a:t>
            </a:r>
            <a:r>
              <a:rPr lang="en-US" altLang="zh-CN" dirty="0"/>
              <a:t>new Object</a:t>
            </a:r>
            <a:r>
              <a:rPr lang="zh-CN" altLang="en-US" dirty="0"/>
              <a:t>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0903" y="1524480"/>
            <a:ext cx="8138795" cy="154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Object</a:t>
            </a:r>
            <a:r>
              <a:rPr/>
              <a:t>() </a:t>
            </a:r>
            <a:r>
              <a:rPr lang="zh-CN" altLang="en-US" smtClean="0"/>
              <a:t>：</a:t>
            </a:r>
            <a:r>
              <a:rPr smtClean="0"/>
              <a:t>第一个字母大写 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new </a:t>
            </a:r>
            <a:r>
              <a:rPr dirty="0"/>
              <a:t>Object</a:t>
            </a:r>
            <a:r>
              <a:rPr/>
              <a:t>() </a:t>
            </a:r>
            <a:r>
              <a:rPr lang="zh-CN" altLang="en-US" smtClean="0"/>
              <a:t>：</a:t>
            </a:r>
            <a:r>
              <a:rPr lang="zh-CN" smtClean="0"/>
              <a:t>需要 </a:t>
            </a:r>
            <a:r>
              <a:rPr smtClean="0"/>
              <a:t>new</a:t>
            </a:r>
            <a:r>
              <a:rPr lang="en-US" smtClean="0"/>
              <a:t> </a:t>
            </a:r>
            <a:r>
              <a:rPr lang="zh-CN" smtClean="0"/>
              <a:t>关键字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使用的</a:t>
            </a:r>
            <a:r>
              <a:rPr lang="zh-CN"/>
              <a:t>格式</a:t>
            </a:r>
            <a:r>
              <a:rPr lang="zh-CN" smtClean="0"/>
              <a:t>：</a:t>
            </a:r>
            <a:r>
              <a:rPr lang="zh-CN" smtClean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属性 </a:t>
            </a:r>
            <a:r>
              <a:rPr lang="en-US" altLang="zh-CN">
                <a:solidFill>
                  <a:srgbClr val="FF0000"/>
                </a:solidFill>
              </a:rPr>
              <a:t>=  </a:t>
            </a:r>
            <a:r>
              <a:rPr lang="zh-CN" altLang="en-US" smtClean="0">
                <a:solidFill>
                  <a:srgbClr val="FF0000"/>
                </a:solidFill>
              </a:rPr>
              <a:t>值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  <a:r>
              <a:rPr lang="zh-CN" altLang="en-US" smtClean="0">
                <a:solidFill>
                  <a:srgbClr val="FF0000"/>
                </a:solidFill>
              </a:rPr>
              <a:t>   </a:t>
            </a:r>
            <a:r>
              <a:rPr smtClean="0">
                <a:solidFill>
                  <a:srgbClr val="FF0000"/>
                </a:solidFill>
              </a:rPr>
              <a:t> 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730903" y="88587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利用</a:t>
            </a:r>
            <a:r>
              <a:rPr lang="en-US" altLang="zh-CN" dirty="0"/>
              <a:t>new Object</a:t>
            </a:r>
            <a:r>
              <a:rPr lang="zh-CN" altLang="en-US" dirty="0"/>
              <a:t>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请按照要求写出对象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853440" y="1695450"/>
            <a:ext cx="6488430" cy="25107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请用</a:t>
            </a:r>
            <a:r>
              <a:rPr lang="en-US" dirty="0"/>
              <a:t>new </a:t>
            </a:r>
            <a:r>
              <a:rPr lang="en-US"/>
              <a:t>Object </a:t>
            </a:r>
            <a:r>
              <a:rPr smtClean="0"/>
              <a:t>形式创建一个</a:t>
            </a:r>
            <a:r>
              <a:rPr lang="zh-CN" smtClean="0"/>
              <a:t>鸣</a:t>
            </a:r>
            <a:r>
              <a:rPr lang="zh-CN" dirty="0"/>
              <a:t>人</a:t>
            </a:r>
            <a:r>
              <a:rPr dirty="0"/>
              <a:t>对象。   </a:t>
            </a:r>
          </a:p>
          <a:p>
            <a:r>
              <a:rPr dirty="0"/>
              <a:t>具体信息如下</a:t>
            </a:r>
            <a:r>
              <a:rPr/>
              <a:t>：  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姓名</a:t>
            </a:r>
            <a:r>
              <a:rPr lang="zh-CN" altLang="en-US" smtClean="0"/>
              <a:t>：</a:t>
            </a:r>
            <a:r>
              <a:rPr lang="zh-CN" smtClean="0"/>
              <a:t>鸣</a:t>
            </a:r>
            <a:r>
              <a:rPr lang="zh-CN"/>
              <a:t>人</a:t>
            </a:r>
            <a:r>
              <a:rPr/>
              <a:t>  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性别：男 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年龄：</a:t>
            </a:r>
            <a:r>
              <a:rPr lang="en-US" altLang="zh-CN" smtClean="0"/>
              <a:t>19</a:t>
            </a:r>
            <a:r>
              <a:rPr lang="zh-CN" altLang="en-US" dirty="0"/>
              <a:t>岁</a:t>
            </a:r>
            <a:r>
              <a:rPr dirty="0"/>
              <a:t>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技能（</a:t>
            </a:r>
            <a:r>
              <a:rPr lang="zh-CN"/>
              <a:t>skill</a:t>
            </a:r>
            <a:r>
              <a:rPr lang="zh-CN" smtClean="0"/>
              <a:t>）</a:t>
            </a:r>
            <a:r>
              <a:rPr lang="zh-CN" altLang="en-US" smtClean="0"/>
              <a:t>：</a:t>
            </a:r>
            <a:r>
              <a:rPr smtClean="0"/>
              <a:t>影分身术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07" y="1503270"/>
            <a:ext cx="1716286" cy="25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0903" y="1424852"/>
            <a:ext cx="6635097" cy="24345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构造</a:t>
            </a:r>
            <a:r>
              <a:rPr lang="zh-CN" altLang="en-US" b="1" dirty="0">
                <a:solidFill>
                  <a:srgbClr val="FF0000"/>
                </a:solidFill>
              </a:rPr>
              <a:t>函数 ：</a:t>
            </a:r>
            <a:r>
              <a:rPr lang="zh-CN" altLang="en-US" dirty="0"/>
              <a:t>是一种特殊</a:t>
            </a:r>
            <a:r>
              <a:rPr lang="zh-CN" altLang="en-US"/>
              <a:t>的</a:t>
            </a:r>
            <a:r>
              <a:rPr lang="zh-CN" altLang="en-US" smtClean="0"/>
              <a:t>函数，主要</a:t>
            </a:r>
            <a:r>
              <a:rPr lang="zh-CN" altLang="en-US" dirty="0"/>
              <a:t>用来初始化</a:t>
            </a:r>
            <a:r>
              <a:rPr lang="zh-CN" altLang="en-US"/>
              <a:t>对象</a:t>
            </a:r>
            <a:r>
              <a:rPr lang="zh-CN" altLang="en-US" smtClean="0"/>
              <a:t>，即</a:t>
            </a:r>
            <a:r>
              <a:rPr lang="zh-CN" altLang="en-US" dirty="0"/>
              <a:t>为对象成员变量赋</a:t>
            </a:r>
            <a:r>
              <a:rPr lang="zh-CN" altLang="en-US"/>
              <a:t>初始值</a:t>
            </a:r>
            <a:r>
              <a:rPr lang="zh-CN" altLang="en-US" smtClean="0"/>
              <a:t>，它总与 new 运算符</a:t>
            </a:r>
            <a:r>
              <a:rPr lang="zh-CN" altLang="en-US" dirty="0"/>
              <a:t>一起</a:t>
            </a:r>
            <a:r>
              <a:rPr lang="zh-CN" altLang="en-US"/>
              <a:t>使用。</a:t>
            </a:r>
            <a:r>
              <a:rPr lang="zh-CN" altLang="en-US" smtClean="0"/>
              <a:t>我们可以把</a:t>
            </a:r>
            <a:r>
              <a:rPr lang="zh-CN" altLang="en-US"/>
              <a:t>对象中一些公共的属性和方法抽取出来，然后封装到这个函数里面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 </a:t>
            </a:r>
            <a:r>
              <a:rPr lang="en-US" altLang="zh-CN" smtClean="0"/>
              <a:t>js </a:t>
            </a:r>
            <a:r>
              <a:rPr lang="zh-CN" altLang="en-US" smtClean="0"/>
              <a:t>中，使用构造函数要时要注意以下两点：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构造</a:t>
            </a:r>
            <a:r>
              <a:rPr lang="zh-CN" altLang="en-US" dirty="0"/>
              <a:t>函数用于创建</a:t>
            </a:r>
            <a:r>
              <a:rPr lang="zh-CN" altLang="en-US"/>
              <a:t>某</a:t>
            </a:r>
            <a:r>
              <a:rPr lang="zh-CN" altLang="en-US" smtClean="0"/>
              <a:t>一类</a:t>
            </a:r>
            <a:r>
              <a:rPr lang="zh-CN" altLang="en-US"/>
              <a:t>对象</a:t>
            </a:r>
            <a:r>
              <a:rPr lang="zh-CN" altLang="en-US" smtClean="0"/>
              <a:t>，</a:t>
            </a:r>
            <a:r>
              <a:rPr lang="zh-CN" altLang="en-US"/>
              <a:t>其</a:t>
            </a:r>
            <a:r>
              <a:rPr lang="zh-CN" altLang="en-US" smtClean="0">
                <a:solidFill>
                  <a:srgbClr val="FF0000"/>
                </a:solidFill>
              </a:rPr>
              <a:t>首</a:t>
            </a:r>
            <a:r>
              <a:rPr lang="zh-CN" altLang="en-US" dirty="0">
                <a:solidFill>
                  <a:srgbClr val="FF0000"/>
                </a:solidFill>
              </a:rPr>
              <a:t>字母要大写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构造</a:t>
            </a:r>
            <a:r>
              <a:rPr lang="zh-CN" altLang="en-US" dirty="0"/>
              <a:t>函数</a:t>
            </a:r>
            <a:r>
              <a:rPr lang="zh-CN" altLang="en-US"/>
              <a:t>要</a:t>
            </a:r>
            <a:r>
              <a:rPr lang="zh-CN" altLang="en-US" smtClean="0">
                <a:solidFill>
                  <a:srgbClr val="FF0000"/>
                </a:solidFill>
              </a:rPr>
              <a:t>和 new 一起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才有意义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52170" y="1347683"/>
            <a:ext cx="7110730" cy="31559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Person(name, age, sex)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this.name = name;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this.age = age;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this.sex = sex;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this.sayHi = function()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alert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('我的名字叫：' + this.name + '，年龄：' + this.age + '，性别：'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+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this.sex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bigbai = new Person('大白', 100, '男');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smallbai = new Person('小白', 21, '男');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console.log(bigbai.name);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console.log(smallbai.name);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738523" y="880789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7405" y="2397760"/>
            <a:ext cx="8138795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27404" y="1422346"/>
            <a:ext cx="8138795" cy="2287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400" b="1" smtClean="0">
                <a:solidFill>
                  <a:srgbClr val="FF0000"/>
                </a:solidFill>
              </a:rPr>
              <a:t>注意</a:t>
            </a:r>
            <a:endParaRPr lang="zh-CN" sz="1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   </a:t>
            </a:r>
            <a:r>
              <a:rPr lang="zh-CN" altLang="en-US" dirty="0">
                <a:solidFill>
                  <a:schemeClr val="tx1"/>
                </a:solidFill>
              </a:rPr>
              <a:t>构造函数约定</a:t>
            </a:r>
            <a:r>
              <a:rPr lang="zh-CN" altLang="en-US" dirty="0">
                <a:solidFill>
                  <a:srgbClr val="FF0000"/>
                </a:solidFill>
              </a:rPr>
              <a:t>首字母大写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zh-CN">
                <a:solidFill>
                  <a:schemeClr val="tx1"/>
                </a:solidFill>
              </a:rPr>
              <a:t>   </a:t>
            </a:r>
            <a:r>
              <a:rPr lang="zh-CN" altLang="en-US" smtClean="0">
                <a:solidFill>
                  <a:schemeClr val="tx1"/>
                </a:solidFill>
              </a:rPr>
              <a:t>函数内的</a:t>
            </a:r>
            <a:r>
              <a:rPr lang="zh-CN" smtClean="0">
                <a:solidFill>
                  <a:srgbClr val="FF0000"/>
                </a:solidFill>
              </a:rPr>
              <a:t>属性</a:t>
            </a:r>
            <a:r>
              <a:rPr lang="zh-CN" dirty="0">
                <a:solidFill>
                  <a:srgbClr val="FF0000"/>
                </a:solidFill>
              </a:rPr>
              <a:t>和</a:t>
            </a:r>
            <a:r>
              <a:rPr lang="zh-CN">
                <a:solidFill>
                  <a:srgbClr val="FF0000"/>
                </a:solidFill>
              </a:rPr>
              <a:t>方法</a:t>
            </a:r>
            <a:r>
              <a:rPr lang="zh-CN" smtClean="0">
                <a:solidFill>
                  <a:srgbClr val="FF0000"/>
                </a:solidFill>
              </a:rPr>
              <a:t>前</a:t>
            </a:r>
            <a:r>
              <a:rPr lang="zh-CN" smtClean="0">
                <a:solidFill>
                  <a:schemeClr val="tx1"/>
                </a:solidFill>
              </a:rPr>
              <a:t>面</a:t>
            </a:r>
            <a:r>
              <a:rPr lang="zh-CN" dirty="0">
                <a:solidFill>
                  <a:schemeClr val="tx1"/>
                </a:solidFill>
              </a:rPr>
              <a:t>需要添加 </a:t>
            </a:r>
            <a:r>
              <a:rPr lang="en-US" altLang="zh-CN">
                <a:solidFill>
                  <a:srgbClr val="FF0000"/>
                </a:solidFill>
              </a:rPr>
              <a:t>this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，表示</a:t>
            </a:r>
            <a:r>
              <a:rPr lang="zh-CN" altLang="en-US" dirty="0">
                <a:solidFill>
                  <a:schemeClr val="tx1"/>
                </a:solidFill>
              </a:rPr>
              <a:t>当前对象的属性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 smtClean="0">
                <a:solidFill>
                  <a:schemeClr val="tx1"/>
                </a:solidFill>
              </a:rPr>
              <a:t>方法。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3.   </a:t>
            </a:r>
            <a:r>
              <a:rPr lang="zh-CN" altLang="en-US">
                <a:solidFill>
                  <a:schemeClr val="tx1"/>
                </a:solidFill>
              </a:rPr>
              <a:t>构造</a:t>
            </a:r>
            <a:r>
              <a:rPr lang="zh-CN" altLang="en-US" smtClean="0">
                <a:solidFill>
                  <a:schemeClr val="tx1"/>
                </a:solidFill>
              </a:rPr>
              <a:t>函数中</a:t>
            </a:r>
            <a:r>
              <a:rPr lang="zh-CN" altLang="en-US" smtClean="0">
                <a:solidFill>
                  <a:srgbClr val="FF0000"/>
                </a:solidFill>
              </a:rPr>
              <a:t>不需要 </a:t>
            </a:r>
            <a:r>
              <a:rPr lang="en-US" altLang="zh-CN" smtClean="0">
                <a:solidFill>
                  <a:srgbClr val="FF0000"/>
                </a:solidFill>
              </a:rPr>
              <a:t>return </a:t>
            </a:r>
            <a:r>
              <a:rPr lang="zh-CN" altLang="en-US">
                <a:solidFill>
                  <a:schemeClr val="tx1"/>
                </a:solidFill>
              </a:rPr>
              <a:t>返回</a:t>
            </a:r>
            <a:r>
              <a:rPr lang="zh-CN" altLang="en-US" smtClean="0">
                <a:solidFill>
                  <a:schemeClr val="tx1"/>
                </a:solidFill>
              </a:rPr>
              <a:t>结果。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4.   </a:t>
            </a:r>
            <a:r>
              <a:rPr lang="zh-CN" altLang="en-US" dirty="0">
                <a:solidFill>
                  <a:schemeClr val="tx1"/>
                </a:solidFill>
              </a:rPr>
              <a:t>当我们创建对象的时候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必须用 </a:t>
            </a:r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zh-CN" altLang="en-US" dirty="0">
                <a:solidFill>
                  <a:schemeClr val="tx1"/>
                </a:solidFill>
              </a:rPr>
              <a:t>来调用</a:t>
            </a:r>
            <a:r>
              <a:rPr lang="zh-CN" altLang="en-US">
                <a:solidFill>
                  <a:schemeClr val="tx1"/>
                </a:solidFill>
              </a:rPr>
              <a:t>构造</a:t>
            </a:r>
            <a:r>
              <a:rPr lang="zh-CN" altLang="en-US" smtClean="0">
                <a:solidFill>
                  <a:schemeClr val="tx1"/>
                </a:solidFill>
              </a:rPr>
              <a:t>函数。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738523" y="880789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利用构造函数创建对象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创建对象的三种方式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请按照要求创建对象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753110" y="1668971"/>
            <a:ext cx="6488430" cy="2559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利用构造函数创建</a:t>
            </a:r>
            <a:r>
              <a:rPr lang="zh-CN" altLang="en-US" smtClean="0"/>
              <a:t>两个</a:t>
            </a:r>
            <a:r>
              <a:rPr smtClean="0"/>
              <a:t>英雄对象。</a:t>
            </a:r>
            <a:r>
              <a:rPr lang="zh-CN" altLang="en-US" smtClean="0"/>
              <a:t>函数中的</a:t>
            </a:r>
            <a:r>
              <a:rPr lang="zh-CN" smtClean="0"/>
              <a:t>公共部分</a:t>
            </a:r>
            <a:r>
              <a:rPr lang="zh-CN" altLang="en-US" smtClean="0"/>
              <a:t>包括</a:t>
            </a:r>
            <a:r>
              <a:rPr lang="zh-CN" smtClean="0"/>
              <a:t>：</a:t>
            </a:r>
            <a:r>
              <a:rPr smtClean="0"/>
              <a:t>姓名属性(</a:t>
            </a:r>
            <a:r>
              <a:rPr/>
              <a:t>name</a:t>
            </a:r>
            <a:r>
              <a:rPr smtClean="0"/>
              <a:t>)</a:t>
            </a:r>
            <a:r>
              <a:rPr lang="zh-CN" altLang="en-US" smtClean="0"/>
              <a:t>，</a:t>
            </a:r>
            <a:r>
              <a:rPr smtClean="0"/>
              <a:t>类型属性</a:t>
            </a:r>
            <a:r>
              <a:rPr dirty="0"/>
              <a:t>（</a:t>
            </a:r>
            <a:r>
              <a:rPr/>
              <a:t>type</a:t>
            </a:r>
            <a:r>
              <a:rPr smtClean="0"/>
              <a:t>），血量属性（blood）</a:t>
            </a:r>
            <a:r>
              <a:rPr lang="zh-CN" altLang="en-US" smtClean="0"/>
              <a:t>和</a:t>
            </a:r>
            <a:r>
              <a:rPr smtClean="0"/>
              <a:t>攻击</a:t>
            </a:r>
            <a:r>
              <a:rPr lang="zh-CN" altLang="en-US"/>
              <a:t>方式</a:t>
            </a:r>
            <a:r>
              <a:rPr smtClean="0"/>
              <a:t>（attack）</a:t>
            </a:r>
            <a:r>
              <a:rPr lang="zh-CN" altLang="en-US" smtClean="0"/>
              <a:t>。</a:t>
            </a:r>
            <a:endParaRPr dirty="0"/>
          </a:p>
          <a:p>
            <a:r>
              <a:rPr smtClean="0"/>
              <a:t>英雄</a:t>
            </a:r>
            <a:r>
              <a:rPr lang="zh-CN" smtClean="0"/>
              <a:t>对象</a:t>
            </a:r>
            <a:r>
              <a:rPr lang="zh-CN" altLang="en-US" smtClean="0"/>
              <a:t>的信息如下</a:t>
            </a:r>
            <a:r>
              <a:rPr smtClean="0"/>
              <a:t> ： 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 </a:t>
            </a:r>
            <a:r>
              <a:rPr/>
              <a:t>廉颇   </a:t>
            </a:r>
            <a:r>
              <a:rPr smtClean="0"/>
              <a:t>力量型    </a:t>
            </a:r>
            <a:r>
              <a:rPr lang="en-US" dirty="0"/>
              <a:t>5</a:t>
            </a:r>
            <a:r>
              <a:rPr dirty="0"/>
              <a:t>00</a:t>
            </a:r>
            <a:r>
              <a:rPr/>
              <a:t>血量    </a:t>
            </a:r>
            <a:r>
              <a:rPr smtClean="0"/>
              <a:t>攻击 </a:t>
            </a:r>
            <a:r>
              <a:rPr lang="zh-CN" dirty="0"/>
              <a:t>：</a:t>
            </a:r>
            <a:r>
              <a:rPr lang="zh-CN" dirty="0">
                <a:sym typeface="+mn-ea"/>
              </a:rPr>
              <a:t>近战</a:t>
            </a:r>
            <a:r>
              <a:rPr dirty="0"/>
              <a:t>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 </a:t>
            </a:r>
            <a:r>
              <a:rPr/>
              <a:t>后羿   </a:t>
            </a:r>
            <a:r>
              <a:rPr smtClean="0"/>
              <a:t>射手型    </a:t>
            </a:r>
            <a:r>
              <a:rPr dirty="0"/>
              <a:t>100</a:t>
            </a:r>
            <a:r>
              <a:rPr/>
              <a:t>血量    </a:t>
            </a:r>
            <a:r>
              <a:rPr smtClean="0"/>
              <a:t>攻击</a:t>
            </a:r>
            <a:r>
              <a:rPr lang="zh-CN" dirty="0"/>
              <a:t>：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远程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5" y="2456216"/>
            <a:ext cx="1380490" cy="182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25" y="2448596"/>
            <a:ext cx="1377950" cy="1837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227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23" y="944890"/>
            <a:ext cx="6517622" cy="541557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构造函数和对象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532890"/>
            <a:ext cx="6488430" cy="2559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构造函数</a:t>
            </a:r>
            <a:r>
              <a:rPr lang="zh-CN" altLang="en-US" smtClean="0"/>
              <a:t>，如 </a:t>
            </a:r>
            <a:r>
              <a:rPr lang="en-US" altLang="zh-CN" smtClean="0"/>
              <a:t>Stars()</a:t>
            </a:r>
            <a:r>
              <a:rPr lang="zh-CN" altLang="en-US"/>
              <a:t>，</a:t>
            </a:r>
            <a:r>
              <a:rPr lang="zh-CN" smtClean="0"/>
              <a:t>抽象了对象</a:t>
            </a:r>
            <a:r>
              <a:rPr lang="zh-CN" dirty="0"/>
              <a:t>的</a:t>
            </a:r>
            <a:r>
              <a:rPr lang="zh-CN"/>
              <a:t>公共</a:t>
            </a:r>
            <a:r>
              <a:rPr lang="zh-CN" smtClean="0"/>
              <a:t>部分</a:t>
            </a:r>
            <a:r>
              <a:rPr lang="zh-CN" altLang="en-US" smtClean="0"/>
              <a:t>，</a:t>
            </a:r>
            <a:r>
              <a:rPr lang="zh-CN" smtClean="0"/>
              <a:t>封装</a:t>
            </a:r>
            <a:r>
              <a:rPr lang="zh-CN" dirty="0"/>
              <a:t>到了</a:t>
            </a:r>
            <a:r>
              <a:rPr lang="zh-CN"/>
              <a:t>函数</a:t>
            </a:r>
            <a:r>
              <a:rPr lang="zh-CN" smtClean="0"/>
              <a:t>里面</a:t>
            </a:r>
            <a:r>
              <a:rPr lang="zh-CN" altLang="en-US"/>
              <a:t>，</a:t>
            </a:r>
            <a:r>
              <a:rPr lang="zh-CN" smtClean="0"/>
              <a:t>它</a:t>
            </a:r>
            <a:r>
              <a:rPr smtClean="0"/>
              <a:t>泛指某一大类（</a:t>
            </a:r>
            <a:r>
              <a:rPr/>
              <a:t>class</a:t>
            </a:r>
            <a:r>
              <a:rPr smtClean="0"/>
              <a:t>）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创建对象</a:t>
            </a:r>
            <a:r>
              <a:rPr lang="zh-CN" altLang="en-US" smtClean="0"/>
              <a:t>，如 </a:t>
            </a:r>
            <a:r>
              <a:rPr lang="en-US" altLang="zh-CN" smtClean="0"/>
              <a:t>new </a:t>
            </a:r>
            <a:r>
              <a:rPr lang="en-US" altLang="zh-CN"/>
              <a:t>Stars</a:t>
            </a:r>
            <a:r>
              <a:rPr lang="en-US" altLang="zh-CN" smtClean="0"/>
              <a:t>()</a:t>
            </a:r>
            <a:r>
              <a:rPr lang="zh-CN" altLang="en-US"/>
              <a:t>，</a:t>
            </a:r>
            <a:r>
              <a:rPr smtClean="0"/>
              <a:t>特指某一个</a:t>
            </a:r>
            <a:r>
              <a:rPr lang="zh-CN" smtClean="0"/>
              <a:t>，</a:t>
            </a:r>
            <a:r>
              <a:rPr>
                <a:sym typeface="+mn-ea"/>
              </a:rPr>
              <a:t>通过 </a:t>
            </a:r>
            <a:r>
              <a:rPr smtClean="0">
                <a:sym typeface="+mn-ea"/>
              </a:rPr>
              <a:t>new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关键字创建对象的过程我们也称为对象实例化 </a:t>
            </a:r>
            <a:endParaRPr dirty="0"/>
          </a:p>
          <a:p>
            <a:endParaRPr dirty="0"/>
          </a:p>
          <a:p>
            <a:r>
              <a:rPr dirty="0"/>
              <a:t>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9505" y="2324100"/>
            <a:ext cx="5376545" cy="2651125"/>
            <a:chOff x="1119505" y="2324100"/>
            <a:chExt cx="5376545" cy="2651125"/>
          </a:xfrm>
        </p:grpSpPr>
        <p:pic>
          <p:nvPicPr>
            <p:cNvPr id="6" name="图片 5" descr="15217140288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505" y="2324100"/>
              <a:ext cx="5376545" cy="2651125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4114800" y="2385060"/>
              <a:ext cx="289560" cy="259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new关键字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new关键字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10" y="1033145"/>
            <a:ext cx="3722071" cy="2310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在执行时会做四件事情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在内存中创建一个新的空对象</a:t>
            </a:r>
            <a:r>
              <a:rPr lang="zh-CN" altLang="en-US"/>
              <a:t>。</a:t>
            </a:r>
            <a:endParaRPr dirty="0"/>
          </a:p>
          <a:p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让</a:t>
            </a:r>
            <a:r>
              <a:rPr lang="en-US" smtClean="0"/>
              <a:t> </a:t>
            </a:r>
            <a:r>
              <a:rPr smtClean="0"/>
              <a:t>this</a:t>
            </a:r>
            <a:r>
              <a:rPr lang="en-US" smtClean="0"/>
              <a:t> </a:t>
            </a:r>
            <a:r>
              <a:rPr smtClean="0"/>
              <a:t>指向这个新的对象</a:t>
            </a:r>
            <a:r>
              <a:rPr lang="zh-CN" altLang="en-US" smtClean="0"/>
              <a:t>。</a:t>
            </a:r>
            <a:endParaRPr dirty="0"/>
          </a:p>
          <a:p>
            <a:r>
              <a:rPr lang="en-US" dirty="0"/>
              <a:t>3</a:t>
            </a:r>
            <a:r>
              <a:rPr lang="en-US"/>
              <a:t>. </a:t>
            </a:r>
            <a:r>
              <a:rPr smtClean="0"/>
              <a:t>执行构造函数里面的代码</a:t>
            </a:r>
            <a:r>
              <a:rPr lang="zh-CN" altLang="en-US" smtClean="0"/>
              <a:t>，</a:t>
            </a:r>
            <a:r>
              <a:rPr smtClean="0"/>
              <a:t>给这个新对象</a:t>
            </a:r>
            <a:r>
              <a:rPr lang="zh-CN" altLang="en-US" smtClean="0"/>
              <a:t>添</a:t>
            </a:r>
            <a:r>
              <a:rPr smtClean="0"/>
              <a:t>加属性和方法</a:t>
            </a:r>
            <a:r>
              <a:rPr lang="zh-CN" altLang="en-US" smtClean="0"/>
              <a:t>。</a:t>
            </a:r>
            <a:endParaRPr dirty="0"/>
          </a:p>
          <a:p>
            <a:r>
              <a:rPr lang="en-US" dirty="0"/>
              <a:t>4</a:t>
            </a:r>
            <a:r>
              <a:rPr lang="en-US"/>
              <a:t>. </a:t>
            </a:r>
            <a:r>
              <a:rPr smtClean="0"/>
              <a:t>返回这个新对象（</a:t>
            </a:r>
            <a:r>
              <a:rPr dirty="0"/>
              <a:t>所以构造函数里面不需要</a:t>
            </a:r>
            <a:r>
              <a:rPr/>
              <a:t>return</a:t>
            </a:r>
            <a:r>
              <a:rPr smtClean="0"/>
              <a:t>）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4627580" y="1030792"/>
            <a:ext cx="3722071" cy="2310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rgbClr val="FF0000"/>
                </a:solidFill>
              </a:rPr>
              <a:t>N</a:t>
            </a:r>
            <a:r>
              <a:rPr sz="1400" b="1" smtClean="0">
                <a:solidFill>
                  <a:srgbClr val="FF0000"/>
                </a:solidFill>
              </a:rPr>
              <a:t>ew</a:t>
            </a:r>
            <a:r>
              <a:rPr lang="en-US" sz="1400" b="1" smtClean="0">
                <a:solidFill>
                  <a:srgbClr val="FF0000"/>
                </a:solidFill>
              </a:rPr>
              <a:t> </a:t>
            </a:r>
            <a:r>
              <a:rPr lang="zh-CN" altLang="en-US" sz="1400" b="1" smtClean="0">
                <a:solidFill>
                  <a:srgbClr val="FF0000"/>
                </a:solidFill>
              </a:rPr>
              <a:t>和构造函数确认了眼神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 smtClean="0">
                <a:solidFill>
                  <a:srgbClr val="FF0000"/>
                </a:solidFill>
              </a:rPr>
              <a:t>他们俩生了一个宝宝。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 smtClean="0">
                <a:solidFill>
                  <a:srgbClr val="FF0000"/>
                </a:solidFill>
              </a:rPr>
              <a:t>这个宝宝必须是亲生的 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指向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zh-CN" altLang="en-US" smtClean="0">
                <a:solidFill>
                  <a:srgbClr val="FF0000"/>
                </a:solidFill>
              </a:rPr>
              <a:t>教孩子读书一肚子墨水。</a:t>
            </a:r>
            <a:endParaRPr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4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zh-CN" altLang="en-US" smtClean="0">
                <a:solidFill>
                  <a:srgbClr val="FF0000"/>
                </a:solidFill>
              </a:rPr>
              <a:t>长大挣钱回报父母。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遍历对象属性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遍历对象属性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1020446"/>
            <a:ext cx="6488430" cy="772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for...</a:t>
            </a:r>
            <a:r>
              <a:rPr>
                <a:solidFill>
                  <a:srgbClr val="FF0000"/>
                </a:solidFill>
              </a:rPr>
              <a:t>in </a:t>
            </a:r>
            <a:r>
              <a:rPr smtClean="0">
                <a:solidFill>
                  <a:srgbClr val="FF0000"/>
                </a:solidFill>
              </a:rPr>
              <a:t>语句</a:t>
            </a:r>
            <a:r>
              <a:rPr smtClean="0"/>
              <a:t>用于对数组或者对象的属性进行循环操作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其语法如下：</a:t>
            </a:r>
            <a:endParaRPr dirty="0"/>
          </a:p>
        </p:txBody>
      </p:sp>
      <p:sp>
        <p:nvSpPr>
          <p:cNvPr id="9" name="矩形 8"/>
          <p:cNvSpPr/>
          <p:nvPr/>
        </p:nvSpPr>
        <p:spPr>
          <a:xfrm>
            <a:off x="819150" y="1694180"/>
            <a:ext cx="6338570" cy="989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(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变量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in 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对象名字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在此执行代码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44220" y="2727959"/>
            <a:ext cx="648843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语法中的</a:t>
            </a:r>
            <a:r>
              <a:rPr smtClean="0"/>
              <a:t>变量是自定义</a:t>
            </a:r>
            <a:r>
              <a:rPr lang="zh-CN" altLang="en-US" smtClean="0"/>
              <a:t>的，它需要</a:t>
            </a:r>
            <a:r>
              <a:rPr smtClean="0"/>
              <a:t>符合命名规范</a:t>
            </a:r>
            <a:r>
              <a:rPr lang="zh-CN" altLang="en-US" smtClean="0"/>
              <a:t>，通常</a:t>
            </a:r>
            <a:r>
              <a:rPr smtClean="0"/>
              <a:t>我们</a:t>
            </a:r>
            <a:r>
              <a:rPr lang="zh-CN" altLang="en-US" smtClean="0"/>
              <a:t>会将这个变量</a:t>
            </a:r>
            <a:r>
              <a:rPr smtClean="0"/>
              <a:t>写为 </a:t>
            </a:r>
            <a:r>
              <a:rPr>
                <a:solidFill>
                  <a:srgbClr val="FF0000"/>
                </a:solidFill>
              </a:rPr>
              <a:t>k </a:t>
            </a:r>
            <a:r>
              <a:rPr lang="zh-CN" altLang="en-US" smtClean="0"/>
              <a:t>或者</a:t>
            </a:r>
            <a:r>
              <a:rPr smtClean="0"/>
              <a:t> </a:t>
            </a:r>
            <a:r>
              <a:rPr smtClean="0">
                <a:solidFill>
                  <a:srgbClr val="FF0000"/>
                </a:solidFill>
              </a:rPr>
              <a:t>key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19150" y="3146424"/>
            <a:ext cx="6338570" cy="989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(var k in obj)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console.log(k)</a:t>
            </a: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sz="105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这里的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zh-CN" sz="105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k 是属性名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console.log(obj[k]);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这里的 obj[k] 是属性值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小结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36625"/>
            <a:ext cx="7549515" cy="224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/>
              <a:t>. </a:t>
            </a:r>
            <a:r>
              <a:rPr lang="zh-CN" altLang="en-US" smtClean="0"/>
              <a:t>对象可以让代码结构更清晰</a:t>
            </a:r>
            <a:endParaRPr lang="en-US" smtClean="0"/>
          </a:p>
          <a:p>
            <a:r>
              <a:rPr lang="en-US" smtClean="0"/>
              <a:t>2. </a:t>
            </a:r>
            <a:r>
              <a:rPr smtClean="0"/>
              <a:t>对象复杂数据类型</a:t>
            </a:r>
            <a:r>
              <a:rPr lang="en-US" altLang="zh-CN" smtClean="0"/>
              <a:t>object</a:t>
            </a:r>
            <a:r>
              <a:rPr lang="zh-CN" altLang="en-US" smtClean="0"/>
              <a:t>。</a:t>
            </a:r>
            <a:endParaRPr dirty="0"/>
          </a:p>
          <a:p>
            <a:r>
              <a:rPr lang="en-US" dirty="0"/>
              <a:t>3</a:t>
            </a:r>
            <a:r>
              <a:rPr lang="en-US" smtClean="0"/>
              <a:t>. </a:t>
            </a:r>
            <a:r>
              <a:rPr dirty="0"/>
              <a:t>本质</a:t>
            </a:r>
            <a:r>
              <a:rPr/>
              <a:t>：</a:t>
            </a:r>
            <a:r>
              <a:rPr smtClean="0"/>
              <a:t>对象就是一组无序的相关属性和方法的集合</a:t>
            </a:r>
            <a:r>
              <a:rPr lang="zh-CN" altLang="en-US" smtClean="0"/>
              <a:t>。</a:t>
            </a:r>
            <a:endParaRPr dirty="0"/>
          </a:p>
          <a:p>
            <a:r>
              <a:rPr lang="en-US"/>
              <a:t>4</a:t>
            </a:r>
            <a:r>
              <a:rPr lang="en-US" smtClean="0"/>
              <a:t>. </a:t>
            </a:r>
            <a:r>
              <a:rPr smtClean="0"/>
              <a:t>构造函数泛指某一大类</a:t>
            </a:r>
            <a:r>
              <a:rPr lang="zh-CN" altLang="en-US" smtClean="0"/>
              <a:t>，</a:t>
            </a:r>
            <a:r>
              <a:rPr smtClean="0"/>
              <a:t>比如苹果</a:t>
            </a:r>
            <a:r>
              <a:rPr lang="zh-CN" altLang="en-US" smtClean="0"/>
              <a:t>，</a:t>
            </a:r>
            <a:r>
              <a:rPr smtClean="0"/>
              <a:t>不管</a:t>
            </a:r>
            <a:r>
              <a:rPr lang="zh-CN" altLang="en-US" smtClean="0"/>
              <a:t>是</a:t>
            </a:r>
            <a:r>
              <a:rPr smtClean="0"/>
              <a:t>红色苹果还是绿色苹果</a:t>
            </a:r>
            <a:r>
              <a:rPr lang="zh-CN" altLang="en-US" smtClean="0"/>
              <a:t>，</a:t>
            </a:r>
            <a:r>
              <a:rPr smtClean="0"/>
              <a:t>都统称为苹果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smtClean="0"/>
              <a:t>5</a:t>
            </a:r>
            <a:r>
              <a:rPr lang="en-US" smtClean="0"/>
              <a:t>. </a:t>
            </a:r>
            <a:r>
              <a:rPr smtClean="0"/>
              <a:t>对象实例特指一个</a:t>
            </a:r>
            <a:r>
              <a:rPr lang="zh-CN" altLang="en-US"/>
              <a:t>事物</a:t>
            </a:r>
            <a:r>
              <a:rPr lang="zh-CN" altLang="en-US" smtClean="0"/>
              <a:t>，</a:t>
            </a:r>
            <a:r>
              <a:rPr smtClean="0"/>
              <a:t>比如这个苹果</a:t>
            </a:r>
            <a:r>
              <a:rPr lang="zh-CN" altLang="en-US"/>
              <a:t>、</a:t>
            </a:r>
            <a:r>
              <a:rPr smtClean="0"/>
              <a:t>正在给你们讲课的</a:t>
            </a:r>
            <a:r>
              <a:rPr/>
              <a:t>pink</a:t>
            </a:r>
            <a:r>
              <a:rPr smtClean="0"/>
              <a:t>老师</a:t>
            </a:r>
            <a:r>
              <a:rPr lang="zh-CN" altLang="en-US" smtClean="0"/>
              <a:t>等。</a:t>
            </a:r>
            <a:endParaRPr dirty="0"/>
          </a:p>
          <a:p>
            <a:r>
              <a:rPr lang="en-US" dirty="0">
                <a:sym typeface="+mn-ea"/>
              </a:rPr>
              <a:t>6</a:t>
            </a:r>
            <a:r>
              <a:rPr lang="en-US" smtClean="0">
                <a:sym typeface="+mn-ea"/>
              </a:rPr>
              <a:t>. </a:t>
            </a:r>
            <a:r>
              <a:rPr dirty="0">
                <a:sym typeface="+mn-ea"/>
              </a:rPr>
              <a:t>for...</a:t>
            </a:r>
            <a:r>
              <a:rPr>
                <a:sym typeface="+mn-ea"/>
              </a:rPr>
              <a:t>in </a:t>
            </a:r>
            <a:r>
              <a:rPr smtClean="0">
                <a:sym typeface="+mn-ea"/>
              </a:rPr>
              <a:t>语句用于对对象的属性进行循环操作</a:t>
            </a:r>
            <a:r>
              <a:rPr lang="zh-CN" altLang="en-US" smtClean="0">
                <a:sym typeface="+mn-ea"/>
              </a:rPr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 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1" y="936625"/>
            <a:ext cx="6612890" cy="1359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smtClean="0"/>
              <a:t>创建一个电脑对象</a:t>
            </a:r>
            <a:r>
              <a:rPr lang="zh-CN" altLang="en-US" smtClean="0"/>
              <a:t>，该对象要</a:t>
            </a:r>
            <a:r>
              <a:rPr smtClean="0"/>
              <a:t>有颜色</a:t>
            </a:r>
            <a:r>
              <a:rPr lang="zh-CN" altLang="en-US"/>
              <a:t>、</a:t>
            </a:r>
            <a:r>
              <a:rPr smtClean="0"/>
              <a:t>重量</a:t>
            </a:r>
            <a:r>
              <a:rPr lang="zh-CN" altLang="en-US" smtClean="0"/>
              <a:t>、</a:t>
            </a:r>
            <a:r>
              <a:rPr smtClean="0"/>
              <a:t>品牌</a:t>
            </a:r>
            <a:r>
              <a:rPr lang="zh-CN" altLang="en-US" smtClean="0"/>
              <a:t>、</a:t>
            </a:r>
            <a:r>
              <a:rPr smtClean="0"/>
              <a:t>型号</a:t>
            </a:r>
            <a:r>
              <a:rPr lang="zh-CN" altLang="en-US" smtClean="0"/>
              <a:t>，</a:t>
            </a:r>
            <a:r>
              <a:rPr smtClean="0"/>
              <a:t>可以看电影</a:t>
            </a:r>
            <a:r>
              <a:rPr lang="zh-CN" altLang="en-US"/>
              <a:t>、</a:t>
            </a:r>
            <a:r>
              <a:rPr smtClean="0"/>
              <a:t>听音乐</a:t>
            </a:r>
            <a:r>
              <a:rPr lang="zh-CN" altLang="en-US"/>
              <a:t>、</a:t>
            </a:r>
            <a:r>
              <a:rPr smtClean="0"/>
              <a:t>打游戏</a:t>
            </a:r>
            <a:r>
              <a:rPr lang="zh-CN" altLang="en-US" smtClean="0"/>
              <a:t>和</a:t>
            </a:r>
            <a:r>
              <a:rPr smtClean="0"/>
              <a:t>敲代码</a:t>
            </a:r>
            <a:r>
              <a:rPr lang="zh-CN" altLang="en-US" smtClean="0"/>
              <a:t>。</a:t>
            </a:r>
            <a:endParaRPr dirty="0"/>
          </a:p>
          <a:p>
            <a:pPr marL="228600" indent="-228600">
              <a:buFont typeface="+mj-lt"/>
              <a:buAutoNum type="arabicPeriod"/>
            </a:pPr>
            <a:r>
              <a:rPr smtClean="0"/>
              <a:t>创建一个按钮对象</a:t>
            </a:r>
            <a:r>
              <a:rPr lang="zh-CN" altLang="en-US" smtClean="0"/>
              <a:t>，该对象中需要包含</a:t>
            </a:r>
            <a:r>
              <a:rPr smtClean="0"/>
              <a:t>宽</a:t>
            </a:r>
            <a:r>
              <a:rPr lang="zh-CN" altLang="en-US"/>
              <a:t>，</a:t>
            </a:r>
            <a:r>
              <a:rPr smtClean="0"/>
              <a:t>高</a:t>
            </a:r>
            <a:r>
              <a:rPr lang="zh-CN" altLang="en-US"/>
              <a:t>，</a:t>
            </a:r>
            <a:r>
              <a:rPr smtClean="0"/>
              <a:t>背景颜色</a:t>
            </a:r>
            <a:r>
              <a:rPr lang="zh-CN" altLang="en-US"/>
              <a:t>和</a:t>
            </a:r>
            <a:r>
              <a:rPr smtClean="0"/>
              <a:t>点击行为</a:t>
            </a:r>
            <a:r>
              <a:rPr lang="zh-CN" altLang="en-US" smtClean="0"/>
              <a:t>。</a:t>
            </a:r>
            <a:endParaRPr dirty="0"/>
          </a:p>
          <a:p>
            <a:pPr marL="228600" indent="-228600">
              <a:buFont typeface="+mj-lt"/>
              <a:buAutoNum type="arabicPeriod"/>
            </a:pPr>
            <a:r>
              <a:rPr smtClean="0"/>
              <a:t>创建一个车的对象</a:t>
            </a:r>
            <a:r>
              <a:rPr lang="zh-CN" altLang="en-US" smtClean="0"/>
              <a:t>，该对象要</a:t>
            </a:r>
            <a:r>
              <a:rPr smtClean="0"/>
              <a:t>有重量</a:t>
            </a:r>
            <a:r>
              <a:rPr lang="zh-CN" altLang="en-US"/>
              <a:t>、</a:t>
            </a:r>
            <a:r>
              <a:rPr smtClean="0"/>
              <a:t>颜色</a:t>
            </a:r>
            <a:r>
              <a:rPr lang="zh-CN" altLang="en-US"/>
              <a:t>、</a:t>
            </a:r>
            <a:r>
              <a:rPr smtClean="0"/>
              <a:t>牌子</a:t>
            </a:r>
            <a:r>
              <a:rPr lang="zh-CN" altLang="en-US"/>
              <a:t>，</a:t>
            </a:r>
            <a:r>
              <a:rPr smtClean="0"/>
              <a:t>可以载人</a:t>
            </a:r>
            <a:r>
              <a:rPr lang="zh-CN" altLang="en-US"/>
              <a:t>、</a:t>
            </a:r>
            <a:r>
              <a:rPr smtClean="0"/>
              <a:t>拉货</a:t>
            </a:r>
            <a:r>
              <a:rPr lang="zh-CN" altLang="en-US" smtClean="0"/>
              <a:t>和</a:t>
            </a:r>
            <a:r>
              <a:rPr smtClean="0"/>
              <a:t>耕田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实现反转任意数组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写一个函数，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实现对数字数组的排序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小组项目：  做一个简易计算器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73" y="1695920"/>
            <a:ext cx="4380865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什么是对象？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28115"/>
            <a:ext cx="6612890" cy="715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现实生活中：万物皆对象，对象是</a:t>
            </a:r>
            <a:r>
              <a:rPr lang="zh-CN" altLang="en-US" dirty="0">
                <a:solidFill>
                  <a:srgbClr val="FF0000"/>
                </a:solidFill>
              </a:rPr>
              <a:t>一个具体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事物</a:t>
            </a:r>
            <a:r>
              <a:rPr lang="zh-CN" altLang="en-US"/>
              <a:t>，</a:t>
            </a:r>
            <a:r>
              <a:rPr lang="zh-CN" altLang="en-US" smtClean="0"/>
              <a:t>看得见</a:t>
            </a:r>
            <a:r>
              <a:rPr lang="zh-CN" altLang="en-US" dirty="0"/>
              <a:t>摸</a:t>
            </a:r>
            <a:r>
              <a:rPr lang="zh-CN" altLang="en-US"/>
              <a:t>得</a:t>
            </a:r>
            <a:r>
              <a:rPr lang="zh-CN" altLang="en-US" smtClean="0"/>
              <a:t>着</a:t>
            </a:r>
            <a:r>
              <a:rPr lang="zh-CN" altLang="en-US"/>
              <a:t>的</a:t>
            </a:r>
            <a:r>
              <a:rPr lang="zh-CN" altLang="en-US" smtClean="0"/>
              <a:t>实物。例如，一</a:t>
            </a:r>
            <a:r>
              <a:rPr lang="zh-CN" altLang="en-US" dirty="0"/>
              <a:t>本书、一辆汽车</a:t>
            </a:r>
            <a:r>
              <a:rPr lang="zh-CN" altLang="en-US"/>
              <a:t>、</a:t>
            </a:r>
            <a:r>
              <a:rPr lang="zh-CN" altLang="en-US" smtClean="0"/>
              <a:t>一个人可以</a:t>
            </a:r>
            <a:r>
              <a:rPr lang="zh-CN" altLang="en-US" dirty="0"/>
              <a:t>是“对象”，一个数据库、一张网页、一个与远程服务器的连接也可以是</a:t>
            </a:r>
            <a:r>
              <a:rPr lang="zh-CN" altLang="en-US"/>
              <a:t>“对象”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39" y="2144110"/>
            <a:ext cx="6353153" cy="10422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明星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周星驰(星爷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女朋友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迪丽热巴     班主任    咱们班班主任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苹果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这个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苹果 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手机    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pink老师的小米手机     游戏    刺激战场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14075"/>
            <a:ext cx="6738620" cy="1735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在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中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对象是一组无序的</a:t>
            </a:r>
            <a:r>
              <a:rPr lang="zh-CN" altLang="en-US" smtClean="0">
                <a:sym typeface="+mn-ea"/>
              </a:rPr>
              <a:t>相关属性和</a:t>
            </a:r>
            <a:r>
              <a:rPr lang="zh-CN" altLang="en-US">
                <a:sym typeface="+mn-ea"/>
              </a:rPr>
              <a:t>方法的</a:t>
            </a:r>
            <a:r>
              <a:rPr lang="zh-CN" altLang="en-US" smtClean="0">
                <a:sym typeface="+mn-ea"/>
              </a:rPr>
              <a:t>集合，所有</a:t>
            </a:r>
            <a:r>
              <a:rPr lang="zh-CN" altLang="en-US">
                <a:sym typeface="+mn-ea"/>
              </a:rPr>
              <a:t>的事物都是对象，例如字符串、数值、数组、函数等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对象</a:t>
            </a:r>
            <a:r>
              <a:rPr lang="zh-CN" altLang="en-US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组成的。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属性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特征，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来表示（常用名词）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行为，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来表示（常用动词）</a:t>
            </a:r>
          </a:p>
        </p:txBody>
      </p:sp>
      <p:pic>
        <p:nvPicPr>
          <p:cNvPr id="2" name="图片 1" descr="t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60" y="3150185"/>
            <a:ext cx="2148831" cy="143241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78075" y="3492132"/>
            <a:ext cx="1393269" cy="41096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大小、颜色、重量、屏幕尺寸、厚度</a:t>
            </a:r>
          </a:p>
        </p:txBody>
      </p:sp>
      <p:sp>
        <p:nvSpPr>
          <p:cNvPr id="3" name="矩形 2"/>
          <p:cNvSpPr/>
          <p:nvPr/>
        </p:nvSpPr>
        <p:spPr>
          <a:xfrm>
            <a:off x="4561585" y="3492132"/>
            <a:ext cx="1498475" cy="41096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打电话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、发短信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玩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游戏、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砸</a:t>
            </a:r>
            <a:r>
              <a:rPr lang="zh-CN" altLang="en-US" sz="1050" noProof="0">
                <a:latin typeface="微软雅黑" panose="020B0503020204020204" pitchFamily="34" charset="-122"/>
                <a:ea typeface="微软雅黑" panose="020B0503020204020204" pitchFamily="34" charset="-122"/>
              </a:rPr>
              <a:t>核桃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流程图: 决策 41"/>
          <p:cNvSpPr/>
          <p:nvPr/>
        </p:nvSpPr>
        <p:spPr>
          <a:xfrm>
            <a:off x="2094610" y="4004577"/>
            <a:ext cx="1012145" cy="578182"/>
          </a:xfrm>
          <a:prstGeom prst="flowChartDecision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4778120" y="4004577"/>
            <a:ext cx="1012145" cy="578182"/>
          </a:xfrm>
          <a:prstGeom prst="flowChartDecision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什么是对象？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4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3918" y="886470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为什么需要对象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23900" y="1428115"/>
            <a:ext cx="6738620" cy="1259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保存</a:t>
            </a:r>
            <a:r>
              <a:rPr lang="zh-CN" altLang="en-US" dirty="0">
                <a:sym typeface="+mn-ea"/>
              </a:rPr>
              <a:t>一</a:t>
            </a:r>
            <a:r>
              <a:rPr lang="zh-CN" altLang="en-US">
                <a:sym typeface="+mn-ea"/>
              </a:rPr>
              <a:t>个</a:t>
            </a:r>
            <a:r>
              <a:rPr lang="zh-CN" altLang="en-US" smtClean="0">
                <a:sym typeface="+mn-ea"/>
              </a:rPr>
              <a:t>值时，可以使用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变量，</a:t>
            </a:r>
            <a:r>
              <a:rPr lang="zh-CN" altLang="en-US" smtClean="0">
                <a:sym typeface="+mn-ea"/>
              </a:rPr>
              <a:t>保存</a:t>
            </a:r>
            <a:r>
              <a:rPr lang="zh-CN" altLang="en-US" dirty="0">
                <a:sym typeface="+mn-ea"/>
              </a:rPr>
              <a:t>多个值（一组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）时，可以使用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smtClean="0">
                <a:sym typeface="+mn-ea"/>
              </a:rPr>
              <a:t>如果</a:t>
            </a:r>
            <a:r>
              <a:rPr lang="zh-CN" altLang="en-US" dirty="0">
                <a:sym typeface="+mn-ea"/>
              </a:rPr>
              <a:t>要保存一个人的完整信息</a:t>
            </a:r>
            <a:r>
              <a:rPr lang="zh-CN" altLang="en-US">
                <a:sym typeface="+mn-ea"/>
              </a:rPr>
              <a:t>呢</a:t>
            </a:r>
            <a:r>
              <a:rPr lang="zh-CN" altLang="en-US" smtClean="0">
                <a:sym typeface="+mn-ea"/>
              </a:rPr>
              <a:t>？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例如，将</a:t>
            </a:r>
            <a:r>
              <a:rPr lang="zh-CN" altLang="en-US" smtClean="0">
                <a:sym typeface="+mn-ea"/>
              </a:rPr>
              <a:t>“张三疯”</a:t>
            </a:r>
            <a:r>
              <a:rPr lang="zh-CN" altLang="en-US" smtClean="0">
                <a:sym typeface="+mn-ea"/>
              </a:rPr>
              <a:t>的个人的信息保存在数组中的方式为：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3435" y="2105086"/>
            <a:ext cx="6338570" cy="4203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arr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[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三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疯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128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154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];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695191" y="2688021"/>
            <a:ext cx="6738620" cy="4282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中的对象表达结构更清晰，更</a:t>
            </a:r>
            <a:r>
              <a:rPr lang="zh-CN" altLang="en-US">
                <a:sym typeface="+mn-ea"/>
              </a:rPr>
              <a:t>强大</a:t>
            </a:r>
            <a:r>
              <a:rPr lang="zh-CN" altLang="en-US" smtClean="0">
                <a:sym typeface="+mn-ea"/>
              </a:rPr>
              <a:t>。张</a:t>
            </a:r>
            <a:r>
              <a:rPr lang="zh-CN" altLang="en-US" smtClean="0">
                <a:sym typeface="+mn-ea"/>
              </a:rPr>
              <a:t>三疯的</a:t>
            </a:r>
            <a:r>
              <a:rPr lang="zh-CN" altLang="en-US" smtClean="0">
                <a:sym typeface="+mn-ea"/>
              </a:rPr>
              <a:t>个人信息在对象中的表达结构如下：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435" y="3116312"/>
            <a:ext cx="2470150" cy="1865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三疯.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姓名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三疯.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性别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三疯.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年龄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128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三疯.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身高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154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； </a:t>
            </a:r>
          </a:p>
        </p:txBody>
      </p:sp>
      <p:sp>
        <p:nvSpPr>
          <p:cNvPr id="9" name="矩形 8"/>
          <p:cNvSpPr/>
          <p:nvPr/>
        </p:nvSpPr>
        <p:spPr>
          <a:xfrm>
            <a:off x="3846368" y="3116312"/>
            <a:ext cx="3324225" cy="1865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name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张三疯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sex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男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';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age 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128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person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height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154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； 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7355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创建对象的三种方式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new关键字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53111" y="936625"/>
            <a:ext cx="6612890" cy="1745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 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lang="zh-CN" altLang="en-US" smtClean="0"/>
              <a:t>中</a:t>
            </a:r>
            <a:r>
              <a:rPr lang="zh-CN" altLang="en-US" smtClean="0"/>
              <a:t>，现阶段我们可以</a:t>
            </a:r>
            <a:r>
              <a:rPr lang="zh-CN" altLang="en-US" smtClean="0"/>
              <a:t>采用</a:t>
            </a:r>
            <a:r>
              <a:rPr lang="zh-CN" smtClean="0"/>
              <a:t>三</a:t>
            </a:r>
            <a:r>
              <a:rPr lang="zh-CN"/>
              <a:t>种</a:t>
            </a:r>
            <a:r>
              <a:rPr lang="zh-CN" smtClean="0"/>
              <a:t>方式</a:t>
            </a:r>
            <a:r>
              <a:rPr lang="zh-CN" altLang="zh-CN"/>
              <a:t>创建</a:t>
            </a:r>
            <a:r>
              <a:rPr lang="zh-CN" altLang="zh-CN" smtClean="0"/>
              <a:t>对象</a:t>
            </a:r>
            <a:r>
              <a:rPr lang="zh-CN" altLang="en-US" smtClean="0"/>
              <a:t>（</a:t>
            </a:r>
            <a:r>
              <a:rPr lang="en-US" altLang="zh-CN" smtClean="0"/>
              <a:t>object</a:t>
            </a:r>
            <a:r>
              <a:rPr lang="zh-CN" altLang="en-US" smtClean="0"/>
              <a:t>）</a:t>
            </a:r>
            <a:r>
              <a:rPr lang="zh-CN" smtClean="0"/>
              <a:t>：</a:t>
            </a:r>
            <a:endParaRPr lang="en-US" altLang="zh-CN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smtClean="0"/>
              <a:t>利用</a:t>
            </a:r>
            <a:r>
              <a:rPr lang="zh-CN" dirty="0">
                <a:solidFill>
                  <a:srgbClr val="FF0000"/>
                </a:solidFill>
              </a:rPr>
              <a:t>字面量</a:t>
            </a:r>
            <a:r>
              <a:rPr lang="zh-CN" dirty="0"/>
              <a:t>创建</a:t>
            </a:r>
            <a:r>
              <a:rPr lang="zh-CN"/>
              <a:t>对象 </a:t>
            </a:r>
            <a:endParaRPr lang="en-US" altLang="zh-CN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mtClean="0"/>
              <a:t>利用 </a:t>
            </a:r>
            <a:r>
              <a:rPr lang="en-US" altLang="zh-CN">
                <a:solidFill>
                  <a:srgbClr val="FF0000"/>
                </a:solidFill>
              </a:rPr>
              <a:t>new </a:t>
            </a:r>
            <a:r>
              <a:rPr lang="en-US" altLang="zh-CN" smtClean="0">
                <a:solidFill>
                  <a:srgbClr val="FF0000"/>
                </a:solidFill>
              </a:rPr>
              <a:t>Object </a:t>
            </a:r>
            <a:r>
              <a:rPr lang="zh-CN" altLang="en-US" smtClean="0"/>
              <a:t>创建</a:t>
            </a:r>
            <a:r>
              <a:rPr lang="zh-CN" altLang="en-US"/>
              <a:t>对象 </a:t>
            </a:r>
            <a:endParaRPr lang="en-US" altLang="zh-CN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mtClean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/>
              <a:t>创建对象</a:t>
            </a:r>
            <a:r>
              <a:rPr 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0903" y="1424852"/>
            <a:ext cx="6635097" cy="1911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olidFill>
                  <a:srgbClr val="FF0000"/>
                </a:solidFill>
              </a:rPr>
              <a:t>对象字面量</a:t>
            </a:r>
            <a:r>
              <a:rPr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就是</a:t>
            </a:r>
            <a:r>
              <a:rPr smtClean="0"/>
              <a:t>花括号 </a:t>
            </a:r>
            <a:r>
              <a:rPr dirty="0"/>
              <a:t>{ </a:t>
            </a:r>
            <a:r>
              <a:rPr/>
              <a:t>} </a:t>
            </a:r>
            <a:r>
              <a:rPr lang="zh-CN" smtClean="0"/>
              <a:t>里面</a:t>
            </a:r>
            <a:r>
              <a:rPr lang="zh-CN" dirty="0"/>
              <a:t>包含了表达这个具体事物（对象）的属性</a:t>
            </a:r>
            <a:r>
              <a:rPr lang="zh-CN"/>
              <a:t>和</a:t>
            </a:r>
            <a:r>
              <a:rPr lang="zh-CN" smtClean="0"/>
              <a:t>方法</a:t>
            </a:r>
            <a:r>
              <a:rPr lang="zh-CN" altLang="en-US" smtClean="0"/>
              <a:t>。</a:t>
            </a:r>
            <a:endParaRPr lang="zh-CN" dirty="0"/>
          </a:p>
          <a:p>
            <a:r>
              <a:rPr lang="en-US" altLang="zh-CN" smtClean="0"/>
              <a:t>{ } </a:t>
            </a:r>
            <a:r>
              <a:rPr lang="zh-CN" altLang="en-US" smtClean="0"/>
              <a:t>里面</a:t>
            </a:r>
            <a:r>
              <a:rPr lang="zh-CN" altLang="en-US" dirty="0"/>
              <a:t>采取</a:t>
            </a:r>
            <a:r>
              <a:rPr lang="zh-CN" altLang="en-US" b="1" dirty="0">
                <a:solidFill>
                  <a:srgbClr val="FF0000"/>
                </a:solidFill>
              </a:rPr>
              <a:t>键值对</a:t>
            </a:r>
            <a:r>
              <a:rPr lang="zh-CN" altLang="en-US" dirty="0"/>
              <a:t>的形式表示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zh-CN" altLang="en-US" smtClean="0"/>
              <a:t>键</a:t>
            </a:r>
            <a:r>
              <a:rPr lang="zh-CN" altLang="en-US" dirty="0"/>
              <a:t>：相当于属性名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值：相当于属性值，可以是任意类型的值</a:t>
            </a:r>
            <a:r>
              <a:rPr lang="zh-CN" altLang="en-US"/>
              <a:t>（</a:t>
            </a:r>
            <a:r>
              <a:rPr lang="zh-CN" altLang="en-US" smtClean="0"/>
              <a:t>数</a:t>
            </a:r>
            <a:r>
              <a:rPr lang="zh-CN" altLang="en-US"/>
              <a:t>字</a:t>
            </a:r>
            <a:r>
              <a:rPr lang="zh-CN" altLang="en-US" smtClean="0"/>
              <a:t>类型</a:t>
            </a:r>
            <a:r>
              <a:rPr lang="zh-CN" altLang="en-US" dirty="0"/>
              <a:t>、字符串类型、布尔</a:t>
            </a:r>
            <a:r>
              <a:rPr lang="zh-CN" altLang="en-US"/>
              <a:t>类型</a:t>
            </a:r>
            <a:r>
              <a:rPr lang="zh-CN" altLang="en-US" smtClean="0"/>
              <a:t>，函数类型等）</a:t>
            </a:r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595959"/>
                </a:solidFill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创建对象的三种方式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837565" y="1516147"/>
            <a:ext cx="6403975" cy="23456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star =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name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pink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',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age : 18,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sex : '男',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sayHi : function(){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alert('大家好啊~');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};</a:t>
            </a:r>
          </a:p>
        </p:txBody>
      </p:sp>
      <p:sp>
        <p:nvSpPr>
          <p:cNvPr id="6" name="内容占位符 6"/>
          <p:cNvSpPr>
            <a:spLocks noGrp="1"/>
          </p:cNvSpPr>
          <p:nvPr>
            <p:ph idx="1"/>
          </p:nvPr>
        </p:nvSpPr>
        <p:spPr>
          <a:xfrm>
            <a:off x="730903" y="88329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利用字面量创建对象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1694</Words>
  <Application>Microsoft Office PowerPoint</Application>
  <PresentationFormat>全屏显示(16:9)</PresentationFormat>
  <Paragraphs>203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黑马程序员主题​​</vt:lpstr>
      <vt:lpstr>JavaScript 对象</vt:lpstr>
      <vt:lpstr>PowerPoint 演示文稿</vt:lpstr>
      <vt:lpstr>1. 对象</vt:lpstr>
      <vt:lpstr>1. 对象</vt:lpstr>
      <vt:lpstr>1. 对象</vt:lpstr>
      <vt:lpstr>PowerPoint 演示文稿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2. 创建对象的三种方式</vt:lpstr>
      <vt:lpstr>PowerPoint 演示文稿</vt:lpstr>
      <vt:lpstr>3. new关键字</vt:lpstr>
      <vt:lpstr>PowerPoint 演示文稿</vt:lpstr>
      <vt:lpstr>4. 遍历对象属性</vt:lpstr>
      <vt:lpstr> 小结</vt:lpstr>
      <vt:lpstr> 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3330</cp:revision>
  <dcterms:created xsi:type="dcterms:W3CDTF">2018-10-05T21:01:00Z</dcterms:created>
  <dcterms:modified xsi:type="dcterms:W3CDTF">2018-12-19T12:00:03Z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