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5" r:id="rId9"/>
    <p:sldId id="266" r:id="rId10"/>
    <p:sldId id="268"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3AB1B7C6-1A32-4198-8523-8F701273DDDE}" type="datetimeFigureOut">
              <a:rPr lang="zh-CN" altLang="en-US" smtClean="0"/>
              <a:t>2016/11/24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1AD80B3-D89C-459F-9FCC-75C51A25A2D8}" type="slidenum">
              <a:rPr lang="zh-CN" altLang="en-US" smtClean="0"/>
              <a:t>‹#›</a:t>
            </a:fld>
            <a:endParaRPr lang="zh-CN" altLang="en-US"/>
          </a:p>
        </p:txBody>
      </p:sp>
    </p:spTree>
    <p:extLst>
      <p:ext uri="{BB962C8B-B14F-4D97-AF65-F5344CB8AC3E}">
        <p14:creationId xmlns:p14="http://schemas.microsoft.com/office/powerpoint/2010/main" val="1950135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AB1B7C6-1A32-4198-8523-8F701273DDDE}" type="datetimeFigureOut">
              <a:rPr lang="zh-CN" altLang="en-US" smtClean="0"/>
              <a:t>2016/11/24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1AD80B3-D89C-459F-9FCC-75C51A25A2D8}" type="slidenum">
              <a:rPr lang="zh-CN" altLang="en-US" smtClean="0"/>
              <a:t>‹#›</a:t>
            </a:fld>
            <a:endParaRPr lang="zh-CN" altLang="en-US"/>
          </a:p>
        </p:txBody>
      </p:sp>
    </p:spTree>
    <p:extLst>
      <p:ext uri="{BB962C8B-B14F-4D97-AF65-F5344CB8AC3E}">
        <p14:creationId xmlns:p14="http://schemas.microsoft.com/office/powerpoint/2010/main" val="1247489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AB1B7C6-1A32-4198-8523-8F701273DDDE}" type="datetimeFigureOut">
              <a:rPr lang="zh-CN" altLang="en-US" smtClean="0"/>
              <a:t>2016/11/24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1AD80B3-D89C-459F-9FCC-75C51A25A2D8}" type="slidenum">
              <a:rPr lang="zh-CN" altLang="en-US" smtClean="0"/>
              <a:t>‹#›</a:t>
            </a:fld>
            <a:endParaRPr lang="zh-CN" altLang="en-US"/>
          </a:p>
        </p:txBody>
      </p:sp>
    </p:spTree>
    <p:extLst>
      <p:ext uri="{BB962C8B-B14F-4D97-AF65-F5344CB8AC3E}">
        <p14:creationId xmlns:p14="http://schemas.microsoft.com/office/powerpoint/2010/main" val="2135936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AB1B7C6-1A32-4198-8523-8F701273DDDE}" type="datetimeFigureOut">
              <a:rPr lang="zh-CN" altLang="en-US" smtClean="0"/>
              <a:t>2016/11/24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1AD80B3-D89C-459F-9FCC-75C51A25A2D8}" type="slidenum">
              <a:rPr lang="zh-CN" altLang="en-US" smtClean="0"/>
              <a:t>‹#›</a:t>
            </a:fld>
            <a:endParaRPr lang="zh-CN" altLang="en-US"/>
          </a:p>
        </p:txBody>
      </p:sp>
    </p:spTree>
    <p:extLst>
      <p:ext uri="{BB962C8B-B14F-4D97-AF65-F5344CB8AC3E}">
        <p14:creationId xmlns:p14="http://schemas.microsoft.com/office/powerpoint/2010/main" val="2036534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3AB1B7C6-1A32-4198-8523-8F701273DDDE}" type="datetimeFigureOut">
              <a:rPr lang="zh-CN" altLang="en-US" smtClean="0"/>
              <a:t>2016/11/24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1AD80B3-D89C-459F-9FCC-75C51A25A2D8}" type="slidenum">
              <a:rPr lang="zh-CN" altLang="en-US" smtClean="0"/>
              <a:t>‹#›</a:t>
            </a:fld>
            <a:endParaRPr lang="zh-CN" altLang="en-US"/>
          </a:p>
        </p:txBody>
      </p:sp>
    </p:spTree>
    <p:extLst>
      <p:ext uri="{BB962C8B-B14F-4D97-AF65-F5344CB8AC3E}">
        <p14:creationId xmlns:p14="http://schemas.microsoft.com/office/powerpoint/2010/main" val="399283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AB1B7C6-1A32-4198-8523-8F701273DDDE}" type="datetimeFigureOut">
              <a:rPr lang="zh-CN" altLang="en-US" smtClean="0"/>
              <a:t>2016/11/24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1AD80B3-D89C-459F-9FCC-75C51A25A2D8}" type="slidenum">
              <a:rPr lang="zh-CN" altLang="en-US" smtClean="0"/>
              <a:t>‹#›</a:t>
            </a:fld>
            <a:endParaRPr lang="zh-CN" altLang="en-US"/>
          </a:p>
        </p:txBody>
      </p:sp>
    </p:spTree>
    <p:extLst>
      <p:ext uri="{BB962C8B-B14F-4D97-AF65-F5344CB8AC3E}">
        <p14:creationId xmlns:p14="http://schemas.microsoft.com/office/powerpoint/2010/main" val="1642135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AB1B7C6-1A32-4198-8523-8F701273DDDE}" type="datetimeFigureOut">
              <a:rPr lang="zh-CN" altLang="en-US" smtClean="0"/>
              <a:t>2016/11/24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1AD80B3-D89C-459F-9FCC-75C51A25A2D8}" type="slidenum">
              <a:rPr lang="zh-CN" altLang="en-US" smtClean="0"/>
              <a:t>‹#›</a:t>
            </a:fld>
            <a:endParaRPr lang="zh-CN" altLang="en-US"/>
          </a:p>
        </p:txBody>
      </p:sp>
    </p:spTree>
    <p:extLst>
      <p:ext uri="{BB962C8B-B14F-4D97-AF65-F5344CB8AC3E}">
        <p14:creationId xmlns:p14="http://schemas.microsoft.com/office/powerpoint/2010/main" val="2642119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AB1B7C6-1A32-4198-8523-8F701273DDDE}" type="datetimeFigureOut">
              <a:rPr lang="zh-CN" altLang="en-US" smtClean="0"/>
              <a:t>2016/11/24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1AD80B3-D89C-459F-9FCC-75C51A25A2D8}" type="slidenum">
              <a:rPr lang="zh-CN" altLang="en-US" smtClean="0"/>
              <a:t>‹#›</a:t>
            </a:fld>
            <a:endParaRPr lang="zh-CN" altLang="en-US"/>
          </a:p>
        </p:txBody>
      </p:sp>
    </p:spTree>
    <p:extLst>
      <p:ext uri="{BB962C8B-B14F-4D97-AF65-F5344CB8AC3E}">
        <p14:creationId xmlns:p14="http://schemas.microsoft.com/office/powerpoint/2010/main" val="333588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AB1B7C6-1A32-4198-8523-8F701273DDDE}" type="datetimeFigureOut">
              <a:rPr lang="zh-CN" altLang="en-US" smtClean="0"/>
              <a:t>2016/11/24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1AD80B3-D89C-459F-9FCC-75C51A25A2D8}" type="slidenum">
              <a:rPr lang="zh-CN" altLang="en-US" smtClean="0"/>
              <a:t>‹#›</a:t>
            </a:fld>
            <a:endParaRPr lang="zh-CN" altLang="en-US"/>
          </a:p>
        </p:txBody>
      </p:sp>
    </p:spTree>
    <p:extLst>
      <p:ext uri="{BB962C8B-B14F-4D97-AF65-F5344CB8AC3E}">
        <p14:creationId xmlns:p14="http://schemas.microsoft.com/office/powerpoint/2010/main" val="3486286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3AB1B7C6-1A32-4198-8523-8F701273DDDE}" type="datetimeFigureOut">
              <a:rPr lang="zh-CN" altLang="en-US" smtClean="0"/>
              <a:t>2016/11/24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1AD80B3-D89C-459F-9FCC-75C51A25A2D8}" type="slidenum">
              <a:rPr lang="zh-CN" altLang="en-US" smtClean="0"/>
              <a:t>‹#›</a:t>
            </a:fld>
            <a:endParaRPr lang="zh-CN" altLang="en-US"/>
          </a:p>
        </p:txBody>
      </p:sp>
    </p:spTree>
    <p:extLst>
      <p:ext uri="{BB962C8B-B14F-4D97-AF65-F5344CB8AC3E}">
        <p14:creationId xmlns:p14="http://schemas.microsoft.com/office/powerpoint/2010/main" val="2178754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3AB1B7C6-1A32-4198-8523-8F701273DDDE}" type="datetimeFigureOut">
              <a:rPr lang="zh-CN" altLang="en-US" smtClean="0"/>
              <a:t>2016/11/24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1AD80B3-D89C-459F-9FCC-75C51A25A2D8}" type="slidenum">
              <a:rPr lang="zh-CN" altLang="en-US" smtClean="0"/>
              <a:t>‹#›</a:t>
            </a:fld>
            <a:endParaRPr lang="zh-CN" altLang="en-US"/>
          </a:p>
        </p:txBody>
      </p:sp>
    </p:spTree>
    <p:extLst>
      <p:ext uri="{BB962C8B-B14F-4D97-AF65-F5344CB8AC3E}">
        <p14:creationId xmlns:p14="http://schemas.microsoft.com/office/powerpoint/2010/main" val="3948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B1B7C6-1A32-4198-8523-8F701273DDDE}" type="datetimeFigureOut">
              <a:rPr lang="zh-CN" altLang="en-US" smtClean="0"/>
              <a:t>2016/11/24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AD80B3-D89C-459F-9FCC-75C51A25A2D8}" type="slidenum">
              <a:rPr lang="zh-CN" altLang="en-US" smtClean="0"/>
              <a:t>‹#›</a:t>
            </a:fld>
            <a:endParaRPr lang="zh-CN" altLang="en-US"/>
          </a:p>
        </p:txBody>
      </p:sp>
    </p:spTree>
    <p:extLst>
      <p:ext uri="{BB962C8B-B14F-4D97-AF65-F5344CB8AC3E}">
        <p14:creationId xmlns:p14="http://schemas.microsoft.com/office/powerpoint/2010/main" val="1918776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smtClean="0">
                <a:latin typeface="宋体" panose="02010600030101010101" pitchFamily="2" charset="-122"/>
                <a:ea typeface="宋体" panose="02010600030101010101" pitchFamily="2" charset="-122"/>
              </a:rPr>
              <a:t>中文分词</a:t>
            </a:r>
            <a:endParaRPr lang="zh-CN" altLang="en-US" dirty="0">
              <a:latin typeface="宋体" panose="02010600030101010101" pitchFamily="2" charset="-122"/>
              <a:ea typeface="宋体" panose="02010600030101010101" pitchFamily="2" charset="-122"/>
            </a:endParaRPr>
          </a:p>
        </p:txBody>
      </p:sp>
      <p:sp>
        <p:nvSpPr>
          <p:cNvPr id="3" name="副标题 2"/>
          <p:cNvSpPr>
            <a:spLocks noGrp="1"/>
          </p:cNvSpPr>
          <p:nvPr>
            <p:ph type="subTitle" idx="1"/>
          </p:nvPr>
        </p:nvSpPr>
        <p:spPr/>
        <p:txBody>
          <a:bodyPr>
            <a:normAutofit fontScale="92500"/>
          </a:bodyPr>
          <a:lstStyle/>
          <a:p>
            <a:r>
              <a:rPr lang="en-US" altLang="zh-CN" dirty="0" smtClean="0"/>
              <a:t>                               </a:t>
            </a:r>
          </a:p>
          <a:p>
            <a:endParaRPr lang="en-US" altLang="zh-CN" dirty="0"/>
          </a:p>
          <a:p>
            <a:r>
              <a:rPr lang="en-US" altLang="zh-CN" dirty="0" smtClean="0"/>
              <a:t>                                                                                                </a:t>
            </a:r>
            <a:r>
              <a:rPr lang="en-US" altLang="zh-CN" sz="3200" dirty="0" smtClean="0"/>
              <a:t> </a:t>
            </a:r>
            <a:r>
              <a:rPr lang="zh-CN" altLang="en-US" sz="3200" dirty="0" smtClean="0"/>
              <a:t>周箫</a:t>
            </a:r>
            <a:endParaRPr lang="zh-CN" altLang="en-US" sz="3200" dirty="0"/>
          </a:p>
        </p:txBody>
      </p:sp>
    </p:spTree>
    <p:extLst>
      <p:ext uri="{BB962C8B-B14F-4D97-AF65-F5344CB8AC3E}">
        <p14:creationId xmlns:p14="http://schemas.microsoft.com/office/powerpoint/2010/main" val="42507322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8600" dirty="0">
                <a:solidFill>
                  <a:srgbClr val="467CE8"/>
                </a:solidFill>
                <a:latin typeface="华文行楷" panose="02010800040101010101" pitchFamily="2" charset="-122"/>
                <a:ea typeface="华文行楷" panose="02010800040101010101" pitchFamily="2" charset="-122"/>
              </a:rPr>
              <a:t>谢谢！</a:t>
            </a:r>
            <a:endParaRPr lang="zh-CN" altLang="en-US" dirty="0"/>
          </a:p>
        </p:txBody>
      </p:sp>
      <p:sp>
        <p:nvSpPr>
          <p:cNvPr id="3" name="副标题 2"/>
          <p:cNvSpPr>
            <a:spLocks noGrp="1"/>
          </p:cNvSpPr>
          <p:nvPr>
            <p:ph type="subTitle" idx="1"/>
          </p:nvPr>
        </p:nvSpPr>
        <p:spPr>
          <a:xfrm>
            <a:off x="1524000" y="4258490"/>
            <a:ext cx="9144000" cy="999309"/>
          </a:xfrm>
        </p:spPr>
        <p:txBody>
          <a:bodyPr/>
          <a:lstStyle/>
          <a:p>
            <a:endParaRPr lang="zh-CN" altLang="en-US" dirty="0"/>
          </a:p>
        </p:txBody>
      </p:sp>
    </p:spTree>
    <p:extLst>
      <p:ext uri="{BB962C8B-B14F-4D97-AF65-F5344CB8AC3E}">
        <p14:creationId xmlns:p14="http://schemas.microsoft.com/office/powerpoint/2010/main" val="18444267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utoShape 8"/>
          <p:cNvSpPr>
            <a:spLocks noChangeArrowheads="1"/>
          </p:cNvSpPr>
          <p:nvPr/>
        </p:nvSpPr>
        <p:spPr bwMode="gray">
          <a:xfrm>
            <a:off x="2027614" y="4198367"/>
            <a:ext cx="6066881" cy="451394"/>
          </a:xfrm>
          <a:prstGeom prst="roundRect">
            <a:avLst>
              <a:gd name="adj" fmla="val 50000"/>
            </a:avLst>
          </a:prstGeom>
          <a:noFill/>
          <a:ln w="28575" algn="ctr">
            <a:solidFill>
              <a:schemeClr val="bg2">
                <a:lumMod val="75000"/>
              </a:schemeClr>
            </a:solidFill>
            <a:round/>
            <a:headEnd/>
            <a:tailEnd/>
          </a:ln>
          <a:effectLst/>
          <a:extLst>
            <a:ext uri="{909E8E84-426E-40DD-AFC4-6F175D3DCCD1}">
              <a14:hiddenFill xmlns:a14="http://schemas.microsoft.com/office/drawing/2010/main">
                <a:gradFill rotWithShape="1">
                  <a:gsLst>
                    <a:gs pos="0">
                      <a:srgbClr val="FFFFFF"/>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0" eaLnBrk="0" fontAlgn="base" hangingPunct="0">
              <a:spcBef>
                <a:spcPct val="20000"/>
              </a:spcBef>
              <a:spcAft>
                <a:spcPct val="0"/>
              </a:spcAft>
              <a:buClr>
                <a:srgbClr val="0563C1"/>
              </a:buClr>
              <a:buFont typeface="Wingdings" panose="05000000000000000000" pitchFamily="2" charset="2"/>
              <a:buChar char="v"/>
            </a:pPr>
            <a:r>
              <a:rPr lang="zh-CN" altLang="zh-CN" sz="2800" dirty="0" smtClean="0">
                <a:latin typeface="宋体" panose="02010600030101010101" pitchFamily="2" charset="-122"/>
                <a:ea typeface="宋体" panose="02010600030101010101" pitchFamily="2" charset="-122"/>
              </a:rPr>
              <a:t>评估方法及评估结果</a:t>
            </a:r>
            <a:endParaRPr lang="zh-CN" altLang="en-US" sz="2800" dirty="0">
              <a:latin typeface="宋体" panose="02010600030101010101" pitchFamily="2" charset="-122"/>
              <a:ea typeface="宋体" panose="02010600030101010101" pitchFamily="2" charset="-122"/>
            </a:endParaRPr>
          </a:p>
        </p:txBody>
      </p:sp>
      <p:sp>
        <p:nvSpPr>
          <p:cNvPr id="38" name="AutoShape 10"/>
          <p:cNvSpPr>
            <a:spLocks noChangeArrowheads="1"/>
          </p:cNvSpPr>
          <p:nvPr/>
        </p:nvSpPr>
        <p:spPr bwMode="gray">
          <a:xfrm>
            <a:off x="1961414" y="2471870"/>
            <a:ext cx="4867275" cy="508000"/>
          </a:xfrm>
          <a:prstGeom prst="roundRect">
            <a:avLst>
              <a:gd name="adj" fmla="val 50000"/>
            </a:avLst>
          </a:prstGeom>
          <a:solidFill>
            <a:schemeClr val="bg1"/>
          </a:solidFill>
          <a:ln w="28575" algn="ctr">
            <a:solidFill>
              <a:schemeClr val="bg2">
                <a:lumMod val="75000"/>
              </a:schemeClr>
            </a:solidFill>
            <a:round/>
            <a:headEnd/>
            <a:tailEnd/>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0" eaLnBrk="0" fontAlgn="base" hangingPunct="0">
              <a:spcBef>
                <a:spcPct val="20000"/>
              </a:spcBef>
              <a:spcAft>
                <a:spcPct val="0"/>
              </a:spcAft>
              <a:buClr>
                <a:srgbClr val="0563C1"/>
              </a:buClr>
              <a:buFont typeface="Wingdings" panose="05000000000000000000" pitchFamily="2" charset="2"/>
              <a:buChar char="v"/>
            </a:pPr>
            <a:endParaRPr lang="en-US" altLang="zh-CN" sz="2800" dirty="0" smtClean="0">
              <a:latin typeface="宋体" panose="02010600030101010101" pitchFamily="2" charset="-122"/>
              <a:ea typeface="宋体" panose="02010600030101010101" pitchFamily="2" charset="-122"/>
            </a:endParaRPr>
          </a:p>
          <a:p>
            <a:pPr lvl="0" eaLnBrk="0" fontAlgn="base" hangingPunct="0">
              <a:spcBef>
                <a:spcPct val="20000"/>
              </a:spcBef>
              <a:spcAft>
                <a:spcPct val="0"/>
              </a:spcAft>
              <a:buClr>
                <a:srgbClr val="0563C1"/>
              </a:buClr>
              <a:buFont typeface="Wingdings" panose="05000000000000000000" pitchFamily="2" charset="2"/>
              <a:buChar char="v"/>
            </a:pPr>
            <a:r>
              <a:rPr lang="zh-CN" altLang="zh-CN" sz="2800" dirty="0" smtClean="0">
                <a:latin typeface="宋体" panose="02010600030101010101" pitchFamily="2" charset="-122"/>
                <a:ea typeface="宋体" panose="02010600030101010101" pitchFamily="2" charset="-122"/>
                <a:hlinkClick r:id="rId2" action="ppaction://hlinksldjump"/>
              </a:rPr>
              <a:t>基本算法</a:t>
            </a:r>
            <a:endParaRPr lang="zh-CN" altLang="zh-CN" sz="2800" b="1" dirty="0">
              <a:solidFill>
                <a:srgbClr val="000000"/>
              </a:solidFill>
              <a:latin typeface="Verdana" panose="020B0604030504040204" pitchFamily="34" charset="0"/>
              <a:ea typeface="宋体" panose="02010600030101010101" pitchFamily="2" charset="-122"/>
            </a:endParaRPr>
          </a:p>
          <a:p>
            <a:endParaRPr lang="en-US" altLang="zh-CN" sz="2800" dirty="0" smtClean="0">
              <a:latin typeface="宋体" panose="02010600030101010101" pitchFamily="2" charset="-122"/>
              <a:ea typeface="宋体" panose="02010600030101010101" pitchFamily="2" charset="-122"/>
            </a:endParaRPr>
          </a:p>
        </p:txBody>
      </p:sp>
      <p:grpSp>
        <p:nvGrpSpPr>
          <p:cNvPr id="39" name="Group 11"/>
          <p:cNvGrpSpPr>
            <a:grpSpLocks/>
          </p:cNvGrpSpPr>
          <p:nvPr/>
        </p:nvGrpSpPr>
        <p:grpSpPr bwMode="auto">
          <a:xfrm>
            <a:off x="1579202" y="2535724"/>
            <a:ext cx="381000" cy="381000"/>
            <a:chOff x="2078" y="1680"/>
            <a:chExt cx="1615" cy="1615"/>
          </a:xfrm>
        </p:grpSpPr>
        <p:sp>
          <p:nvSpPr>
            <p:cNvPr id="40" name="Oval 1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p>
          </p:txBody>
        </p:sp>
        <p:sp>
          <p:nvSpPr>
            <p:cNvPr id="41" name="Oval 1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p>
          </p:txBody>
        </p:sp>
        <p:sp>
          <p:nvSpPr>
            <p:cNvPr id="42" name="Oval 1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smtClean="0"/>
            </a:p>
          </p:txBody>
        </p:sp>
        <p:sp>
          <p:nvSpPr>
            <p:cNvPr id="43" name="Oval 15"/>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p>
          </p:txBody>
        </p:sp>
        <p:sp>
          <p:nvSpPr>
            <p:cNvPr id="44" name="Oval 1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smtClean="0"/>
            </a:p>
          </p:txBody>
        </p:sp>
        <p:sp>
          <p:nvSpPr>
            <p:cNvPr id="45" name="Oval 17"/>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p>
          </p:txBody>
        </p:sp>
      </p:grpSp>
      <p:grpSp>
        <p:nvGrpSpPr>
          <p:cNvPr id="53" name="Group 25"/>
          <p:cNvGrpSpPr>
            <a:grpSpLocks/>
          </p:cNvGrpSpPr>
          <p:nvPr/>
        </p:nvGrpSpPr>
        <p:grpSpPr bwMode="auto">
          <a:xfrm>
            <a:off x="1627741" y="4233918"/>
            <a:ext cx="381000" cy="381000"/>
            <a:chOff x="2078" y="1680"/>
            <a:chExt cx="1615" cy="1615"/>
          </a:xfrm>
        </p:grpSpPr>
        <p:sp>
          <p:nvSpPr>
            <p:cNvPr id="54" name="Oval 26"/>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p>
          </p:txBody>
        </p:sp>
        <p:sp>
          <p:nvSpPr>
            <p:cNvPr id="55" name="Oval 27"/>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p>
          </p:txBody>
        </p:sp>
        <p:sp>
          <p:nvSpPr>
            <p:cNvPr id="56" name="Oval 28"/>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smtClean="0"/>
            </a:p>
          </p:txBody>
        </p:sp>
        <p:sp>
          <p:nvSpPr>
            <p:cNvPr id="57" name="Oval 29"/>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p>
          </p:txBody>
        </p:sp>
        <p:sp>
          <p:nvSpPr>
            <p:cNvPr id="58" name="Oval 30"/>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smtClean="0"/>
            </a:p>
          </p:txBody>
        </p:sp>
        <p:sp>
          <p:nvSpPr>
            <p:cNvPr id="59" name="Oval 31"/>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p>
          </p:txBody>
        </p:sp>
      </p:grpSp>
      <p:sp>
        <p:nvSpPr>
          <p:cNvPr id="68" name="AutoShape 5"/>
          <p:cNvSpPr>
            <a:spLocks noChangeArrowheads="1"/>
          </p:cNvSpPr>
          <p:nvPr/>
        </p:nvSpPr>
        <p:spPr bwMode="ltGray">
          <a:xfrm rot="5400000" flipH="1">
            <a:off x="-2072356" y="1611390"/>
            <a:ext cx="4032250" cy="39290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chemeClr val="hlink">
                  <a:alpha val="56000"/>
                </a:schemeClr>
              </a:gs>
              <a:gs pos="100000">
                <a:schemeClr val="hlink">
                  <a:gamma/>
                  <a:tint val="0"/>
                  <a:invGamma/>
                  <a:alpha val="48000"/>
                </a:schemeClr>
              </a:gs>
            </a:gsLst>
            <a:lin ang="5400000" scaled="1"/>
          </a:gra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defRPr/>
            </a:pPr>
            <a:endParaRPr lang="zh-CN" altLang="en-US"/>
          </a:p>
        </p:txBody>
      </p:sp>
    </p:spTree>
    <p:extLst>
      <p:ext uri="{BB962C8B-B14F-4D97-AF65-F5344CB8AC3E}">
        <p14:creationId xmlns:p14="http://schemas.microsoft.com/office/powerpoint/2010/main" val="41972236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0"/>
            <a:r>
              <a:rPr lang="en-US" altLang="zh-CN" dirty="0" smtClean="0">
                <a:latin typeface="宋体" panose="02010600030101010101" pitchFamily="2" charset="-122"/>
                <a:ea typeface="宋体" panose="02010600030101010101" pitchFamily="2" charset="-122"/>
              </a:rPr>
              <a:t>              </a:t>
            </a:r>
            <a:br>
              <a:rPr lang="en-US" altLang="zh-CN" dirty="0" smtClean="0">
                <a:latin typeface="宋体" panose="02010600030101010101" pitchFamily="2" charset="-122"/>
                <a:ea typeface="宋体" panose="02010600030101010101" pitchFamily="2" charset="-122"/>
              </a:rPr>
            </a:br>
            <a:r>
              <a:rPr lang="en-US" altLang="zh-CN" dirty="0">
                <a:latin typeface="宋体" panose="02010600030101010101" pitchFamily="2" charset="-122"/>
                <a:ea typeface="宋体" panose="02010600030101010101" pitchFamily="2" charset="-122"/>
              </a:rPr>
              <a:t> </a:t>
            </a:r>
            <a:r>
              <a:rPr lang="en-US" altLang="zh-CN" dirty="0" smtClean="0">
                <a:latin typeface="宋体" panose="02010600030101010101" pitchFamily="2" charset="-122"/>
                <a:ea typeface="宋体" panose="02010600030101010101" pitchFamily="2" charset="-122"/>
              </a:rPr>
              <a:t>               </a:t>
            </a:r>
            <a:r>
              <a:rPr lang="zh-CN" altLang="zh-CN" dirty="0" smtClean="0">
                <a:latin typeface="宋体" panose="02010600030101010101" pitchFamily="2" charset="-122"/>
                <a:ea typeface="宋体" panose="02010600030101010101" pitchFamily="2" charset="-122"/>
              </a:rPr>
              <a:t>基本</a:t>
            </a:r>
            <a:r>
              <a:rPr lang="zh-CN" altLang="zh-CN" dirty="0">
                <a:latin typeface="宋体" panose="02010600030101010101" pitchFamily="2" charset="-122"/>
                <a:ea typeface="宋体" panose="02010600030101010101" pitchFamily="2" charset="-122"/>
              </a:rPr>
              <a:t>算法</a:t>
            </a:r>
            <a:r>
              <a:rPr lang="zh-CN" altLang="zh-CN" b="1" dirty="0">
                <a:solidFill>
                  <a:srgbClr val="000000"/>
                </a:solidFill>
                <a:latin typeface="Verdana" panose="020B0604030504040204" pitchFamily="34" charset="0"/>
                <a:ea typeface="宋体" panose="02010600030101010101" pitchFamily="2" charset="-122"/>
              </a:rPr>
              <a:t/>
            </a:r>
            <a:br>
              <a:rPr lang="zh-CN" altLang="zh-CN" b="1" dirty="0">
                <a:solidFill>
                  <a:srgbClr val="000000"/>
                </a:solidFill>
                <a:latin typeface="Verdana" panose="020B0604030504040204" pitchFamily="34" charset="0"/>
                <a:ea typeface="宋体" panose="02010600030101010101" pitchFamily="2" charset="-122"/>
              </a:rPr>
            </a:br>
            <a:endParaRPr lang="zh-CN" altLang="en-US" dirty="0"/>
          </a:p>
        </p:txBody>
      </p:sp>
      <p:sp>
        <p:nvSpPr>
          <p:cNvPr id="3" name="内容占位符 2"/>
          <p:cNvSpPr>
            <a:spLocks noGrp="1"/>
          </p:cNvSpPr>
          <p:nvPr>
            <p:ph idx="1"/>
          </p:nvPr>
        </p:nvSpPr>
        <p:spPr>
          <a:xfrm>
            <a:off x="838200" y="1825624"/>
            <a:ext cx="10515600" cy="4784181"/>
          </a:xfrm>
        </p:spPr>
        <p:txBody>
          <a:bodyPr>
            <a:normAutofit fontScale="70000" lnSpcReduction="20000"/>
          </a:bodyPr>
          <a:lstStyle/>
          <a:p>
            <a:r>
              <a:rPr lang="zh-CN" altLang="en-US" sz="4000" b="1" dirty="0" smtClean="0">
                <a:latin typeface="宋体" panose="02010600030101010101" pitchFamily="2" charset="-122"/>
                <a:ea typeface="宋体" panose="02010600030101010101" pitchFamily="2" charset="-122"/>
              </a:rPr>
              <a:t>基于词典的分词</a:t>
            </a:r>
          </a:p>
          <a:p>
            <a:pPr marL="0" indent="0">
              <a:buNone/>
            </a:pPr>
            <a:r>
              <a:rPr lang="zh-CN" altLang="en-US" sz="3100" dirty="0" smtClean="0">
                <a:latin typeface="宋体" panose="02010600030101010101" pitchFamily="2" charset="-122"/>
                <a:ea typeface="宋体" panose="02010600030101010101" pitchFamily="2" charset="-122"/>
              </a:rPr>
              <a:t> </a:t>
            </a:r>
            <a:r>
              <a:rPr lang="zh-CN" altLang="en-US" sz="3400" dirty="0" smtClean="0">
                <a:latin typeface="宋体" panose="02010600030101010101" pitchFamily="2" charset="-122"/>
                <a:ea typeface="宋体" panose="02010600030101010101" pitchFamily="2" charset="-122"/>
              </a:rPr>
              <a:t>最大正向匹配法</a:t>
            </a:r>
            <a:r>
              <a:rPr lang="en-US" altLang="zh-CN" sz="3400" dirty="0" smtClean="0">
                <a:latin typeface="宋体" panose="02010600030101010101" pitchFamily="2" charset="-122"/>
                <a:ea typeface="宋体" panose="02010600030101010101" pitchFamily="2" charset="-122"/>
              </a:rPr>
              <a:t>(MM, </a:t>
            </a:r>
            <a:r>
              <a:rPr lang="en-US" altLang="zh-CN" sz="3400" dirty="0" err="1" smtClean="0">
                <a:latin typeface="宋体" panose="02010600030101010101" pitchFamily="2" charset="-122"/>
                <a:ea typeface="宋体" panose="02010600030101010101" pitchFamily="2" charset="-122"/>
              </a:rPr>
              <a:t>MaximumMatching</a:t>
            </a:r>
            <a:r>
              <a:rPr lang="en-US" altLang="zh-CN" sz="3400" dirty="0" smtClean="0">
                <a:latin typeface="宋体" panose="02010600030101010101" pitchFamily="2" charset="-122"/>
                <a:ea typeface="宋体" panose="02010600030101010101" pitchFamily="2" charset="-122"/>
              </a:rPr>
              <a:t> </a:t>
            </a:r>
            <a:r>
              <a:rPr lang="en-US" altLang="zh-CN" sz="3400" dirty="0" err="1" smtClean="0">
                <a:latin typeface="宋体" panose="02010600030101010101" pitchFamily="2" charset="-122"/>
                <a:ea typeface="宋体" panose="02010600030101010101" pitchFamily="2" charset="-122"/>
              </a:rPr>
              <a:t>Method,MM</a:t>
            </a:r>
            <a:r>
              <a:rPr lang="en-US" altLang="zh-CN" sz="3400" dirty="0" smtClean="0">
                <a:latin typeface="宋体" panose="02010600030101010101" pitchFamily="2" charset="-122"/>
                <a:ea typeface="宋体" panose="02010600030101010101" pitchFamily="2" charset="-122"/>
              </a:rPr>
              <a:t>)</a:t>
            </a:r>
          </a:p>
          <a:p>
            <a:pPr marL="0" indent="0">
              <a:buNone/>
            </a:pPr>
            <a:r>
              <a:rPr lang="zh-CN" altLang="zh-CN" sz="3100" dirty="0">
                <a:latin typeface="宋体" panose="02010600030101010101" pitchFamily="2" charset="-122"/>
                <a:ea typeface="宋体" panose="02010600030101010101" pitchFamily="2" charset="-122"/>
              </a:rPr>
              <a:t>（１）求出用于分词的词典里的最长的词的词长，长度标为ｎ。</a:t>
            </a:r>
          </a:p>
          <a:p>
            <a:pPr marL="0" indent="0">
              <a:buNone/>
            </a:pPr>
            <a:r>
              <a:rPr lang="zh-CN" altLang="zh-CN" sz="3100" dirty="0">
                <a:latin typeface="宋体" panose="02010600030101010101" pitchFamily="2" charset="-122"/>
                <a:ea typeface="宋体" panose="02010600030101010101" pitchFamily="2" charset="-122"/>
              </a:rPr>
              <a:t>（２）从一个句子的左边开始截取一个长度为ｎ的字符串，用来和词典中的词进行依次比较。</a:t>
            </a:r>
          </a:p>
          <a:p>
            <a:pPr marL="0" indent="0">
              <a:buNone/>
            </a:pPr>
            <a:r>
              <a:rPr lang="zh-CN" altLang="zh-CN" sz="3100" dirty="0">
                <a:latin typeface="宋体" panose="02010600030101010101" pitchFamily="2" charset="-122"/>
                <a:ea typeface="宋体" panose="02010600030101010101" pitchFamily="2" charset="-122"/>
              </a:rPr>
              <a:t>（３）如果找到这样的词，就匹配成功，将该词从句子中</a:t>
            </a:r>
            <a:r>
              <a:rPr lang="zh-CN" altLang="zh-CN" sz="3100" dirty="0" smtClean="0">
                <a:latin typeface="宋体" panose="02010600030101010101" pitchFamily="2" charset="-122"/>
                <a:ea typeface="宋体" panose="02010600030101010101" pitchFamily="2" charset="-122"/>
              </a:rPr>
              <a:t>切分出来</a:t>
            </a:r>
            <a:r>
              <a:rPr lang="zh-CN" altLang="zh-CN" sz="3100" dirty="0">
                <a:latin typeface="宋体" panose="02010600030101010101" pitchFamily="2" charset="-122"/>
                <a:ea typeface="宋体" panose="02010600030101010101" pitchFamily="2" charset="-122"/>
              </a:rPr>
              <a:t>。</a:t>
            </a:r>
          </a:p>
          <a:p>
            <a:pPr marL="0" indent="0">
              <a:buNone/>
            </a:pPr>
            <a:r>
              <a:rPr lang="zh-CN" altLang="zh-CN" sz="3100" dirty="0">
                <a:latin typeface="宋体" panose="02010600030101010101" pitchFamily="2" charset="-122"/>
                <a:ea typeface="宋体" panose="02010600030101010101" pitchFamily="2" charset="-122"/>
              </a:rPr>
              <a:t>（４）如果没找到这样的词，则把该字符串的最后边的字截去，用剩下</a:t>
            </a:r>
            <a:r>
              <a:rPr lang="zh-CN" altLang="zh-CN" sz="3100" dirty="0" smtClean="0">
                <a:latin typeface="宋体" panose="02010600030101010101" pitchFamily="2" charset="-122"/>
                <a:ea typeface="宋体" panose="02010600030101010101" pitchFamily="2" charset="-122"/>
              </a:rPr>
              <a:t>的ｎ</a:t>
            </a:r>
            <a:r>
              <a:rPr lang="zh-CN" altLang="zh-CN" sz="3100" dirty="0">
                <a:latin typeface="宋体" panose="02010600030101010101" pitchFamily="2" charset="-122"/>
                <a:ea typeface="宋体" panose="02010600030101010101" pitchFamily="2" charset="-122"/>
              </a:rPr>
              <a:t>－１字长的字符串继续从词典中进行查找，查找成功则从句子中切分出来，不成功就继续截去最后边的字用剩下的ｎ－２字长的字符串进行继续查找匹配。</a:t>
            </a:r>
          </a:p>
          <a:p>
            <a:pPr marL="0" indent="0">
              <a:buNone/>
            </a:pPr>
            <a:r>
              <a:rPr lang="zh-CN" altLang="zh-CN" sz="3100" dirty="0">
                <a:latin typeface="宋体" panose="02010600030101010101" pitchFamily="2" charset="-122"/>
                <a:ea typeface="宋体" panose="02010600030101010101" pitchFamily="2" charset="-122"/>
              </a:rPr>
              <a:t>（５）当ｎ＝１时说明词典中没有这样的词，舍去，从下一个字重新开始正向最大匹配查找，直到整个句子切分完成。从上述的方法发现正向最大匹配方法原理很简单，也便于实现。但是在判别歧义上往往导致切分的错误。据资料统计，正向最大匹配方法的错误切分率</a:t>
            </a:r>
            <a:r>
              <a:rPr lang="zh-CN" altLang="zh-CN" sz="3100" dirty="0" smtClean="0">
                <a:latin typeface="宋体" panose="02010600030101010101" pitchFamily="2" charset="-122"/>
                <a:ea typeface="宋体" panose="02010600030101010101" pitchFamily="2" charset="-122"/>
              </a:rPr>
              <a:t>是１／１６９</a:t>
            </a:r>
            <a:r>
              <a:rPr lang="zh-CN" altLang="zh-CN" dirty="0"/>
              <a:t>。</a:t>
            </a:r>
          </a:p>
          <a:p>
            <a:pPr marL="0" indent="0">
              <a:buNone/>
            </a:pPr>
            <a:r>
              <a:rPr lang="en-US" altLang="zh-CN" sz="2400" dirty="0" smtClean="0">
                <a:latin typeface="宋体" panose="02010600030101010101" pitchFamily="2" charset="-122"/>
                <a:ea typeface="宋体" panose="02010600030101010101" pitchFamily="2" charset="-122"/>
              </a:rPr>
              <a:t> </a:t>
            </a:r>
          </a:p>
          <a:p>
            <a:pPr marL="0" indent="0">
              <a:buNone/>
            </a:pPr>
            <a:endParaRPr lang="en-US" altLang="zh-CN" sz="2400" dirty="0" smtClean="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7953639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宋体" panose="02010600030101010101" pitchFamily="2" charset="-122"/>
                <a:ea typeface="宋体" panose="02010600030101010101" pitchFamily="2" charset="-122"/>
              </a:rPr>
              <a:t>               </a:t>
            </a:r>
            <a:r>
              <a:rPr lang="zh-CN" altLang="zh-CN" dirty="0" smtClean="0">
                <a:latin typeface="宋体" panose="02010600030101010101" pitchFamily="2" charset="-122"/>
                <a:ea typeface="宋体" panose="02010600030101010101" pitchFamily="2" charset="-122"/>
              </a:rPr>
              <a:t>基本算法</a:t>
            </a:r>
            <a:endParaRPr lang="zh-CN" altLang="en-US" dirty="0"/>
          </a:p>
        </p:txBody>
      </p:sp>
      <p:sp>
        <p:nvSpPr>
          <p:cNvPr id="3" name="内容占位符 2"/>
          <p:cNvSpPr>
            <a:spLocks noGrp="1"/>
          </p:cNvSpPr>
          <p:nvPr>
            <p:ph idx="1"/>
          </p:nvPr>
        </p:nvSpPr>
        <p:spPr/>
        <p:txBody>
          <a:bodyPr/>
          <a:lstStyle/>
          <a:p>
            <a:r>
              <a:rPr lang="zh-CN" altLang="en-US" sz="2400" dirty="0">
                <a:latin typeface="宋体" panose="02010600030101010101" pitchFamily="2" charset="-122"/>
                <a:ea typeface="宋体" panose="02010600030101010101" pitchFamily="2" charset="-122"/>
              </a:rPr>
              <a:t>逆向最大匹配法</a:t>
            </a:r>
            <a:r>
              <a:rPr lang="en-US" altLang="zh-CN" sz="2400" dirty="0">
                <a:latin typeface="宋体" panose="02010600030101010101" pitchFamily="2" charset="-122"/>
                <a:ea typeface="宋体" panose="02010600030101010101" pitchFamily="2" charset="-122"/>
              </a:rPr>
              <a:t>(</a:t>
            </a:r>
            <a:r>
              <a:rPr lang="en-US" altLang="zh-CN" sz="2400" dirty="0" err="1">
                <a:latin typeface="宋体" panose="02010600030101010101" pitchFamily="2" charset="-122"/>
                <a:ea typeface="宋体" panose="02010600030101010101" pitchFamily="2" charset="-122"/>
              </a:rPr>
              <a:t>ReverseMaximum</a:t>
            </a:r>
            <a:r>
              <a:rPr lang="en-US" altLang="zh-CN" sz="2400" dirty="0">
                <a:latin typeface="宋体" panose="02010600030101010101" pitchFamily="2" charset="-122"/>
                <a:ea typeface="宋体" panose="02010600030101010101" pitchFamily="2" charset="-122"/>
              </a:rPr>
              <a:t> Matching </a:t>
            </a:r>
            <a:r>
              <a:rPr lang="en-US" altLang="zh-CN" sz="2400" dirty="0" err="1">
                <a:latin typeface="宋体" panose="02010600030101010101" pitchFamily="2" charset="-122"/>
                <a:ea typeface="宋体" panose="02010600030101010101" pitchFamily="2" charset="-122"/>
              </a:rPr>
              <a:t>Method,RMM</a:t>
            </a:r>
            <a:r>
              <a:rPr lang="en-US" altLang="zh-CN" sz="2400" dirty="0">
                <a:latin typeface="宋体" panose="02010600030101010101" pitchFamily="2" charset="-122"/>
                <a:ea typeface="宋体" panose="02010600030101010101" pitchFamily="2" charset="-122"/>
              </a:rPr>
              <a:t>)</a:t>
            </a:r>
            <a:endParaRPr lang="zh-CN" altLang="en-US" sz="2400" dirty="0">
              <a:latin typeface="宋体" panose="02010600030101010101" pitchFamily="2" charset="-122"/>
              <a:ea typeface="宋体" panose="02010600030101010101" pitchFamily="2" charset="-122"/>
            </a:endParaRPr>
          </a:p>
          <a:p>
            <a:pPr marL="0" indent="0">
              <a:buNone/>
            </a:pPr>
            <a:r>
              <a:rPr lang="zh-CN" altLang="en-US" sz="2200" dirty="0" smtClean="0">
                <a:latin typeface="宋体" panose="02010600030101010101" pitchFamily="2" charset="-122"/>
                <a:ea typeface="宋体" panose="02010600030101010101" pitchFamily="2" charset="-122"/>
              </a:rPr>
              <a:t>  反向</a:t>
            </a:r>
            <a:r>
              <a:rPr lang="zh-CN" altLang="en-US" sz="2200" dirty="0">
                <a:latin typeface="宋体" panose="02010600030101010101" pitchFamily="2" charset="-122"/>
                <a:ea typeface="宋体" panose="02010600030101010101" pitchFamily="2" charset="-122"/>
              </a:rPr>
              <a:t>最大匹配方法也是很常用的分词方法，它和正向最大</a:t>
            </a:r>
          </a:p>
          <a:p>
            <a:pPr marL="0" indent="0">
              <a:buNone/>
            </a:pPr>
            <a:r>
              <a:rPr lang="zh-CN" altLang="en-US" sz="2200" dirty="0">
                <a:latin typeface="宋体" panose="02010600030101010101" pitchFamily="2" charset="-122"/>
                <a:ea typeface="宋体" panose="02010600030101010101" pitchFamily="2" charset="-122"/>
              </a:rPr>
              <a:t>匹配方法的思想很类似，只不过正向最大匹配方法是从句子的</a:t>
            </a:r>
          </a:p>
          <a:p>
            <a:pPr marL="0" indent="0">
              <a:buNone/>
            </a:pPr>
            <a:r>
              <a:rPr lang="zh-CN" altLang="en-US" sz="2200" dirty="0">
                <a:latin typeface="宋体" panose="02010600030101010101" pitchFamily="2" charset="-122"/>
                <a:ea typeface="宋体" panose="02010600030101010101" pitchFamily="2" charset="-122"/>
              </a:rPr>
              <a:t>左边开始匹配，不成功时首先截去字符串的最右边的字，而反向</a:t>
            </a:r>
          </a:p>
          <a:p>
            <a:pPr marL="0" indent="0">
              <a:buNone/>
            </a:pPr>
            <a:r>
              <a:rPr lang="zh-CN" altLang="en-US" sz="2200" dirty="0">
                <a:latin typeface="宋体" panose="02010600030101010101" pitchFamily="2" charset="-122"/>
                <a:ea typeface="宋体" panose="02010600030101010101" pitchFamily="2" charset="-122"/>
              </a:rPr>
              <a:t>最大匹配是从句子的右边开始匹配，不成功时首先截取字符串</a:t>
            </a:r>
          </a:p>
          <a:p>
            <a:pPr marL="0" indent="0">
              <a:buNone/>
            </a:pPr>
            <a:r>
              <a:rPr lang="zh-CN" altLang="en-US" sz="2200" dirty="0">
                <a:latin typeface="宋体" panose="02010600030101010101" pitchFamily="2" charset="-122"/>
                <a:ea typeface="宋体" panose="02010600030101010101" pitchFamily="2" charset="-122"/>
              </a:rPr>
              <a:t>的最左边的字。</a:t>
            </a:r>
          </a:p>
          <a:p>
            <a:endParaRPr lang="zh-CN" altLang="en-US" dirty="0"/>
          </a:p>
        </p:txBody>
      </p:sp>
    </p:spTree>
    <p:extLst>
      <p:ext uri="{BB962C8B-B14F-4D97-AF65-F5344CB8AC3E}">
        <p14:creationId xmlns:p14="http://schemas.microsoft.com/office/powerpoint/2010/main" val="14624243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宋体" panose="02010600030101010101" pitchFamily="2" charset="-122"/>
                <a:ea typeface="宋体" panose="02010600030101010101" pitchFamily="2" charset="-122"/>
              </a:rPr>
              <a:t>              </a:t>
            </a:r>
            <a:r>
              <a:rPr lang="zh-CN" altLang="zh-CN" dirty="0" smtClean="0">
                <a:latin typeface="宋体" panose="02010600030101010101" pitchFamily="2" charset="-122"/>
                <a:ea typeface="宋体" panose="02010600030101010101" pitchFamily="2" charset="-122"/>
              </a:rPr>
              <a:t>基本算法</a:t>
            </a:r>
            <a:endParaRPr lang="zh-CN" altLang="en-US" dirty="0"/>
          </a:p>
        </p:txBody>
      </p:sp>
      <p:sp>
        <p:nvSpPr>
          <p:cNvPr id="3" name="内容占位符 2"/>
          <p:cNvSpPr>
            <a:spLocks noGrp="1"/>
          </p:cNvSpPr>
          <p:nvPr>
            <p:ph idx="1"/>
          </p:nvPr>
        </p:nvSpPr>
        <p:spPr/>
        <p:txBody>
          <a:bodyPr/>
          <a:lstStyle/>
          <a:p>
            <a:pPr marL="0" indent="0">
              <a:buNone/>
            </a:pPr>
            <a:r>
              <a:rPr lang="en-US" altLang="zh-CN" b="1" dirty="0" smtClean="0"/>
              <a:t>N-gram</a:t>
            </a:r>
            <a:r>
              <a:rPr lang="zh-CN" altLang="en-US" b="1" dirty="0" smtClean="0"/>
              <a:t>模型</a:t>
            </a:r>
            <a:endParaRPr lang="en-US" altLang="zh-CN" b="1" dirty="0" smtClean="0"/>
          </a:p>
          <a:p>
            <a:pPr marL="0" indent="0">
              <a:buNone/>
            </a:pPr>
            <a:r>
              <a:rPr lang="zh-CN" altLang="en-US" sz="2400" dirty="0" smtClean="0">
                <a:latin typeface="宋体" panose="02010600030101010101" pitchFamily="2" charset="-122"/>
                <a:ea typeface="宋体" panose="02010600030101010101" pitchFamily="2" charset="-122"/>
              </a:rPr>
              <a:t>   </a:t>
            </a:r>
            <a:r>
              <a:rPr lang="zh-CN" altLang="en-US" sz="2200" dirty="0" smtClean="0">
                <a:latin typeface="宋体" panose="02010600030101010101" pitchFamily="2" charset="-122"/>
                <a:ea typeface="宋体" panose="02010600030101010101" pitchFamily="2" charset="-122"/>
              </a:rPr>
              <a:t>该模型基于这样一种假设，第</a:t>
            </a:r>
            <a:r>
              <a:rPr lang="en-US" altLang="zh-CN" sz="2200" dirty="0" smtClean="0">
                <a:latin typeface="宋体" panose="02010600030101010101" pitchFamily="2" charset="-122"/>
                <a:ea typeface="宋体" panose="02010600030101010101" pitchFamily="2" charset="-122"/>
              </a:rPr>
              <a:t>n</a:t>
            </a:r>
            <a:r>
              <a:rPr lang="zh-CN" altLang="en-US" sz="2200" dirty="0" smtClean="0">
                <a:latin typeface="宋体" panose="02010600030101010101" pitchFamily="2" charset="-122"/>
                <a:ea typeface="宋体" panose="02010600030101010101" pitchFamily="2" charset="-122"/>
              </a:rPr>
              <a:t>个词的出现只与前面</a:t>
            </a:r>
            <a:r>
              <a:rPr lang="en-US" altLang="zh-CN" sz="2200" dirty="0" smtClean="0">
                <a:latin typeface="宋体" panose="02010600030101010101" pitchFamily="2" charset="-122"/>
                <a:ea typeface="宋体" panose="02010600030101010101" pitchFamily="2" charset="-122"/>
              </a:rPr>
              <a:t>N-1</a:t>
            </a:r>
            <a:r>
              <a:rPr lang="zh-CN" altLang="en-US" sz="2200" dirty="0" smtClean="0">
                <a:latin typeface="宋体" panose="02010600030101010101" pitchFamily="2" charset="-122"/>
                <a:ea typeface="宋体" panose="02010600030101010101" pitchFamily="2" charset="-122"/>
              </a:rPr>
              <a:t>个词相关，而与其它任何词都不相关，整句的概率就是各个词出现概率的乘积。我们给定一个词，然后猜测下一个词是什么。</a:t>
            </a:r>
            <a:r>
              <a:rPr lang="en-US" altLang="zh-CN" sz="2200" dirty="0" smtClean="0">
                <a:latin typeface="宋体" panose="02010600030101010101" pitchFamily="2" charset="-122"/>
                <a:ea typeface="宋体" panose="02010600030101010101" pitchFamily="2" charset="-122"/>
              </a:rPr>
              <a:t>N-gram</a:t>
            </a:r>
            <a:r>
              <a:rPr lang="zh-CN" altLang="en-US" sz="2200" dirty="0" smtClean="0">
                <a:latin typeface="宋体" panose="02010600030101010101" pitchFamily="2" charset="-122"/>
                <a:ea typeface="宋体" panose="02010600030101010101" pitchFamily="2" charset="-122"/>
              </a:rPr>
              <a:t>模型的主要思想就是这样的。</a:t>
            </a:r>
            <a:endParaRPr lang="en-US" altLang="zh-CN" sz="2200" dirty="0" smtClean="0">
              <a:latin typeface="宋体" panose="02010600030101010101" pitchFamily="2" charset="-122"/>
              <a:ea typeface="宋体" panose="02010600030101010101" pitchFamily="2" charset="-122"/>
            </a:endParaRPr>
          </a:p>
          <a:p>
            <a:pPr marL="0" indent="0">
              <a:buNone/>
            </a:pPr>
            <a:endParaRPr lang="en-US" altLang="zh-CN" sz="2200" dirty="0">
              <a:latin typeface="宋体" panose="02010600030101010101" pitchFamily="2" charset="-122"/>
              <a:ea typeface="宋体" panose="02010600030101010101" pitchFamily="2" charset="-122"/>
            </a:endParaRPr>
          </a:p>
          <a:p>
            <a:pPr marL="0" indent="0">
              <a:buNone/>
            </a:pPr>
            <a:endParaRPr lang="en-US" altLang="zh-CN" sz="2200" dirty="0" smtClean="0">
              <a:latin typeface="宋体" panose="02010600030101010101" pitchFamily="2" charset="-122"/>
              <a:ea typeface="宋体" panose="02010600030101010101" pitchFamily="2" charset="-122"/>
            </a:endParaRPr>
          </a:p>
          <a:p>
            <a:pPr marL="0" indent="0">
              <a:buNone/>
            </a:pPr>
            <a:r>
              <a:rPr lang="zh-CN" altLang="en-US" sz="2200" dirty="0" smtClean="0">
                <a:latin typeface="宋体" panose="02010600030101010101" pitchFamily="2" charset="-122"/>
                <a:ea typeface="宋体" panose="02010600030101010101" pitchFamily="2" charset="-122"/>
              </a:rPr>
              <a:t>  前边已经利用前向最大匹配和后向最大匹配对句子进行了中文分词。为了提高分词的准确度和歧义处理能力，可以利用</a:t>
            </a:r>
            <a:r>
              <a:rPr lang="en-US" altLang="zh-CN" sz="2200" dirty="0" smtClean="0">
                <a:latin typeface="宋体" panose="02010600030101010101" pitchFamily="2" charset="-122"/>
                <a:ea typeface="宋体" panose="02010600030101010101" pitchFamily="2" charset="-122"/>
              </a:rPr>
              <a:t>N-gram</a:t>
            </a:r>
            <a:r>
              <a:rPr lang="zh-CN" altLang="en-US" sz="2200" dirty="0" smtClean="0">
                <a:latin typeface="宋体" panose="02010600030101010101" pitchFamily="2" charset="-122"/>
                <a:ea typeface="宋体" panose="02010600030101010101" pitchFamily="2" charset="-122"/>
              </a:rPr>
              <a:t>比较前向、后向哪个分词的得到的概率结果更大，就取相应的分词结果</a:t>
            </a:r>
            <a:r>
              <a:rPr lang="zh-CN" altLang="en-US" sz="2400" dirty="0" smtClean="0">
                <a:latin typeface="宋体" panose="02010600030101010101" pitchFamily="2" charset="-122"/>
                <a:ea typeface="宋体" panose="02010600030101010101" pitchFamily="2" charset="-122"/>
              </a:rPr>
              <a:t>。</a:t>
            </a:r>
            <a:endParaRPr lang="en-US" altLang="zh-CN" sz="2200" dirty="0" smtClean="0">
              <a:latin typeface="宋体" panose="02010600030101010101" pitchFamily="2" charset="-122"/>
              <a:ea typeface="宋体" panose="02010600030101010101" pitchFamily="2" charset="-122"/>
            </a:endParaRPr>
          </a:p>
        </p:txBody>
      </p:sp>
      <p:pic>
        <p:nvPicPr>
          <p:cNvPr id="8" name="图片 7"/>
          <p:cNvPicPr>
            <a:picLocks noChangeAspect="1"/>
          </p:cNvPicPr>
          <p:nvPr/>
        </p:nvPicPr>
        <p:blipFill>
          <a:blip r:embed="rId2"/>
          <a:stretch>
            <a:fillRect/>
          </a:stretch>
        </p:blipFill>
        <p:spPr>
          <a:xfrm>
            <a:off x="1270034" y="3432312"/>
            <a:ext cx="7753528" cy="747802"/>
          </a:xfrm>
          <a:prstGeom prst="rect">
            <a:avLst/>
          </a:prstGeom>
        </p:spPr>
      </p:pic>
    </p:spTree>
    <p:extLst>
      <p:ext uri="{BB962C8B-B14F-4D97-AF65-F5344CB8AC3E}">
        <p14:creationId xmlns:p14="http://schemas.microsoft.com/office/powerpoint/2010/main" val="42675550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宋体" panose="02010600030101010101" pitchFamily="2" charset="-122"/>
                <a:ea typeface="宋体" panose="02010600030101010101" pitchFamily="2" charset="-122"/>
              </a:rPr>
              <a:t>               </a:t>
            </a:r>
            <a:r>
              <a:rPr lang="zh-CN" altLang="zh-CN" dirty="0" smtClean="0">
                <a:latin typeface="宋体" panose="02010600030101010101" pitchFamily="2" charset="-122"/>
                <a:ea typeface="宋体" panose="02010600030101010101" pitchFamily="2" charset="-122"/>
              </a:rPr>
              <a:t>基本算法</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sz="3000" b="1" dirty="0" smtClean="0">
                <a:latin typeface="宋体" panose="02010600030101010101" pitchFamily="2" charset="-122"/>
                <a:ea typeface="宋体" panose="02010600030101010101" pitchFamily="2" charset="-122"/>
              </a:rPr>
              <a:t>隐马尔科夫模型</a:t>
            </a:r>
            <a:r>
              <a:rPr lang="en-US" altLang="zh-CN" sz="3000" b="1" dirty="0" smtClean="0">
                <a:latin typeface="宋体" panose="02010600030101010101" pitchFamily="2" charset="-122"/>
                <a:ea typeface="宋体" panose="02010600030101010101" pitchFamily="2" charset="-122"/>
              </a:rPr>
              <a:t>(Hidden Markov Model, HMM)</a:t>
            </a:r>
          </a:p>
          <a:p>
            <a:pPr marL="0" indent="0">
              <a:buNone/>
            </a:pPr>
            <a:r>
              <a:rPr lang="zh-CN" altLang="en-US" sz="2200" dirty="0" smtClean="0">
                <a:latin typeface="宋体" panose="02010600030101010101" pitchFamily="2" charset="-122"/>
                <a:ea typeface="宋体" panose="02010600030101010101" pitchFamily="2" charset="-122"/>
              </a:rPr>
              <a:t>  </a:t>
            </a:r>
            <a:r>
              <a:rPr lang="zh-CN" altLang="en-US" sz="2400" dirty="0" smtClean="0">
                <a:latin typeface="宋体" panose="02010600030101010101" pitchFamily="2" charset="-122"/>
                <a:ea typeface="宋体" panose="02010600030101010101" pitchFamily="2" charset="-122"/>
              </a:rPr>
              <a:t>由于基于频度和词典的分词会倾向于把不能识别的词组一个字一个字地切割开，所以对这些字的合并就是识别</a:t>
            </a:r>
            <a:r>
              <a:rPr lang="en-US" altLang="zh-CN" sz="2400" dirty="0" smtClean="0">
                <a:latin typeface="宋体" panose="02010600030101010101" pitchFamily="2" charset="-122"/>
                <a:ea typeface="宋体" panose="02010600030101010101" pitchFamily="2" charset="-122"/>
              </a:rPr>
              <a:t>OOV</a:t>
            </a:r>
            <a:r>
              <a:rPr lang="zh-CN" altLang="en-US" sz="2400" dirty="0" smtClean="0">
                <a:latin typeface="宋体" panose="02010600030101010101" pitchFamily="2" charset="-122"/>
                <a:ea typeface="宋体" panose="02010600030101010101" pitchFamily="2" charset="-122"/>
              </a:rPr>
              <a:t>的一个方向，定义一个</a:t>
            </a:r>
            <a:r>
              <a:rPr lang="en-US" altLang="zh-CN" sz="2400" dirty="0" err="1" smtClean="0">
                <a:latin typeface="宋体" panose="02010600030101010101" pitchFamily="2" charset="-122"/>
                <a:ea typeface="宋体" panose="02010600030101010101" pitchFamily="2" charset="-122"/>
              </a:rPr>
              <a:t>buf</a:t>
            </a:r>
            <a:r>
              <a:rPr lang="en-US" altLang="zh-CN" sz="2400" dirty="0" smtClean="0">
                <a:latin typeface="宋体" panose="02010600030101010101" pitchFamily="2" charset="-122"/>
                <a:ea typeface="宋体" panose="02010600030101010101" pitchFamily="2" charset="-122"/>
              </a:rPr>
              <a:t> </a:t>
            </a:r>
            <a:r>
              <a:rPr lang="zh-CN" altLang="en-US" sz="2400" dirty="0" smtClean="0">
                <a:latin typeface="宋体" panose="02010600030101010101" pitchFamily="2" charset="-122"/>
                <a:ea typeface="宋体" panose="02010600030101010101" pitchFamily="2" charset="-122"/>
              </a:rPr>
              <a:t>变量收集了这些连续的单个字，最后把它们组合成字符串再交由 </a:t>
            </a:r>
            <a:r>
              <a:rPr lang="en-US" altLang="zh-CN" sz="2400" dirty="0" smtClean="0">
                <a:latin typeface="宋体" panose="02010600030101010101" pitchFamily="2" charset="-122"/>
                <a:ea typeface="宋体" panose="02010600030101010101" pitchFamily="2" charset="-122"/>
              </a:rPr>
              <a:t>HMM</a:t>
            </a:r>
            <a:r>
              <a:rPr lang="zh-CN" altLang="en-US" sz="2400" dirty="0" smtClean="0">
                <a:latin typeface="宋体" panose="02010600030101010101" pitchFamily="2" charset="-122"/>
                <a:ea typeface="宋体" panose="02010600030101010101" pitchFamily="2" charset="-122"/>
              </a:rPr>
              <a:t>来进行下一步分词。</a:t>
            </a:r>
            <a:r>
              <a:rPr lang="en-US" altLang="zh-CN" sz="2400" dirty="0" smtClean="0">
                <a:latin typeface="宋体" panose="02010600030101010101" pitchFamily="2" charset="-122"/>
                <a:ea typeface="宋体" panose="02010600030101010101" pitchFamily="2" charset="-122"/>
              </a:rPr>
              <a:t>HMM</a:t>
            </a:r>
            <a:r>
              <a:rPr lang="zh-CN" altLang="en-US" sz="2400" dirty="0" smtClean="0">
                <a:latin typeface="宋体" panose="02010600030101010101" pitchFamily="2" charset="-122"/>
                <a:ea typeface="宋体" panose="02010600030101010101" pitchFamily="2" charset="-122"/>
              </a:rPr>
              <a:t>可以处理</a:t>
            </a:r>
            <a:r>
              <a:rPr lang="en-US" altLang="zh-CN" sz="2400" dirty="0" smtClean="0">
                <a:latin typeface="宋体" panose="02010600030101010101" pitchFamily="2" charset="-122"/>
                <a:ea typeface="宋体" panose="02010600030101010101" pitchFamily="2" charset="-122"/>
              </a:rPr>
              <a:t>OOV</a:t>
            </a:r>
            <a:r>
              <a:rPr lang="zh-CN" altLang="en-US" sz="2400" dirty="0" smtClean="0">
                <a:latin typeface="宋体" panose="02010600030101010101" pitchFamily="2" charset="-122"/>
                <a:ea typeface="宋体" panose="02010600030101010101" pitchFamily="2" charset="-122"/>
              </a:rPr>
              <a:t>及歧义词</a:t>
            </a:r>
            <a:endParaRPr lang="en-US" altLang="zh-CN" sz="2400" dirty="0" smtClean="0">
              <a:latin typeface="宋体" panose="02010600030101010101" pitchFamily="2" charset="-122"/>
              <a:ea typeface="宋体" panose="02010600030101010101" pitchFamily="2" charset="-122"/>
            </a:endParaRPr>
          </a:p>
          <a:p>
            <a:pPr marL="0" indent="0">
              <a:buNone/>
            </a:pPr>
            <a:r>
              <a:rPr lang="en-US" altLang="zh-CN" sz="2400" b="1" dirty="0" smtClean="0"/>
              <a:t>  HMM</a:t>
            </a:r>
            <a:r>
              <a:rPr lang="en-US" altLang="zh-CN" sz="2400" dirty="0" smtClean="0"/>
              <a:t> </a:t>
            </a:r>
            <a:r>
              <a:rPr lang="zh-CN" altLang="en-US" sz="2400" b="1" dirty="0" smtClean="0"/>
              <a:t>模型介绍</a:t>
            </a:r>
            <a:endParaRPr lang="zh-CN" altLang="en-US" sz="2400" dirty="0" smtClean="0"/>
          </a:p>
          <a:p>
            <a:pPr marL="0" indent="0">
              <a:buNone/>
            </a:pPr>
            <a:r>
              <a:rPr lang="en-US" altLang="zh-CN" sz="2400" dirty="0" smtClean="0"/>
              <a:t>  </a:t>
            </a:r>
            <a:r>
              <a:rPr lang="en-US" altLang="zh-CN" sz="2400" dirty="0" err="1" smtClean="0"/>
              <a:t>StatusSet</a:t>
            </a:r>
            <a:r>
              <a:rPr lang="en-US" altLang="zh-CN" sz="2400" dirty="0" smtClean="0"/>
              <a:t>: </a:t>
            </a:r>
            <a:r>
              <a:rPr lang="zh-CN" altLang="en-US" sz="2400" dirty="0" smtClean="0"/>
              <a:t>状态值集合</a:t>
            </a:r>
            <a:r>
              <a:rPr lang="en-US" altLang="zh-CN" sz="2400" dirty="0" smtClean="0">
                <a:latin typeface="宋体" panose="02010600030101010101" pitchFamily="2" charset="-122"/>
                <a:ea typeface="宋体" panose="02010600030101010101" pitchFamily="2" charset="-122"/>
              </a:rPr>
              <a:t>S={B,M,E,S} </a:t>
            </a:r>
            <a:r>
              <a:rPr lang="en-US" altLang="zh-CN" sz="2400" dirty="0" err="1" smtClean="0"/>
              <a:t>ObservedSet</a:t>
            </a:r>
            <a:r>
              <a:rPr lang="en-US" altLang="zh-CN" sz="2400" dirty="0" smtClean="0"/>
              <a:t>: </a:t>
            </a:r>
            <a:r>
              <a:rPr lang="zh-CN" altLang="en-US" sz="2400" dirty="0" smtClean="0"/>
              <a:t>观察值集合</a:t>
            </a:r>
            <a:endParaRPr lang="en-US" altLang="zh-CN" sz="2400" dirty="0" smtClean="0"/>
          </a:p>
          <a:p>
            <a:pPr marL="0" indent="0">
              <a:buNone/>
            </a:pPr>
            <a:r>
              <a:rPr lang="en-US" altLang="zh-CN" sz="2400" dirty="0" smtClean="0"/>
              <a:t>  </a:t>
            </a:r>
            <a:r>
              <a:rPr lang="en-US" altLang="zh-CN" sz="2400" dirty="0" err="1" smtClean="0"/>
              <a:t>TransProbMatrix</a:t>
            </a:r>
            <a:r>
              <a:rPr lang="en-US" altLang="zh-CN" sz="2400" dirty="0" smtClean="0"/>
              <a:t>: </a:t>
            </a:r>
            <a:r>
              <a:rPr lang="zh-CN" altLang="en-US" sz="2400" dirty="0" smtClean="0"/>
              <a:t>转移概率矩阵        </a:t>
            </a:r>
            <a:r>
              <a:rPr lang="en-US" altLang="zh-CN" sz="2400" dirty="0" err="1" smtClean="0"/>
              <a:t>EmitProbMatrix</a:t>
            </a:r>
            <a:r>
              <a:rPr lang="en-US" altLang="zh-CN" sz="2400" dirty="0" smtClean="0"/>
              <a:t>: </a:t>
            </a:r>
            <a:r>
              <a:rPr lang="zh-CN" altLang="en-US" sz="2400" dirty="0" smtClean="0"/>
              <a:t>发射概率矩阵</a:t>
            </a:r>
            <a:endParaRPr lang="en-US" altLang="zh-CN" sz="2400" dirty="0" smtClean="0"/>
          </a:p>
          <a:p>
            <a:pPr marL="0" indent="0">
              <a:buNone/>
            </a:pPr>
            <a:r>
              <a:rPr lang="en-US" altLang="zh-CN" sz="2400" dirty="0" smtClean="0"/>
              <a:t>  </a:t>
            </a:r>
            <a:r>
              <a:rPr lang="en-US" altLang="zh-CN" sz="2400" dirty="0" err="1" smtClean="0"/>
              <a:t>InitStatus</a:t>
            </a:r>
            <a:r>
              <a:rPr lang="en-US" altLang="zh-CN" sz="2400" dirty="0" smtClean="0"/>
              <a:t>: </a:t>
            </a:r>
            <a:r>
              <a:rPr lang="zh-CN" altLang="en-US" sz="2400" dirty="0" smtClean="0"/>
              <a:t>初始状态分布</a:t>
            </a:r>
            <a:endParaRPr lang="en-US" altLang="zh-CN" sz="2200" dirty="0" smtClean="0">
              <a:latin typeface="宋体" panose="02010600030101010101" pitchFamily="2" charset="-122"/>
              <a:ea typeface="宋体" panose="02010600030101010101" pitchFamily="2" charset="-122"/>
            </a:endParaRPr>
          </a:p>
          <a:p>
            <a:pPr marL="0" indent="0">
              <a:buNone/>
            </a:pPr>
            <a:r>
              <a:rPr lang="zh-CN" altLang="en-US" sz="2400" dirty="0" smtClean="0"/>
              <a:t> </a:t>
            </a:r>
            <a:r>
              <a:rPr lang="en-US" altLang="zh-CN" sz="2400" b="1" dirty="0" smtClean="0"/>
              <a:t>HMM</a:t>
            </a:r>
            <a:r>
              <a:rPr lang="zh-CN" altLang="en-US" sz="2400" b="1" dirty="0" smtClean="0">
                <a:latin typeface="宋体" panose="02010600030101010101" pitchFamily="2" charset="-122"/>
                <a:ea typeface="宋体" panose="02010600030101010101" pitchFamily="2" charset="-122"/>
              </a:rPr>
              <a:t>解码问题</a:t>
            </a:r>
            <a:r>
              <a:rPr lang="en-US" altLang="zh-CN" sz="2400" b="1" dirty="0" smtClean="0">
                <a:latin typeface="宋体" panose="02010600030101010101" pitchFamily="2" charset="-122"/>
                <a:ea typeface="宋体" panose="02010600030101010101" pitchFamily="2" charset="-122"/>
              </a:rPr>
              <a:t>(</a:t>
            </a:r>
            <a:r>
              <a:rPr lang="zh-CN" altLang="en-US" sz="2400" b="1" dirty="0" smtClean="0">
                <a:latin typeface="宋体" panose="02010600030101010101" pitchFamily="2" charset="-122"/>
                <a:ea typeface="宋体" panose="02010600030101010101" pitchFamily="2" charset="-122"/>
              </a:rPr>
              <a:t>预测问题</a:t>
            </a:r>
            <a:r>
              <a:rPr lang="en-US" altLang="zh-CN" sz="2400" b="1" dirty="0" smtClean="0">
                <a:latin typeface="宋体" panose="02010600030101010101" pitchFamily="2" charset="-122"/>
                <a:ea typeface="宋体" panose="02010600030101010101" pitchFamily="2" charset="-122"/>
              </a:rPr>
              <a:t>) </a:t>
            </a:r>
            <a:r>
              <a:rPr lang="en-US" altLang="zh-CN" sz="2400" dirty="0" smtClean="0"/>
              <a:t/>
            </a:r>
            <a:br>
              <a:rPr lang="en-US" altLang="zh-CN" sz="2400" dirty="0" smtClean="0"/>
            </a:br>
            <a:r>
              <a:rPr lang="en-US" altLang="zh-CN" sz="2400" dirty="0" smtClean="0"/>
              <a:t>   </a:t>
            </a:r>
            <a:r>
              <a:rPr lang="zh-CN" altLang="en-US" sz="2400" dirty="0" smtClean="0">
                <a:latin typeface="宋体" panose="02010600030101010101" pitchFamily="2" charset="-122"/>
                <a:ea typeface="宋体" panose="02010600030101010101" pitchFamily="2" charset="-122"/>
              </a:rPr>
              <a:t>即给定观测序列 </a:t>
            </a:r>
            <a:r>
              <a:rPr lang="en-US" altLang="zh-CN" sz="2400" dirty="0" smtClean="0">
                <a:latin typeface="宋体" panose="02010600030101010101" pitchFamily="2" charset="-122"/>
                <a:ea typeface="宋体" panose="02010600030101010101" pitchFamily="2" charset="-122"/>
              </a:rPr>
              <a:t>O=O1,O2,O3…</a:t>
            </a:r>
            <a:r>
              <a:rPr lang="en-US" altLang="zh-CN" sz="2400" dirty="0" err="1" smtClean="0">
                <a:latin typeface="宋体" panose="02010600030101010101" pitchFamily="2" charset="-122"/>
                <a:ea typeface="宋体" panose="02010600030101010101" pitchFamily="2" charset="-122"/>
              </a:rPr>
              <a:t>Ot</a:t>
            </a:r>
            <a:r>
              <a:rPr lang="zh-CN" altLang="en-US" sz="2400" dirty="0" smtClean="0">
                <a:latin typeface="宋体" panose="02010600030101010101" pitchFamily="2" charset="-122"/>
                <a:ea typeface="宋体" panose="02010600030101010101" pitchFamily="2" charset="-122"/>
              </a:rPr>
              <a:t>和模型参数</a:t>
            </a:r>
            <a:r>
              <a:rPr lang="en-US" altLang="zh-CN" sz="2400" dirty="0" smtClean="0">
                <a:latin typeface="宋体" panose="02010600030101010101" pitchFamily="2" charset="-122"/>
                <a:ea typeface="宋体" panose="02010600030101010101" pitchFamily="2" charset="-122"/>
              </a:rPr>
              <a:t>λ=(A,B,π)</a:t>
            </a:r>
            <a:r>
              <a:rPr lang="zh-CN" altLang="en-US" sz="2400" dirty="0" smtClean="0">
                <a:latin typeface="宋体" panose="02010600030101010101" pitchFamily="2" charset="-122"/>
                <a:ea typeface="宋体" panose="02010600030101010101" pitchFamily="2" charset="-122"/>
              </a:rPr>
              <a:t>，怎样寻找满足这种观察序列意义上最优的隐含状态序列</a:t>
            </a:r>
            <a:r>
              <a:rPr lang="en-US" altLang="zh-CN" sz="2400" dirty="0" smtClean="0">
                <a:latin typeface="宋体" panose="02010600030101010101" pitchFamily="2" charset="-122"/>
                <a:ea typeface="宋体" panose="02010600030101010101" pitchFamily="2" charset="-122"/>
              </a:rPr>
              <a:t>S</a:t>
            </a:r>
            <a:r>
              <a:rPr lang="zh-CN" altLang="en-US" sz="2400" dirty="0" smtClean="0">
                <a:latin typeface="宋体" panose="02010600030101010101" pitchFamily="2" charset="-122"/>
                <a:ea typeface="宋体" panose="02010600030101010101" pitchFamily="2" charset="-122"/>
              </a:rPr>
              <a:t>。</a:t>
            </a:r>
            <a:r>
              <a:rPr lang="en-US" altLang="zh-CN" sz="2400" dirty="0" smtClean="0">
                <a:latin typeface="宋体" panose="02010600030101010101" pitchFamily="2" charset="-122"/>
                <a:ea typeface="宋体" panose="02010600030101010101" pitchFamily="2" charset="-122"/>
              </a:rPr>
              <a:t>(</a:t>
            </a:r>
            <a:r>
              <a:rPr lang="en-US" altLang="zh-CN" sz="2400" dirty="0" err="1" smtClean="0">
                <a:latin typeface="宋体" panose="02010600030101010101" pitchFamily="2" charset="-122"/>
                <a:ea typeface="宋体" panose="02010600030101010101" pitchFamily="2" charset="-122"/>
              </a:rPr>
              <a:t>viterbi</a:t>
            </a:r>
            <a:r>
              <a:rPr lang="zh-CN" altLang="en-US" sz="2400" dirty="0" smtClean="0">
                <a:latin typeface="宋体" panose="02010600030101010101" pitchFamily="2" charset="-122"/>
                <a:ea typeface="宋体" panose="02010600030101010101" pitchFamily="2" charset="-122"/>
              </a:rPr>
              <a:t>算法，</a:t>
            </a:r>
            <a:r>
              <a:rPr lang="en-US" altLang="zh-CN" sz="2400" dirty="0" smtClean="0">
                <a:latin typeface="宋体" panose="02010600030101010101" pitchFamily="2" charset="-122"/>
                <a:ea typeface="宋体" panose="02010600030101010101" pitchFamily="2" charset="-122"/>
              </a:rPr>
              <a:t>S={B,M,E,S})</a:t>
            </a:r>
          </a:p>
          <a:p>
            <a:pPr marL="0" indent="0">
              <a:buNone/>
            </a:pPr>
            <a:r>
              <a:rPr lang="en-US" altLang="zh-CN" sz="2200" dirty="0" smtClean="0">
                <a:latin typeface="宋体" panose="02010600030101010101" pitchFamily="2" charset="-122"/>
                <a:ea typeface="宋体" panose="02010600030101010101" pitchFamily="2" charset="-122"/>
              </a:rPr>
              <a:t>  </a:t>
            </a:r>
          </a:p>
          <a:p>
            <a:pPr marL="0" indent="0">
              <a:buNone/>
            </a:pPr>
            <a:r>
              <a:rPr lang="en-US" altLang="zh-CN" sz="2200" dirty="0" smtClean="0">
                <a:latin typeface="宋体" panose="02010600030101010101" pitchFamily="2" charset="-122"/>
                <a:ea typeface="宋体" panose="02010600030101010101" pitchFamily="2" charset="-122"/>
              </a:rPr>
              <a:t> </a:t>
            </a:r>
            <a:endParaRPr lang="en-US" altLang="zh-CN" sz="2200" b="1" dirty="0" smtClean="0">
              <a:latin typeface="宋体" panose="02010600030101010101" pitchFamily="2" charset="-122"/>
              <a:ea typeface="宋体" panose="02010600030101010101" pitchFamily="2" charset="-122"/>
            </a:endParaRPr>
          </a:p>
          <a:p>
            <a:pPr marL="0" indent="0">
              <a:buNone/>
            </a:pPr>
            <a:endParaRPr lang="en-US" altLang="zh-CN" b="1" dirty="0" smtClean="0"/>
          </a:p>
          <a:p>
            <a:endParaRPr lang="zh-CN" altLang="en-US" dirty="0"/>
          </a:p>
        </p:txBody>
      </p:sp>
    </p:spTree>
    <p:extLst>
      <p:ext uri="{BB962C8B-B14F-4D97-AF65-F5344CB8AC3E}">
        <p14:creationId xmlns:p14="http://schemas.microsoft.com/office/powerpoint/2010/main" val="789920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宋体" panose="02010600030101010101" pitchFamily="2" charset="-122"/>
                <a:ea typeface="宋体" panose="02010600030101010101" pitchFamily="2" charset="-122"/>
              </a:rPr>
              <a:t>               </a:t>
            </a:r>
            <a:r>
              <a:rPr lang="zh-CN" altLang="zh-CN" dirty="0" smtClean="0">
                <a:latin typeface="宋体" panose="02010600030101010101" pitchFamily="2" charset="-122"/>
                <a:ea typeface="宋体" panose="02010600030101010101" pitchFamily="2" charset="-122"/>
              </a:rPr>
              <a:t>基本算法</a:t>
            </a:r>
            <a:endParaRPr lang="zh-CN" altLang="en-US" dirty="0"/>
          </a:p>
        </p:txBody>
      </p:sp>
      <p:sp>
        <p:nvSpPr>
          <p:cNvPr id="3" name="内容占位符 2"/>
          <p:cNvSpPr>
            <a:spLocks noGrp="1"/>
          </p:cNvSpPr>
          <p:nvPr>
            <p:ph idx="1"/>
          </p:nvPr>
        </p:nvSpPr>
        <p:spPr/>
        <p:txBody>
          <a:bodyPr>
            <a:normAutofit/>
          </a:bodyPr>
          <a:lstStyle/>
          <a:p>
            <a:r>
              <a:rPr lang="en-US" altLang="zh-CN" b="1" dirty="0" smtClean="0">
                <a:latin typeface="宋体" panose="02010600030101010101" pitchFamily="2" charset="-122"/>
                <a:ea typeface="宋体" panose="02010600030101010101" pitchFamily="2" charset="-122"/>
              </a:rPr>
              <a:t>Viterbi</a:t>
            </a:r>
            <a:r>
              <a:rPr lang="zh-CN" altLang="en-US" b="1" dirty="0" smtClean="0">
                <a:latin typeface="宋体" panose="02010600030101010101" pitchFamily="2" charset="-122"/>
                <a:ea typeface="宋体" panose="02010600030101010101" pitchFamily="2" charset="-122"/>
              </a:rPr>
              <a:t>的算法步骤如下：</a:t>
            </a:r>
          </a:p>
          <a:p>
            <a:pPr marL="0" indent="0">
              <a:buNone/>
            </a:pPr>
            <a:r>
              <a:rPr lang="zh-CN" altLang="en-US" sz="2200" dirty="0" smtClean="0">
                <a:latin typeface="宋体" panose="02010600030101010101" pitchFamily="2" charset="-122"/>
                <a:ea typeface="宋体" panose="02010600030101010101" pitchFamily="2" charset="-122"/>
              </a:rPr>
              <a:t>步骤１ 计算第一个字的概率：状态的初始概率乘以隐藏状态到观察状态的条件概率。</a:t>
            </a:r>
            <a:endParaRPr lang="en-US" altLang="zh-CN" sz="2200" dirty="0" smtClean="0">
              <a:latin typeface="宋体" panose="02010600030101010101" pitchFamily="2" charset="-122"/>
              <a:ea typeface="宋体" panose="02010600030101010101" pitchFamily="2" charset="-122"/>
            </a:endParaRPr>
          </a:p>
          <a:p>
            <a:pPr marL="0" indent="0">
              <a:buNone/>
            </a:pPr>
            <a:r>
              <a:rPr lang="zh-CN" altLang="en-US" sz="2200" dirty="0" smtClean="0">
                <a:latin typeface="宋体" panose="02010600030101010101" pitchFamily="2" charset="-122"/>
                <a:ea typeface="宋体" panose="02010600030101010101" pitchFamily="2" charset="-122"/>
              </a:rPr>
              <a:t>步骤２ 计算</a:t>
            </a:r>
            <a:r>
              <a:rPr lang="zh-CN" altLang="en-US" sz="2200" dirty="0">
                <a:latin typeface="宋体" panose="02010600030101010101" pitchFamily="2" charset="-122"/>
                <a:ea typeface="宋体" panose="02010600030101010101" pitchFamily="2" charset="-122"/>
              </a:rPr>
              <a:t>第一个字以后的概率，首先从前一个字的</a:t>
            </a:r>
            <a:r>
              <a:rPr lang="zh-CN" altLang="en-US" sz="2200" dirty="0" smtClean="0">
                <a:latin typeface="宋体" panose="02010600030101010101" pitchFamily="2" charset="-122"/>
                <a:ea typeface="宋体" panose="02010600030101010101" pitchFamily="2" charset="-122"/>
              </a:rPr>
              <a:t>每个</a:t>
            </a:r>
            <a:r>
              <a:rPr lang="zh-CN" altLang="en-US" sz="2200" dirty="0">
                <a:latin typeface="宋体" panose="02010600030101010101" pitchFamily="2" charset="-122"/>
                <a:ea typeface="宋体" panose="02010600030101010101" pitchFamily="2" charset="-122"/>
              </a:rPr>
              <a:t>状态转移到当前状态的概率的最大值，然后乘以隐藏状态</a:t>
            </a:r>
            <a:r>
              <a:rPr lang="zh-CN" altLang="en-US" sz="2200" dirty="0" smtClean="0">
                <a:latin typeface="宋体" panose="02010600030101010101" pitchFamily="2" charset="-122"/>
                <a:ea typeface="宋体" panose="02010600030101010101" pitchFamily="2" charset="-122"/>
              </a:rPr>
              <a:t>到观察</a:t>
            </a:r>
            <a:r>
              <a:rPr lang="zh-CN" altLang="en-US" sz="2200" dirty="0">
                <a:latin typeface="宋体" panose="02010600030101010101" pitchFamily="2" charset="-122"/>
                <a:ea typeface="宋体" panose="02010600030101010101" pitchFamily="2" charset="-122"/>
              </a:rPr>
              <a:t>状态的条件概率。</a:t>
            </a:r>
          </a:p>
          <a:p>
            <a:pPr marL="0" indent="0">
              <a:buNone/>
            </a:pPr>
            <a:r>
              <a:rPr lang="zh-CN" altLang="en-US" sz="2200" dirty="0" smtClean="0">
                <a:latin typeface="宋体" panose="02010600030101010101" pitchFamily="2" charset="-122"/>
                <a:ea typeface="宋体" panose="02010600030101010101" pitchFamily="2" charset="-122"/>
              </a:rPr>
              <a:t>步骤３ 找到</a:t>
            </a:r>
            <a:r>
              <a:rPr lang="zh-CN" altLang="en-US" sz="2200" dirty="0">
                <a:latin typeface="宋体" panose="02010600030101010101" pitchFamily="2" charset="-122"/>
                <a:ea typeface="宋体" panose="02010600030101010101" pitchFamily="2" charset="-122"/>
              </a:rPr>
              <a:t>最后一个字呈现哪种状态的概率最大。</a:t>
            </a:r>
          </a:p>
          <a:p>
            <a:pPr marL="0" indent="0">
              <a:buNone/>
            </a:pPr>
            <a:r>
              <a:rPr lang="zh-CN" altLang="en-US" sz="2200" dirty="0" smtClean="0">
                <a:latin typeface="宋体" panose="02010600030101010101" pitchFamily="2" charset="-122"/>
                <a:ea typeface="宋体" panose="02010600030101010101" pitchFamily="2" charset="-122"/>
              </a:rPr>
              <a:t>步骤４ 用</a:t>
            </a:r>
            <a:r>
              <a:rPr lang="zh-CN" altLang="en-US" sz="2200" dirty="0">
                <a:latin typeface="宋体" panose="02010600030101010101" pitchFamily="2" charset="-122"/>
                <a:ea typeface="宋体" panose="02010600030101010101" pitchFamily="2" charset="-122"/>
              </a:rPr>
              <a:t>动态规划的方法逆推回去各个字出现什么</a:t>
            </a:r>
            <a:r>
              <a:rPr lang="zh-CN" altLang="en-US" sz="2200" dirty="0" smtClean="0">
                <a:latin typeface="宋体" panose="02010600030101010101" pitchFamily="2" charset="-122"/>
                <a:ea typeface="宋体" panose="02010600030101010101" pitchFamily="2" charset="-122"/>
              </a:rPr>
              <a:t>状态概率</a:t>
            </a:r>
            <a:r>
              <a:rPr lang="zh-CN" altLang="en-US" sz="2200" dirty="0">
                <a:latin typeface="宋体" panose="02010600030101010101" pitchFamily="2" charset="-122"/>
                <a:ea typeface="宋体" panose="02010600030101010101" pitchFamily="2" charset="-122"/>
              </a:rPr>
              <a:t>最大。</a:t>
            </a:r>
          </a:p>
          <a:p>
            <a:pPr marL="0" indent="0">
              <a:buNone/>
            </a:pPr>
            <a:endParaRPr lang="zh-CN" altLang="en-US" dirty="0"/>
          </a:p>
        </p:txBody>
      </p:sp>
    </p:spTree>
    <p:extLst>
      <p:ext uri="{BB962C8B-B14F-4D97-AF65-F5344CB8AC3E}">
        <p14:creationId xmlns:p14="http://schemas.microsoft.com/office/powerpoint/2010/main" val="31382624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utoShape 8"/>
          <p:cNvSpPr>
            <a:spLocks noChangeArrowheads="1"/>
          </p:cNvSpPr>
          <p:nvPr/>
        </p:nvSpPr>
        <p:spPr bwMode="gray">
          <a:xfrm>
            <a:off x="2027614" y="4198367"/>
            <a:ext cx="6066881" cy="451394"/>
          </a:xfrm>
          <a:prstGeom prst="roundRect">
            <a:avLst>
              <a:gd name="adj" fmla="val 50000"/>
            </a:avLst>
          </a:prstGeom>
          <a:noFill/>
          <a:ln w="28575" algn="ctr">
            <a:solidFill>
              <a:schemeClr val="bg2">
                <a:lumMod val="75000"/>
              </a:schemeClr>
            </a:solidFill>
            <a:round/>
            <a:headEnd/>
            <a:tailEnd/>
          </a:ln>
          <a:effectLst/>
          <a:extLst>
            <a:ext uri="{909E8E84-426E-40DD-AFC4-6F175D3DCCD1}">
              <a14:hiddenFill xmlns:a14="http://schemas.microsoft.com/office/drawing/2010/main">
                <a:gradFill rotWithShape="1">
                  <a:gsLst>
                    <a:gs pos="0">
                      <a:srgbClr val="FFFFFF"/>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0" eaLnBrk="0" fontAlgn="base" hangingPunct="0">
              <a:spcBef>
                <a:spcPct val="20000"/>
              </a:spcBef>
              <a:spcAft>
                <a:spcPct val="0"/>
              </a:spcAft>
              <a:buClr>
                <a:srgbClr val="0563C1"/>
              </a:buClr>
              <a:buFont typeface="Wingdings" panose="05000000000000000000" pitchFamily="2" charset="2"/>
              <a:buChar char="v"/>
            </a:pPr>
            <a:r>
              <a:rPr lang="zh-CN" altLang="zh-CN" sz="2800" dirty="0" smtClean="0">
                <a:latin typeface="宋体" panose="02010600030101010101" pitchFamily="2" charset="-122"/>
                <a:ea typeface="宋体" panose="02010600030101010101" pitchFamily="2" charset="-122"/>
                <a:hlinkClick r:id="rId2" action="ppaction://hlinksldjump"/>
              </a:rPr>
              <a:t>评估方法及评估结果</a:t>
            </a:r>
            <a:endParaRPr lang="zh-CN" altLang="en-US" sz="2800" dirty="0">
              <a:latin typeface="宋体" panose="02010600030101010101" pitchFamily="2" charset="-122"/>
              <a:ea typeface="宋体" panose="02010600030101010101" pitchFamily="2" charset="-122"/>
            </a:endParaRPr>
          </a:p>
        </p:txBody>
      </p:sp>
      <p:sp>
        <p:nvSpPr>
          <p:cNvPr id="38" name="AutoShape 10"/>
          <p:cNvSpPr>
            <a:spLocks noChangeArrowheads="1"/>
          </p:cNvSpPr>
          <p:nvPr/>
        </p:nvSpPr>
        <p:spPr bwMode="gray">
          <a:xfrm>
            <a:off x="1961414" y="2471870"/>
            <a:ext cx="4867275" cy="508000"/>
          </a:xfrm>
          <a:prstGeom prst="roundRect">
            <a:avLst>
              <a:gd name="adj" fmla="val 50000"/>
            </a:avLst>
          </a:prstGeom>
          <a:solidFill>
            <a:schemeClr val="bg1"/>
          </a:solidFill>
          <a:ln w="28575" algn="ctr">
            <a:solidFill>
              <a:schemeClr val="bg2">
                <a:lumMod val="75000"/>
              </a:schemeClr>
            </a:solidFill>
            <a:round/>
            <a:headEnd/>
            <a:tailEnd/>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0" eaLnBrk="0" fontAlgn="base" hangingPunct="0">
              <a:spcBef>
                <a:spcPct val="20000"/>
              </a:spcBef>
              <a:spcAft>
                <a:spcPct val="0"/>
              </a:spcAft>
              <a:buClr>
                <a:srgbClr val="0563C1"/>
              </a:buClr>
              <a:buFont typeface="Wingdings" panose="05000000000000000000" pitchFamily="2" charset="2"/>
              <a:buChar char="v"/>
            </a:pPr>
            <a:endParaRPr lang="en-US" altLang="zh-CN" sz="2800" dirty="0" smtClean="0">
              <a:latin typeface="宋体" panose="02010600030101010101" pitchFamily="2" charset="-122"/>
              <a:ea typeface="宋体" panose="02010600030101010101" pitchFamily="2" charset="-122"/>
            </a:endParaRPr>
          </a:p>
          <a:p>
            <a:pPr lvl="0" eaLnBrk="0" fontAlgn="base" hangingPunct="0">
              <a:spcBef>
                <a:spcPct val="20000"/>
              </a:spcBef>
              <a:spcAft>
                <a:spcPct val="0"/>
              </a:spcAft>
              <a:buClr>
                <a:srgbClr val="0563C1"/>
              </a:buClr>
              <a:buFont typeface="Wingdings" panose="05000000000000000000" pitchFamily="2" charset="2"/>
              <a:buChar char="v"/>
            </a:pPr>
            <a:r>
              <a:rPr lang="zh-CN" altLang="zh-CN" sz="2800" dirty="0" smtClean="0">
                <a:latin typeface="宋体" panose="02010600030101010101" pitchFamily="2" charset="-122"/>
                <a:ea typeface="宋体" panose="02010600030101010101" pitchFamily="2" charset="-122"/>
              </a:rPr>
              <a:t>基本算法</a:t>
            </a:r>
            <a:endParaRPr lang="zh-CN" altLang="zh-CN" sz="2800" b="1" dirty="0">
              <a:solidFill>
                <a:srgbClr val="000000"/>
              </a:solidFill>
              <a:latin typeface="Verdana" panose="020B0604030504040204" pitchFamily="34" charset="0"/>
              <a:ea typeface="宋体" panose="02010600030101010101" pitchFamily="2" charset="-122"/>
            </a:endParaRPr>
          </a:p>
          <a:p>
            <a:endParaRPr lang="en-US" altLang="zh-CN" sz="2800" dirty="0" smtClean="0">
              <a:latin typeface="宋体" panose="02010600030101010101" pitchFamily="2" charset="-122"/>
              <a:ea typeface="宋体" panose="02010600030101010101" pitchFamily="2" charset="-122"/>
            </a:endParaRPr>
          </a:p>
        </p:txBody>
      </p:sp>
      <p:grpSp>
        <p:nvGrpSpPr>
          <p:cNvPr id="39" name="Group 11"/>
          <p:cNvGrpSpPr>
            <a:grpSpLocks/>
          </p:cNvGrpSpPr>
          <p:nvPr/>
        </p:nvGrpSpPr>
        <p:grpSpPr bwMode="auto">
          <a:xfrm>
            <a:off x="1579202" y="2535724"/>
            <a:ext cx="381000" cy="381000"/>
            <a:chOff x="2078" y="1680"/>
            <a:chExt cx="1615" cy="1615"/>
          </a:xfrm>
        </p:grpSpPr>
        <p:sp>
          <p:nvSpPr>
            <p:cNvPr id="40" name="Oval 1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p>
          </p:txBody>
        </p:sp>
        <p:sp>
          <p:nvSpPr>
            <p:cNvPr id="41" name="Oval 1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p>
          </p:txBody>
        </p:sp>
        <p:sp>
          <p:nvSpPr>
            <p:cNvPr id="42" name="Oval 1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smtClean="0"/>
            </a:p>
          </p:txBody>
        </p:sp>
        <p:sp>
          <p:nvSpPr>
            <p:cNvPr id="43" name="Oval 15"/>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p>
          </p:txBody>
        </p:sp>
        <p:sp>
          <p:nvSpPr>
            <p:cNvPr id="44" name="Oval 1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smtClean="0"/>
            </a:p>
          </p:txBody>
        </p:sp>
        <p:sp>
          <p:nvSpPr>
            <p:cNvPr id="45" name="Oval 17"/>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p>
          </p:txBody>
        </p:sp>
      </p:grpSp>
      <p:grpSp>
        <p:nvGrpSpPr>
          <p:cNvPr id="53" name="Group 25"/>
          <p:cNvGrpSpPr>
            <a:grpSpLocks/>
          </p:cNvGrpSpPr>
          <p:nvPr/>
        </p:nvGrpSpPr>
        <p:grpSpPr bwMode="auto">
          <a:xfrm>
            <a:off x="1627741" y="4233918"/>
            <a:ext cx="381000" cy="381000"/>
            <a:chOff x="2078" y="1680"/>
            <a:chExt cx="1615" cy="1615"/>
          </a:xfrm>
        </p:grpSpPr>
        <p:sp>
          <p:nvSpPr>
            <p:cNvPr id="54" name="Oval 26"/>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p>
          </p:txBody>
        </p:sp>
        <p:sp>
          <p:nvSpPr>
            <p:cNvPr id="55" name="Oval 27"/>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p>
          </p:txBody>
        </p:sp>
        <p:sp>
          <p:nvSpPr>
            <p:cNvPr id="56" name="Oval 28"/>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smtClean="0"/>
            </a:p>
          </p:txBody>
        </p:sp>
        <p:sp>
          <p:nvSpPr>
            <p:cNvPr id="57" name="Oval 29"/>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p>
          </p:txBody>
        </p:sp>
        <p:sp>
          <p:nvSpPr>
            <p:cNvPr id="58" name="Oval 30"/>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smtClean="0"/>
            </a:p>
          </p:txBody>
        </p:sp>
        <p:sp>
          <p:nvSpPr>
            <p:cNvPr id="59" name="Oval 31"/>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p>
          </p:txBody>
        </p:sp>
      </p:grpSp>
      <p:sp>
        <p:nvSpPr>
          <p:cNvPr id="68" name="AutoShape 5"/>
          <p:cNvSpPr>
            <a:spLocks noChangeArrowheads="1"/>
          </p:cNvSpPr>
          <p:nvPr/>
        </p:nvSpPr>
        <p:spPr bwMode="ltGray">
          <a:xfrm rot="5400000" flipH="1">
            <a:off x="-2072356" y="1611390"/>
            <a:ext cx="4032250" cy="39290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chemeClr val="hlink">
                  <a:alpha val="56000"/>
                </a:schemeClr>
              </a:gs>
              <a:gs pos="100000">
                <a:schemeClr val="hlink">
                  <a:gamma/>
                  <a:tint val="0"/>
                  <a:invGamma/>
                  <a:alpha val="48000"/>
                </a:schemeClr>
              </a:gs>
            </a:gsLst>
            <a:lin ang="5400000" scaled="1"/>
          </a:gra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defRPr/>
            </a:pPr>
            <a:endParaRPr lang="zh-CN" altLang="en-US"/>
          </a:p>
        </p:txBody>
      </p:sp>
    </p:spTree>
    <p:extLst>
      <p:ext uri="{BB962C8B-B14F-4D97-AF65-F5344CB8AC3E}">
        <p14:creationId xmlns:p14="http://schemas.microsoft.com/office/powerpoint/2010/main" val="20367420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0"/>
            <a:r>
              <a:rPr lang="en-US" altLang="zh-CN" dirty="0" smtClean="0">
                <a:latin typeface="宋体" panose="02010600030101010101" pitchFamily="2" charset="-122"/>
                <a:ea typeface="宋体" panose="02010600030101010101" pitchFamily="2" charset="-122"/>
              </a:rPr>
              <a:t/>
            </a:r>
            <a:br>
              <a:rPr lang="en-US" altLang="zh-CN" dirty="0" smtClean="0">
                <a:latin typeface="宋体" panose="02010600030101010101" pitchFamily="2" charset="-122"/>
                <a:ea typeface="宋体" panose="02010600030101010101" pitchFamily="2" charset="-122"/>
              </a:rPr>
            </a:br>
            <a:r>
              <a:rPr lang="en-US" altLang="zh-CN" dirty="0">
                <a:latin typeface="宋体" panose="02010600030101010101" pitchFamily="2" charset="-122"/>
                <a:ea typeface="宋体" panose="02010600030101010101" pitchFamily="2" charset="-122"/>
              </a:rPr>
              <a:t> </a:t>
            </a:r>
            <a:r>
              <a:rPr lang="en-US" altLang="zh-CN" dirty="0" smtClean="0">
                <a:latin typeface="宋体" panose="02010600030101010101" pitchFamily="2" charset="-122"/>
                <a:ea typeface="宋体" panose="02010600030101010101" pitchFamily="2" charset="-122"/>
              </a:rPr>
              <a:t>            </a:t>
            </a:r>
            <a:r>
              <a:rPr lang="zh-CN" altLang="zh-CN" dirty="0" smtClean="0">
                <a:latin typeface="宋体" panose="02010600030101010101" pitchFamily="2" charset="-122"/>
                <a:ea typeface="宋体" panose="02010600030101010101" pitchFamily="2" charset="-122"/>
              </a:rPr>
              <a:t>评估</a:t>
            </a:r>
            <a:r>
              <a:rPr lang="zh-CN" altLang="zh-CN" dirty="0">
                <a:latin typeface="宋体" panose="02010600030101010101" pitchFamily="2" charset="-122"/>
                <a:ea typeface="宋体" panose="02010600030101010101" pitchFamily="2" charset="-122"/>
              </a:rPr>
              <a:t>方法及评估结果</a:t>
            </a:r>
            <a:r>
              <a:rPr lang="zh-CN" altLang="en-US" dirty="0">
                <a:latin typeface="宋体" panose="02010600030101010101" pitchFamily="2" charset="-122"/>
                <a:ea typeface="宋体" panose="02010600030101010101" pitchFamily="2" charset="-122"/>
              </a:rPr>
              <a:t/>
            </a:r>
            <a:br>
              <a:rPr lang="zh-CN" altLang="en-US" dirty="0">
                <a:latin typeface="宋体" panose="02010600030101010101" pitchFamily="2" charset="-122"/>
                <a:ea typeface="宋体" panose="02010600030101010101" pitchFamily="2" charset="-122"/>
              </a:rPr>
            </a:br>
            <a:endParaRPr lang="zh-CN" altLang="en-US" dirty="0"/>
          </a:p>
        </p:txBody>
      </p:sp>
      <p:sp>
        <p:nvSpPr>
          <p:cNvPr id="3" name="内容占位符 2"/>
          <p:cNvSpPr>
            <a:spLocks noGrp="1"/>
          </p:cNvSpPr>
          <p:nvPr>
            <p:ph idx="1"/>
          </p:nvPr>
        </p:nvSpPr>
        <p:spPr/>
        <p:txBody>
          <a:bodyPr/>
          <a:lstStyle/>
          <a:p>
            <a:r>
              <a:rPr lang="zh-CN" altLang="en-US" dirty="0" smtClean="0"/>
              <a:t>评估方法</a:t>
            </a:r>
            <a:endParaRPr lang="en-US" altLang="zh-CN" dirty="0" smtClean="0"/>
          </a:p>
          <a:p>
            <a:pPr marL="0" indent="0">
              <a:buNone/>
            </a:pPr>
            <a:r>
              <a:rPr lang="zh-CN" altLang="en-US" sz="2400" dirty="0" smtClean="0">
                <a:latin typeface="宋体" panose="02010600030101010101" pitchFamily="2" charset="-122"/>
                <a:ea typeface="宋体" panose="02010600030101010101" pitchFamily="2" charset="-122"/>
              </a:rPr>
              <a:t>  常用</a:t>
            </a:r>
            <a:r>
              <a:rPr lang="zh-CN" altLang="en-US" sz="2400" dirty="0">
                <a:latin typeface="宋体" panose="02010600030101010101" pitchFamily="2" charset="-122"/>
                <a:ea typeface="宋体" panose="02010600030101010101" pitchFamily="2" charset="-122"/>
              </a:rPr>
              <a:t>的评测指标包括准确率</a:t>
            </a:r>
            <a:r>
              <a:rPr lang="en-US" altLang="zh-CN" sz="2400" dirty="0">
                <a:latin typeface="宋体" panose="02010600030101010101" pitchFamily="2" charset="-122"/>
                <a:ea typeface="宋体" panose="02010600030101010101" pitchFamily="2" charset="-122"/>
              </a:rPr>
              <a:t>P(Precision)</a:t>
            </a:r>
            <a:r>
              <a:rPr lang="zh-CN" altLang="en-US" sz="2400" dirty="0">
                <a:latin typeface="宋体" panose="02010600030101010101" pitchFamily="2" charset="-122"/>
                <a:ea typeface="宋体" panose="02010600030101010101" pitchFamily="2" charset="-122"/>
              </a:rPr>
              <a:t>、召回率</a:t>
            </a:r>
            <a:r>
              <a:rPr lang="en-US" altLang="zh-CN" sz="2400" dirty="0">
                <a:latin typeface="宋体" panose="02010600030101010101" pitchFamily="2" charset="-122"/>
                <a:ea typeface="宋体" panose="02010600030101010101" pitchFamily="2" charset="-122"/>
              </a:rPr>
              <a:t>R(Recall)</a:t>
            </a:r>
            <a:r>
              <a:rPr lang="zh-CN" altLang="en-US" sz="2400" dirty="0">
                <a:latin typeface="宋体" panose="02010600030101010101" pitchFamily="2" charset="-122"/>
                <a:ea typeface="宋体" panose="02010600030101010101" pitchFamily="2" charset="-122"/>
              </a:rPr>
              <a:t>和</a:t>
            </a:r>
            <a:r>
              <a:rPr lang="en-US" altLang="zh-CN" sz="2400" dirty="0">
                <a:latin typeface="宋体" panose="02010600030101010101" pitchFamily="2" charset="-122"/>
                <a:ea typeface="宋体" panose="02010600030101010101" pitchFamily="2" charset="-122"/>
              </a:rPr>
              <a:t>F</a:t>
            </a:r>
            <a:r>
              <a:rPr lang="zh-CN" altLang="en-US" sz="2400" dirty="0">
                <a:latin typeface="宋体" panose="02010600030101010101" pitchFamily="2" charset="-122"/>
                <a:ea typeface="宋体" panose="02010600030101010101" pitchFamily="2" charset="-122"/>
              </a:rPr>
              <a:t>值</a:t>
            </a:r>
            <a:r>
              <a:rPr lang="en-US" altLang="zh-CN" sz="2400" dirty="0">
                <a:latin typeface="宋体" panose="02010600030101010101" pitchFamily="2" charset="-122"/>
                <a:ea typeface="宋体" panose="02010600030101010101" pitchFamily="2" charset="-122"/>
              </a:rPr>
              <a:t>(F Score</a:t>
            </a:r>
            <a:r>
              <a:rPr lang="en-US" altLang="zh-CN" sz="2400" dirty="0" smtClean="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a:p>
            <a:pPr marL="0" indent="0">
              <a:buNone/>
            </a:pPr>
            <a:r>
              <a:rPr lang="en-US" altLang="zh-CN" sz="2400" dirty="0" smtClean="0">
                <a:latin typeface="宋体" panose="02010600030101010101" pitchFamily="2" charset="-122"/>
                <a:ea typeface="宋体" panose="02010600030101010101" pitchFamily="2" charset="-122"/>
              </a:rPr>
              <a:t>P=</a:t>
            </a:r>
            <a:r>
              <a:rPr lang="zh-CN" altLang="en-US" sz="2400" dirty="0" smtClean="0">
                <a:latin typeface="宋体" panose="02010600030101010101" pitchFamily="2" charset="-122"/>
                <a:ea typeface="宋体" panose="02010600030101010101" pitchFamily="2" charset="-122"/>
              </a:rPr>
              <a:t>分词结果中切分正确的总词数</a:t>
            </a:r>
            <a:r>
              <a:rPr lang="en-US" altLang="zh-CN" sz="2400" dirty="0" smtClean="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分词结果中的总词数</a:t>
            </a:r>
            <a:endParaRPr lang="en-US" altLang="zh-CN" sz="2400" dirty="0" smtClean="0">
              <a:latin typeface="宋体" panose="02010600030101010101" pitchFamily="2" charset="-122"/>
              <a:ea typeface="宋体" panose="02010600030101010101" pitchFamily="2" charset="-122"/>
            </a:endParaRPr>
          </a:p>
          <a:p>
            <a:pPr marL="0" indent="0">
              <a:buNone/>
            </a:pPr>
            <a:r>
              <a:rPr lang="en-US" altLang="zh-CN" sz="2400" dirty="0" smtClean="0">
                <a:latin typeface="宋体" panose="02010600030101010101" pitchFamily="2" charset="-122"/>
                <a:ea typeface="宋体" panose="02010600030101010101" pitchFamily="2" charset="-122"/>
              </a:rPr>
              <a:t>R=</a:t>
            </a:r>
            <a:r>
              <a:rPr lang="zh-CN" altLang="en-US" sz="2400" dirty="0" smtClean="0">
                <a:latin typeface="宋体" panose="02010600030101010101" pitchFamily="2" charset="-122"/>
                <a:ea typeface="宋体" panose="02010600030101010101" pitchFamily="2" charset="-122"/>
              </a:rPr>
              <a:t>分词结果中切分正确的总词数</a:t>
            </a:r>
            <a:r>
              <a:rPr lang="en-US" altLang="zh-CN" sz="2400" dirty="0" smtClean="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标准</a:t>
            </a:r>
            <a:r>
              <a:rPr lang="zh-CN" altLang="en-US" sz="2400" dirty="0" smtClean="0">
                <a:latin typeface="宋体" panose="02010600030101010101" pitchFamily="2" charset="-122"/>
                <a:ea typeface="宋体" panose="02010600030101010101" pitchFamily="2" charset="-122"/>
              </a:rPr>
              <a:t>结果中的总词数</a:t>
            </a:r>
            <a:endParaRPr lang="en-US" altLang="zh-CN" sz="2400" dirty="0" smtClean="0">
              <a:latin typeface="宋体" panose="02010600030101010101" pitchFamily="2" charset="-122"/>
              <a:ea typeface="宋体" panose="02010600030101010101" pitchFamily="2" charset="-122"/>
            </a:endParaRPr>
          </a:p>
          <a:p>
            <a:pPr marL="0" indent="0">
              <a:buNone/>
            </a:pPr>
            <a:r>
              <a:rPr lang="en-US" altLang="zh-CN" sz="2400" dirty="0" smtClean="0">
                <a:latin typeface="宋体" panose="02010600030101010101" pitchFamily="2" charset="-122"/>
                <a:ea typeface="宋体" panose="02010600030101010101" pitchFamily="2" charset="-122"/>
              </a:rPr>
              <a:t>F=2PR/P+R</a:t>
            </a:r>
          </a:p>
          <a:p>
            <a:r>
              <a:rPr lang="zh-CN" altLang="en-US" sz="2400" dirty="0" smtClean="0">
                <a:latin typeface="宋体" panose="02010600030101010101" pitchFamily="2" charset="-122"/>
                <a:ea typeface="宋体" panose="02010600030101010101" pitchFamily="2" charset="-122"/>
              </a:rPr>
              <a:t>评估结果</a:t>
            </a:r>
            <a:endParaRPr lang="en-US" altLang="zh-CN" sz="2400" dirty="0" smtClean="0">
              <a:latin typeface="宋体" panose="02010600030101010101" pitchFamily="2" charset="-122"/>
              <a:ea typeface="宋体" panose="02010600030101010101" pitchFamily="2" charset="-122"/>
            </a:endParaRPr>
          </a:p>
          <a:p>
            <a:pPr marL="0" indent="0">
              <a:buNone/>
            </a:pPr>
            <a:endParaRPr lang="zh-CN" altLang="en-US" sz="2400" dirty="0"/>
          </a:p>
        </p:txBody>
      </p:sp>
      <p:pic>
        <p:nvPicPr>
          <p:cNvPr id="5" name="图片 4"/>
          <p:cNvPicPr>
            <a:picLocks noChangeAspect="1"/>
          </p:cNvPicPr>
          <p:nvPr/>
        </p:nvPicPr>
        <p:blipFill>
          <a:blip r:embed="rId2"/>
          <a:stretch>
            <a:fillRect/>
          </a:stretch>
        </p:blipFill>
        <p:spPr>
          <a:xfrm>
            <a:off x="2571775" y="4796124"/>
            <a:ext cx="3810594" cy="1448307"/>
          </a:xfrm>
          <a:prstGeom prst="rect">
            <a:avLst/>
          </a:prstGeom>
        </p:spPr>
      </p:pic>
      <p:pic>
        <p:nvPicPr>
          <p:cNvPr id="6" name="内容占位符 3"/>
          <p:cNvPicPr>
            <a:picLocks noChangeAspect="1"/>
          </p:cNvPicPr>
          <p:nvPr/>
        </p:nvPicPr>
        <p:blipFill>
          <a:blip r:embed="rId3"/>
          <a:stretch>
            <a:fillRect/>
          </a:stretch>
        </p:blipFill>
        <p:spPr>
          <a:xfrm>
            <a:off x="8374590" y="3434219"/>
            <a:ext cx="1190476" cy="2723809"/>
          </a:xfrm>
          <a:prstGeom prst="rect">
            <a:avLst/>
          </a:prstGeom>
        </p:spPr>
      </p:pic>
    </p:spTree>
    <p:extLst>
      <p:ext uri="{BB962C8B-B14F-4D97-AF65-F5344CB8AC3E}">
        <p14:creationId xmlns:p14="http://schemas.microsoft.com/office/powerpoint/2010/main" val="2617707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769</Words>
  <Application>Microsoft Office PowerPoint</Application>
  <PresentationFormat>宽屏</PresentationFormat>
  <Paragraphs>56</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等线</vt:lpstr>
      <vt:lpstr>等线 Light</vt:lpstr>
      <vt:lpstr>华文行楷</vt:lpstr>
      <vt:lpstr>宋体</vt:lpstr>
      <vt:lpstr>Arial</vt:lpstr>
      <vt:lpstr>Verdana</vt:lpstr>
      <vt:lpstr>Wingdings</vt:lpstr>
      <vt:lpstr>Office 主题​​</vt:lpstr>
      <vt:lpstr>中文分词</vt:lpstr>
      <vt:lpstr>PowerPoint 演示文稿</vt:lpstr>
      <vt:lpstr>                               基本算法 </vt:lpstr>
      <vt:lpstr>               基本算法</vt:lpstr>
      <vt:lpstr>              基本算法</vt:lpstr>
      <vt:lpstr>               基本算法</vt:lpstr>
      <vt:lpstr>               基本算法</vt:lpstr>
      <vt:lpstr>PowerPoint 演示文稿</vt:lpstr>
      <vt:lpstr>              评估方法及评估结果 </vt:lpstr>
      <vt:lpstr>谢谢！</vt:lpstr>
    </vt:vector>
  </TitlesOfParts>
  <Company>whut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中文分词</dc:title>
  <dc:creator>xiao</dc:creator>
  <cp:lastModifiedBy>xiao</cp:lastModifiedBy>
  <cp:revision>13</cp:revision>
  <dcterms:created xsi:type="dcterms:W3CDTF">2016-11-24T07:55:49Z</dcterms:created>
  <dcterms:modified xsi:type="dcterms:W3CDTF">2016-11-24T15:33:10Z</dcterms:modified>
</cp:coreProperties>
</file>