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2" r:id="rId3"/>
    <p:sldId id="323" r:id="rId4"/>
    <p:sldId id="315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39" r:id="rId14"/>
    <p:sldId id="340" r:id="rId15"/>
    <p:sldId id="341" r:id="rId16"/>
    <p:sldId id="342" r:id="rId17"/>
    <p:sldId id="343" r:id="rId18"/>
    <p:sldId id="344" r:id="rId19"/>
    <p:sldId id="346" r:id="rId20"/>
    <p:sldId id="347" r:id="rId21"/>
    <p:sldId id="348" r:id="rId22"/>
    <p:sldId id="349" r:id="rId23"/>
    <p:sldId id="350" r:id="rId24"/>
    <p:sldId id="351" r:id="rId25"/>
    <p:sldId id="345" r:id="rId26"/>
    <p:sldId id="353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28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C7"/>
    <a:srgbClr val="4AC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3986" autoAdjust="0"/>
  </p:normalViewPr>
  <p:slideViewPr>
    <p:cSldViewPr>
      <p:cViewPr varScale="1">
        <p:scale>
          <a:sx n="65" d="100"/>
          <a:sy n="65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9A16-E806-482F-AF9F-B7FE5D457EE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7A4A-2C01-43A6-A82B-1C23181C86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7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解耦 维护 扩展 重用 测试 独立 改动涉及范围小 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AF7E21B0-F110-431A-B4C0-84BE3FE5CFD2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3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1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5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4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3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7A4A-2C01-43A6-A82B-1C23181C863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5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820" r="1204"/>
          <a:stretch>
            <a:fillRect/>
          </a:stretch>
        </p:blipFill>
        <p:spPr bwMode="auto">
          <a:xfrm>
            <a:off x="6148388" y="5661025"/>
            <a:ext cx="29956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0"/>
          <a:stretch>
            <a:fillRect/>
          </a:stretch>
        </p:blipFill>
        <p:spPr bwMode="auto">
          <a:xfrm>
            <a:off x="0" y="5661025"/>
            <a:ext cx="59293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6607175"/>
            <a:ext cx="1252537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347665"/>
            <a:ext cx="7772400" cy="79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2303464" y="3140968"/>
            <a:ext cx="4537075" cy="6492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809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无索引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4683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5"/>
          <p:cNvSpPr>
            <a:spLocks noChangeArrowheads="1"/>
          </p:cNvSpPr>
          <p:nvPr userDrawn="1"/>
        </p:nvSpPr>
        <p:spPr bwMode="auto">
          <a:xfrm rot="16200000">
            <a:off x="8515350" y="5932488"/>
            <a:ext cx="630237" cy="630238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3"/>
          <p:cNvCxnSpPr>
            <a:cxnSpLocks noChangeShapeType="1"/>
          </p:cNvCxnSpPr>
          <p:nvPr userDrawn="1"/>
        </p:nvCxnSpPr>
        <p:spPr bwMode="auto">
          <a:xfrm>
            <a:off x="431800" y="6246813"/>
            <a:ext cx="8027988" cy="0"/>
          </a:xfrm>
          <a:prstGeom prst="line">
            <a:avLst/>
          </a:prstGeom>
          <a:noFill/>
          <a:ln w="9525" algn="ctr">
            <a:solidFill>
              <a:srgbClr val="25406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887788" y="6154738"/>
            <a:ext cx="1368425" cy="179387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1200"/>
              </a:lnSpc>
              <a:defRPr/>
            </a:pPr>
            <a:r>
              <a:rPr lang="en-US" altLang="zh-CN" sz="800" smtClean="0">
                <a:solidFill>
                  <a:srgbClr val="25406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lang="zh-CN" altLang="en-US" sz="80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147638"/>
            <a:ext cx="17621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7"/>
          </p:nvPr>
        </p:nvSpPr>
        <p:spPr>
          <a:xfrm>
            <a:off x="431800" y="1557338"/>
            <a:ext cx="802800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9"/>
          </p:nvPr>
        </p:nvSpPr>
        <p:spPr bwMode="auto">
          <a:xfrm>
            <a:off x="7038975" y="6165850"/>
            <a:ext cx="2060575" cy="142875"/>
          </a:xfrm>
          <a:prstGeom prst="rect">
            <a:avLst/>
          </a:prstGeom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71C9D61A-FB9D-44AE-BB71-DA8488720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>
            <a:spLocks noChangeArrowheads="1"/>
          </p:cNvSpPr>
          <p:nvPr userDrawn="1"/>
        </p:nvSpPr>
        <p:spPr bwMode="auto">
          <a:xfrm>
            <a:off x="0" y="3357563"/>
            <a:ext cx="9144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1000" b="1">
                <a:solidFill>
                  <a:srgbClr val="7F7F7F"/>
                </a:solidFill>
                <a:latin typeface="宋体" pitchFamily="2" charset="-122"/>
              </a:rPr>
              <a:t>北京市海淀区丹棱街</a:t>
            </a:r>
            <a:r>
              <a:rPr lang="en-US" altLang="zh-CN" sz="1000" b="1">
                <a:solidFill>
                  <a:srgbClr val="7F7F7F"/>
                </a:solidFill>
                <a:latin typeface="宋体" pitchFamily="2" charset="-122"/>
              </a:rPr>
              <a:t>3</a:t>
            </a:r>
            <a:r>
              <a:rPr lang="zh-CN" altLang="en-US" sz="1000" b="1">
                <a:solidFill>
                  <a:srgbClr val="7F7F7F"/>
                </a:solidFill>
                <a:latin typeface="宋体" pitchFamily="2" charset="-122"/>
              </a:rPr>
              <a:t>号中国电子大厦</a:t>
            </a:r>
            <a:r>
              <a:rPr lang="en-US" altLang="zh-CN" sz="1000" b="1">
                <a:solidFill>
                  <a:srgbClr val="7F7F7F"/>
                </a:solidFill>
                <a:latin typeface="宋体" pitchFamily="2" charset="-122"/>
              </a:rPr>
              <a:t>B</a:t>
            </a:r>
            <a:r>
              <a:rPr lang="zh-CN" altLang="en-US" sz="1000" b="1">
                <a:solidFill>
                  <a:srgbClr val="7F7F7F"/>
                </a:solidFill>
                <a:latin typeface="宋体" pitchFamily="2" charset="-122"/>
              </a:rPr>
              <a:t>座</a:t>
            </a:r>
            <a:r>
              <a:rPr lang="en-US" altLang="zh-CN" sz="1000" b="1">
                <a:solidFill>
                  <a:srgbClr val="7F7F7F"/>
                </a:solidFill>
                <a:latin typeface="宋体" pitchFamily="2" charset="-122"/>
              </a:rPr>
              <a:t>10</a:t>
            </a:r>
            <a:r>
              <a:rPr lang="zh-CN" altLang="en-US" sz="1000" b="1">
                <a:solidFill>
                  <a:srgbClr val="7F7F7F"/>
                </a:solidFill>
                <a:latin typeface="宋体" pitchFamily="2" charset="-122"/>
              </a:rPr>
              <a:t>层    </a:t>
            </a:r>
            <a:r>
              <a:rPr lang="en-US" altLang="zh-CN" sz="1000" b="1">
                <a:solidFill>
                  <a:srgbClr val="7F7F7F"/>
                </a:solidFill>
                <a:latin typeface="宋体" pitchFamily="2" charset="-122"/>
              </a:rPr>
              <a:t>100080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1000" b="1">
                <a:solidFill>
                  <a:srgbClr val="7F7F7F"/>
                </a:solidFill>
                <a:latin typeface="宋体" pitchFamily="2" charset="-122"/>
                <a:cs typeface="Arial" pitchFamily="34" charset="0"/>
              </a:rPr>
              <a:t>10th Floor Tower B,CEC Plaza,No.3 Dan Ling Street, Hai Dian District, Beijing 100080,China </a:t>
            </a:r>
            <a:endParaRPr lang="zh-CN" altLang="en-US" sz="1000" b="1">
              <a:solidFill>
                <a:srgbClr val="7F7F7F"/>
              </a:solidFill>
              <a:latin typeface="宋体" pitchFamily="2" charset="-122"/>
              <a:cs typeface="Arial" pitchFamily="34" charset="0"/>
            </a:endParaRPr>
          </a:p>
        </p:txBody>
      </p:sp>
      <p:sp>
        <p:nvSpPr>
          <p:cNvPr id="3" name="TextBox 10"/>
          <p:cNvSpPr txBox="1"/>
          <p:nvPr userDrawn="1"/>
        </p:nvSpPr>
        <p:spPr>
          <a:xfrm>
            <a:off x="0" y="2420938"/>
            <a:ext cx="9144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-150" dirty="0">
                <a:solidFill>
                  <a:srgbClr val="1F497D">
                    <a:lumMod val="75000"/>
                  </a:srgbClr>
                </a:solidFill>
                <a:latin typeface="Arial Black" pitchFamily="34" charset="0"/>
                <a:ea typeface="+mn-ea"/>
              </a:rPr>
              <a:t>Thanks</a:t>
            </a:r>
            <a:endParaRPr lang="zh-CN" altLang="en-US" sz="5400" b="1" spc="-150" dirty="0">
              <a:solidFill>
                <a:prstClr val="black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820" r="1204"/>
          <a:stretch>
            <a:fillRect/>
          </a:stretch>
        </p:blipFill>
        <p:spPr bwMode="auto">
          <a:xfrm>
            <a:off x="6148388" y="5661025"/>
            <a:ext cx="29956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0"/>
          <a:stretch>
            <a:fillRect/>
          </a:stretch>
        </p:blipFill>
        <p:spPr bwMode="auto">
          <a:xfrm>
            <a:off x="0" y="5661025"/>
            <a:ext cx="59293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6607175"/>
            <a:ext cx="1252537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90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67544" y="1138202"/>
            <a:ext cx="8208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350824" y="427311"/>
            <a:ext cx="38651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微软雅黑" pitchFamily="34" charset="-122"/>
                <a:cs typeface="+mj-cs"/>
              </a:rPr>
              <a:t>CONTENTS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419205" y="1428196"/>
            <a:ext cx="0" cy="478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763688" y="1412776"/>
            <a:ext cx="546368" cy="518980"/>
            <a:chOff x="1786680" y="1556792"/>
            <a:chExt cx="636368" cy="604468"/>
          </a:xfrm>
        </p:grpSpPr>
        <p:pic>
          <p:nvPicPr>
            <p:cNvPr id="26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文本占位符 58"/>
          <p:cNvSpPr>
            <a:spLocks noGrp="1"/>
          </p:cNvSpPr>
          <p:nvPr>
            <p:ph type="body" sz="quarter" idx="10"/>
          </p:nvPr>
        </p:nvSpPr>
        <p:spPr>
          <a:xfrm>
            <a:off x="2520000" y="1340768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/>
          </p:nvPr>
        </p:nvSpPr>
        <p:spPr>
          <a:xfrm>
            <a:off x="2519269" y="2708920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 startAt="2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/>
          </p:nvPr>
        </p:nvSpPr>
        <p:spPr>
          <a:xfrm>
            <a:off x="2520000" y="4050461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 startAt="3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3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723988" y="1768293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23" name="文本占位符 58"/>
          <p:cNvSpPr>
            <a:spLocks noGrp="1"/>
          </p:cNvSpPr>
          <p:nvPr>
            <p:ph type="body" sz="quarter" idx="15" hasCustomPrompt="1"/>
          </p:nvPr>
        </p:nvSpPr>
        <p:spPr>
          <a:xfrm>
            <a:off x="2723988" y="3118491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24" name="文本占位符 5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988" y="4457081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59" y="6575231"/>
            <a:ext cx="1252507" cy="96051"/>
          </a:xfrm>
          <a:prstGeom prst="rect">
            <a:avLst/>
          </a:prstGeom>
        </p:spPr>
      </p:pic>
      <p:cxnSp>
        <p:nvCxnSpPr>
          <p:cNvPr id="27" name="直接连接符 12"/>
          <p:cNvCxnSpPr/>
          <p:nvPr userDrawn="1"/>
        </p:nvCxnSpPr>
        <p:spPr>
          <a:xfrm>
            <a:off x="467544" y="1138202"/>
            <a:ext cx="8208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350824" y="427311"/>
            <a:ext cx="38651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微软雅黑" pitchFamily="34" charset="-122"/>
                <a:cs typeface="+mj-cs"/>
              </a:rPr>
              <a:t>CONTENTS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30" name="直接连接符 31"/>
          <p:cNvCxnSpPr/>
          <p:nvPr userDrawn="1"/>
        </p:nvCxnSpPr>
        <p:spPr>
          <a:xfrm>
            <a:off x="2419205" y="1428196"/>
            <a:ext cx="0" cy="478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43"/>
          <p:cNvGrpSpPr/>
          <p:nvPr userDrawn="1"/>
        </p:nvGrpSpPr>
        <p:grpSpPr>
          <a:xfrm>
            <a:off x="1763688" y="1412776"/>
            <a:ext cx="546368" cy="518980"/>
            <a:chOff x="1786680" y="1556792"/>
            <a:chExt cx="636368" cy="604468"/>
          </a:xfrm>
        </p:grpSpPr>
        <p:pic>
          <p:nvPicPr>
            <p:cNvPr id="41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59" y="6575231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节隔页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2340996"/>
            <a:ext cx="1763688" cy="137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</p:pic>
      <p:sp>
        <p:nvSpPr>
          <p:cNvPr id="8" name="页脚占位符 4"/>
          <p:cNvSpPr txBox="1">
            <a:spLocks/>
          </p:cNvSpPr>
          <p:nvPr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339752" y="2685096"/>
            <a:ext cx="6504148" cy="72015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+mj-lt"/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40996"/>
            <a:ext cx="1763689" cy="137603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+mj-lt"/>
              <a:buNone/>
              <a:defRPr sz="9600">
                <a:solidFill>
                  <a:schemeClr val="bg1"/>
                </a:solidFill>
                <a:latin typeface="Imprint MT Shadow" pitchFamily="82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933056"/>
            <a:ext cx="5741575" cy="2232248"/>
          </a:xfrm>
          <a:prstGeom prst="rect">
            <a:avLst/>
          </a:prstGeom>
        </p:spPr>
        <p:txBody>
          <a:bodyPr anchor="t"/>
          <a:lstStyle>
            <a:lvl1pPr marL="457200" indent="-216000">
              <a:buFont typeface="Arial" pitchFamily="34" charset="0"/>
              <a:buChar char="•"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2340996"/>
            <a:ext cx="1763688" cy="137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</p:pic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raw.githubusercontent.com/Homebrew/install/master/install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9624" y="2492896"/>
            <a:ext cx="7772400" cy="792000"/>
          </a:xfrm>
        </p:spPr>
        <p:txBody>
          <a:bodyPr/>
          <a:lstStyle/>
          <a:p>
            <a:r>
              <a:rPr lang="en-US" altLang="zh-CN" dirty="0" err="1" smtClean="0"/>
              <a:t>ReactNative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76256" y="3717032"/>
            <a:ext cx="2448272" cy="550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二手车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葛巍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60" y="341973"/>
            <a:ext cx="2732727" cy="21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7"/>
          <p:cNvSpPr>
            <a:spLocks noGrp="1"/>
          </p:cNvSpPr>
          <p:nvPr>
            <p:ph type="body" sz="quarter" idx="10"/>
          </p:nvPr>
        </p:nvSpPr>
        <p:spPr bwMode="auto">
          <a:xfrm>
            <a:off x="2339975" y="2684463"/>
            <a:ext cx="6503988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zh-CN" altLang="en-US" dirty="0"/>
          </a:p>
          <a:p>
            <a:pPr latinLnBrk="1"/>
            <a:r>
              <a:rPr lang="en-US" altLang="zh-CN" dirty="0"/>
              <a:t>React Native </a:t>
            </a:r>
            <a:r>
              <a:rPr lang="zh-CN" altLang="en-US" dirty="0"/>
              <a:t>入门项目与解析</a:t>
            </a:r>
          </a:p>
          <a:p>
            <a:endParaRPr lang="en-US" altLang="zh-CN" dirty="0"/>
          </a:p>
        </p:txBody>
      </p:sp>
      <p:sp>
        <p:nvSpPr>
          <p:cNvPr id="16386" name="文本占位符 8"/>
          <p:cNvSpPr>
            <a:spLocks noGrp="1"/>
          </p:cNvSpPr>
          <p:nvPr>
            <p:ph type="body" sz="quarter" idx="11"/>
          </p:nvPr>
        </p:nvSpPr>
        <p:spPr bwMode="auto">
          <a:xfrm>
            <a:off x="0" y="2341563"/>
            <a:ext cx="1763713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 typeface="+mj-lt" charset="-122"/>
              <a:buNone/>
            </a:pPr>
            <a:r>
              <a:rPr lang="en-US" altLang="zh-CN" dirty="0" smtClean="0"/>
              <a:t>3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通过上面讲到的可以</a:t>
            </a:r>
            <a:r>
              <a:rPr lang="zh-CN" altLang="en-US" dirty="0"/>
              <a:t>成功创建一个新项目，即直接利用以下语句创建：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创建成功后，刚入门的我们主要关注两个文件：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iOS</a:t>
            </a:r>
            <a:r>
              <a:rPr lang="zh-CN" altLang="en-US" dirty="0"/>
              <a:t>项目目录下的</a:t>
            </a:r>
            <a:r>
              <a:rPr lang="en-US" altLang="zh-CN" dirty="0" err="1"/>
              <a:t>AppDelegate.m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为将</a:t>
            </a:r>
            <a:r>
              <a:rPr lang="en-US" altLang="zh-CN" dirty="0"/>
              <a:t>iOS</a:t>
            </a:r>
            <a:r>
              <a:rPr lang="zh-CN" altLang="en-US" dirty="0"/>
              <a:t>项目连接</a:t>
            </a:r>
            <a:r>
              <a:rPr lang="en-US" altLang="zh-CN" dirty="0" err="1"/>
              <a:t>js</a:t>
            </a:r>
            <a:r>
              <a:rPr lang="zh-CN" altLang="en-US" dirty="0"/>
              <a:t>文件的入口，以及相关初始化操作。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）根目录下的</a:t>
            </a:r>
            <a:r>
              <a:rPr lang="en-US" altLang="zh-CN" dirty="0" err="1"/>
              <a:t>index.ios.js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为</a:t>
            </a:r>
            <a:r>
              <a:rPr lang="en-US" altLang="zh-CN" dirty="0"/>
              <a:t>iOS</a:t>
            </a:r>
            <a:r>
              <a:rPr lang="zh-CN" altLang="en-US" dirty="0"/>
              <a:t>对应的</a:t>
            </a:r>
            <a:r>
              <a:rPr lang="en-US" altLang="zh-CN" dirty="0" err="1"/>
              <a:t>js</a:t>
            </a:r>
            <a:r>
              <a:rPr lang="zh-CN" altLang="en-US" dirty="0"/>
              <a:t>入口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pPr marL="342900" indent="-342900">
              <a:buAutoNum type="arabicPeriod"/>
            </a:pPr>
            <a:endParaRPr lang="pl-PL" altLang="zh-CN" b="1" dirty="0"/>
          </a:p>
          <a:p>
            <a:r>
              <a:rPr lang="zh-CN" altLang="pl-PL" b="1" dirty="0"/>
              <a:t>一、 解析</a:t>
            </a:r>
            <a:r>
              <a:rPr lang="pl-PL" altLang="zh-CN" b="1" dirty="0"/>
              <a:t>iOS</a:t>
            </a:r>
            <a:r>
              <a:rPr lang="zh-CN" altLang="pl-PL" b="1" dirty="0"/>
              <a:t>项目中的</a:t>
            </a:r>
            <a:r>
              <a:rPr lang="pl-PL" altLang="zh-CN" b="1" dirty="0" err="1" smtClean="0"/>
              <a:t>AppDelegate.m</a:t>
            </a:r>
            <a:endParaRPr lang="pl-PL" altLang="zh-CN" b="1" dirty="0"/>
          </a:p>
          <a:p>
            <a:r>
              <a:rPr lang="zh-CN" altLang="en-US" b="1" dirty="0"/>
              <a:t> </a:t>
            </a:r>
            <a:r>
              <a:rPr lang="zh-CN" altLang="en-US" b="1" dirty="0" smtClean="0"/>
              <a:t>        </a:t>
            </a:r>
            <a:r>
              <a:rPr lang="pl-PL" altLang="zh-CN" b="1" dirty="0" smtClean="0"/>
              <a:t>1. </a:t>
            </a:r>
            <a:r>
              <a:rPr lang="pl-PL" altLang="zh-CN" b="1" dirty="0" err="1" smtClean="0"/>
              <a:t>AppDelegate.m</a:t>
            </a:r>
            <a:r>
              <a:rPr lang="pl-PL" altLang="zh-CN" b="1" dirty="0" smtClean="0"/>
              <a:t> </a:t>
            </a:r>
            <a:r>
              <a:rPr lang="zh-CN" altLang="pl-PL" b="1" dirty="0" smtClean="0"/>
              <a:t>代码</a:t>
            </a:r>
            <a:r>
              <a:rPr lang="zh-CN" altLang="en-US" b="1" dirty="0" smtClean="0"/>
              <a:t>请看项目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en-US" altLang="zh-CN" b="1" dirty="0" smtClean="0"/>
              <a:t>2.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RCTRootView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sz="1500" dirty="0"/>
              <a:t>解析：</a:t>
            </a:r>
            <a:br>
              <a:rPr lang="zh-CN" altLang="en-US" sz="1500" dirty="0"/>
            </a:br>
            <a:r>
              <a:rPr lang="en-US" altLang="zh-CN" sz="1500" dirty="0" smtClean="0"/>
              <a:t>	</a:t>
            </a:r>
            <a:r>
              <a:rPr lang="zh-CN" altLang="en-US" sz="1700" dirty="0" smtClean="0"/>
              <a:t>通过</a:t>
            </a:r>
            <a:r>
              <a:rPr lang="en-US" altLang="zh-CN" sz="1700" dirty="0" err="1"/>
              <a:t>RCTRootView</a:t>
            </a:r>
            <a:r>
              <a:rPr lang="zh-CN" altLang="en-US" sz="1700" dirty="0"/>
              <a:t>的初始化函数你可以将任意属性传递给</a:t>
            </a:r>
            <a:r>
              <a:rPr lang="en-US" altLang="zh-CN" sz="1700" dirty="0"/>
              <a:t>React Native</a:t>
            </a:r>
            <a:r>
              <a:rPr lang="zh-CN" altLang="en-US" sz="1700" dirty="0"/>
              <a:t>应用。</a:t>
            </a:r>
            <a:br>
              <a:rPr lang="zh-CN" altLang="en-US" sz="1700" dirty="0"/>
            </a:br>
            <a:r>
              <a:rPr lang="en-US" altLang="zh-CN" sz="1700" dirty="0" smtClean="0"/>
              <a:t>	</a:t>
            </a:r>
            <a:r>
              <a:rPr lang="zh-CN" altLang="en-US" sz="1700" b="1" dirty="0" smtClean="0"/>
              <a:t>参数</a:t>
            </a:r>
            <a:r>
              <a:rPr lang="en-US" altLang="zh-CN" sz="1700" b="1" dirty="0" err="1"/>
              <a:t>initialProperties</a:t>
            </a:r>
            <a:r>
              <a:rPr lang="zh-CN" altLang="en-US" sz="1700" b="1" dirty="0"/>
              <a:t>必须是</a:t>
            </a:r>
            <a:r>
              <a:rPr lang="en-US" altLang="zh-CN" sz="1700" b="1" dirty="0" err="1"/>
              <a:t>NSDictionary</a:t>
            </a:r>
            <a:r>
              <a:rPr lang="zh-CN" altLang="en-US" sz="1700" b="1" dirty="0"/>
              <a:t>的一个实例。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en-US" altLang="zh-CN" sz="1700" dirty="0" smtClean="0"/>
              <a:t>	</a:t>
            </a:r>
            <a:r>
              <a:rPr lang="zh-CN" altLang="en-US" sz="1700" dirty="0" smtClean="0"/>
              <a:t>这</a:t>
            </a:r>
            <a:r>
              <a:rPr lang="zh-CN" altLang="en-US" sz="1700" dirty="0"/>
              <a:t>一字典参数会在内部被转化为一个可供</a:t>
            </a:r>
            <a:r>
              <a:rPr lang="en-US" altLang="zh-CN" sz="1700" dirty="0"/>
              <a:t>JS</a:t>
            </a:r>
            <a:r>
              <a:rPr lang="zh-CN" altLang="en-US" sz="1700" dirty="0"/>
              <a:t>组件调用的</a:t>
            </a:r>
            <a:r>
              <a:rPr lang="en-US" altLang="zh-CN" sz="1700" dirty="0"/>
              <a:t>JSON</a:t>
            </a:r>
            <a:r>
              <a:rPr lang="zh-CN" altLang="en-US" sz="1700" dirty="0"/>
              <a:t>对象。</a:t>
            </a:r>
            <a:endParaRPr lang="en-US" altLang="zh-CN" sz="1700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7899400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7899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133350" y="577238"/>
            <a:ext cx="9144000" cy="734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sz="1500" b="1" dirty="0" smtClean="0"/>
          </a:p>
          <a:p>
            <a:r>
              <a:rPr lang="en-US" altLang="zh-CN" sz="1500" b="1" dirty="0" err="1" smtClean="0"/>
              <a:t>RCTRootView</a:t>
            </a:r>
            <a:r>
              <a:rPr lang="zh-CN" altLang="en-US" sz="1500" b="1" dirty="0"/>
              <a:t>同样提供了一个可读写的属性</a:t>
            </a:r>
            <a:r>
              <a:rPr lang="en-US" altLang="zh-CN" sz="1500" b="1" dirty="0" err="1"/>
              <a:t>appProperties</a:t>
            </a:r>
            <a:r>
              <a:rPr lang="zh-CN" altLang="en-US" sz="1500" b="1" dirty="0"/>
              <a:t>。</a:t>
            </a:r>
            <a:r>
              <a:rPr lang="zh-CN" altLang="en-US" sz="1500" dirty="0"/>
              <a:t>在</a:t>
            </a:r>
            <a:r>
              <a:rPr lang="en-US" altLang="zh-CN" sz="1500" dirty="0" err="1"/>
              <a:t>appProperties</a:t>
            </a:r>
            <a:r>
              <a:rPr lang="zh-CN" altLang="en-US" sz="1500" dirty="0"/>
              <a:t>设置之后，</a:t>
            </a:r>
            <a:r>
              <a:rPr lang="en-US" altLang="zh-CN" sz="1500" dirty="0"/>
              <a:t>React Native</a:t>
            </a:r>
            <a:r>
              <a:rPr lang="zh-CN" altLang="en-US" sz="1500" dirty="0"/>
              <a:t>应用将会根据新的属性重新渲染。当然，只有在新属性和之前的属性有区别时更新才会被触发</a:t>
            </a:r>
            <a:r>
              <a:rPr lang="zh-CN" altLang="en-US" sz="1500" dirty="0" smtClean="0"/>
              <a:t>。</a:t>
            </a:r>
            <a:br>
              <a:rPr lang="zh-CN" altLang="en-US" sz="1500" dirty="0" smtClean="0"/>
            </a:br>
            <a:r>
              <a:rPr lang="en-US" altLang="zh-CN" sz="1500" dirty="0" smtClean="0"/>
              <a:t>(</a:t>
            </a:r>
            <a:r>
              <a:rPr lang="zh-CN" altLang="en-US" sz="1500" dirty="0" smtClean="0"/>
              <a:t>注意：</a:t>
            </a:r>
            <a:r>
              <a:rPr lang="en-US" altLang="zh-CN" sz="1500" dirty="0" smtClean="0"/>
              <a:t>1.</a:t>
            </a:r>
            <a:r>
              <a:rPr lang="zh-CN" altLang="en-US" sz="1500" dirty="0" smtClean="0"/>
              <a:t>可以随时更新属性，但是更新必须在主线程中进行，读取则可以在任何线程中进行。</a:t>
            </a:r>
            <a:r>
              <a:rPr lang="en-US" altLang="zh-CN" sz="1500" dirty="0" smtClean="0"/>
              <a:t>2</a:t>
            </a:r>
            <a:r>
              <a:rPr lang="en-US" altLang="zh-CN" sz="1500" dirty="0"/>
              <a:t>.</a:t>
            </a:r>
            <a:r>
              <a:rPr lang="zh-CN" altLang="en-US" sz="1500" dirty="0"/>
              <a:t>更新属性时并不能做到只更新一部分属性</a:t>
            </a:r>
            <a:r>
              <a:rPr lang="en-US" altLang="zh-CN" sz="1500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二</a:t>
            </a:r>
            <a:r>
              <a:rPr lang="zh-CN" altLang="en-US" b="1" dirty="0"/>
              <a:t>、解析</a:t>
            </a:r>
            <a:r>
              <a:rPr lang="en-US" altLang="zh-CN" b="1" dirty="0" err="1"/>
              <a:t>js</a:t>
            </a:r>
            <a:r>
              <a:rPr lang="zh-CN" altLang="en-US" b="1" dirty="0"/>
              <a:t>入口文件（</a:t>
            </a:r>
            <a:r>
              <a:rPr lang="en-US" altLang="zh-CN" b="1" dirty="0" err="1"/>
              <a:t>index.ios.js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1. </a:t>
            </a:r>
            <a:r>
              <a:rPr lang="en-US" altLang="zh-CN" b="1" dirty="0" err="1"/>
              <a:t>index.ios.js</a:t>
            </a:r>
            <a:r>
              <a:rPr lang="en-US" altLang="zh-CN" b="1" dirty="0"/>
              <a:t> </a:t>
            </a:r>
            <a:r>
              <a:rPr lang="zh-CN" altLang="en-US" b="1" dirty="0" smtClean="0"/>
              <a:t>代码请看项目</a:t>
            </a:r>
            <a:endParaRPr lang="zh-CN" altLang="en-US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0456"/>
            <a:ext cx="8877300" cy="12642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997"/>
            <a:ext cx="8877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基础概念解释</a:t>
            </a:r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）组件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）组件的状态与属性</a:t>
            </a:r>
          </a:p>
          <a:p>
            <a:endParaRPr lang="zh-CN" altLang="en-US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890"/>
            <a:ext cx="6300192" cy="14168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4388"/>
            <a:ext cx="6300192" cy="39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7"/>
          <p:cNvSpPr>
            <a:spLocks noGrp="1"/>
          </p:cNvSpPr>
          <p:nvPr>
            <p:ph type="body" sz="quarter" idx="10"/>
          </p:nvPr>
        </p:nvSpPr>
        <p:spPr bwMode="auto">
          <a:xfrm>
            <a:off x="2339975" y="2684463"/>
            <a:ext cx="6503988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zh-CN" altLang="en-US" dirty="0"/>
          </a:p>
          <a:p>
            <a:pPr latinLnBrk="1"/>
            <a:r>
              <a:rPr lang="en-US" altLang="zh-CN" dirty="0"/>
              <a:t>React Native </a:t>
            </a:r>
            <a:r>
              <a:rPr lang="zh-CN" altLang="en-US" dirty="0"/>
              <a:t>集成到原生项目</a:t>
            </a:r>
          </a:p>
          <a:p>
            <a:endParaRPr lang="en-US" altLang="zh-CN" dirty="0"/>
          </a:p>
        </p:txBody>
      </p:sp>
      <p:sp>
        <p:nvSpPr>
          <p:cNvPr id="16386" name="文本占位符 8"/>
          <p:cNvSpPr>
            <a:spLocks noGrp="1"/>
          </p:cNvSpPr>
          <p:nvPr>
            <p:ph type="body" sz="quarter" idx="11"/>
          </p:nvPr>
        </p:nvSpPr>
        <p:spPr bwMode="auto">
          <a:xfrm>
            <a:off x="0" y="2341563"/>
            <a:ext cx="1763713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 typeface="+mj-lt" charset="-122"/>
              <a:buNone/>
            </a:pPr>
            <a:r>
              <a:rPr lang="en-US" altLang="zh-CN" dirty="0"/>
              <a:t>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F2F2F"/>
                </a:solidFill>
                <a:latin typeface="-apple-system" charset="0"/>
              </a:rPr>
              <a:t>一、准备工作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2F2F2F"/>
                </a:solidFill>
                <a:latin typeface="-apple-system" charset="0"/>
              </a:rPr>
              <a:t>React </a:t>
            </a:r>
            <a:r>
              <a:rPr lang="en-US" altLang="zh-CN" b="1" dirty="0">
                <a:solidFill>
                  <a:srgbClr val="2F2F2F"/>
                </a:solidFill>
                <a:latin typeface="-apple-system" charset="0"/>
              </a:rPr>
              <a:t>Native </a:t>
            </a:r>
            <a:r>
              <a:rPr lang="zh-CN" altLang="en-US" b="1" dirty="0">
                <a:solidFill>
                  <a:srgbClr val="2F2F2F"/>
                </a:solidFill>
                <a:latin typeface="-apple-system" charset="0"/>
              </a:rPr>
              <a:t>开发基础</a:t>
            </a:r>
            <a:r>
              <a:rPr lang="zh-CN" altLang="en-US" b="1" dirty="0" smtClean="0">
                <a:solidFill>
                  <a:srgbClr val="2F2F2F"/>
                </a:solidFill>
                <a:latin typeface="-apple-system" charset="0"/>
              </a:rPr>
              <a:t>环境 （前面已经完成）</a:t>
            </a: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b="1" dirty="0" smtClean="0"/>
              <a:t>集成</a:t>
            </a:r>
            <a:r>
              <a:rPr lang="en-US" altLang="zh-CN" b="1" dirty="0"/>
              <a:t>React </a:t>
            </a:r>
            <a:r>
              <a:rPr lang="en-US" altLang="zh-CN" b="1" dirty="0" smtClean="0"/>
              <a:t>Native</a:t>
            </a:r>
          </a:p>
          <a:p>
            <a:r>
              <a:rPr lang="en-US" altLang="zh-CN" b="1" dirty="0" smtClean="0"/>
              <a:t>1</a:t>
            </a:r>
            <a:r>
              <a:rPr lang="zh-CN" altLang="en-US" b="1" dirty="0"/>
              <a:t>）创建</a:t>
            </a:r>
            <a:r>
              <a:rPr lang="en-US" altLang="zh-CN" b="1" dirty="0" err="1"/>
              <a:t>ReactComponent</a:t>
            </a:r>
            <a:r>
              <a:rPr lang="zh-CN" altLang="en-US" b="1" dirty="0"/>
              <a:t>文件夹和配置文件</a:t>
            </a:r>
          </a:p>
          <a:p>
            <a:r>
              <a:rPr lang="zh-CN" altLang="en-US" dirty="0" smtClean="0"/>
              <a:t>建议在</a:t>
            </a:r>
            <a:r>
              <a:rPr lang="zh-CN" altLang="en-US" dirty="0"/>
              <a:t>项目中建一个名为</a:t>
            </a:r>
            <a:r>
              <a:rPr lang="en-US" altLang="zh-CN" dirty="0" err="1"/>
              <a:t>ReactComponent</a:t>
            </a:r>
            <a:r>
              <a:rPr lang="zh-CN" altLang="en-US" dirty="0"/>
              <a:t>的文件夹</a:t>
            </a:r>
            <a:r>
              <a:rPr lang="en-US" altLang="zh-CN" dirty="0"/>
              <a:t>, </a:t>
            </a:r>
            <a:r>
              <a:rPr lang="zh-CN" altLang="en-US" dirty="0"/>
              <a:t>用于存放我们</a:t>
            </a:r>
            <a:r>
              <a:rPr lang="en-US" altLang="zh-CN" dirty="0"/>
              <a:t>react-native</a:t>
            </a:r>
            <a:r>
              <a:rPr lang="zh-CN" altLang="en-US" dirty="0"/>
              <a:t>的相关文件</a:t>
            </a:r>
            <a:r>
              <a:rPr lang="en-US" altLang="zh-CN" dirty="0"/>
              <a:t>, </a:t>
            </a:r>
            <a:r>
              <a:rPr lang="zh-CN" altLang="en-US" dirty="0"/>
              <a:t>再创建一个</a:t>
            </a:r>
            <a:r>
              <a:rPr lang="en-US" altLang="zh-CN" dirty="0" err="1"/>
              <a:t>package.json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用于初始化</a:t>
            </a:r>
            <a:r>
              <a:rPr lang="en-US" altLang="zh-CN" dirty="0" smtClean="0"/>
              <a:t>react-native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文件目录结构如下：</a:t>
            </a: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 err="1"/>
              <a:t>package.json</a:t>
            </a:r>
            <a:r>
              <a:rPr lang="zh-CN" altLang="en-US" dirty="0"/>
              <a:t>文件，文件内容如下：</a:t>
            </a: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/>
              <a:t>{ </a:t>
            </a:r>
            <a:r>
              <a:rPr lang="en-US" altLang="zh-CN" dirty="0"/>
              <a:t>"name": "</a:t>
            </a:r>
            <a:r>
              <a:rPr lang="en-US" altLang="zh-CN" dirty="0" err="1"/>
              <a:t>NativeRNApp</a:t>
            </a:r>
            <a:r>
              <a:rPr lang="en-US" altLang="zh-CN" dirty="0"/>
              <a:t>", "version": "0.0.1", "private": true, "scripts": { "start": "node </a:t>
            </a:r>
            <a:r>
              <a:rPr lang="en-US" altLang="zh-CN" dirty="0" err="1"/>
              <a:t>node_modules</a:t>
            </a:r>
            <a:r>
              <a:rPr lang="en-US" altLang="zh-CN" dirty="0"/>
              <a:t>/react-native/local-cli/</a:t>
            </a:r>
            <a:r>
              <a:rPr lang="en-US" altLang="zh-CN" dirty="0" err="1"/>
              <a:t>cli.js</a:t>
            </a:r>
            <a:r>
              <a:rPr lang="en-US" altLang="zh-CN" dirty="0"/>
              <a:t> start" }, "dependencies": { "react": "15.2.1", "react-native": "0.29.2" } }</a:t>
            </a: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4323269" cy="17589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94530"/>
            <a:ext cx="7704856" cy="13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）安装</a:t>
            </a:r>
            <a:r>
              <a:rPr lang="en-US" altLang="zh-CN" b="1" dirty="0"/>
              <a:t>React Native</a:t>
            </a:r>
            <a:r>
              <a:rPr lang="zh-CN" altLang="en-US" b="1" dirty="0"/>
              <a:t>依赖包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err="1"/>
              <a:t>ReactComponent</a:t>
            </a:r>
            <a:r>
              <a:rPr lang="zh-CN" altLang="en-US" dirty="0"/>
              <a:t>目录下运行命令行</a:t>
            </a:r>
            <a:r>
              <a:rPr lang="zh-CN" altLang="en-US" dirty="0" smtClean="0"/>
              <a:t>：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创建 </a:t>
            </a:r>
            <a:r>
              <a:rPr lang="en-US" altLang="zh-CN" b="1" dirty="0" err="1"/>
              <a:t>index.ios.js</a:t>
            </a:r>
            <a:r>
              <a:rPr lang="zh-CN" altLang="en-US" b="1" dirty="0"/>
              <a:t>（</a:t>
            </a:r>
            <a:r>
              <a:rPr lang="en-US" altLang="zh-CN" b="1" dirty="0" err="1"/>
              <a:t>js</a:t>
            </a:r>
            <a:r>
              <a:rPr lang="zh-CN" altLang="en-US" b="1" dirty="0"/>
              <a:t>文件入口）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ReactComponent</a:t>
            </a:r>
            <a:r>
              <a:rPr lang="zh-CN" altLang="en-US" dirty="0"/>
              <a:t>文件夹里创建</a:t>
            </a:r>
            <a:r>
              <a:rPr lang="en-US" altLang="zh-CN" dirty="0" err="1"/>
              <a:t>index.ios.js</a:t>
            </a:r>
            <a:r>
              <a:rPr lang="zh-CN" altLang="en-US" dirty="0"/>
              <a:t>文件，作为</a:t>
            </a:r>
            <a:r>
              <a:rPr lang="en-US" altLang="zh-CN" dirty="0" err="1"/>
              <a:t>js</a:t>
            </a:r>
            <a:r>
              <a:rPr lang="zh-CN" altLang="en-US" dirty="0"/>
              <a:t>文件入口</a:t>
            </a:r>
            <a:r>
              <a:rPr lang="zh-CN" altLang="en-US" dirty="0" smtClean="0"/>
              <a:t>。</a:t>
            </a: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" y="2036332"/>
            <a:ext cx="4588829" cy="1828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773146"/>
            <a:ext cx="9144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 smtClean="0">
                <a:solidFill>
                  <a:srgbClr val="2F2F2F"/>
                </a:solidFill>
                <a:latin typeface="-apple-system" charset="0"/>
              </a:rPr>
              <a:t>3.Cocoapods</a:t>
            </a:r>
            <a:r>
              <a:rPr lang="zh-CN" altLang="en-US" sz="1500" b="1" dirty="0">
                <a:solidFill>
                  <a:srgbClr val="2F2F2F"/>
                </a:solidFill>
                <a:latin typeface="-apple-system" charset="0"/>
              </a:rPr>
              <a:t>集成</a:t>
            </a:r>
            <a:r>
              <a:rPr lang="en-US" altLang="zh-CN" sz="1500" b="1" dirty="0">
                <a:solidFill>
                  <a:srgbClr val="2F2F2F"/>
                </a:solidFill>
                <a:latin typeface="-apple-system" charset="0"/>
              </a:rPr>
              <a:t>React Native</a:t>
            </a:r>
          </a:p>
          <a:p>
            <a:pPr algn="just"/>
            <a:r>
              <a:rPr lang="zh-CN" altLang="en-US" sz="1500" dirty="0">
                <a:solidFill>
                  <a:srgbClr val="2F2F2F"/>
                </a:solidFill>
                <a:latin typeface="-apple-system" charset="0"/>
              </a:rPr>
              <a:t>若原项目无使用</a:t>
            </a:r>
            <a:r>
              <a:rPr lang="en-US" altLang="zh-CN" sz="1500" dirty="0" err="1">
                <a:solidFill>
                  <a:srgbClr val="2F2F2F"/>
                </a:solidFill>
                <a:latin typeface="-apple-system" charset="0"/>
              </a:rPr>
              <a:t>Cocoapods</a:t>
            </a:r>
            <a:r>
              <a:rPr lang="zh-CN" altLang="en-US" sz="1500" dirty="0">
                <a:solidFill>
                  <a:srgbClr val="2F2F2F"/>
                </a:solidFill>
                <a:latin typeface="-apple-system" charset="0"/>
              </a:rPr>
              <a:t>，则在根目录下创建</a:t>
            </a:r>
            <a:r>
              <a:rPr lang="en-US" altLang="zh-CN" sz="1500" dirty="0" err="1">
                <a:solidFill>
                  <a:srgbClr val="2F2F2F"/>
                </a:solidFill>
                <a:latin typeface="-apple-system" charset="0"/>
              </a:rPr>
              <a:t>Podfile</a:t>
            </a:r>
            <a:r>
              <a:rPr lang="zh-CN" altLang="en-US" sz="1500" dirty="0">
                <a:solidFill>
                  <a:srgbClr val="2F2F2F"/>
                </a:solidFill>
                <a:latin typeface="-apple-system" charset="0"/>
              </a:rPr>
              <a:t>。（有则直接添加</a:t>
            </a:r>
            <a:r>
              <a:rPr lang="en-US" altLang="zh-CN" sz="1500" dirty="0">
                <a:solidFill>
                  <a:srgbClr val="2F2F2F"/>
                </a:solidFill>
                <a:latin typeface="-apple-system" charset="0"/>
              </a:rPr>
              <a:t>pod</a:t>
            </a:r>
            <a:r>
              <a:rPr lang="zh-CN" altLang="en-US" sz="1500" dirty="0">
                <a:solidFill>
                  <a:srgbClr val="2F2F2F"/>
                </a:solidFill>
                <a:latin typeface="-apple-system" charset="0"/>
              </a:rPr>
              <a:t>相关</a:t>
            </a:r>
            <a:r>
              <a:rPr lang="zh-CN" altLang="en-US" sz="1500" dirty="0" smtClean="0">
                <a:solidFill>
                  <a:srgbClr val="2F2F2F"/>
                </a:solidFill>
                <a:latin typeface="-apple-system" charset="0"/>
              </a:rPr>
              <a:t>代码</a:t>
            </a:r>
            <a:r>
              <a:rPr lang="en-US" altLang="zh-CN" sz="1500" dirty="0">
                <a:solidFill>
                  <a:srgbClr val="2F2F2F"/>
                </a:solidFill>
                <a:latin typeface="-apple-system" charset="0"/>
              </a:rPr>
              <a:t>)</a:t>
            </a:r>
            <a:r>
              <a:rPr lang="zh-CN" altLang="en-US" sz="1500" dirty="0" smtClean="0">
                <a:solidFill>
                  <a:srgbClr val="2F2F2F"/>
                </a:solidFill>
                <a:latin typeface="-apple-system" charset="0"/>
              </a:rPr>
              <a:t>：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/>
            </a:r>
            <a:br>
              <a:rPr lang="zh-CN" altLang="en-US" dirty="0">
                <a:solidFill>
                  <a:srgbClr val="2F2F2F"/>
                </a:solidFill>
                <a:latin typeface="-apple-system" charset="0"/>
              </a:rPr>
            </a:br>
            <a:endParaRPr lang="zh-CN" altLang="en-US" dirty="0">
              <a:solidFill>
                <a:srgbClr val="2F2F2F"/>
              </a:solidFill>
              <a:latin typeface="-apple-system" charset="0"/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" y="4442257"/>
            <a:ext cx="4588829" cy="20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三、原生项目处理</a:t>
            </a:r>
          </a:p>
          <a:p>
            <a:r>
              <a:rPr lang="en-US" altLang="zh-CN" b="1" dirty="0"/>
              <a:t>1. </a:t>
            </a:r>
            <a:r>
              <a:rPr lang="zh-CN" altLang="en-US" b="1" dirty="0"/>
              <a:t>向对应</a:t>
            </a:r>
            <a:r>
              <a:rPr lang="en-US" altLang="zh-CN" b="1" dirty="0" err="1"/>
              <a:t>ViewController</a:t>
            </a:r>
            <a:r>
              <a:rPr lang="en-US" altLang="zh-CN" b="1" dirty="0"/>
              <a:t> </a:t>
            </a:r>
            <a:r>
              <a:rPr lang="zh-CN" altLang="en-US" b="1" dirty="0"/>
              <a:t>添加</a:t>
            </a:r>
            <a:r>
              <a:rPr lang="en-US" altLang="zh-CN" b="1" dirty="0" err="1"/>
              <a:t>RCTRootView</a:t>
            </a:r>
            <a:endParaRPr lang="en-US" altLang="zh-CN" b="1" dirty="0"/>
          </a:p>
          <a:p>
            <a:r>
              <a:rPr lang="zh-CN" altLang="en-US" dirty="0"/>
              <a:t>下面的</a:t>
            </a:r>
            <a:r>
              <a:rPr lang="en-US" altLang="zh-CN" dirty="0" err="1"/>
              <a:t>ReactViewController</a:t>
            </a:r>
            <a:r>
              <a:rPr lang="zh-CN" altLang="en-US" dirty="0"/>
              <a:t>是我创建的专门放</a:t>
            </a:r>
            <a:r>
              <a:rPr lang="en-US" altLang="zh-CN" dirty="0"/>
              <a:t>React Native</a:t>
            </a:r>
            <a:r>
              <a:rPr lang="zh-CN" altLang="en-US" dirty="0"/>
              <a:t>模块的</a:t>
            </a:r>
            <a:r>
              <a:rPr lang="en-US" altLang="zh-CN" dirty="0" err="1"/>
              <a:t>ViewController</a:t>
            </a:r>
            <a:r>
              <a:rPr lang="zh-CN" altLang="en-US" dirty="0"/>
              <a:t>，有必要的话也可对</a:t>
            </a:r>
            <a:r>
              <a:rPr lang="en-US" altLang="zh-CN" dirty="0" err="1"/>
              <a:t>RCTRootView</a:t>
            </a:r>
            <a:r>
              <a:rPr lang="zh-CN" altLang="en-US" dirty="0"/>
              <a:t>进行进一步封装（就不用每次都重新配置一次）。</a:t>
            </a:r>
            <a:br>
              <a:rPr lang="zh-CN" altLang="en-US" dirty="0"/>
            </a:br>
            <a:r>
              <a:rPr lang="zh-CN" altLang="en-US" dirty="0" smtClean="0"/>
              <a:t>具体请看项目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/>
              <a:t>启动开发服务器</a:t>
            </a:r>
          </a:p>
          <a:p>
            <a:r>
              <a:rPr lang="zh-CN" altLang="en-US" dirty="0"/>
              <a:t>在运行我们的项目之前，我们需要先启动我们的开发服务器。进入 </a:t>
            </a:r>
            <a:r>
              <a:rPr lang="en-US" altLang="zh-CN" dirty="0" err="1"/>
              <a:t>reactnative</a:t>
            </a:r>
            <a:r>
              <a:rPr lang="zh-CN" altLang="en-US" dirty="0"/>
              <a:t>目录 </a:t>
            </a:r>
            <a:r>
              <a:rPr lang="en-US" altLang="zh-CN" dirty="0"/>
              <a:t>,</a:t>
            </a:r>
            <a:r>
              <a:rPr lang="zh-CN" altLang="en-US" dirty="0"/>
              <a:t>然后命令行启动服务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react-native </a:t>
            </a:r>
            <a:r>
              <a:rPr lang="en-US" altLang="zh-CN" dirty="0" smtClean="0"/>
              <a:t>start</a:t>
            </a:r>
          </a:p>
          <a:p>
            <a:r>
              <a:rPr lang="en-US" altLang="zh-CN" b="1" i="0" dirty="0" smtClean="0">
                <a:solidFill>
                  <a:srgbClr val="2F2F2F"/>
                </a:solidFill>
                <a:effectLst/>
                <a:latin typeface="-apple-system" charset="0"/>
              </a:rPr>
              <a:t>3.</a:t>
            </a:r>
            <a:r>
              <a:rPr lang="zh-CN" altLang="en-US" b="1" dirty="0" smtClean="0"/>
              <a:t>运行</a:t>
            </a:r>
            <a:r>
              <a:rPr lang="en-US" altLang="zh-CN" b="1" dirty="0"/>
              <a:t>iOS</a:t>
            </a:r>
            <a:r>
              <a:rPr lang="zh-CN" altLang="en-US" b="1" dirty="0"/>
              <a:t>项目</a:t>
            </a:r>
          </a:p>
          <a:p>
            <a:r>
              <a:rPr lang="zh-CN" altLang="en-US" dirty="0"/>
              <a:t>运行成功效果如下：</a:t>
            </a: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066023"/>
            <a:ext cx="485725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7"/>
          <p:cNvSpPr>
            <a:spLocks noGrp="1"/>
          </p:cNvSpPr>
          <p:nvPr>
            <p:ph type="body" sz="quarter" idx="10"/>
          </p:nvPr>
        </p:nvSpPr>
        <p:spPr bwMode="auto">
          <a:xfrm>
            <a:off x="2339975" y="2684463"/>
            <a:ext cx="6503988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zh-CN" altLang="en-US" dirty="0"/>
          </a:p>
          <a:p>
            <a:pPr latinLnBrk="1"/>
            <a:r>
              <a:rPr lang="en-US" altLang="zh-CN" dirty="0"/>
              <a:t>React Native </a:t>
            </a:r>
            <a:r>
              <a:rPr lang="zh-CN" altLang="en-US" dirty="0"/>
              <a:t>与原生之间的通信</a:t>
            </a:r>
          </a:p>
          <a:p>
            <a:endParaRPr lang="en-US" altLang="zh-CN" dirty="0"/>
          </a:p>
        </p:txBody>
      </p:sp>
      <p:sp>
        <p:nvSpPr>
          <p:cNvPr id="16386" name="文本占位符 8"/>
          <p:cNvSpPr>
            <a:spLocks noGrp="1"/>
          </p:cNvSpPr>
          <p:nvPr>
            <p:ph type="body" sz="quarter" idx="11"/>
          </p:nvPr>
        </p:nvSpPr>
        <p:spPr bwMode="auto">
          <a:xfrm>
            <a:off x="0" y="2341563"/>
            <a:ext cx="1763713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 typeface="+mj-lt" charset="-122"/>
              <a:buNone/>
            </a:pPr>
            <a:r>
              <a:rPr lang="en-US" altLang="zh-CN" dirty="0" smtClean="0"/>
              <a:t>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7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986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 一：</a:t>
            </a:r>
            <a:r>
              <a:rPr lang="en-US" altLang="zh-CN" b="1" dirty="0" smtClean="0"/>
              <a:t>React </a:t>
            </a:r>
            <a:r>
              <a:rPr lang="en-US" altLang="zh-CN" b="1" dirty="0"/>
              <a:t>Native </a:t>
            </a:r>
            <a:r>
              <a:rPr lang="zh-CN" altLang="en-US" b="1" dirty="0"/>
              <a:t>访问</a:t>
            </a:r>
            <a:r>
              <a:rPr lang="en-US" altLang="zh-CN" b="1" dirty="0" smtClean="0"/>
              <a:t>iOS</a:t>
            </a:r>
          </a:p>
          <a:p>
            <a:endParaRPr lang="zh-CN" altLang="en-US" dirty="0"/>
          </a:p>
          <a:p>
            <a:r>
              <a:rPr lang="en-US" altLang="zh-CN" sz="1500" b="1" dirty="0"/>
              <a:t>1. </a:t>
            </a:r>
            <a:r>
              <a:rPr lang="zh-CN" altLang="en-US" sz="1500" b="1" dirty="0"/>
              <a:t>我们想要</a:t>
            </a:r>
            <a:r>
              <a:rPr lang="en-US" altLang="zh-CN" sz="1500" b="1" dirty="0"/>
              <a:t>JS</a:t>
            </a:r>
            <a:r>
              <a:rPr lang="zh-CN" altLang="en-US" sz="1500" b="1" dirty="0"/>
              <a:t>调用</a:t>
            </a:r>
            <a:r>
              <a:rPr lang="en-US" altLang="zh-CN" sz="1500" b="1" dirty="0"/>
              <a:t>OC</a:t>
            </a:r>
            <a:r>
              <a:rPr lang="zh-CN" altLang="en-US" sz="1500" b="1" dirty="0"/>
              <a:t>函数，就要实现一个“</a:t>
            </a:r>
            <a:r>
              <a:rPr lang="en-US" altLang="zh-CN" sz="1500" b="1" dirty="0" err="1"/>
              <a:t>RCTBridgeModule</a:t>
            </a:r>
            <a:r>
              <a:rPr lang="en-US" altLang="zh-CN" sz="1500" b="1" dirty="0"/>
              <a:t>”</a:t>
            </a:r>
            <a:r>
              <a:rPr lang="zh-CN" altLang="en-US" sz="1500" b="1" dirty="0"/>
              <a:t>协议的</a:t>
            </a:r>
            <a:r>
              <a:rPr lang="en-US" altLang="zh-CN" sz="1500" b="1" dirty="0"/>
              <a:t>Objective-C</a:t>
            </a:r>
            <a:r>
              <a:rPr lang="zh-CN" altLang="en-US" sz="1500" b="1" dirty="0"/>
              <a:t>类</a:t>
            </a:r>
            <a:endParaRPr lang="zh-CN" altLang="en-US" sz="1500" dirty="0"/>
          </a:p>
          <a:p>
            <a:r>
              <a:rPr lang="zh-CN" altLang="en-US" sz="1500" dirty="0"/>
              <a:t>所以首先我们先创建一个</a:t>
            </a:r>
            <a:r>
              <a:rPr lang="en-US" altLang="zh-CN" sz="1500" dirty="0" err="1" smtClean="0"/>
              <a:t>oc</a:t>
            </a:r>
            <a:r>
              <a:rPr lang="zh-CN" altLang="en-US" sz="1500" dirty="0" smtClean="0"/>
              <a:t>类，这里</a:t>
            </a:r>
            <a:r>
              <a:rPr lang="zh-CN" altLang="en-US" sz="1500" dirty="0"/>
              <a:t>起名为：</a:t>
            </a:r>
            <a:r>
              <a:rPr lang="en-US" altLang="zh-CN" sz="1500" dirty="0" err="1"/>
              <a:t>TestOJO</a:t>
            </a:r>
            <a:r>
              <a:rPr lang="en-US" altLang="zh-CN" sz="1500" dirty="0"/>
              <a:t>  (O: object-c, J: </a:t>
            </a:r>
            <a:r>
              <a:rPr lang="en-US" altLang="zh-CN" sz="1500" dirty="0" err="1"/>
              <a:t>javaScript</a:t>
            </a:r>
            <a:r>
              <a:rPr lang="en-US" altLang="zh-CN" sz="1500" dirty="0"/>
              <a:t> </a:t>
            </a:r>
            <a:r>
              <a:rPr lang="en-US" altLang="zh-CN" sz="1500" dirty="0" smtClean="0"/>
              <a:t>)</a:t>
            </a:r>
          </a:p>
          <a:p>
            <a:endParaRPr lang="en-US" altLang="zh-CN" sz="1500" dirty="0"/>
          </a:p>
          <a:p>
            <a:r>
              <a:rPr lang="en-US" altLang="zh-CN" sz="1500" b="1" dirty="0"/>
              <a:t>2. </a:t>
            </a:r>
            <a:r>
              <a:rPr lang="en-US" altLang="zh-CN" sz="1500" b="1" dirty="0" err="1" smtClean="0"/>
              <a:t>TestOJO.h</a:t>
            </a:r>
            <a:endParaRPr lang="en-US" altLang="zh-CN" sz="1500" b="1" dirty="0" smtClean="0"/>
          </a:p>
          <a:p>
            <a:endParaRPr lang="en-US" altLang="zh-CN" sz="1500" b="1" dirty="0"/>
          </a:p>
          <a:p>
            <a:endParaRPr lang="en-US" altLang="zh-CN" sz="1500" b="1" dirty="0" smtClean="0"/>
          </a:p>
          <a:p>
            <a:endParaRPr lang="en-US" altLang="zh-CN" sz="1500" b="1" dirty="0"/>
          </a:p>
          <a:p>
            <a:endParaRPr lang="en-US" altLang="zh-CN" sz="1500" b="1" dirty="0"/>
          </a:p>
          <a:p>
            <a:endParaRPr lang="en-US" altLang="zh-CN" sz="1500" dirty="0" smtClean="0"/>
          </a:p>
          <a:p>
            <a:endParaRPr lang="en-US" altLang="zh-CN" sz="1500" dirty="0"/>
          </a:p>
          <a:p>
            <a:r>
              <a:rPr lang="zh-CN" altLang="en-US" sz="1500" dirty="0" smtClean="0"/>
              <a:t>引入</a:t>
            </a:r>
            <a:r>
              <a:rPr lang="zh-CN" altLang="en-US" sz="1500" dirty="0"/>
              <a:t>：</a:t>
            </a:r>
            <a:r>
              <a:rPr lang="en-US" altLang="zh-CN" sz="1500" dirty="0"/>
              <a:t>#import “</a:t>
            </a:r>
            <a:r>
              <a:rPr lang="en-US" altLang="zh-CN" sz="1500" dirty="0" err="1"/>
              <a:t>RCTBridgeModule.h</a:t>
            </a:r>
            <a:r>
              <a:rPr lang="en-US" altLang="zh-CN" sz="1500" dirty="0"/>
              <a:t>”   </a:t>
            </a:r>
            <a:r>
              <a:rPr lang="zh-CN" altLang="en-US" sz="1500" dirty="0"/>
              <a:t>且使用 </a:t>
            </a:r>
            <a:r>
              <a:rPr lang="en-US" altLang="zh-CN" sz="1500" dirty="0"/>
              <a:t>&lt;</a:t>
            </a:r>
            <a:r>
              <a:rPr lang="en-US" altLang="zh-CN" sz="1500" dirty="0" err="1"/>
              <a:t>RCTBridgeModule</a:t>
            </a:r>
            <a:r>
              <a:rPr lang="en-US" altLang="zh-CN" sz="1500" dirty="0"/>
              <a:t>&gt; </a:t>
            </a:r>
            <a:r>
              <a:rPr lang="zh-CN" altLang="en-US" sz="1500" dirty="0" smtClean="0"/>
              <a:t>接口</a:t>
            </a:r>
            <a:endParaRPr lang="en-US" altLang="zh-CN" sz="1500" dirty="0" smtClean="0"/>
          </a:p>
          <a:p>
            <a:r>
              <a:rPr lang="en-US" altLang="zh-CN" sz="1600" b="1" dirty="0"/>
              <a:t>3. </a:t>
            </a:r>
            <a:r>
              <a:rPr lang="zh-CN" altLang="en-US" sz="1600" b="1" dirty="0"/>
              <a:t>为了实现</a:t>
            </a:r>
            <a:r>
              <a:rPr lang="en-US" altLang="zh-CN" sz="1600" b="1" dirty="0" err="1"/>
              <a:t>RCTBridgeModule</a:t>
            </a:r>
            <a:r>
              <a:rPr lang="zh-CN" altLang="en-US" sz="1600" b="1" dirty="0"/>
              <a:t>协议，类需要包含</a:t>
            </a:r>
            <a:r>
              <a:rPr lang="en-US" altLang="zh-CN" sz="1600" b="1" dirty="0"/>
              <a:t>RCT_EXPORT_MODULE()</a:t>
            </a:r>
            <a:r>
              <a:rPr lang="zh-CN" altLang="en-US" sz="1600" b="1" dirty="0"/>
              <a:t>宏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这个宏也可以添加一个参数用来指定在</a:t>
            </a:r>
            <a:r>
              <a:rPr lang="en-US" altLang="zh-CN" sz="1600" b="1" dirty="0" err="1"/>
              <a:t>Javascript</a:t>
            </a:r>
            <a:r>
              <a:rPr lang="zh-CN" altLang="en-US" sz="1600" b="1" dirty="0"/>
              <a:t>中访问这个模块的名字。如果你不指定，默认就会使用这个</a:t>
            </a:r>
            <a:r>
              <a:rPr lang="en-US" altLang="zh-CN" sz="1600" b="1" dirty="0"/>
              <a:t>Objective-C</a:t>
            </a:r>
            <a:r>
              <a:rPr lang="zh-CN" altLang="en-US" sz="1600" b="1" dirty="0"/>
              <a:t>类的</a:t>
            </a:r>
            <a:r>
              <a:rPr lang="zh-CN" altLang="en-US" sz="1600" b="1" dirty="0" smtClean="0"/>
              <a:t>名字</a:t>
            </a:r>
            <a:r>
              <a:rPr lang="en-US" altLang="zh-CN" sz="1600" b="1" dirty="0" smtClean="0"/>
              <a:t>.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en-US" altLang="zh-CN" sz="1600" b="1" dirty="0"/>
              <a:t>. </a:t>
            </a:r>
            <a:r>
              <a:rPr lang="zh-CN" altLang="en-US" sz="1600" b="1" dirty="0"/>
              <a:t>在</a:t>
            </a:r>
            <a:r>
              <a:rPr lang="en-US" altLang="zh-CN" sz="1600" b="1" dirty="0" err="1"/>
              <a:t>TestOJO.m</a:t>
            </a:r>
            <a:r>
              <a:rPr lang="zh-CN" altLang="en-US" sz="1600" b="1" dirty="0"/>
              <a:t>中添加如下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500" b="1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i="0" dirty="0">
              <a:solidFill>
                <a:srgbClr val="2F2F2F"/>
              </a:solidFill>
              <a:effectLst/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2F2F2F"/>
              </a:solidFill>
              <a:latin typeface="-apple-system" charset="0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solidFill>
                <a:srgbClr val="2F2F2F"/>
              </a:solidFill>
              <a:latin typeface="-apple-system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9144000" cy="9789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" y="4790553"/>
            <a:ext cx="9144000" cy="11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6"/>
          <p:cNvSpPr>
            <a:spLocks noGrp="1"/>
          </p:cNvSpPr>
          <p:nvPr>
            <p:ph type="body" sz="quarter" idx="10"/>
          </p:nvPr>
        </p:nvSpPr>
        <p:spPr bwMode="auto">
          <a:xfrm>
            <a:off x="2411760" y="1124744"/>
            <a:ext cx="6732240" cy="51125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latinLnBrk="1"/>
            <a:r>
              <a:rPr lang="en-US" altLang="zh-CN" sz="2800" dirty="0"/>
              <a:t>React Native </a:t>
            </a:r>
            <a:r>
              <a:rPr lang="zh-CN" altLang="en-US" sz="2800" dirty="0"/>
              <a:t>简介与入门</a:t>
            </a:r>
          </a:p>
          <a:p>
            <a:pPr latinLnBrk="1"/>
            <a:r>
              <a:rPr lang="en-US" altLang="zh-CN" sz="2800" dirty="0"/>
              <a:t>React Native </a:t>
            </a:r>
            <a:r>
              <a:rPr lang="zh-CN" altLang="en-US" sz="2800" dirty="0"/>
              <a:t>环境搭建和创建项目</a:t>
            </a:r>
            <a:r>
              <a:rPr lang="en-US" altLang="zh-CN" sz="2800" dirty="0"/>
              <a:t>(Mac)</a:t>
            </a:r>
          </a:p>
          <a:p>
            <a:pPr latinLnBrk="1"/>
            <a:r>
              <a:rPr lang="en-US" altLang="zh-CN" sz="2800" dirty="0" smtClean="0"/>
              <a:t>React </a:t>
            </a:r>
            <a:r>
              <a:rPr lang="en-US" altLang="zh-CN" sz="2800" dirty="0"/>
              <a:t>Native </a:t>
            </a:r>
            <a:r>
              <a:rPr lang="zh-CN" altLang="en-US" sz="2800" dirty="0"/>
              <a:t>入门项目与解析</a:t>
            </a:r>
          </a:p>
          <a:p>
            <a:pPr latinLnBrk="1"/>
            <a:r>
              <a:rPr lang="en-US" altLang="zh-CN" sz="2800" dirty="0"/>
              <a:t>React Native </a:t>
            </a:r>
            <a:r>
              <a:rPr lang="zh-CN" altLang="en-US" sz="2800" dirty="0"/>
              <a:t>集成到原生项目</a:t>
            </a:r>
          </a:p>
          <a:p>
            <a:pPr latinLnBrk="1"/>
            <a:r>
              <a:rPr lang="en-US" altLang="zh-CN" sz="2800" dirty="0"/>
              <a:t>React Native </a:t>
            </a:r>
            <a:r>
              <a:rPr lang="zh-CN" altLang="en-US" sz="2800" dirty="0"/>
              <a:t>与原生之间的通信</a:t>
            </a:r>
          </a:p>
          <a:p>
            <a:pPr latinLnBrk="1"/>
            <a:r>
              <a:rPr lang="en-US" altLang="zh-CN" sz="2800" dirty="0"/>
              <a:t>React Native </a:t>
            </a:r>
            <a:r>
              <a:rPr lang="zh-CN" altLang="en-US" sz="2800" dirty="0"/>
              <a:t>封装原生</a:t>
            </a:r>
            <a:r>
              <a:rPr lang="en-US" altLang="zh-CN" sz="2800" dirty="0"/>
              <a:t>UI</a:t>
            </a:r>
            <a:r>
              <a:rPr lang="zh-CN" altLang="en-US" sz="2800" dirty="0"/>
              <a:t>组件</a:t>
            </a:r>
          </a:p>
          <a:p>
            <a:pPr latinLnBrk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173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想</a:t>
            </a:r>
            <a:r>
              <a:rPr lang="zh-CN" altLang="en-US" dirty="0"/>
              <a:t>要将</a:t>
            </a:r>
            <a:r>
              <a:rPr lang="en-US" altLang="zh-CN" dirty="0" err="1"/>
              <a:t>oc</a:t>
            </a:r>
            <a:r>
              <a:rPr lang="zh-CN" altLang="en-US" dirty="0"/>
              <a:t>的函数导出给</a:t>
            </a:r>
            <a:r>
              <a:rPr lang="en-US" altLang="zh-CN" dirty="0" err="1"/>
              <a:t>js</a:t>
            </a:r>
            <a:r>
              <a:rPr lang="zh-CN" altLang="en-US" dirty="0"/>
              <a:t>进行调用，那么就需要进行声明。声明通过</a:t>
            </a:r>
            <a:r>
              <a:rPr lang="en-US" altLang="zh-CN" dirty="0">
                <a:solidFill>
                  <a:srgbClr val="FF0000"/>
                </a:solidFill>
              </a:rPr>
              <a:t>RCT_EXPORT_METHOD()</a:t>
            </a:r>
            <a:r>
              <a:rPr lang="zh-CN" altLang="en-US" dirty="0"/>
              <a:t>宏来实现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j2oFun1</a:t>
            </a:r>
            <a:r>
              <a:rPr lang="zh-CN" altLang="en-US" dirty="0"/>
              <a:t>：函数名，后续是两个参数，分别是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类型数据。</a:t>
            </a:r>
          </a:p>
          <a:p>
            <a:r>
              <a:rPr lang="zh-CN" altLang="en-US" dirty="0"/>
              <a:t>调用成功后，我们输出这两个传来的值到</a:t>
            </a:r>
            <a:r>
              <a:rPr lang="zh-CN" altLang="en-US" dirty="0" smtClean="0"/>
              <a:t>控制台。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注意：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调用的</a:t>
            </a:r>
            <a:r>
              <a:rPr lang="en-US" altLang="zh-CN" b="1" dirty="0"/>
              <a:t>OC</a:t>
            </a:r>
            <a:r>
              <a:rPr lang="zh-CN" altLang="en-US" b="1" dirty="0"/>
              <a:t>函数，此函数返回值类型必须是</a:t>
            </a:r>
            <a:r>
              <a:rPr lang="en-US" altLang="zh-CN" b="1" dirty="0"/>
              <a:t>void</a:t>
            </a:r>
            <a:r>
              <a:rPr lang="zh-CN" altLang="en-US" b="1" dirty="0"/>
              <a:t>。由于</a:t>
            </a:r>
            <a:r>
              <a:rPr lang="en-US" altLang="zh-CN" b="1" dirty="0"/>
              <a:t>React Native</a:t>
            </a:r>
            <a:r>
              <a:rPr lang="zh-CN" altLang="en-US" b="1" dirty="0"/>
              <a:t>的桥接操作是异步的，所以要返回结果给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，必须通过回调参数</a:t>
            </a:r>
            <a:r>
              <a:rPr lang="zh-CN" altLang="en-US" b="1" dirty="0" smtClean="0"/>
              <a:t>进行后面的示例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详细</a:t>
            </a:r>
            <a:r>
              <a:rPr lang="zh-CN" altLang="en-US" b="1" dirty="0"/>
              <a:t>讲解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b="1" dirty="0"/>
              <a:t>从</a:t>
            </a:r>
            <a:r>
              <a:rPr lang="en-US" altLang="zh-CN" b="1" dirty="0" err="1"/>
              <a:t>js</a:t>
            </a:r>
            <a:r>
              <a:rPr lang="zh-CN" altLang="en-US" b="1" dirty="0"/>
              <a:t>传来的参数我们可以依靠自动类型转换的特性，跳过手动的类型转换（</a:t>
            </a:r>
            <a:r>
              <a:rPr lang="en-US" altLang="zh-CN" b="1" dirty="0" err="1"/>
              <a:t>RCTConvert</a:t>
            </a:r>
            <a:r>
              <a:rPr lang="zh-CN" altLang="en-US" b="1" dirty="0"/>
              <a:t>，下面详细介绍），在定义函数参数类型时，直接写上对应想要的数据类型，例如</a:t>
            </a:r>
            <a:r>
              <a:rPr lang="en-US" altLang="zh-CN" b="1" dirty="0" err="1"/>
              <a:t>NSData</a:t>
            </a:r>
            <a:r>
              <a:rPr lang="zh-CN" altLang="en-US" b="1" dirty="0"/>
              <a:t>等。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380"/>
            <a:ext cx="9144000" cy="11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61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</a:t>
            </a:r>
            <a:r>
              <a:rPr lang="en-US" altLang="zh-CN" sz="1500" b="1" dirty="0"/>
              <a:t>. </a:t>
            </a:r>
            <a:r>
              <a:rPr lang="zh-CN" altLang="en-US" sz="1500" b="1" dirty="0"/>
              <a:t>下面看</a:t>
            </a:r>
            <a:r>
              <a:rPr lang="en-US" altLang="zh-CN" sz="1500" b="1" dirty="0" err="1"/>
              <a:t>js</a:t>
            </a:r>
            <a:r>
              <a:rPr lang="zh-CN" altLang="en-US" sz="1500" b="1" dirty="0"/>
              <a:t>调用的代码段</a:t>
            </a:r>
            <a:r>
              <a:rPr lang="zh-CN" altLang="en-US" sz="1500" b="1" dirty="0" smtClean="0"/>
              <a:t>：</a:t>
            </a:r>
            <a:endParaRPr lang="en-US" altLang="zh-CN" sz="1500" b="1" dirty="0" smtClean="0"/>
          </a:p>
          <a:p>
            <a:endParaRPr lang="en-US" altLang="zh-CN" sz="1500" b="1" dirty="0"/>
          </a:p>
          <a:p>
            <a:endParaRPr lang="en-US" altLang="zh-CN" sz="1500" b="1" dirty="0" smtClean="0"/>
          </a:p>
          <a:p>
            <a:endParaRPr lang="en-US" altLang="zh-CN" sz="1500" b="1" dirty="0"/>
          </a:p>
          <a:p>
            <a:r>
              <a:rPr lang="zh-CN" altLang="en-US" sz="1500" dirty="0" smtClean="0"/>
              <a:t>第一行代码：将</a:t>
            </a:r>
            <a:r>
              <a:rPr lang="en-US" altLang="zh-CN" sz="1500" dirty="0"/>
              <a:t>OC</a:t>
            </a:r>
            <a:r>
              <a:rPr lang="zh-CN" altLang="en-US" sz="1500" dirty="0"/>
              <a:t>注册进来的模块</a:t>
            </a:r>
            <a:r>
              <a:rPr lang="zh-CN" altLang="en-US" sz="1500" dirty="0" smtClean="0"/>
              <a:t>取出</a:t>
            </a:r>
            <a:r>
              <a:rPr lang="zh-CN" altLang="en-US" sz="1500" dirty="0"/>
              <a:t> </a:t>
            </a:r>
            <a:r>
              <a:rPr lang="zh-CN" altLang="en-US" sz="1500" dirty="0" smtClean="0"/>
              <a:t>      第二行代码：调用</a:t>
            </a:r>
            <a:r>
              <a:rPr lang="zh-CN" altLang="en-US" sz="1500" dirty="0"/>
              <a:t>模块中的对应函数，且将参数进行</a:t>
            </a:r>
            <a:r>
              <a:rPr lang="zh-CN" altLang="en-US" sz="1500" dirty="0" smtClean="0"/>
              <a:t>传入</a:t>
            </a:r>
            <a:endParaRPr lang="en-US" altLang="zh-CN" sz="1500" dirty="0" smtClean="0"/>
          </a:p>
          <a:p>
            <a:endParaRPr lang="en-US" altLang="zh-CN" sz="1500" dirty="0"/>
          </a:p>
          <a:p>
            <a:r>
              <a:rPr lang="en-US" altLang="zh-CN" sz="1500" b="1" dirty="0"/>
              <a:t>6. </a:t>
            </a:r>
            <a:r>
              <a:rPr lang="zh-CN" altLang="en-US" sz="1500" b="1" dirty="0"/>
              <a:t>我们来看一段复杂的数据通信</a:t>
            </a:r>
            <a:endParaRPr lang="zh-CN" altLang="en-US" sz="1500" dirty="0"/>
          </a:p>
          <a:p>
            <a:r>
              <a:rPr lang="en-US" altLang="zh-CN" sz="1500" dirty="0"/>
              <a:t>OC </a:t>
            </a:r>
            <a:r>
              <a:rPr lang="zh-CN" altLang="en-US" sz="1500" dirty="0"/>
              <a:t>代码段（导出函数）</a:t>
            </a:r>
          </a:p>
          <a:p>
            <a:endParaRPr lang="en-US" altLang="zh-CN" sz="1500" b="1" dirty="0" smtClean="0"/>
          </a:p>
          <a:p>
            <a:endParaRPr lang="zh-CN" altLang="en-US" sz="1500" dirty="0"/>
          </a:p>
          <a:p>
            <a:endParaRPr lang="en-US" altLang="zh-CN" sz="1500" dirty="0"/>
          </a:p>
          <a:p>
            <a:endParaRPr lang="en-US" altLang="zh-CN" sz="1500" dirty="0" smtClean="0"/>
          </a:p>
          <a:p>
            <a:endParaRPr lang="en-US" altLang="zh-CN" sz="1500" dirty="0"/>
          </a:p>
          <a:p>
            <a:endParaRPr lang="en-US" altLang="zh-CN" sz="1500" dirty="0" smtClean="0"/>
          </a:p>
          <a:p>
            <a:endParaRPr lang="en-US" altLang="zh-CN" sz="1500" dirty="0"/>
          </a:p>
          <a:p>
            <a:endParaRPr lang="en-US" altLang="zh-CN" sz="1500" dirty="0" smtClean="0"/>
          </a:p>
          <a:p>
            <a:endParaRPr lang="en-US" altLang="zh-CN" sz="1500" dirty="0" smtClean="0"/>
          </a:p>
          <a:p>
            <a:r>
              <a:rPr lang="zh-CN" altLang="en-US" sz="1500" dirty="0">
                <a:solidFill>
                  <a:srgbClr val="FF0000"/>
                </a:solidFill>
              </a:rPr>
              <a:t>需要注意的是，引入了”</a:t>
            </a:r>
            <a:r>
              <a:rPr lang="en-US" altLang="zh-CN" sz="1500" dirty="0" err="1">
                <a:solidFill>
                  <a:srgbClr val="FF0000"/>
                </a:solidFill>
              </a:rPr>
              <a:t>RCTConvert</a:t>
            </a:r>
            <a:r>
              <a:rPr lang="en-US" altLang="zh-CN" sz="1500" dirty="0">
                <a:solidFill>
                  <a:srgbClr val="FF0000"/>
                </a:solidFill>
              </a:rPr>
              <a:t>”</a:t>
            </a:r>
            <a:r>
              <a:rPr lang="zh-CN" altLang="en-US" sz="1500" dirty="0">
                <a:solidFill>
                  <a:srgbClr val="FF0000"/>
                </a:solidFill>
              </a:rPr>
              <a:t>类</a:t>
            </a:r>
            <a:r>
              <a:rPr lang="en-US" altLang="zh-CN" sz="1500" dirty="0">
                <a:solidFill>
                  <a:srgbClr val="FF0000"/>
                </a:solidFill>
              </a:rPr>
              <a:t>,</a:t>
            </a:r>
            <a:r>
              <a:rPr lang="zh-CN" altLang="en-US" sz="1500" dirty="0">
                <a:solidFill>
                  <a:srgbClr val="FF0000"/>
                </a:solidFill>
              </a:rPr>
              <a:t>作用：</a:t>
            </a:r>
          </a:p>
          <a:p>
            <a:r>
              <a:rPr lang="en-US" altLang="zh-CN" sz="1500" b="1" dirty="0" err="1">
                <a:solidFill>
                  <a:srgbClr val="FF0000"/>
                </a:solidFill>
              </a:rPr>
              <a:t>RCTConvert</a:t>
            </a:r>
            <a:r>
              <a:rPr lang="zh-CN" altLang="en-US" sz="1500" b="1" dirty="0">
                <a:solidFill>
                  <a:srgbClr val="FF0000"/>
                </a:solidFill>
              </a:rPr>
              <a:t>提供了一系列辅助函数，用来接收一个</a:t>
            </a:r>
            <a:r>
              <a:rPr lang="en-US" altLang="zh-CN" sz="1500" b="1" dirty="0">
                <a:solidFill>
                  <a:srgbClr val="FF0000"/>
                </a:solidFill>
              </a:rPr>
              <a:t>JSON</a:t>
            </a:r>
            <a:r>
              <a:rPr lang="zh-CN" altLang="en-US" sz="1500" b="1" dirty="0">
                <a:solidFill>
                  <a:srgbClr val="FF0000"/>
                </a:solidFill>
              </a:rPr>
              <a:t>值并转换到原生</a:t>
            </a:r>
            <a:r>
              <a:rPr lang="en-US" altLang="zh-CN" sz="1500" b="1" dirty="0">
                <a:solidFill>
                  <a:srgbClr val="FF0000"/>
                </a:solidFill>
              </a:rPr>
              <a:t>Objective-C</a:t>
            </a:r>
            <a:r>
              <a:rPr lang="zh-CN" altLang="en-US" sz="1500" b="1" dirty="0">
                <a:solidFill>
                  <a:srgbClr val="FF0000"/>
                </a:solidFill>
              </a:rPr>
              <a:t>类型或类。</a:t>
            </a:r>
            <a:endParaRPr lang="zh-CN" altLang="en-US" sz="1500" dirty="0">
              <a:solidFill>
                <a:srgbClr val="FF0000"/>
              </a:solidFill>
            </a:endParaRPr>
          </a:p>
          <a:p>
            <a:r>
              <a:rPr lang="en-US" altLang="zh-CN" sz="1500" dirty="0"/>
              <a:t>JS</a:t>
            </a:r>
            <a:r>
              <a:rPr lang="zh-CN" altLang="en-US" sz="1500" dirty="0"/>
              <a:t>代码</a:t>
            </a:r>
            <a:r>
              <a:rPr lang="zh-CN" altLang="en-US" sz="1500" dirty="0" smtClean="0"/>
              <a:t>段</a:t>
            </a:r>
            <a:r>
              <a:rPr lang="en-US" altLang="zh-CN" sz="1500" dirty="0"/>
              <a:t>: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061"/>
            <a:ext cx="9144000" cy="5038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" y="2381052"/>
            <a:ext cx="9144000" cy="20903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" y="5178119"/>
            <a:ext cx="9144000" cy="11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7. </a:t>
            </a:r>
            <a:r>
              <a:rPr lang="zh-CN" altLang="en-US" b="1" dirty="0"/>
              <a:t>我们下面来利用回调参数来得到访问</a:t>
            </a:r>
            <a:r>
              <a:rPr lang="en-US" altLang="zh-CN" b="1" dirty="0"/>
              <a:t>OC</a:t>
            </a:r>
            <a:r>
              <a:rPr lang="zh-CN" altLang="en-US" b="1" dirty="0"/>
              <a:t>的函数得到其返</a:t>
            </a:r>
            <a:r>
              <a:rPr lang="zh-CN" altLang="en-US" b="1" dirty="0" smtClean="0"/>
              <a:t>回值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RCTResponseSenderBlock</a:t>
            </a:r>
            <a:r>
              <a:rPr lang="en-US" altLang="zh-CN" dirty="0" smtClean="0"/>
              <a:t> </a:t>
            </a:r>
            <a:r>
              <a:rPr lang="zh-CN" altLang="en-US" dirty="0"/>
              <a:t>是种特殊的参数类型</a:t>
            </a:r>
            <a:r>
              <a:rPr lang="en-US" altLang="zh-CN" dirty="0"/>
              <a:t>——</a:t>
            </a:r>
            <a:r>
              <a:rPr lang="zh-CN" altLang="en-US" dirty="0"/>
              <a:t>回调函数，通过此参数可以实现当</a:t>
            </a:r>
            <a:r>
              <a:rPr lang="en-US" altLang="zh-CN" dirty="0"/>
              <a:t>JS</a:t>
            </a:r>
            <a:r>
              <a:rPr lang="zh-CN" altLang="en-US" dirty="0"/>
              <a:t>访问的</a:t>
            </a:r>
            <a:r>
              <a:rPr lang="en-US" altLang="zh-CN" dirty="0"/>
              <a:t>OC</a:t>
            </a:r>
            <a:r>
              <a:rPr lang="zh-CN" altLang="en-US" dirty="0"/>
              <a:t>函数后，并能将此</a:t>
            </a:r>
            <a:r>
              <a:rPr lang="en-US" altLang="zh-CN" dirty="0"/>
              <a:t>OC</a:t>
            </a:r>
            <a:r>
              <a:rPr lang="zh-CN" altLang="en-US" dirty="0"/>
              <a:t>函数的返回值传递给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/>
              <a:t>RCTResponseSenderBlock</a:t>
            </a:r>
            <a:r>
              <a:rPr lang="en-US" altLang="zh-CN" dirty="0"/>
              <a:t> </a:t>
            </a:r>
            <a:r>
              <a:rPr lang="zh-CN" altLang="en-US" dirty="0"/>
              <a:t>只接受一个参数（传递给</a:t>
            </a:r>
            <a:r>
              <a:rPr lang="en-US" altLang="zh-CN" dirty="0"/>
              <a:t>JavaScript</a:t>
            </a:r>
            <a:r>
              <a:rPr lang="zh-CN" altLang="en-US" dirty="0"/>
              <a:t>回调函数的参数数组）</a:t>
            </a:r>
          </a:p>
          <a:p>
            <a:r>
              <a:rPr lang="en-US" altLang="zh-CN" dirty="0"/>
              <a:t>callback</a:t>
            </a:r>
            <a:r>
              <a:rPr lang="zh-CN" altLang="en-US" dirty="0"/>
              <a:t>函数：第一个参数是一个错误对象（没有发生错误的时候为</a:t>
            </a:r>
            <a:r>
              <a:rPr lang="en-US" altLang="zh-CN" dirty="0"/>
              <a:t>null</a:t>
            </a:r>
            <a:r>
              <a:rPr lang="zh-CN" altLang="en-US" dirty="0"/>
              <a:t>），而剩下的部分是函数的返回值。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JS</a:t>
            </a:r>
            <a:r>
              <a:rPr lang="zh-CN" altLang="en-US" dirty="0"/>
              <a:t>调用代码</a:t>
            </a:r>
            <a:r>
              <a:rPr lang="zh-CN" altLang="en-US" dirty="0" smtClean="0"/>
              <a:t>段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" y="1411723"/>
            <a:ext cx="9144000" cy="969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1610"/>
            <a:ext cx="9144000" cy="1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二： </a:t>
            </a:r>
            <a:r>
              <a:rPr lang="en-US" altLang="zh-CN" b="1" dirty="0"/>
              <a:t>iOS</a:t>
            </a:r>
            <a:r>
              <a:rPr lang="zh-CN" altLang="en-US" b="1" dirty="0"/>
              <a:t>访问</a:t>
            </a:r>
            <a:r>
              <a:rPr lang="en-US" altLang="zh-CN" b="1" dirty="0"/>
              <a:t>React </a:t>
            </a:r>
            <a:r>
              <a:rPr lang="en-US" altLang="zh-CN" b="1" dirty="0" smtClean="0"/>
              <a:t>Native</a:t>
            </a:r>
          </a:p>
          <a:p>
            <a:pPr marL="342900" indent="-342900">
              <a:buAutoNum type="arabicPeriod"/>
            </a:pPr>
            <a:endParaRPr lang="en-US" altLang="zh-CN" b="1" dirty="0"/>
          </a:p>
          <a:p>
            <a:r>
              <a:rPr lang="zh-CN" altLang="en-US" dirty="0"/>
              <a:t>第一个参数：事件名</a:t>
            </a:r>
          </a:p>
          <a:p>
            <a:r>
              <a:rPr lang="zh-CN" altLang="en-US" dirty="0"/>
              <a:t>第二个参数</a:t>
            </a:r>
            <a:r>
              <a:rPr lang="en-US" altLang="zh-CN" dirty="0"/>
              <a:t>(body)</a:t>
            </a:r>
            <a:r>
              <a:rPr lang="zh-CN" altLang="en-US" dirty="0"/>
              <a:t>：传入的参数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@{}</a:t>
            </a:r>
            <a:r>
              <a:rPr lang="zh-CN" altLang="en-US" dirty="0"/>
              <a:t>是定义不可变的字典的快捷实例方式，因此我们也可以改成如下形式：</a:t>
            </a:r>
          </a:p>
          <a:p>
            <a:pPr marL="342900" indent="-342900">
              <a:buAutoNum type="arabicPeriod"/>
            </a:pPr>
            <a:r>
              <a:rPr lang="en-US" altLang="zh-CN" dirty="0"/>
              <a:t> </a:t>
            </a:r>
            <a:r>
              <a:rPr lang="zh-CN" altLang="en-US" dirty="0"/>
              <a:t>我们如果想要</a:t>
            </a:r>
            <a:r>
              <a:rPr lang="en-US" altLang="zh-CN" dirty="0"/>
              <a:t>OC</a:t>
            </a:r>
            <a:r>
              <a:rPr lang="zh-CN" altLang="en-US" dirty="0"/>
              <a:t>访问</a:t>
            </a:r>
            <a:r>
              <a:rPr lang="en-US" altLang="zh-CN" dirty="0"/>
              <a:t>JS</a:t>
            </a:r>
            <a:r>
              <a:rPr lang="zh-CN" altLang="en-US" dirty="0"/>
              <a:t>，给</a:t>
            </a:r>
            <a:r>
              <a:rPr lang="en-US" altLang="zh-CN" dirty="0"/>
              <a:t>JavaScript</a:t>
            </a:r>
            <a:r>
              <a:rPr lang="zh-CN" altLang="en-US" dirty="0"/>
              <a:t>发送事件通知，我们需要使用</a:t>
            </a:r>
            <a:r>
              <a:rPr lang="en-US" altLang="zh-CN" dirty="0" err="1"/>
              <a:t>RCTEventDispatcher</a:t>
            </a:r>
            <a:r>
              <a:rPr lang="zh-CN" altLang="en-US" dirty="0"/>
              <a:t>的函数，与</a:t>
            </a:r>
            <a:r>
              <a:rPr lang="en-US" altLang="zh-CN" dirty="0" err="1"/>
              <a:t>RCTBridge</a:t>
            </a:r>
            <a:r>
              <a:rPr lang="zh-CN" altLang="en-US" dirty="0"/>
              <a:t>的</a:t>
            </a:r>
            <a:r>
              <a:rPr lang="zh-CN" altLang="en-US" dirty="0" smtClean="0"/>
              <a:t>实例</a:t>
            </a:r>
            <a:endParaRPr lang="zh-CN" altLang="en-US" dirty="0"/>
          </a:p>
          <a:p>
            <a:r>
              <a:rPr lang="zh-CN" altLang="en-US" dirty="0"/>
              <a:t>因此我们需要先做准备，</a:t>
            </a:r>
            <a:r>
              <a:rPr lang="en-US" altLang="zh-CN" dirty="0" err="1"/>
              <a:t>TestOJO.h</a:t>
            </a:r>
            <a:r>
              <a:rPr lang="zh-CN" altLang="en-US" dirty="0"/>
              <a:t>：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/>
              <a:t>bridge: </a:t>
            </a:r>
            <a:r>
              <a:rPr lang="zh-CN" altLang="en-US" dirty="0"/>
              <a:t>是</a:t>
            </a:r>
            <a:r>
              <a:rPr lang="en-US" altLang="zh-CN" dirty="0" err="1"/>
              <a:t>RCTBridge</a:t>
            </a:r>
            <a:r>
              <a:rPr lang="en-US" altLang="zh-CN" dirty="0"/>
              <a:t> </a:t>
            </a:r>
            <a:r>
              <a:rPr lang="zh-CN" altLang="en-US" dirty="0"/>
              <a:t>的实例，且在我们使用的接口 </a:t>
            </a:r>
            <a:r>
              <a:rPr lang="en-US" altLang="zh-CN" dirty="0" err="1"/>
              <a:t>RCTBridgeModule</a:t>
            </a:r>
            <a:r>
              <a:rPr lang="zh-CN" altLang="en-US" dirty="0"/>
              <a:t>中。</a:t>
            </a:r>
          </a:p>
          <a:p>
            <a:r>
              <a:rPr lang="en-US" altLang="zh-CN" dirty="0"/>
              <a:t>OC</a:t>
            </a:r>
            <a:r>
              <a:rPr lang="zh-CN" altLang="en-US" dirty="0"/>
              <a:t>访问</a:t>
            </a:r>
            <a:r>
              <a:rPr lang="en-US" altLang="zh-CN" dirty="0"/>
              <a:t>JS</a:t>
            </a:r>
            <a:r>
              <a:rPr lang="zh-CN" altLang="en-US" dirty="0"/>
              <a:t>的代码段：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dirty="0"/>
              <a:t>第一个参数：事件名</a:t>
            </a:r>
          </a:p>
          <a:p>
            <a:r>
              <a:rPr lang="zh-CN" altLang="en-US" dirty="0"/>
              <a:t>第二个参数</a:t>
            </a:r>
            <a:r>
              <a:rPr lang="en-US" altLang="zh-CN" dirty="0"/>
              <a:t>(body)</a:t>
            </a:r>
            <a:r>
              <a:rPr lang="zh-CN" altLang="en-US" dirty="0"/>
              <a:t>：传入的参数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@{}</a:t>
            </a:r>
            <a:r>
              <a:rPr lang="zh-CN" altLang="en-US" dirty="0"/>
              <a:t>是定义不可变的字典的快捷实例方式，因此我们也可以改成如下形式：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" y="2807234"/>
            <a:ext cx="9144000" cy="48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" y="4269638"/>
            <a:ext cx="9144000" cy="2380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" y="5712143"/>
            <a:ext cx="9144000" cy="5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下面来看</a:t>
            </a:r>
            <a:r>
              <a:rPr lang="en-US" altLang="zh-CN" sz="1500" dirty="0"/>
              <a:t>JS</a:t>
            </a:r>
            <a:r>
              <a:rPr lang="zh-CN" altLang="en-US" sz="1500" dirty="0"/>
              <a:t>中定义</a:t>
            </a:r>
            <a:r>
              <a:rPr lang="en-US" altLang="zh-CN" sz="1500" dirty="0"/>
              <a:t>OC</a:t>
            </a:r>
            <a:r>
              <a:rPr lang="zh-CN" altLang="en-US" sz="1500" dirty="0"/>
              <a:t>调用的函数：</a:t>
            </a:r>
          </a:p>
          <a:p>
            <a:r>
              <a:rPr lang="zh-CN" altLang="en-US" sz="1500" dirty="0"/>
              <a:t>其实所谓</a:t>
            </a:r>
            <a:r>
              <a:rPr lang="en-US" altLang="zh-CN" sz="1500" dirty="0"/>
              <a:t>OC</a:t>
            </a:r>
            <a:r>
              <a:rPr lang="zh-CN" altLang="en-US" sz="1500" dirty="0"/>
              <a:t>能响应</a:t>
            </a:r>
            <a:r>
              <a:rPr lang="en-US" altLang="zh-CN" sz="1500" dirty="0"/>
              <a:t>JS</a:t>
            </a:r>
            <a:r>
              <a:rPr lang="zh-CN" altLang="en-US" sz="1500" dirty="0"/>
              <a:t>，是</a:t>
            </a:r>
            <a:r>
              <a:rPr lang="en-US" altLang="zh-CN" sz="1500" dirty="0"/>
              <a:t>JS</a:t>
            </a:r>
            <a:r>
              <a:rPr lang="zh-CN" altLang="en-US" sz="1500" dirty="0"/>
              <a:t>进行了对应函数的绑定监听。因此我们需要利用 </a:t>
            </a:r>
            <a:r>
              <a:rPr lang="en-US" altLang="zh-CN" sz="1500" dirty="0" err="1"/>
              <a:t>NativeAppEventEmitter</a:t>
            </a:r>
            <a:r>
              <a:rPr lang="en-US" altLang="zh-CN" sz="1500" dirty="0"/>
              <a:t> </a:t>
            </a:r>
            <a:r>
              <a:rPr lang="zh-CN" altLang="en-US" sz="1500" dirty="0"/>
              <a:t>组件，利用其</a:t>
            </a:r>
            <a:r>
              <a:rPr lang="en-US" altLang="zh-CN" sz="1500" dirty="0" err="1"/>
              <a:t>addListener</a:t>
            </a:r>
            <a:r>
              <a:rPr lang="zh-CN" altLang="en-US" sz="1500" dirty="0"/>
              <a:t>进行注册监听！因此我们需要引入进来这个</a:t>
            </a:r>
            <a:r>
              <a:rPr lang="zh-CN" altLang="en-US" sz="1500" dirty="0" smtClean="0"/>
              <a:t>模块。</a:t>
            </a:r>
            <a:endParaRPr lang="zh-CN" altLang="en-US" sz="15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sz="1500" dirty="0"/>
          </a:p>
          <a:p>
            <a:r>
              <a:rPr lang="en-US" altLang="zh-CN" sz="1500" dirty="0" err="1"/>
              <a:t>var</a:t>
            </a:r>
            <a:r>
              <a:rPr lang="en-US" altLang="zh-CN" sz="1500" dirty="0"/>
              <a:t> o2cFun : </a:t>
            </a:r>
            <a:r>
              <a:rPr lang="zh-CN" altLang="en-US" sz="1500" dirty="0"/>
              <a:t>将绑定好的监听事件引用交给此变量保存。</a:t>
            </a:r>
          </a:p>
          <a:p>
            <a:r>
              <a:rPr lang="en-US" altLang="zh-CN" sz="1500" dirty="0" err="1"/>
              <a:t>addListener</a:t>
            </a:r>
            <a:r>
              <a:rPr lang="zh-CN" altLang="en-US" sz="1500" dirty="0"/>
              <a:t>：</a:t>
            </a:r>
          </a:p>
          <a:p>
            <a:r>
              <a:rPr lang="zh-CN" altLang="en-US" sz="1500" dirty="0"/>
              <a:t>第一个参数：事件名</a:t>
            </a:r>
          </a:p>
          <a:p>
            <a:r>
              <a:rPr lang="zh-CN" altLang="en-US" sz="1500" dirty="0"/>
              <a:t>第二个参数：响应</a:t>
            </a:r>
            <a:r>
              <a:rPr lang="zh-CN" altLang="en-US" sz="1500" dirty="0" smtClean="0"/>
              <a:t>函数</a:t>
            </a:r>
            <a:endParaRPr lang="en-US" altLang="zh-CN" sz="1500" dirty="0" smtClean="0"/>
          </a:p>
          <a:p>
            <a:endParaRPr lang="en-US" altLang="zh-CN" sz="1500" dirty="0" smtClean="0"/>
          </a:p>
          <a:p>
            <a:endParaRPr lang="zh-CN" altLang="en-US" sz="1500" dirty="0"/>
          </a:p>
          <a:p>
            <a:r>
              <a:rPr lang="zh-CN" altLang="en-US" sz="1500" dirty="0">
                <a:solidFill>
                  <a:srgbClr val="FF0000"/>
                </a:solidFill>
              </a:rPr>
              <a:t>注意：利用</a:t>
            </a:r>
            <a:r>
              <a:rPr lang="en-US" altLang="zh-CN" sz="1500" dirty="0" err="1">
                <a:solidFill>
                  <a:srgbClr val="FF0000"/>
                </a:solidFill>
              </a:rPr>
              <a:t>addListener</a:t>
            </a:r>
            <a:r>
              <a:rPr lang="zh-CN" altLang="en-US" sz="1500" dirty="0">
                <a:solidFill>
                  <a:srgbClr val="FF0000"/>
                </a:solidFill>
              </a:rPr>
              <a:t>进行监听，一定要对应有取消监听！要保持一一对应的好习惯。</a:t>
            </a:r>
          </a:p>
          <a:p>
            <a:r>
              <a:rPr lang="zh-CN" altLang="en-US" sz="1500" dirty="0">
                <a:solidFill>
                  <a:srgbClr val="FF0000"/>
                </a:solidFill>
              </a:rPr>
              <a:t>且通常取消监听都在</a:t>
            </a:r>
            <a:r>
              <a:rPr lang="en-US" altLang="zh-CN" sz="1500" dirty="0" err="1">
                <a:solidFill>
                  <a:srgbClr val="FF0000"/>
                </a:solidFill>
              </a:rPr>
              <a:t>componentWillUnmount</a:t>
            </a:r>
            <a:r>
              <a:rPr lang="zh-CN" altLang="en-US" sz="1500" dirty="0">
                <a:solidFill>
                  <a:srgbClr val="FF0000"/>
                </a:solidFill>
              </a:rPr>
              <a:t>函数中进行。如下：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" y="1287732"/>
            <a:ext cx="9144000" cy="16313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5" y="4996547"/>
            <a:ext cx="9144000" cy="5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7"/>
          <p:cNvSpPr>
            <a:spLocks noGrp="1"/>
          </p:cNvSpPr>
          <p:nvPr>
            <p:ph type="body" sz="quarter" idx="10"/>
          </p:nvPr>
        </p:nvSpPr>
        <p:spPr bwMode="auto">
          <a:xfrm>
            <a:off x="2339975" y="2684463"/>
            <a:ext cx="6503988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zh-CN" altLang="en-US" dirty="0"/>
          </a:p>
          <a:p>
            <a:pPr latinLnBrk="1"/>
            <a:r>
              <a:rPr lang="en-US" altLang="zh-CN" dirty="0"/>
              <a:t>React Native </a:t>
            </a:r>
            <a:r>
              <a:rPr lang="zh-CN" altLang="en-US" dirty="0"/>
              <a:t>封装原生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  <a:p>
            <a:endParaRPr lang="en-US" altLang="zh-CN" dirty="0"/>
          </a:p>
        </p:txBody>
      </p:sp>
      <p:sp>
        <p:nvSpPr>
          <p:cNvPr id="16386" name="文本占位符 8"/>
          <p:cNvSpPr>
            <a:spLocks noGrp="1"/>
          </p:cNvSpPr>
          <p:nvPr>
            <p:ph type="body" sz="quarter" idx="11"/>
          </p:nvPr>
        </p:nvSpPr>
        <p:spPr bwMode="auto">
          <a:xfrm>
            <a:off x="0" y="2341563"/>
            <a:ext cx="1763713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 typeface="+mj-lt" charset="-122"/>
              <a:buNone/>
            </a:pPr>
            <a:r>
              <a:rPr lang="en-US" altLang="zh-CN" dirty="0"/>
              <a:t>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1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/>
              <a:t>原生开发，发展到今天已经非常成熟完善，已有组件成千上万，极大的提高了开发效率。而</a:t>
            </a:r>
            <a:r>
              <a:rPr lang="en-US" altLang="zh-CN" sz="1500" dirty="0"/>
              <a:t>React Native </a:t>
            </a:r>
            <a:r>
              <a:rPr lang="zh-CN" altLang="en-US" sz="1500" dirty="0"/>
              <a:t>在</a:t>
            </a:r>
            <a:r>
              <a:rPr lang="en-US" altLang="zh-CN" sz="1500" dirty="0"/>
              <a:t>Facebook</a:t>
            </a:r>
            <a:r>
              <a:rPr lang="zh-CN" altLang="en-US" sz="1500" dirty="0"/>
              <a:t>的</a:t>
            </a:r>
            <a:r>
              <a:rPr lang="en-US" altLang="zh-CN" sz="1500" dirty="0" err="1"/>
              <a:t>React.js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conf</a:t>
            </a:r>
            <a:r>
              <a:rPr lang="en-US" altLang="zh-CN" sz="1500" dirty="0"/>
              <a:t> 2015</a:t>
            </a:r>
            <a:r>
              <a:rPr lang="zh-CN" altLang="en-US" sz="1500" dirty="0"/>
              <a:t>上提出，至今一年多，组件数目肯定没得和原生的相比。</a:t>
            </a:r>
            <a:br>
              <a:rPr lang="zh-CN" altLang="en-US" sz="1500" dirty="0"/>
            </a:br>
            <a:r>
              <a:rPr lang="zh-CN" altLang="en-US" sz="1500" dirty="0"/>
              <a:t>因此，在使用</a:t>
            </a:r>
            <a:r>
              <a:rPr lang="en-US" altLang="zh-CN" sz="1500" dirty="0"/>
              <a:t>React Native</a:t>
            </a:r>
            <a:r>
              <a:rPr lang="zh-CN" altLang="en-US" sz="1500" dirty="0"/>
              <a:t>开发</a:t>
            </a:r>
            <a:r>
              <a:rPr lang="en-US" altLang="zh-CN" sz="1500" dirty="0"/>
              <a:t>App</a:t>
            </a:r>
            <a:r>
              <a:rPr lang="zh-CN" altLang="en-US" sz="1500" dirty="0"/>
              <a:t>的过程中，我们可能需要调用</a:t>
            </a:r>
            <a:r>
              <a:rPr lang="en-US" altLang="zh-CN" sz="1500" dirty="0"/>
              <a:t>RN</a:t>
            </a:r>
            <a:r>
              <a:rPr lang="zh-CN" altLang="en-US" sz="1500" dirty="0"/>
              <a:t>没有实现的原生视图组件或第三方组件。甚至，我们可以把本地模块构造成一个</a:t>
            </a:r>
            <a:r>
              <a:rPr lang="en-US" altLang="zh-CN" sz="1500" dirty="0"/>
              <a:t>React Native</a:t>
            </a:r>
            <a:r>
              <a:rPr lang="zh-CN" altLang="en-US" sz="1500" dirty="0"/>
              <a:t>组件，提供给别人使用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1" dirty="0" smtClean="0"/>
              <a:t>一、对原生视图进行进一步封装</a:t>
            </a:r>
          </a:p>
          <a:p>
            <a:r>
              <a:rPr lang="en-US" altLang="zh-CN" b="1" dirty="0" err="1" smtClean="0"/>
              <a:t>TestScrollView.h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333"/>
            <a:ext cx="6444208" cy="22701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594"/>
            <a:ext cx="7899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二、创建</a:t>
            </a:r>
            <a:r>
              <a:rPr lang="en-US" altLang="zh-CN" b="1" dirty="0" err="1"/>
              <a:t>RCTViewManager</a:t>
            </a:r>
            <a:r>
              <a:rPr lang="zh-CN" altLang="en-US" b="1" dirty="0"/>
              <a:t>子类来创建和管理原生</a:t>
            </a:r>
            <a:r>
              <a:rPr lang="zh-CN" altLang="en-US" b="1" dirty="0" smtClean="0"/>
              <a:t>视图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/>
              <a:t>原生视图都需要被一个</a:t>
            </a:r>
            <a:r>
              <a:rPr lang="en-US" altLang="zh-CN" dirty="0" err="1"/>
              <a:t>RCTViewManager</a:t>
            </a:r>
            <a:r>
              <a:rPr lang="zh-CN" altLang="en-US" dirty="0"/>
              <a:t>的子类来创建和管理。</a:t>
            </a:r>
            <a:br>
              <a:rPr lang="zh-CN" altLang="en-US" dirty="0"/>
            </a:br>
            <a:r>
              <a:rPr lang="zh-CN" altLang="en-US" dirty="0"/>
              <a:t>这些管理器在功能上有些类似“视图控制器”，但它们</a:t>
            </a:r>
            <a:r>
              <a:rPr lang="zh-CN" altLang="en-US" b="1" dirty="0"/>
              <a:t>本质上都是单例 </a:t>
            </a:r>
            <a:r>
              <a:rPr lang="en-US" altLang="zh-CN" b="1" dirty="0"/>
              <a:t>- React Native</a:t>
            </a:r>
            <a:r>
              <a:rPr lang="zh-CN" altLang="en-US" b="1" dirty="0"/>
              <a:t>只会为每个管理器创建一个实例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提供原生视图步骤如下：</a:t>
            </a:r>
          </a:p>
          <a:p>
            <a:r>
              <a:rPr lang="zh-CN" altLang="en-US" b="1" dirty="0"/>
              <a:t>首先创建一个子类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命名规范为“视图名称</a:t>
            </a:r>
            <a:r>
              <a:rPr lang="en-US" altLang="zh-CN" dirty="0"/>
              <a:t>+Manager”. </a:t>
            </a:r>
            <a:r>
              <a:rPr lang="zh-CN" altLang="en-US" dirty="0"/>
              <a:t>视图名称可以加上自己的前缀，这里最好避免使用</a:t>
            </a:r>
            <a:r>
              <a:rPr lang="en-US" altLang="zh-CN" dirty="0"/>
              <a:t>RCT</a:t>
            </a:r>
            <a:r>
              <a:rPr lang="zh-CN" altLang="en-US" dirty="0"/>
              <a:t>前缀，除非你想给官方</a:t>
            </a:r>
            <a:r>
              <a:rPr lang="en-US" altLang="zh-CN" dirty="0"/>
              <a:t>pull request</a:t>
            </a:r>
          </a:p>
          <a:p>
            <a:r>
              <a:rPr lang="zh-CN" altLang="en-US" b="1" dirty="0"/>
              <a:t>添加</a:t>
            </a:r>
            <a:r>
              <a:rPr lang="en-US" altLang="zh-CN" b="1" dirty="0"/>
              <a:t>RCT_EXPORT_MODULE()</a:t>
            </a:r>
            <a:r>
              <a:rPr lang="zh-CN" altLang="en-US" b="1" dirty="0"/>
              <a:t>标记宏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让模块接口暴露给</a:t>
            </a:r>
            <a:r>
              <a:rPr lang="en-US" altLang="zh-CN" dirty="0"/>
              <a:t>JavaScript</a:t>
            </a:r>
          </a:p>
          <a:p>
            <a:r>
              <a:rPr lang="zh-CN" altLang="en-US" b="1" dirty="0"/>
              <a:t>实现</a:t>
            </a:r>
            <a:r>
              <a:rPr lang="en-US" altLang="zh-CN" b="1" dirty="0"/>
              <a:t>-(</a:t>
            </a:r>
            <a:r>
              <a:rPr lang="en-US" altLang="zh-CN" b="1" dirty="0" err="1"/>
              <a:t>UIView</a:t>
            </a:r>
            <a:r>
              <a:rPr lang="en-US" altLang="zh-CN" b="1" dirty="0"/>
              <a:t> *)view</a:t>
            </a:r>
            <a:r>
              <a:rPr lang="zh-CN" altLang="en-US" b="1" dirty="0"/>
              <a:t>方法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创建并返回组件视图</a:t>
            </a:r>
          </a:p>
          <a:p>
            <a:r>
              <a:rPr lang="zh-CN" altLang="en-US" b="1" dirty="0"/>
              <a:t>封装属性及传递事件</a:t>
            </a:r>
            <a:endParaRPr lang="zh-CN" altLang="en-US" dirty="0"/>
          </a:p>
          <a:p>
            <a:endParaRPr lang="en-US" altLang="zh-CN" b="1" dirty="0" smtClean="0"/>
          </a:p>
          <a:p>
            <a:r>
              <a:rPr lang="zh-CN" altLang="en-US" dirty="0" smtClean="0"/>
              <a:t>下面具体看下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中完整</a:t>
            </a:r>
            <a:r>
              <a:rPr lang="zh-CN" altLang="en-US" dirty="0"/>
              <a:t>的代码，然后会对属性和事件进行进一步的解说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103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属性</a:t>
            </a:r>
          </a:p>
          <a:p>
            <a:r>
              <a:rPr lang="en-US" altLang="zh-CN" dirty="0"/>
              <a:t>RCT_EXPORT_VIEW_PROPERTY(</a:t>
            </a:r>
            <a:r>
              <a:rPr lang="en-US" altLang="zh-CN" dirty="0" err="1"/>
              <a:t>autoScrollTimeInterval</a:t>
            </a:r>
            <a:r>
              <a:rPr lang="en-US" altLang="zh-CN" dirty="0"/>
              <a:t>, </a:t>
            </a:r>
            <a:r>
              <a:rPr lang="en-US" altLang="zh-CN" dirty="0" err="1"/>
              <a:t>CGFloat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通过</a:t>
            </a:r>
            <a:r>
              <a:rPr lang="zh-CN" altLang="en-US" dirty="0" smtClean="0"/>
              <a:t>宏</a:t>
            </a:r>
            <a:r>
              <a:rPr lang="en-US" altLang="zh-CN" dirty="0" smtClean="0"/>
              <a:t>RCT_EXPORT_VIEW_PROPERTY</a:t>
            </a:r>
            <a:r>
              <a:rPr lang="zh-CN" altLang="en-US" dirty="0" smtClean="0"/>
              <a:t>完成属性的映射和</a:t>
            </a:r>
            <a:r>
              <a:rPr lang="zh-CN" altLang="en-US" dirty="0"/>
              <a:t>导出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CGFloat</a:t>
            </a:r>
            <a:r>
              <a:rPr lang="zh-CN" altLang="en-US" dirty="0"/>
              <a:t>为</a:t>
            </a:r>
            <a:r>
              <a:rPr lang="en-US" altLang="zh-CN" dirty="0" err="1"/>
              <a:t>autoScrollTimeInterval</a:t>
            </a:r>
            <a:r>
              <a:rPr lang="zh-CN" altLang="en-US" dirty="0"/>
              <a:t>的</a:t>
            </a:r>
            <a:r>
              <a:rPr lang="en-US" altLang="zh-CN" dirty="0"/>
              <a:t>OC</a:t>
            </a:r>
            <a:r>
              <a:rPr lang="zh-CN" altLang="en-US" dirty="0"/>
              <a:t>数据类型</a:t>
            </a:r>
            <a:r>
              <a:rPr lang="en-US" altLang="zh-CN" dirty="0"/>
              <a:t>,</a:t>
            </a:r>
            <a:r>
              <a:rPr lang="zh-CN" altLang="en-US" dirty="0"/>
              <a:t>转化成</a:t>
            </a:r>
            <a:r>
              <a:rPr lang="en-US" altLang="zh-CN" dirty="0" err="1"/>
              <a:t>js</a:t>
            </a:r>
            <a:r>
              <a:rPr lang="zh-CN" altLang="en-US" dirty="0"/>
              <a:t>则对应</a:t>
            </a:r>
            <a:r>
              <a:rPr lang="en-US" altLang="zh-CN" dirty="0"/>
              <a:t>number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React Native</a:t>
            </a:r>
            <a:r>
              <a:rPr lang="zh-CN" altLang="en-US" b="1" dirty="0"/>
              <a:t>用</a:t>
            </a:r>
            <a:r>
              <a:rPr lang="en-US" altLang="zh-CN" b="1" dirty="0" err="1"/>
              <a:t>RCTConvert</a:t>
            </a:r>
            <a:r>
              <a:rPr lang="zh-CN" altLang="en-US" b="1" dirty="0"/>
              <a:t>来在</a:t>
            </a:r>
            <a:r>
              <a:rPr lang="en-US" altLang="zh-CN" b="1" dirty="0"/>
              <a:t>JavaScript</a:t>
            </a:r>
            <a:r>
              <a:rPr lang="zh-CN" altLang="en-US" b="1" dirty="0"/>
              <a:t>和原生代码之间完成类型转换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支持的默认转换类型</a:t>
            </a:r>
            <a:r>
              <a:rPr lang="en-US" altLang="zh-CN" dirty="0"/>
              <a:t>(</a:t>
            </a:r>
            <a:r>
              <a:rPr lang="zh-CN" altLang="en-US" dirty="0"/>
              <a:t>部分</a:t>
            </a:r>
            <a:r>
              <a:rPr lang="en-US" altLang="zh-CN" dirty="0"/>
              <a:t>)</a:t>
            </a:r>
            <a:r>
              <a:rPr lang="zh-CN" altLang="en-US" dirty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string (</a:t>
            </a:r>
            <a:r>
              <a:rPr lang="en-US" altLang="zh-CN" dirty="0" err="1">
                <a:solidFill>
                  <a:srgbClr val="0070C0"/>
                </a:solidFill>
              </a:rPr>
              <a:t>NSString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number (</a:t>
            </a:r>
            <a:r>
              <a:rPr lang="en-US" altLang="zh-CN" dirty="0" err="1">
                <a:solidFill>
                  <a:srgbClr val="0070C0"/>
                </a:solidFill>
              </a:rPr>
              <a:t>NSInteger</a:t>
            </a:r>
            <a:r>
              <a:rPr lang="en-US" altLang="zh-CN" dirty="0">
                <a:solidFill>
                  <a:srgbClr val="0070C0"/>
                </a:solidFill>
              </a:rPr>
              <a:t>, float, double, </a:t>
            </a:r>
            <a:r>
              <a:rPr lang="en-US" altLang="zh-CN" dirty="0" err="1">
                <a:solidFill>
                  <a:srgbClr val="0070C0"/>
                </a:solidFill>
              </a:rPr>
              <a:t>CGFloat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NSNumber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boolean</a:t>
            </a:r>
            <a:r>
              <a:rPr lang="en-US" altLang="zh-CN" dirty="0">
                <a:solidFill>
                  <a:srgbClr val="0070C0"/>
                </a:solidFill>
              </a:rPr>
              <a:t> (BOOL, </a:t>
            </a:r>
            <a:r>
              <a:rPr lang="en-US" altLang="zh-CN" dirty="0" err="1">
                <a:solidFill>
                  <a:srgbClr val="0070C0"/>
                </a:solidFill>
              </a:rPr>
              <a:t>NSNumber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array (</a:t>
            </a:r>
            <a:r>
              <a:rPr lang="en-US" altLang="zh-CN" dirty="0" err="1">
                <a:solidFill>
                  <a:srgbClr val="0070C0"/>
                </a:solidFill>
              </a:rPr>
              <a:t>NSArray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包含本列表中任意类型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map (</a:t>
            </a:r>
            <a:r>
              <a:rPr lang="en-US" altLang="zh-CN" dirty="0" err="1">
                <a:solidFill>
                  <a:srgbClr val="0070C0"/>
                </a:solidFill>
              </a:rPr>
              <a:t>NSDictionary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包含</a:t>
            </a:r>
            <a:r>
              <a:rPr lang="en-US" altLang="zh-CN" dirty="0">
                <a:solidFill>
                  <a:srgbClr val="0070C0"/>
                </a:solidFill>
              </a:rPr>
              <a:t>string</a:t>
            </a:r>
            <a:r>
              <a:rPr lang="zh-CN" altLang="en-US" dirty="0">
                <a:solidFill>
                  <a:srgbClr val="0070C0"/>
                </a:solidFill>
              </a:rPr>
              <a:t>类型的键和本列表中任意类型的</a:t>
            </a:r>
            <a:r>
              <a:rPr lang="zh-CN" altLang="en-US" dirty="0" smtClean="0">
                <a:solidFill>
                  <a:srgbClr val="0070C0"/>
                </a:solidFill>
              </a:rPr>
              <a:t>值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如果转换无法完成，会产生一个“红屏”的报错提示，这样你就能立即知道代码中出现了问题。如果一切进展顺利，上面这个宏就已经包含了导出属性的全部实现。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9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事件</a:t>
            </a:r>
          </a:p>
          <a:p>
            <a:r>
              <a:rPr lang="en-US" altLang="zh-CN" dirty="0" err="1"/>
              <a:t>js</a:t>
            </a:r>
            <a:r>
              <a:rPr lang="zh-CN" altLang="en-US" dirty="0"/>
              <a:t>和原生之间需要有事件的交互，例如，在原生实现的代理或者点击事件，</a:t>
            </a:r>
            <a:r>
              <a:rPr lang="en-US" altLang="zh-CN" dirty="0" err="1"/>
              <a:t>js</a:t>
            </a:r>
            <a:r>
              <a:rPr lang="zh-CN" altLang="en-US" dirty="0"/>
              <a:t>也需要实时获取到此类事件时，就需要利用事件进行交互。</a:t>
            </a:r>
            <a:br>
              <a:rPr lang="zh-CN" altLang="en-US" dirty="0"/>
            </a:br>
            <a:r>
              <a:rPr lang="zh-CN" altLang="en-US" dirty="0"/>
              <a:t>事件的实现方式有以下两种：</a:t>
            </a:r>
          </a:p>
          <a:p>
            <a:r>
              <a:rPr lang="zh-CN" altLang="en-US" b="1" dirty="0"/>
              <a:t>通过</a:t>
            </a:r>
            <a:r>
              <a:rPr lang="en-US" altLang="zh-CN" b="1" dirty="0" err="1"/>
              <a:t>sendInputEventWithName</a:t>
            </a:r>
            <a:r>
              <a:rPr lang="zh-CN" altLang="en-US" b="1" dirty="0"/>
              <a:t>实现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1) </a:t>
            </a:r>
            <a:r>
              <a:rPr lang="zh-CN" altLang="en-US" dirty="0"/>
              <a:t>实现</a:t>
            </a:r>
            <a:r>
              <a:rPr lang="en-US" altLang="zh-CN" dirty="0" err="1"/>
              <a:t>customDirectEventTypes</a:t>
            </a:r>
            <a:r>
              <a:rPr lang="zh-CN" altLang="en-US" dirty="0"/>
              <a:t>，返回自定义的事件名数组（</a:t>
            </a:r>
            <a:r>
              <a:rPr lang="en-US" altLang="zh-CN" dirty="0"/>
              <a:t>on</a:t>
            </a:r>
            <a:r>
              <a:rPr lang="zh-CN" altLang="en-US" dirty="0"/>
              <a:t>开头才有效）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dirty="0"/>
              <a:t>2) </a:t>
            </a:r>
            <a:r>
              <a:rPr lang="en-US" altLang="zh-CN" dirty="0" err="1"/>
              <a:t>sendInputEventWithName</a:t>
            </a:r>
            <a:r>
              <a:rPr lang="zh-CN" altLang="en-US" dirty="0"/>
              <a:t>实现事件调用</a:t>
            </a:r>
            <a:r>
              <a:rPr lang="en-US" altLang="zh-CN" dirty="0"/>
              <a:t>(</a:t>
            </a:r>
            <a:r>
              <a:rPr lang="en-US" altLang="zh-CN" dirty="0" err="1"/>
              <a:t>reactTag</a:t>
            </a:r>
            <a:r>
              <a:rPr lang="zh-CN" altLang="en-US" dirty="0"/>
              <a:t>用于实例的区分</a:t>
            </a:r>
            <a:r>
              <a:rPr lang="en-US" altLang="zh-CN" dirty="0"/>
              <a:t>)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通过</a:t>
            </a:r>
            <a:r>
              <a:rPr lang="en-US" altLang="zh-CN" b="1" dirty="0" err="1"/>
              <a:t>RCTBubblingEventBlock</a:t>
            </a:r>
            <a:r>
              <a:rPr lang="zh-CN" altLang="en-US" b="1" dirty="0"/>
              <a:t>实现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1) </a:t>
            </a:r>
            <a:r>
              <a:rPr lang="zh-CN" altLang="en-US" dirty="0"/>
              <a:t>在封装的</a:t>
            </a:r>
            <a:r>
              <a:rPr lang="en-US" altLang="zh-CN" dirty="0"/>
              <a:t>View</a:t>
            </a:r>
            <a:r>
              <a:rPr lang="zh-CN" altLang="en-US" dirty="0"/>
              <a:t>中添加</a:t>
            </a:r>
            <a:r>
              <a:rPr lang="en-US" altLang="zh-CN" dirty="0" err="1"/>
              <a:t>RCTBubblingEventBlock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属性（</a:t>
            </a:r>
            <a:r>
              <a:rPr lang="en-US" altLang="zh-CN" dirty="0"/>
              <a:t>on</a:t>
            </a:r>
            <a:r>
              <a:rPr lang="zh-CN" altLang="en-US" dirty="0"/>
              <a:t>开头才有效）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" y="3630351"/>
            <a:ext cx="7556500" cy="127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" y="2196170"/>
            <a:ext cx="7581900" cy="1003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" y="5636641"/>
            <a:ext cx="7543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7"/>
          <p:cNvSpPr>
            <a:spLocks noGrp="1"/>
          </p:cNvSpPr>
          <p:nvPr>
            <p:ph type="body" sz="quarter" idx="10"/>
          </p:nvPr>
        </p:nvSpPr>
        <p:spPr bwMode="auto">
          <a:xfrm>
            <a:off x="2339975" y="2684463"/>
            <a:ext cx="6503988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 dirty="0"/>
          </a:p>
          <a:p>
            <a:pPr latinLnBrk="1"/>
            <a:r>
              <a:rPr lang="en-US" altLang="zh-CN" sz="4000" dirty="0"/>
              <a:t>React Native </a:t>
            </a:r>
            <a:r>
              <a:rPr lang="zh-CN" altLang="en-US" sz="4000" dirty="0"/>
              <a:t>简介与入门</a:t>
            </a:r>
          </a:p>
          <a:p>
            <a:endParaRPr lang="en-US" altLang="zh-CN" dirty="0"/>
          </a:p>
        </p:txBody>
      </p:sp>
      <p:sp>
        <p:nvSpPr>
          <p:cNvPr id="16386" name="文本占位符 8"/>
          <p:cNvSpPr>
            <a:spLocks noGrp="1"/>
          </p:cNvSpPr>
          <p:nvPr>
            <p:ph type="body" sz="quarter" idx="11"/>
          </p:nvPr>
        </p:nvSpPr>
        <p:spPr bwMode="auto">
          <a:xfrm>
            <a:off x="0" y="2341563"/>
            <a:ext cx="1763713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 typeface="+mj-lt" charset="-122"/>
              <a:buNone/>
            </a:pPr>
            <a:r>
              <a:rPr lang="en-US" altLang="zh-CN" dirty="0" smtClean="0"/>
              <a:t>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0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500" dirty="0"/>
              <a:t>2) </a:t>
            </a:r>
            <a:r>
              <a:rPr lang="zh-CN" altLang="de-DE" sz="1500" dirty="0"/>
              <a:t>在</a:t>
            </a:r>
            <a:r>
              <a:rPr lang="de-DE" altLang="zh-CN" sz="1500" dirty="0"/>
              <a:t>Manager</a:t>
            </a:r>
            <a:r>
              <a:rPr lang="zh-CN" altLang="de-DE" sz="1500" dirty="0"/>
              <a:t>类中通过宏</a:t>
            </a:r>
            <a:r>
              <a:rPr lang="de-DE" altLang="zh-CN" sz="1500" dirty="0"/>
              <a:t>RCT_EXPORT_VIEW_PROPERTY</a:t>
            </a:r>
            <a:r>
              <a:rPr lang="zh-CN" altLang="de-DE" sz="1500" dirty="0"/>
              <a:t>完成</a:t>
            </a:r>
            <a:r>
              <a:rPr lang="de-DE" altLang="zh-CN" sz="1500" dirty="0"/>
              <a:t>Block</a:t>
            </a:r>
            <a:r>
              <a:rPr lang="zh-CN" altLang="de-DE" sz="1500" dirty="0"/>
              <a:t>属性的映射和导出</a:t>
            </a:r>
            <a:r>
              <a:rPr lang="en-US" altLang="zh-CN" sz="1500" dirty="0"/>
              <a:t/>
            </a:r>
            <a:br>
              <a:rPr lang="en-US" altLang="zh-CN" sz="1500" dirty="0"/>
            </a:br>
            <a:endParaRPr lang="en-US" altLang="zh-CN" sz="1500" dirty="0"/>
          </a:p>
          <a:p>
            <a:endParaRPr lang="en-US" altLang="zh-CN" sz="1500" dirty="0" smtClean="0"/>
          </a:p>
          <a:p>
            <a:endParaRPr lang="en-US" altLang="zh-CN" sz="1500" dirty="0" smtClean="0"/>
          </a:p>
          <a:p>
            <a:r>
              <a:rPr lang="en-US" altLang="zh-CN" sz="1500" dirty="0"/>
              <a:t>3) </a:t>
            </a:r>
            <a:r>
              <a:rPr lang="zh-CN" altLang="en-US" sz="1500" dirty="0"/>
              <a:t>实现事件调用</a:t>
            </a:r>
            <a:r>
              <a:rPr lang="en-US" altLang="zh-CN" sz="1500" dirty="0"/>
              <a:t>(</a:t>
            </a:r>
            <a:r>
              <a:rPr lang="en-US" altLang="zh-CN" sz="1500" dirty="0" err="1"/>
              <a:t>reactTag</a:t>
            </a:r>
            <a:r>
              <a:rPr lang="zh-CN" altLang="en-US" sz="1500" dirty="0"/>
              <a:t>用于实例的区分</a:t>
            </a:r>
            <a:r>
              <a:rPr lang="en-US" altLang="zh-CN" sz="1500" dirty="0" smtClean="0"/>
              <a:t>)</a:t>
            </a:r>
          </a:p>
          <a:p>
            <a:endParaRPr lang="en-US" altLang="zh-CN" sz="1500" dirty="0" smtClean="0"/>
          </a:p>
          <a:p>
            <a:endParaRPr lang="en-US" altLang="zh-CN" sz="1500" dirty="0" smtClean="0"/>
          </a:p>
          <a:p>
            <a:endParaRPr lang="en-US" altLang="zh-CN" sz="1500" dirty="0"/>
          </a:p>
          <a:p>
            <a:endParaRPr lang="en-US" altLang="zh-CN" sz="1500" dirty="0" smtClean="0"/>
          </a:p>
          <a:p>
            <a:r>
              <a:rPr lang="zh-CN" altLang="en-US" sz="1500" b="1" dirty="0"/>
              <a:t>样式</a:t>
            </a:r>
          </a:p>
          <a:p>
            <a:r>
              <a:rPr lang="zh-CN" altLang="en-US" sz="1500" dirty="0"/>
              <a:t>因为我们所有的视图都是</a:t>
            </a:r>
            <a:r>
              <a:rPr lang="en-US" altLang="zh-CN" sz="1500" dirty="0" err="1"/>
              <a:t>UIView</a:t>
            </a:r>
            <a:r>
              <a:rPr lang="zh-CN" altLang="en-US" sz="1500" dirty="0"/>
              <a:t>的子类，大部分的样式属性应该直接就可以生效。有些属性定义，需要用到枚举，则可以利用通过原生传递来的常数方式来实现，具体实现如下：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" y="795967"/>
            <a:ext cx="7543800" cy="50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581"/>
            <a:ext cx="7569200" cy="787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" y="3335943"/>
            <a:ext cx="7861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666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中调用则如下： </a:t>
            </a:r>
            <a:endParaRPr lang="en-US" altLang="zh-CN" sz="1600" dirty="0" smtClean="0"/>
          </a:p>
          <a:p>
            <a:r>
              <a:rPr lang="en-US" altLang="zh-CN" sz="1500" dirty="0"/>
              <a:t/>
            </a:r>
            <a:br>
              <a:rPr lang="en-US" altLang="zh-CN" sz="1500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三、在</a:t>
            </a:r>
            <a:r>
              <a:rPr lang="en-US" altLang="zh-CN" b="1" dirty="0"/>
              <a:t>JS</a:t>
            </a:r>
            <a:r>
              <a:rPr lang="zh-CN" altLang="en-US" b="1" dirty="0"/>
              <a:t>中进行调用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js</a:t>
            </a:r>
            <a:r>
              <a:rPr lang="zh-CN" altLang="en-US" dirty="0"/>
              <a:t>中调用，可以有两种方式，一为直接作为扩展</a:t>
            </a:r>
            <a:r>
              <a:rPr lang="en-US" altLang="zh-CN" dirty="0"/>
              <a:t>React</a:t>
            </a:r>
            <a:r>
              <a:rPr lang="zh-CN" altLang="en-US" dirty="0"/>
              <a:t>组件调用，二为新建一个组件封装好，再进行调用。</a:t>
            </a:r>
            <a:br>
              <a:rPr lang="zh-CN" altLang="en-US" dirty="0"/>
            </a:br>
            <a:r>
              <a:rPr lang="zh-CN" altLang="en-US" dirty="0" smtClean="0"/>
              <a:t>我用的是第二</a:t>
            </a:r>
            <a:r>
              <a:rPr lang="zh-CN" altLang="en-US" dirty="0"/>
              <a:t>种方式，官方推荐，逻辑比较清晰。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先倒入原生组件，新建</a:t>
            </a:r>
            <a:r>
              <a:rPr lang="en-US" altLang="zh-CN" dirty="0" err="1"/>
              <a:t>TestScrollView.js</a:t>
            </a:r>
            <a:r>
              <a:rPr lang="zh-CN" altLang="en-US" dirty="0"/>
              <a:t>文件，在里面对</a:t>
            </a:r>
            <a:r>
              <a:rPr lang="en-US" altLang="zh-CN" dirty="0" err="1"/>
              <a:t>TestScrollView</a:t>
            </a:r>
            <a:r>
              <a:rPr lang="zh-CN" altLang="en-US" dirty="0"/>
              <a:t>导入，进行属性类型声明等。具体代码和</a:t>
            </a:r>
            <a:r>
              <a:rPr lang="zh-CN" altLang="en-US" dirty="0" smtClean="0"/>
              <a:t>解释请看</a:t>
            </a:r>
            <a:r>
              <a:rPr lang="en-US" altLang="zh-CN" dirty="0" smtClean="0"/>
              <a:t>demo</a:t>
            </a:r>
          </a:p>
          <a:p>
            <a:endParaRPr lang="en-US" altLang="zh-CN" dirty="0"/>
          </a:p>
          <a:p>
            <a:r>
              <a:rPr lang="en-US" altLang="zh-CN" b="1" dirty="0" err="1"/>
              <a:t>TestScrollView.js</a:t>
            </a:r>
            <a:endParaRPr lang="en-US" altLang="zh-CN" b="1" dirty="0"/>
          </a:p>
          <a:p>
            <a:r>
              <a:rPr lang="en-US" altLang="zh-CN" b="1" dirty="0" err="1"/>
              <a:t>index.ios.js</a:t>
            </a: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7861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若</a:t>
            </a:r>
            <a:r>
              <a:rPr lang="zh-CN" altLang="en-US" sz="1600" dirty="0"/>
              <a:t>使用第一种方式，即使用下面语句进行组件的引用： </a:t>
            </a:r>
            <a:endParaRPr lang="en-US" altLang="zh-CN" sz="1600" dirty="0" smtClean="0"/>
          </a:p>
          <a:p>
            <a:r>
              <a:rPr lang="en-US" altLang="zh-CN" sz="1500" dirty="0"/>
              <a:t/>
            </a:r>
            <a:br>
              <a:rPr lang="en-US" altLang="zh-CN" sz="1500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存在的</a:t>
            </a:r>
            <a:r>
              <a:rPr lang="zh-CN" altLang="en-US" dirty="0"/>
              <a:t>问题：</a:t>
            </a:r>
            <a:br>
              <a:rPr lang="zh-CN" altLang="en-US" dirty="0"/>
            </a:br>
            <a:r>
              <a:rPr lang="zh-CN" altLang="en-US" dirty="0"/>
              <a:t>虽然很方便简单，但这样并不能很好的说明这个组件的用法</a:t>
            </a:r>
            <a:r>
              <a:rPr lang="en-US" altLang="zh-CN" dirty="0"/>
              <a:t>——</a:t>
            </a:r>
            <a:r>
              <a:rPr lang="zh-CN" altLang="en-US" dirty="0"/>
              <a:t>用户要想知道我们的组件有哪些属性可以用，以及可以取什么样的值，他不得不一路翻到</a:t>
            </a:r>
            <a:r>
              <a:rPr lang="en-US" altLang="zh-CN" dirty="0"/>
              <a:t>Objective-C</a:t>
            </a:r>
            <a:r>
              <a:rPr lang="zh-CN" altLang="en-US" dirty="0"/>
              <a:t>的代码。要解决这个问题，我们可以创建一个封装组件，并且通过</a:t>
            </a:r>
            <a:r>
              <a:rPr lang="en-US" altLang="zh-CN" dirty="0" err="1"/>
              <a:t>PropTypes</a:t>
            </a:r>
            <a:r>
              <a:rPr lang="zh-CN" altLang="en-US" dirty="0"/>
              <a:t>来说明这个组件的接口。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668"/>
            <a:ext cx="78867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" y="3714353"/>
            <a:ext cx="7937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22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b="1" i="0" dirty="0">
              <a:solidFill>
                <a:srgbClr val="2F2F2F"/>
              </a:solidFill>
              <a:effectLst/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2232"/>
            <a:ext cx="9144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b="1" dirty="0"/>
              <a:t>关于属性、事件的调用，则是如下直接调用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r>
              <a:rPr lang="zh-CN" altLang="en-US" sz="1600" dirty="0"/>
              <a:t>关于事件，需要注意的是，事件事件默认传递的是字典数据类型，即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，在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中调用需要利用</a:t>
            </a:r>
            <a:r>
              <a:rPr lang="en-US" altLang="zh-CN" sz="1600" dirty="0" err="1"/>
              <a:t>e.nativeEvent</a:t>
            </a:r>
            <a:r>
              <a:rPr lang="zh-CN" altLang="en-US" sz="1600" dirty="0"/>
              <a:t>才能将字典取出，在具体调用里面的值。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zh-CN" altLang="en-US" dirty="0"/>
              <a:t>到这里为止，应该能对原生</a:t>
            </a:r>
            <a:r>
              <a:rPr lang="en-US" altLang="zh-CN" dirty="0"/>
              <a:t>UI</a:t>
            </a:r>
            <a:r>
              <a:rPr lang="zh-CN" altLang="en-US" dirty="0"/>
              <a:t>控件进行简单的封装和调用了，如果不用到数据源，只是实现代理的第三方控件的话，封装来让</a:t>
            </a:r>
            <a:r>
              <a:rPr lang="en-US" altLang="zh-CN" dirty="0"/>
              <a:t>RN</a:t>
            </a:r>
            <a:r>
              <a:rPr lang="zh-CN" altLang="en-US" dirty="0"/>
              <a:t>模块调用是没用问题</a:t>
            </a:r>
            <a:r>
              <a:rPr lang="zh-CN" altLang="en-US" dirty="0" smtClean="0"/>
              <a:t>的！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" y="1129427"/>
            <a:ext cx="787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3425" y="6165850"/>
            <a:ext cx="20605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C9BCADD-7574-4BEC-97C8-66C79AE0C7E9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一、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简介</a:t>
            </a:r>
            <a:endParaRPr lang="zh-CN" altLang="en-US" b="1" dirty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React Native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发布的，可以让我们广大开发者使用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开发我们的应用，该提倡组件化开发，也就是说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给我们提供一个个封装好的组件让开发者来进行使用，甚至我们可以相关嵌套形成新的组件。</a:t>
            </a:r>
            <a:br>
              <a:rPr lang="zh-CN" altLang="en-US" dirty="0" smtClean="0"/>
            </a:br>
            <a:r>
              <a:rPr lang="zh-CN" altLang="en-US" dirty="0" smtClean="0"/>
              <a:t>       使用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我们可以维护多种平台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Web,Android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IOS)</a:t>
            </a:r>
            <a:r>
              <a:rPr lang="zh-CN" altLang="en-US" dirty="0" smtClean="0"/>
              <a:t>的同一份业务逻辑核心代码来创建原生应用。</a:t>
            </a:r>
            <a:br>
              <a:rPr lang="zh-CN" altLang="en-US" dirty="0" smtClean="0"/>
            </a:br>
            <a:r>
              <a:rPr lang="zh-CN" altLang="en-US" dirty="0" smtClean="0"/>
              <a:t>       现阶段</a:t>
            </a:r>
            <a:r>
              <a:rPr lang="en-US" altLang="zh-CN" dirty="0" smtClean="0"/>
              <a:t>Web APP</a:t>
            </a:r>
            <a:r>
              <a:rPr lang="zh-CN" altLang="en-US" dirty="0" smtClean="0"/>
              <a:t>的的体验还是无法达到</a:t>
            </a:r>
            <a:r>
              <a:rPr lang="en-US" altLang="zh-CN" dirty="0" smtClean="0"/>
              <a:t>Native APP</a:t>
            </a:r>
            <a:r>
              <a:rPr lang="zh-CN" altLang="en-US" dirty="0" smtClean="0"/>
              <a:t>的体验，所以这边</a:t>
            </a:r>
            <a:r>
              <a:rPr lang="en-US" altLang="zh-CN" dirty="0" err="1" smtClean="0"/>
              <a:t>fackbook</a:t>
            </a:r>
            <a:r>
              <a:rPr lang="zh-CN" altLang="en-US" dirty="0" smtClean="0"/>
              <a:t>更加强调的是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learn once, write everywhere”</a:t>
            </a:r>
            <a:r>
              <a:rPr lang="zh-CN" altLang="en-US" dirty="0" smtClean="0"/>
              <a:t>，应用前端我们使用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来开发不同平台的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，下层核心模块编写复用的业务逻辑代码，提供应用开发效率。</a:t>
            </a:r>
          </a:p>
          <a:p>
            <a:r>
              <a:rPr lang="en-US" altLang="zh-CN" dirty="0" smtClean="0"/>
              <a:t>React </a:t>
            </a:r>
            <a:r>
              <a:rPr lang="en-US" altLang="zh-CN" dirty="0"/>
              <a:t>Native</a:t>
            </a:r>
            <a:r>
              <a:rPr lang="zh-CN" altLang="en-US" dirty="0"/>
              <a:t>的设计理念：</a:t>
            </a:r>
            <a:r>
              <a:rPr lang="zh-CN" altLang="en-US" b="1" dirty="0"/>
              <a:t>既拥有</a:t>
            </a:r>
            <a:r>
              <a:rPr lang="en-US" altLang="zh-CN" b="1" dirty="0"/>
              <a:t>Native</a:t>
            </a:r>
            <a:r>
              <a:rPr lang="zh-CN" altLang="en-US" b="1" dirty="0"/>
              <a:t>的用户体验、又保留</a:t>
            </a:r>
            <a:r>
              <a:rPr lang="en-US" altLang="zh-CN" b="1" dirty="0"/>
              <a:t>React</a:t>
            </a:r>
            <a:r>
              <a:rPr lang="zh-CN" altLang="en-US" b="1" dirty="0"/>
              <a:t>的开发效率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注意：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目前</a:t>
            </a:r>
            <a:r>
              <a:rPr lang="en-US" altLang="zh-CN" dirty="0"/>
              <a:t>react native</a:t>
            </a:r>
            <a:r>
              <a:rPr lang="zh-CN" altLang="en-US" dirty="0"/>
              <a:t>在</a:t>
            </a:r>
            <a:r>
              <a:rPr lang="en-US" altLang="zh-CN" dirty="0" err="1"/>
              <a:t>ios</a:t>
            </a:r>
            <a:r>
              <a:rPr lang="zh-CN" altLang="en-US" dirty="0"/>
              <a:t>上仅支持</a:t>
            </a:r>
            <a:r>
              <a:rPr lang="en-US" altLang="zh-CN" dirty="0"/>
              <a:t>ios7</a:t>
            </a:r>
            <a:r>
              <a:rPr lang="zh-CN" altLang="en-US" dirty="0"/>
              <a:t>以上</a:t>
            </a:r>
            <a:r>
              <a:rPr lang="en-US" altLang="zh-CN" dirty="0"/>
              <a:t>,Android</a:t>
            </a:r>
            <a:r>
              <a:rPr lang="zh-CN" altLang="en-US" dirty="0"/>
              <a:t>仅支持</a:t>
            </a:r>
            <a:r>
              <a:rPr lang="en-US" altLang="zh-CN" dirty="0"/>
              <a:t>Android4.1</a:t>
            </a:r>
            <a:r>
              <a:rPr lang="zh-CN" altLang="en-US" dirty="0"/>
              <a:t>以上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二、框架简单描述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333288"/>
            <a:ext cx="4608512" cy="25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500" dirty="0" smtClean="0"/>
              <a:t>&lt;1&gt;React</a:t>
            </a:r>
            <a:r>
              <a:rPr lang="zh-CN" altLang="en-US" sz="1500" dirty="0"/>
              <a:t>：不同平台上编写基于</a:t>
            </a:r>
            <a:r>
              <a:rPr lang="en-US" altLang="zh-CN" sz="1500" dirty="0"/>
              <a:t>React</a:t>
            </a:r>
            <a:r>
              <a:rPr lang="zh-CN" altLang="en-US" sz="1500" dirty="0"/>
              <a:t>的</a:t>
            </a:r>
            <a:r>
              <a:rPr lang="zh-CN" altLang="en-US" sz="1500" dirty="0" smtClean="0"/>
              <a:t>代码。</a:t>
            </a:r>
            <a:endParaRPr lang="en-US" altLang="zh-CN" sz="1500" dirty="0" smtClean="0"/>
          </a:p>
          <a:p>
            <a:r>
              <a:rPr lang="en-US" altLang="zh-CN" sz="1500" dirty="0" smtClean="0"/>
              <a:t>&lt;2&gt;Virtual DOM</a:t>
            </a:r>
            <a:r>
              <a:rPr lang="zh-CN" altLang="en-US" sz="1500" dirty="0"/>
              <a:t>：</a:t>
            </a:r>
            <a:r>
              <a:rPr lang="en-US" altLang="zh-CN" sz="1500" dirty="0" smtClean="0"/>
              <a:t>Virtual </a:t>
            </a:r>
            <a:r>
              <a:rPr lang="en-US" altLang="zh-CN" sz="1500" dirty="0"/>
              <a:t>DOM</a:t>
            </a:r>
            <a:r>
              <a:rPr lang="zh-CN" altLang="en-US" sz="1500" dirty="0"/>
              <a:t>是</a:t>
            </a:r>
            <a:r>
              <a:rPr lang="en-US" altLang="zh-CN" sz="1500" dirty="0"/>
              <a:t>DOM</a:t>
            </a:r>
            <a:r>
              <a:rPr lang="zh-CN" altLang="en-US" sz="1500" dirty="0"/>
              <a:t>在内存中的一种轻量级表达</a:t>
            </a:r>
            <a:r>
              <a:rPr lang="zh-CN" altLang="en-US" sz="1500" dirty="0" smtClean="0"/>
              <a:t>方式可以</a:t>
            </a:r>
            <a:r>
              <a:rPr lang="zh-CN" altLang="en-US" sz="1500" dirty="0"/>
              <a:t>通过不同的渲染引擎生成不同平台下的</a:t>
            </a:r>
            <a:r>
              <a:rPr lang="en-US" altLang="zh-CN" sz="1500" dirty="0"/>
              <a:t>UI</a:t>
            </a:r>
            <a:r>
              <a:rPr lang="zh-CN" altLang="en-US" sz="1500" dirty="0"/>
              <a:t>，</a:t>
            </a:r>
            <a:r>
              <a:rPr lang="en-US" altLang="zh-CN" sz="1500" dirty="0"/>
              <a:t>JS</a:t>
            </a:r>
            <a:r>
              <a:rPr lang="zh-CN" altLang="en-US" sz="1500" dirty="0"/>
              <a:t>和</a:t>
            </a:r>
            <a:r>
              <a:rPr lang="en-US" altLang="zh-CN" sz="1500" dirty="0"/>
              <a:t>Native</a:t>
            </a:r>
            <a:r>
              <a:rPr lang="zh-CN" altLang="en-US" sz="1500" dirty="0"/>
              <a:t>之间通过</a:t>
            </a:r>
            <a:r>
              <a:rPr lang="en-US" altLang="zh-CN" sz="1500" dirty="0"/>
              <a:t>Bridge</a:t>
            </a:r>
            <a:r>
              <a:rPr lang="zh-CN" altLang="en-US" sz="1500" dirty="0" smtClean="0"/>
              <a:t>通信。</a:t>
            </a:r>
            <a:endParaRPr lang="en-US" altLang="zh-CN" sz="1500" dirty="0" smtClean="0"/>
          </a:p>
          <a:p>
            <a:r>
              <a:rPr lang="en-US" altLang="zh-CN" sz="1500" dirty="0" smtClean="0"/>
              <a:t>&lt;3&gt;iOS</a:t>
            </a:r>
            <a:r>
              <a:rPr lang="zh-CN" altLang="en-US" sz="1500" dirty="0" smtClean="0"/>
              <a:t>和</a:t>
            </a:r>
            <a:r>
              <a:rPr lang="en-US" altLang="zh-CN" sz="1500" dirty="0" err="1" smtClean="0"/>
              <a:t>Android,Web</a:t>
            </a:r>
            <a:r>
              <a:rPr lang="zh-CN" altLang="en-US" sz="1500" dirty="0"/>
              <a:t>得通过</a:t>
            </a:r>
            <a:r>
              <a:rPr lang="en-US" altLang="zh-CN" sz="1500" dirty="0"/>
              <a:t>React </a:t>
            </a:r>
            <a:r>
              <a:rPr lang="en-US" altLang="zh-CN" sz="1500" dirty="0" smtClean="0"/>
              <a:t>Web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endParaRPr lang="en-US" altLang="zh-CN" sz="1500" dirty="0"/>
          </a:p>
          <a:p>
            <a:r>
              <a:rPr lang="zh-CN" altLang="en-US" b="1" dirty="0"/>
              <a:t>三、什么是</a:t>
            </a:r>
            <a:r>
              <a:rPr lang="en-US" altLang="zh-CN" b="1" dirty="0"/>
              <a:t>React</a:t>
            </a:r>
            <a:r>
              <a:rPr lang="zh-CN" altLang="en-US" b="1" dirty="0"/>
              <a:t>和</a:t>
            </a:r>
            <a:r>
              <a:rPr lang="en-US" altLang="zh-CN" b="1" dirty="0" smtClean="0"/>
              <a:t>Native</a:t>
            </a:r>
            <a:endParaRPr lang="en-US" altLang="zh-CN" dirty="0" smtClean="0"/>
          </a:p>
          <a:p>
            <a:r>
              <a:rPr lang="en-US" altLang="zh-CN" b="1" dirty="0"/>
              <a:t>1.React</a:t>
            </a:r>
          </a:p>
          <a:p>
            <a:r>
              <a:rPr lang="en-US" altLang="zh-CN" dirty="0"/>
              <a:t>React</a:t>
            </a:r>
            <a:r>
              <a:rPr lang="zh-CN" altLang="en-US" dirty="0"/>
              <a:t>是</a:t>
            </a:r>
            <a:r>
              <a:rPr lang="en-US" altLang="zh-CN" dirty="0"/>
              <a:t>Facebook</a:t>
            </a:r>
            <a:r>
              <a:rPr lang="zh-CN" altLang="en-US" dirty="0"/>
              <a:t>开发的一款</a:t>
            </a:r>
            <a:r>
              <a:rPr lang="en-US" altLang="zh-CN" dirty="0"/>
              <a:t>JS</a:t>
            </a:r>
            <a:r>
              <a:rPr lang="zh-CN" altLang="en-US" dirty="0"/>
              <a:t>库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React</a:t>
            </a:r>
            <a:r>
              <a:rPr lang="zh-CN" altLang="en-US" dirty="0"/>
              <a:t>是实际上就是一个</a:t>
            </a:r>
            <a:r>
              <a:rPr lang="en-US" altLang="zh-CN" dirty="0"/>
              <a:t>JavaScript</a:t>
            </a:r>
            <a:r>
              <a:rPr lang="zh-CN" altLang="en-US" dirty="0"/>
              <a:t>框架，用于构建“可预期的”和“声明式的”</a:t>
            </a:r>
            <a:r>
              <a:rPr lang="en-US" altLang="zh-CN" dirty="0"/>
              <a:t>Web</a:t>
            </a:r>
            <a:r>
              <a:rPr lang="zh-CN" altLang="en-US" dirty="0"/>
              <a:t>用户界面，它已经使</a:t>
            </a:r>
            <a:r>
              <a:rPr lang="en-US" altLang="zh-CN" dirty="0"/>
              <a:t>Facebook</a:t>
            </a:r>
            <a:r>
              <a:rPr lang="zh-CN" altLang="en-US" dirty="0"/>
              <a:t>更快地开发</a:t>
            </a:r>
            <a:r>
              <a:rPr lang="en-US" altLang="zh-CN" dirty="0"/>
              <a:t>Web</a:t>
            </a:r>
            <a:r>
              <a:rPr lang="zh-CN" altLang="en-US" dirty="0"/>
              <a:t>应用。</a:t>
            </a:r>
          </a:p>
          <a:p>
            <a:r>
              <a:rPr lang="en-US" altLang="zh-CN" b="1" dirty="0" smtClean="0"/>
              <a:t>2.Native</a:t>
            </a:r>
            <a:endParaRPr lang="en-US" altLang="zh-CN" b="1" dirty="0"/>
          </a:p>
          <a:p>
            <a:r>
              <a:rPr lang="zh-CN" altLang="en-US" dirty="0"/>
              <a:t>这里的理解，</a:t>
            </a:r>
            <a:r>
              <a:rPr lang="en-US" altLang="zh-CN" dirty="0" err="1"/>
              <a:t>ReactNative</a:t>
            </a:r>
            <a:r>
              <a:rPr lang="zh-CN" altLang="en-US" dirty="0"/>
              <a:t>里的</a:t>
            </a:r>
            <a:r>
              <a:rPr lang="en-US" altLang="zh-CN" dirty="0"/>
              <a:t>Native</a:t>
            </a:r>
            <a:r>
              <a:rPr lang="zh-CN" altLang="en-US" dirty="0"/>
              <a:t>值的是</a:t>
            </a:r>
            <a:r>
              <a:rPr lang="en-US" altLang="zh-CN" dirty="0"/>
              <a:t>Native</a:t>
            </a:r>
            <a:r>
              <a:rPr lang="zh-CN" altLang="en-US" dirty="0"/>
              <a:t>应用。</a:t>
            </a:r>
            <a:br>
              <a:rPr lang="zh-CN" altLang="en-US" dirty="0"/>
            </a:br>
            <a:r>
              <a:rPr lang="en-US" altLang="zh-CN" dirty="0"/>
              <a:t>Native App</a:t>
            </a:r>
            <a:r>
              <a:rPr lang="zh-CN" altLang="en-US" dirty="0"/>
              <a:t>是一种基于智能手机本地操作系统如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WP</a:t>
            </a:r>
            <a:r>
              <a:rPr lang="zh-CN" altLang="en-US" dirty="0"/>
              <a:t>并使用原生程式编写运行的第三方应用程序</a:t>
            </a:r>
            <a:r>
              <a:rPr lang="en-US" altLang="zh-CN" dirty="0"/>
              <a:t>,</a:t>
            </a:r>
            <a:r>
              <a:rPr lang="zh-CN" altLang="en-US" dirty="0"/>
              <a:t>也叫本地</a:t>
            </a:r>
            <a:r>
              <a:rPr lang="en-US" altLang="zh-CN" dirty="0"/>
              <a:t>app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76672"/>
            <a:ext cx="4608512" cy="25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7"/>
          <p:cNvSpPr>
            <a:spLocks noGrp="1"/>
          </p:cNvSpPr>
          <p:nvPr>
            <p:ph type="body" sz="quarter" idx="10"/>
          </p:nvPr>
        </p:nvSpPr>
        <p:spPr bwMode="auto">
          <a:xfrm>
            <a:off x="2339975" y="2684463"/>
            <a:ext cx="6503988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zh-CN" altLang="en-US" dirty="0"/>
          </a:p>
          <a:p>
            <a:pPr latinLnBrk="1"/>
            <a:r>
              <a:rPr lang="en-US" altLang="zh-CN" dirty="0"/>
              <a:t>React Native </a:t>
            </a:r>
            <a:r>
              <a:rPr lang="zh-CN" altLang="en-US" dirty="0"/>
              <a:t>环境搭建和创建项目</a:t>
            </a:r>
          </a:p>
          <a:p>
            <a:endParaRPr lang="en-US" altLang="zh-CN" dirty="0"/>
          </a:p>
        </p:txBody>
      </p:sp>
      <p:sp>
        <p:nvSpPr>
          <p:cNvPr id="16386" name="文本占位符 8"/>
          <p:cNvSpPr>
            <a:spLocks noGrp="1"/>
          </p:cNvSpPr>
          <p:nvPr>
            <p:ph type="body" sz="quarter" idx="11"/>
          </p:nvPr>
        </p:nvSpPr>
        <p:spPr bwMode="auto">
          <a:xfrm>
            <a:off x="0" y="2341563"/>
            <a:ext cx="1763713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 typeface="+mj-lt" charset="-122"/>
              <a:buNone/>
            </a:pPr>
            <a:r>
              <a:rPr lang="en-US" altLang="zh-CN" dirty="0"/>
              <a:t>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2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一</a:t>
            </a:r>
            <a:r>
              <a:rPr lang="en-US" altLang="zh-CN" b="1" dirty="0"/>
              <a:t>) </a:t>
            </a:r>
            <a:r>
              <a:rPr lang="zh-CN" altLang="en-US" b="1" dirty="0"/>
              <a:t>搭建基本环境（必要）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React Native</a:t>
            </a:r>
            <a:r>
              <a:rPr lang="zh-CN" altLang="en-US" dirty="0"/>
              <a:t>开发</a:t>
            </a:r>
            <a:r>
              <a:rPr lang="en-US" altLang="zh-CN" dirty="0"/>
              <a:t>iOS</a:t>
            </a:r>
            <a:r>
              <a:rPr lang="zh-CN" altLang="en-US" dirty="0"/>
              <a:t>应用需要</a:t>
            </a:r>
            <a:r>
              <a:rPr lang="en-US" altLang="zh-CN" dirty="0"/>
              <a:t>OSX</a:t>
            </a:r>
            <a:r>
              <a:rPr lang="zh-CN" altLang="en-US" dirty="0"/>
              <a:t>系统，</a:t>
            </a:r>
            <a:r>
              <a:rPr lang="en-US" altLang="zh-CN" dirty="0" err="1"/>
              <a:t>Xcode</a:t>
            </a:r>
            <a:r>
              <a:rPr lang="zh-CN" altLang="en-US" dirty="0"/>
              <a:t>，</a:t>
            </a:r>
            <a:r>
              <a:rPr lang="en-US" altLang="zh-CN" dirty="0"/>
              <a:t>Homebrew</a:t>
            </a:r>
            <a:r>
              <a:rPr lang="zh-CN" altLang="en-US" dirty="0"/>
              <a:t>，</a:t>
            </a:r>
            <a:r>
              <a:rPr lang="en-US" altLang="zh-CN" dirty="0"/>
              <a:t>node</a:t>
            </a:r>
            <a:r>
              <a:rPr lang="zh-CN" altLang="en-US" dirty="0"/>
              <a:t>，</a:t>
            </a:r>
            <a:r>
              <a:rPr lang="en-US" altLang="zh-CN" dirty="0" err="1"/>
              <a:t>npm</a:t>
            </a:r>
            <a:r>
              <a:rPr lang="zh-CN" altLang="en-US" dirty="0"/>
              <a:t>，也可以有选择的使用</a:t>
            </a:r>
            <a:r>
              <a:rPr lang="en-US" altLang="zh-CN" dirty="0"/>
              <a:t>watchman </a:t>
            </a:r>
            <a:r>
              <a:rPr lang="zh-CN" altLang="en-US" dirty="0"/>
              <a:t>、</a:t>
            </a:r>
            <a:r>
              <a:rPr lang="en-US" altLang="zh-CN" dirty="0"/>
              <a:t>Flow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1. </a:t>
            </a:r>
            <a:r>
              <a:rPr lang="zh-CN" altLang="en-US" b="1" dirty="0"/>
              <a:t>安装</a:t>
            </a:r>
            <a:r>
              <a:rPr lang="en-US" altLang="zh-CN" b="1" dirty="0"/>
              <a:t>Homebrew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500" dirty="0"/>
              <a:t>打开终端，运行以下</a:t>
            </a:r>
            <a:r>
              <a:rPr lang="zh-CN" altLang="en-US" sz="1500" dirty="0" smtClean="0"/>
              <a:t>语句进行</a:t>
            </a:r>
            <a:r>
              <a:rPr lang="zh-CN" altLang="en-US" sz="1500" dirty="0"/>
              <a:t>安装</a:t>
            </a:r>
            <a:r>
              <a:rPr lang="zh-CN" altLang="en-US" sz="1500" dirty="0" smtClean="0"/>
              <a:t>：</a:t>
            </a:r>
            <a:endParaRPr lang="en-US" altLang="zh-CN" sz="1500" dirty="0" smtClean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/bin/ruby -e "$(curl -</a:t>
            </a:r>
            <a:r>
              <a:rPr lang="en-US" altLang="zh-CN" sz="1600" dirty="0" err="1"/>
              <a:t>fsSL</a:t>
            </a:r>
            <a:r>
              <a:rPr lang="en-US" altLang="zh-CN" sz="1600" dirty="0"/>
              <a:t> </a:t>
            </a:r>
            <a:r>
              <a:rPr lang="en-US" altLang="zh-CN" sz="1600" dirty="0">
                <a:hlinkClick r:id="rId2"/>
              </a:rPr>
              <a:t>https://raw.githubusercontent.com/Homebrew/install/master/install</a:t>
            </a:r>
            <a:r>
              <a:rPr lang="en-US" altLang="zh-CN" sz="1600" dirty="0" smtClean="0">
                <a:hlinkClick r:id="rId2"/>
              </a:rPr>
              <a:t>)</a:t>
            </a:r>
            <a:r>
              <a:rPr lang="en-US" altLang="zh-CN" sz="1600" dirty="0" smtClean="0"/>
              <a:t>”</a:t>
            </a:r>
          </a:p>
          <a:p>
            <a:endParaRPr lang="en-US" altLang="zh-CN" sz="1500" dirty="0" smtClean="0"/>
          </a:p>
          <a:p>
            <a:r>
              <a:rPr lang="en-US" altLang="zh-CN" b="1" dirty="0"/>
              <a:t>2. </a:t>
            </a:r>
            <a:r>
              <a:rPr lang="zh-CN" altLang="en-US" b="1" dirty="0"/>
              <a:t>使用</a:t>
            </a:r>
            <a:r>
              <a:rPr lang="en-US" altLang="zh-CN" b="1" dirty="0"/>
              <a:t>Homebrew</a:t>
            </a:r>
            <a:r>
              <a:rPr lang="zh-CN" altLang="en-US" b="1" dirty="0"/>
              <a:t>来安装</a:t>
            </a:r>
            <a:r>
              <a:rPr lang="en-US" altLang="zh-CN" b="1" dirty="0" err="1"/>
              <a:t>Node.js</a:t>
            </a:r>
            <a:endParaRPr lang="en-US" altLang="zh-CN" b="1" dirty="0"/>
          </a:p>
          <a:p>
            <a:r>
              <a:rPr lang="zh-CN" altLang="en-US" sz="1500" dirty="0"/>
              <a:t>打开终端，运行以下</a:t>
            </a:r>
            <a:r>
              <a:rPr lang="zh-CN" altLang="en-US" sz="1500" dirty="0" smtClean="0"/>
              <a:t>语句</a:t>
            </a:r>
            <a:r>
              <a:rPr lang="zh-CN" altLang="en-US" sz="1500" dirty="0"/>
              <a:t>进行</a:t>
            </a:r>
            <a:r>
              <a:rPr lang="zh-CN" altLang="en-US" sz="1500" dirty="0" smtClean="0"/>
              <a:t>安装</a:t>
            </a:r>
            <a:r>
              <a:rPr lang="en-US" altLang="zh-CN" sz="1500" dirty="0" smtClean="0"/>
              <a:t>:</a:t>
            </a:r>
          </a:p>
          <a:p>
            <a:r>
              <a:rPr lang="en-US" altLang="zh-CN" dirty="0" smtClean="0"/>
              <a:t>install node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安装</a:t>
            </a:r>
            <a:r>
              <a:rPr lang="en-US" altLang="zh-CN" b="1" dirty="0"/>
              <a:t>React Native</a:t>
            </a:r>
            <a:r>
              <a:rPr lang="zh-CN" altLang="en-US" b="1" dirty="0"/>
              <a:t>的命令行工具（</a:t>
            </a:r>
            <a:r>
              <a:rPr lang="en-US" altLang="zh-CN" b="1" dirty="0"/>
              <a:t>react-native-cli</a:t>
            </a:r>
            <a:r>
              <a:rPr lang="zh-CN" altLang="en-US" b="1" dirty="0"/>
              <a:t>）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500" dirty="0" smtClean="0"/>
              <a:t>打开终端，运行以下语句进行安装：</a:t>
            </a:r>
            <a:endParaRPr lang="en-US" altLang="zh-CN" sz="1500" dirty="0" smtClean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-g react-native-cli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7899400" cy="215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5519979"/>
            <a:ext cx="7962900" cy="8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二</a:t>
            </a:r>
            <a:r>
              <a:rPr lang="en-US" altLang="zh-CN" b="1" dirty="0"/>
              <a:t>) </a:t>
            </a:r>
            <a:r>
              <a:rPr lang="zh-CN" altLang="en-US" b="1" dirty="0"/>
              <a:t>推荐安装的工具</a:t>
            </a:r>
          </a:p>
          <a:p>
            <a:pPr marL="342900" indent="-342900">
              <a:buAutoNum type="arabicPeriod"/>
            </a:pPr>
            <a:r>
              <a:rPr lang="en-US" altLang="zh-CN" b="1" dirty="0" smtClean="0"/>
              <a:t>Watchman</a:t>
            </a:r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FontTx/>
              <a:buAutoNum type="arabicPeriod"/>
            </a:pPr>
            <a:r>
              <a:rPr lang="pl-PL" altLang="zh-CN" b="1" dirty="0" smtClean="0"/>
              <a:t> </a:t>
            </a:r>
            <a:r>
              <a:rPr lang="pl-PL" altLang="zh-CN" b="1" dirty="0" err="1"/>
              <a:t>Flow</a:t>
            </a:r>
            <a:endParaRPr lang="pl-PL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7399717" cy="216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" y="3565915"/>
            <a:ext cx="7899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106140" y="6209928"/>
            <a:ext cx="4897908" cy="648072"/>
          </a:xfrm>
        </p:spPr>
        <p:txBody>
          <a:bodyPr>
            <a:noAutofit/>
          </a:bodyPr>
          <a:lstStyle/>
          <a:p>
            <a:r>
              <a:rPr lang="zh-CN" altLang="en-US" sz="1200" dirty="0" smtClean="0"/>
              <a:t>为了方便大家观看，这里我实际操作项目给大家演示一下运行过程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7667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三</a:t>
            </a:r>
            <a:r>
              <a:rPr lang="en-US" altLang="zh-CN" b="1" dirty="0"/>
              <a:t>) </a:t>
            </a:r>
            <a:r>
              <a:rPr lang="zh-CN" altLang="en-US" b="1" dirty="0"/>
              <a:t>创建第一个项目</a:t>
            </a:r>
          </a:p>
          <a:p>
            <a:r>
              <a:rPr lang="en-US" altLang="zh-CN" b="1" dirty="0"/>
              <a:t>1. </a:t>
            </a:r>
            <a:r>
              <a:rPr lang="zh-CN" altLang="en-US" b="1" dirty="0"/>
              <a:t>初始化创建项目</a:t>
            </a:r>
          </a:p>
          <a:p>
            <a:r>
              <a:rPr lang="zh-CN" altLang="en-US" b="1" dirty="0"/>
              <a:t>命令行创建项目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注意：这个命令需要下载几十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的文件，等待时间相对漫长，推荐使用</a:t>
            </a:r>
            <a:r>
              <a:rPr lang="en-US" altLang="zh-CN" b="1" dirty="0" err="1" smtClean="0"/>
              <a:t>vpn</a:t>
            </a:r>
            <a:r>
              <a:rPr lang="zh-CN" altLang="en-US" b="1" dirty="0" smtClean="0"/>
              <a:t>下载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这是下载后内部的配置文件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" y="1435701"/>
            <a:ext cx="7937500" cy="48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97091"/>
            <a:ext cx="7213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1341</Words>
  <Application>Microsoft Macintosh PowerPoint</Application>
  <PresentationFormat>全屏显示(4:3)</PresentationFormat>
  <Paragraphs>770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-apple-system</vt:lpstr>
      <vt:lpstr>Arial Black</vt:lpstr>
      <vt:lpstr>Arial Unicode MS</vt:lpstr>
      <vt:lpstr>Calibri</vt:lpstr>
      <vt:lpstr>Candara</vt:lpstr>
      <vt:lpstr>Imprint MT Shadow</vt:lpstr>
      <vt:lpstr>宋体</vt:lpstr>
      <vt:lpstr>微软雅黑</vt:lpstr>
      <vt:lpstr>Arial</vt:lpstr>
      <vt:lpstr>Office 主题</vt:lpstr>
      <vt:lpstr>ReactNative应用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二手车周例会</dc:title>
  <dc:creator>gedong</dc:creator>
  <cp:lastModifiedBy>wei ge</cp:lastModifiedBy>
  <cp:revision>426</cp:revision>
  <dcterms:created xsi:type="dcterms:W3CDTF">2013-10-10T07:18:46Z</dcterms:created>
  <dcterms:modified xsi:type="dcterms:W3CDTF">2016-12-30T08:30:41Z</dcterms:modified>
</cp:coreProperties>
</file>