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318" r:id="rId5"/>
    <p:sldId id="259" r:id="rId6"/>
    <p:sldId id="260" r:id="rId7"/>
    <p:sldId id="261" r:id="rId8"/>
    <p:sldId id="263" r:id="rId9"/>
    <p:sldId id="319" r:id="rId10"/>
    <p:sldId id="264" r:id="rId11"/>
    <p:sldId id="265"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576A"/>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2015/3/1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extLst>
      <p:ext uri="{BB962C8B-B14F-4D97-AF65-F5344CB8AC3E}">
        <p14:creationId xmlns:p14="http://schemas.microsoft.com/office/powerpoint/2010/main" val="358790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fld id="{54D942D3-5ECB-4207-AB8E-21211DD24D38}" type="slidenum">
              <a:rPr lang="zh-CN" altLang="en-US" sz="1200"/>
              <a:pPr eaLnBrk="1" hangingPunct="1"/>
              <a:t>23</a:t>
            </a:fld>
            <a:endParaRPr lang="zh-CN" altLang="en-US" sz="1200"/>
          </a:p>
        </p:txBody>
      </p:sp>
    </p:spTree>
    <p:extLst>
      <p:ext uri="{BB962C8B-B14F-4D97-AF65-F5344CB8AC3E}">
        <p14:creationId xmlns:p14="http://schemas.microsoft.com/office/powerpoint/2010/main" val="1947385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2015/3/1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2015/3/1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2015/3/1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2015/3/1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2015/3/1</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2015/3/1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2015/3/1</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2015/3/1</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2015/3/1</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2015/3/1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2015/3/1</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userDrawn="1"/>
        </p:nvPicPr>
        <p:blipFill>
          <a:blip r:embed="rId13"/>
          <a:stretch>
            <a:fillRect/>
          </a:stretch>
        </p:blipFill>
        <p:spPr>
          <a:xfrm>
            <a:off x="122" y="782"/>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chyyuu/mooc_o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1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18.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1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18.emf"/></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592" y="1535065"/>
            <a:ext cx="7143800" cy="1612749"/>
          </a:xfrm>
          <a:prstGeom prst="rect">
            <a:avLst/>
          </a:prstGeom>
          <a:noFill/>
          <a:ln>
            <a:noFill/>
          </a:ln>
        </p:spPr>
        <p:txBody>
          <a:bodyPr wrap="square" rtlCol="0">
            <a:spAutoFit/>
          </a:bodyPr>
          <a:lstStyle/>
          <a:p>
            <a:pPr marL="0" lvl="1" algn="ctr">
              <a:lnSpc>
                <a:spcPct val="95000"/>
              </a:lnSpc>
              <a:spcBef>
                <a:spcPct val="0"/>
              </a:spcBef>
              <a:buClr>
                <a:srgbClr val="FF3300"/>
              </a:buClr>
            </a:pPr>
            <a:r>
              <a:rPr lang="zh-CN" altLang="en-US" sz="4000" b="1" spc="600" dirty="0">
                <a:solidFill>
                  <a:srgbClr val="11576A"/>
                </a:solidFill>
                <a:latin typeface="微软雅黑" panose="020B0503020204020204" pitchFamily="34" charset="-122"/>
                <a:ea typeface="微软雅黑" panose="020B0503020204020204" pitchFamily="34" charset="-122"/>
              </a:rPr>
              <a:t>操作系统课程</a:t>
            </a:r>
            <a:r>
              <a:rPr lang="zh-CN" altLang="en-US" sz="4000" b="1" spc="600" dirty="0" smtClean="0">
                <a:solidFill>
                  <a:srgbClr val="11576A"/>
                </a:solidFill>
                <a:latin typeface="微软雅黑" panose="020B0503020204020204" pitchFamily="34" charset="-122"/>
                <a:ea typeface="微软雅黑" panose="020B0503020204020204" pitchFamily="34" charset="-122"/>
              </a:rPr>
              <a:t>实验</a:t>
            </a:r>
            <a:endParaRPr lang="en-US" altLang="zh-CN" sz="4000" b="1" spc="600" dirty="0" smtClean="0">
              <a:solidFill>
                <a:srgbClr val="11576A"/>
              </a:solidFill>
              <a:latin typeface="微软雅黑" panose="020B0503020204020204" pitchFamily="34" charset="-122"/>
              <a:ea typeface="微软雅黑" panose="020B0503020204020204" pitchFamily="34" charset="-122"/>
            </a:endParaRPr>
          </a:p>
          <a:p>
            <a:pPr marL="0" lvl="1" algn="ctr">
              <a:lnSpc>
                <a:spcPct val="95000"/>
              </a:lnSpc>
              <a:spcBef>
                <a:spcPct val="0"/>
              </a:spcBef>
              <a:buClr>
                <a:srgbClr val="FF3300"/>
              </a:buClr>
            </a:pPr>
            <a:r>
              <a:rPr lang="zh-CN" altLang="en-US" sz="3200" b="1" dirty="0">
                <a:solidFill>
                  <a:srgbClr val="11576A"/>
                </a:solidFill>
                <a:latin typeface="微软雅黑" panose="020B0503020204020204" pitchFamily="34" charset="-122"/>
                <a:ea typeface="微软雅黑" panose="020B0503020204020204" pitchFamily="34" charset="-122"/>
              </a:rPr>
              <a:t/>
            </a:r>
            <a:br>
              <a:rPr lang="zh-CN" altLang="en-US" sz="3200" b="1" dirty="0">
                <a:solidFill>
                  <a:srgbClr val="11576A"/>
                </a:solidFill>
                <a:latin typeface="微软雅黑" panose="020B0503020204020204" pitchFamily="34" charset="-122"/>
                <a:ea typeface="微软雅黑" panose="020B0503020204020204" pitchFamily="34" charset="-122"/>
              </a:rPr>
            </a:br>
            <a:r>
              <a:rPr lang="zh-CN" altLang="en-US" sz="3200" b="1" dirty="0">
                <a:solidFill>
                  <a:srgbClr val="11576A"/>
                </a:solidFill>
                <a:latin typeface="微软雅黑" panose="020B0503020204020204" pitchFamily="34" charset="-122"/>
                <a:ea typeface="微软雅黑" panose="020B0503020204020204" pitchFamily="34" charset="-122"/>
              </a:rPr>
              <a:t>Lab0：实验准备</a:t>
            </a:r>
          </a:p>
        </p:txBody>
      </p:sp>
      <p:pic>
        <p:nvPicPr>
          <p:cNvPr id="13" name="图片 12"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15" name="图片 14" descr="封面.jpg"/>
          <p:cNvPicPr>
            <a:picLocks noChangeAspect="1"/>
          </p:cNvPicPr>
          <p:nvPr/>
        </p:nvPicPr>
        <p:blipFill>
          <a:blip r:embed="rId3" cstate="print"/>
          <a:stretch>
            <a:fillRect/>
          </a:stretch>
        </p:blipFill>
        <p:spPr>
          <a:xfrm>
            <a:off x="2285984" y="1928808"/>
            <a:ext cx="4591364" cy="1214446"/>
          </a:xfrm>
          <a:prstGeom prst="rect">
            <a:avLst/>
          </a:prstGeom>
        </p:spPr>
      </p:pic>
    </p:spTree>
    <p:extLst>
      <p:ext uri="{BB962C8B-B14F-4D97-AF65-F5344CB8AC3E}">
        <p14:creationId xmlns:p14="http://schemas.microsoft.com/office/powerpoint/2010/main" val="2642328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15"/>
                                        </p:tgtEl>
                                        <p:attrNameLst>
                                          <p:attrName>ppt_w</p:attrName>
                                        </p:attrNameLst>
                                      </p:cBhvr>
                                      <p:tavLst>
                                        <p:tav tm="0">
                                          <p:val>
                                            <p:strVal val="ppt_w"/>
                                          </p:val>
                                        </p:tav>
                                        <p:tav tm="100000">
                                          <p:val>
                                            <p:strVal val="4*ppt_w"/>
                                          </p:val>
                                        </p:tav>
                                      </p:tavLst>
                                    </p:anim>
                                    <p:anim calcmode="lin" valueType="num">
                                      <p:cBhvr>
                                        <p:cTn id="7" dur="500"/>
                                        <p:tgtEl>
                                          <p:spTgt spid="15"/>
                                        </p:tgtEl>
                                        <p:attrNameLst>
                                          <p:attrName>ppt_h</p:attrName>
                                        </p:attrNameLst>
                                      </p:cBhvr>
                                      <p:tavLst>
                                        <p:tav tm="0">
                                          <p:val>
                                            <p:strVal val="ppt_h"/>
                                          </p:val>
                                        </p:tav>
                                        <p:tav tm="100000">
                                          <p:val>
                                            <p:strVal val="4*ppt_h"/>
                                          </p:val>
                                        </p:tav>
                                      </p:tavLst>
                                    </p:anim>
                                    <p:set>
                                      <p:cBhvr>
                                        <p:cTn id="8" dur="1" fill="hold">
                                          <p:stCondLst>
                                            <p:cond delay="499"/>
                                          </p:stCondLst>
                                        </p:cTn>
                                        <p:tgtEl>
                                          <p:spTgt spid="15"/>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5"/>
                                        </p:tgtEl>
                                      </p:cBhvr>
                                    </p:animEffect>
                                    <p:set>
                                      <p:cBhvr>
                                        <p:cTn id="11" dur="1" fill="hold">
                                          <p:stCondLst>
                                            <p:cond delay="499"/>
                                          </p:stCondLst>
                                        </p:cTn>
                                        <p:tgtEl>
                                          <p:spTgt spid="15"/>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3131840" y="195486"/>
            <a:ext cx="3610744" cy="857250"/>
          </a:xfrm>
        </p:spPr>
        <p:txBody>
          <a:bodyPr/>
          <a:lstStyle/>
          <a:p>
            <a:pPr algn="l"/>
            <a:r>
              <a:rPr lang="zh-CN" altLang="en-US" sz="3000" b="1" dirty="0">
                <a:solidFill>
                  <a:srgbClr val="11576A"/>
                </a:solidFill>
                <a:latin typeface="微软雅黑" pitchFamily="34" charset="-122"/>
                <a:ea typeface="微软雅黑" pitchFamily="34" charset="-122"/>
                <a:cs typeface="+mn-cs"/>
              </a:rPr>
              <a:t>实验课程设计</a:t>
            </a:r>
          </a:p>
        </p:txBody>
      </p:sp>
      <p:sp>
        <p:nvSpPr>
          <p:cNvPr id="9218" name="Rectangle 2"/>
          <p:cNvSpPr>
            <a:spLocks noGrp="1" noChangeArrowheads="1"/>
          </p:cNvSpPr>
          <p:nvPr>
            <p:ph idx="1"/>
          </p:nvPr>
        </p:nvSpPr>
        <p:spPr>
          <a:xfrm>
            <a:off x="755576" y="915566"/>
            <a:ext cx="8229600" cy="3747863"/>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设计</a:t>
            </a:r>
            <a:r>
              <a:rPr lang="zh-CN" altLang="en-US" sz="2000" b="1" dirty="0">
                <a:solidFill>
                  <a:srgbClr val="11576A"/>
                </a:solidFill>
                <a:latin typeface="微软雅黑" pitchFamily="34" charset="-122"/>
                <a:ea typeface="微软雅黑" pitchFamily="34" charset="-122"/>
              </a:rPr>
              <a:t>思路</a:t>
            </a:r>
          </a:p>
          <a:p>
            <a:pPr marL="0" lvl="1" indent="0">
              <a:buNone/>
            </a:pPr>
            <a:r>
              <a:rPr lang="zh-CN" altLang="en-US" sz="1800" b="1" dirty="0" smtClean="0">
                <a:solidFill>
                  <a:srgbClr val="11576A"/>
                </a:solidFill>
                <a:latin typeface="微软雅黑" pitchFamily="34" charset="-122"/>
                <a:ea typeface="微软雅黑" pitchFamily="34" charset="-122"/>
              </a:rPr>
              <a:t>         方便</a:t>
            </a:r>
            <a:r>
              <a:rPr lang="zh-CN" altLang="en-US" sz="1800" b="1" dirty="0">
                <a:solidFill>
                  <a:srgbClr val="11576A"/>
                </a:solidFill>
                <a:latin typeface="微软雅黑" pitchFamily="34" charset="-122"/>
                <a:ea typeface="微软雅黑" pitchFamily="34" charset="-122"/>
              </a:rPr>
              <a:t>且利用理解细节</a:t>
            </a: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大量</a:t>
            </a:r>
            <a:r>
              <a:rPr lang="zh-CN" altLang="en-US" sz="1600" b="1" dirty="0">
                <a:solidFill>
                  <a:srgbClr val="11576A"/>
                </a:solidFill>
                <a:latin typeface="微软雅黑" pitchFamily="34" charset="-122"/>
                <a:ea typeface="微软雅黑" pitchFamily="34" charset="-122"/>
              </a:rPr>
              <a:t>采用开源软件</a:t>
            </a: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实验</a:t>
            </a:r>
            <a:r>
              <a:rPr lang="zh-CN" altLang="en-US" sz="1600" b="1" dirty="0">
                <a:solidFill>
                  <a:srgbClr val="11576A"/>
                </a:solidFill>
                <a:latin typeface="微软雅黑" pitchFamily="34" charset="-122"/>
                <a:ea typeface="微软雅黑" pitchFamily="34" charset="-122"/>
              </a:rPr>
              <a:t>环境：</a:t>
            </a:r>
            <a:r>
              <a:rPr lang="en-US" altLang="zh-CN" sz="1600" b="1" dirty="0">
                <a:solidFill>
                  <a:srgbClr val="11576A"/>
                </a:solidFill>
                <a:latin typeface="微软雅黑" pitchFamily="34" charset="-122"/>
                <a:ea typeface="微软雅黑" pitchFamily="34" charset="-122"/>
              </a:rPr>
              <a:t>Windows/Linux</a:t>
            </a: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源码</a:t>
            </a:r>
            <a:r>
              <a:rPr lang="zh-CN" altLang="en-US" sz="1600" b="1" dirty="0">
                <a:solidFill>
                  <a:srgbClr val="11576A"/>
                </a:solidFill>
                <a:latin typeface="微软雅黑" pitchFamily="34" charset="-122"/>
                <a:ea typeface="微软雅黑" pitchFamily="34" charset="-122"/>
              </a:rPr>
              <a:t>阅读工具：</a:t>
            </a:r>
            <a:r>
              <a:rPr lang="en-US" altLang="zh-CN" sz="1600" b="1" dirty="0">
                <a:solidFill>
                  <a:srgbClr val="11576A"/>
                </a:solidFill>
                <a:latin typeface="微软雅黑" pitchFamily="34" charset="-122"/>
                <a:ea typeface="微软雅黑" pitchFamily="34" charset="-122"/>
              </a:rPr>
              <a:t>understand</a:t>
            </a: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源码</a:t>
            </a:r>
            <a:r>
              <a:rPr lang="zh-CN" altLang="en-US" sz="1600" b="1" dirty="0">
                <a:solidFill>
                  <a:srgbClr val="11576A"/>
                </a:solidFill>
                <a:latin typeface="微软雅黑" pitchFamily="34" charset="-122"/>
                <a:ea typeface="微软雅黑" pitchFamily="34" charset="-122"/>
              </a:rPr>
              <a:t>文档自动生成工具：</a:t>
            </a:r>
            <a:r>
              <a:rPr lang="en-US" altLang="zh-CN" sz="1600" b="1" dirty="0" err="1">
                <a:solidFill>
                  <a:srgbClr val="11576A"/>
                </a:solidFill>
                <a:latin typeface="微软雅黑" pitchFamily="34" charset="-122"/>
                <a:ea typeface="微软雅黑" pitchFamily="34" charset="-122"/>
              </a:rPr>
              <a:t>Doxygen</a:t>
            </a:r>
            <a:endParaRPr lang="en-US" altLang="zh-CN" sz="1600" b="1" dirty="0">
              <a:solidFill>
                <a:srgbClr val="11576A"/>
              </a:solidFill>
              <a:latin typeface="微软雅黑" pitchFamily="34" charset="-122"/>
              <a:ea typeface="微软雅黑" pitchFamily="34" charset="-122"/>
            </a:endParaRP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编译</a:t>
            </a:r>
            <a:r>
              <a:rPr lang="zh-CN" altLang="en-US" sz="1600" b="1" dirty="0">
                <a:solidFill>
                  <a:srgbClr val="11576A"/>
                </a:solidFill>
                <a:latin typeface="微软雅黑" pitchFamily="34" charset="-122"/>
                <a:ea typeface="微软雅黑" pitchFamily="34" charset="-122"/>
              </a:rPr>
              <a:t>环境：</a:t>
            </a:r>
            <a:r>
              <a:rPr lang="en-US" altLang="zh-CN" sz="1600" b="1" dirty="0" err="1">
                <a:solidFill>
                  <a:srgbClr val="11576A"/>
                </a:solidFill>
                <a:latin typeface="微软雅黑" pitchFamily="34" charset="-122"/>
                <a:ea typeface="微软雅黑" pitchFamily="34" charset="-122"/>
              </a:rPr>
              <a:t>gcc</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make</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Binutils</a:t>
            </a:r>
            <a:endParaRPr lang="en-US" altLang="zh-CN" sz="1600" b="1" dirty="0">
              <a:solidFill>
                <a:srgbClr val="11576A"/>
              </a:solidFill>
              <a:latin typeface="微软雅黑" pitchFamily="34" charset="-122"/>
              <a:ea typeface="微软雅黑" pitchFamily="34" charset="-122"/>
            </a:endParaRP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真实</a:t>
            </a:r>
            <a:r>
              <a:rPr lang="en-US" altLang="zh-CN" sz="1600" b="1" dirty="0">
                <a:solidFill>
                  <a:srgbClr val="11576A"/>
                </a:solidFill>
                <a:latin typeface="微软雅黑" pitchFamily="34" charset="-122"/>
                <a:ea typeface="微软雅黑" pitchFamily="34" charset="-122"/>
              </a:rPr>
              <a:t>/</a:t>
            </a:r>
            <a:r>
              <a:rPr lang="zh-CN" altLang="en-US" sz="1600" b="1" dirty="0">
                <a:solidFill>
                  <a:srgbClr val="11576A"/>
                </a:solidFill>
                <a:latin typeface="微软雅黑" pitchFamily="34" charset="-122"/>
                <a:ea typeface="微软雅黑" pitchFamily="34" charset="-122"/>
              </a:rPr>
              <a:t>虚拟运行环境：</a:t>
            </a:r>
            <a:r>
              <a:rPr lang="en-US" altLang="zh-CN" sz="1600" b="1" dirty="0">
                <a:solidFill>
                  <a:srgbClr val="11576A"/>
                </a:solidFill>
                <a:latin typeface="微软雅黑" pitchFamily="34" charset="-122"/>
                <a:ea typeface="微软雅黑" pitchFamily="34" charset="-122"/>
              </a:rPr>
              <a:t>X86</a:t>
            </a:r>
            <a:r>
              <a:rPr lang="zh-CN" altLang="en-US" sz="1600" b="1" dirty="0">
                <a:solidFill>
                  <a:srgbClr val="11576A"/>
                </a:solidFill>
                <a:latin typeface="微软雅黑" pitchFamily="34" charset="-122"/>
                <a:ea typeface="微软雅黑" pitchFamily="34" charset="-122"/>
              </a:rPr>
              <a:t>机器或</a:t>
            </a:r>
            <a:r>
              <a:rPr lang="en-US" altLang="zh-CN" sz="1600" b="1" dirty="0">
                <a:solidFill>
                  <a:srgbClr val="11576A"/>
                </a:solidFill>
                <a:latin typeface="微软雅黑" pitchFamily="34" charset="-122"/>
                <a:ea typeface="微软雅黑" pitchFamily="34" charset="-122"/>
              </a:rPr>
              <a:t>QEMU</a:t>
            </a: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调试</a:t>
            </a:r>
            <a:r>
              <a:rPr lang="zh-CN" altLang="en-US" sz="1600" b="1" dirty="0">
                <a:solidFill>
                  <a:srgbClr val="11576A"/>
                </a:solidFill>
                <a:latin typeface="微软雅黑" pitchFamily="34" charset="-122"/>
                <a:ea typeface="微软雅黑" pitchFamily="34" charset="-122"/>
              </a:rPr>
              <a:t>工具：改进的</a:t>
            </a:r>
            <a:r>
              <a:rPr lang="en-US" altLang="zh-CN" sz="1600" b="1" dirty="0">
                <a:solidFill>
                  <a:srgbClr val="11576A"/>
                </a:solidFill>
                <a:latin typeface="微软雅黑" pitchFamily="34" charset="-122"/>
                <a:ea typeface="微软雅黑" pitchFamily="34" charset="-122"/>
              </a:rPr>
              <a:t>QEMU</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(GDB O.R. IDE)</a:t>
            </a:r>
          </a:p>
          <a:p>
            <a:pPr marL="0" lvl="2" indent="0">
              <a:buNone/>
            </a:pPr>
            <a:r>
              <a:rPr lang="en-US" altLang="zh-CN" sz="1600" b="1" dirty="0" smtClean="0">
                <a:solidFill>
                  <a:srgbClr val="11576A"/>
                </a:solidFill>
                <a:latin typeface="微软雅黑" pitchFamily="34" charset="-122"/>
                <a:ea typeface="微软雅黑" pitchFamily="34" charset="-122"/>
              </a:rPr>
              <a:t>          · IDE</a:t>
            </a:r>
            <a:r>
              <a:rPr lang="zh-CN" altLang="en-US" sz="1600" b="1" dirty="0">
                <a:solidFill>
                  <a:srgbClr val="11576A"/>
                </a:solidFill>
                <a:latin typeface="微软雅黑" pitchFamily="34" charset="-122"/>
                <a:ea typeface="微软雅黑" pitchFamily="34" charset="-122"/>
              </a:rPr>
              <a:t>工具：</a:t>
            </a:r>
            <a:r>
              <a:rPr lang="en-US" altLang="zh-CN" sz="1600" b="1" dirty="0">
                <a:solidFill>
                  <a:srgbClr val="11576A"/>
                </a:solidFill>
                <a:latin typeface="微软雅黑" pitchFamily="34" charset="-122"/>
                <a:ea typeface="微软雅黑" pitchFamily="34" charset="-122"/>
              </a:rPr>
              <a:t>Eclipse-CDT</a:t>
            </a:r>
          </a:p>
        </p:txBody>
      </p:sp>
      <p:pic>
        <p:nvPicPr>
          <p:cNvPr id="4" name="图片 3" descr="小点1.png"/>
          <p:cNvPicPr>
            <a:picLocks noChangeAspect="1"/>
          </p:cNvPicPr>
          <p:nvPr/>
        </p:nvPicPr>
        <p:blipFill>
          <a:blip r:embed="rId2" cstate="print"/>
          <a:stretch>
            <a:fillRect/>
          </a:stretch>
        </p:blipFill>
        <p:spPr>
          <a:xfrm>
            <a:off x="1187624" y="1385247"/>
            <a:ext cx="144077" cy="148997"/>
          </a:xfrm>
          <a:prstGeom prst="rect">
            <a:avLst/>
          </a:prstGeom>
        </p:spPr>
      </p:pic>
    </p:spTree>
    <p:extLst>
      <p:ext uri="{BB962C8B-B14F-4D97-AF65-F5344CB8AC3E}">
        <p14:creationId xmlns:p14="http://schemas.microsoft.com/office/powerpoint/2010/main" val="301387423"/>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683568" y="987574"/>
            <a:ext cx="6120680" cy="3394472"/>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设计</a:t>
            </a:r>
            <a:r>
              <a:rPr lang="zh-CN" altLang="en-US" sz="2000" b="1" dirty="0">
                <a:solidFill>
                  <a:srgbClr val="11576A"/>
                </a:solidFill>
                <a:latin typeface="微软雅黑" pitchFamily="34" charset="-122"/>
                <a:ea typeface="微软雅黑" pitchFamily="34" charset="-122"/>
              </a:rPr>
              <a:t>思路</a:t>
            </a:r>
          </a:p>
          <a:p>
            <a:pPr marL="0" lvl="1" indent="0">
              <a:buNone/>
            </a:pPr>
            <a:r>
              <a:rPr lang="zh-CN" altLang="en-US" sz="1800" b="1" dirty="0" smtClean="0">
                <a:solidFill>
                  <a:srgbClr val="11576A"/>
                </a:solidFill>
                <a:latin typeface="微软雅黑" pitchFamily="34" charset="-122"/>
                <a:ea typeface="微软雅黑" pitchFamily="34" charset="-122"/>
              </a:rPr>
              <a:t>         采用</a:t>
            </a:r>
            <a:r>
              <a:rPr lang="zh-CN" altLang="en-US" sz="1800" b="1" dirty="0">
                <a:solidFill>
                  <a:srgbClr val="11576A"/>
                </a:solidFill>
                <a:latin typeface="微软雅黑" pitchFamily="34" charset="-122"/>
                <a:ea typeface="微软雅黑" pitchFamily="34" charset="-122"/>
              </a:rPr>
              <a:t>小巧全面的操作系统</a:t>
            </a:r>
            <a:r>
              <a:rPr lang="en-US" altLang="zh-CN" sz="1800" b="1" dirty="0" err="1">
                <a:solidFill>
                  <a:srgbClr val="11576A"/>
                </a:solidFill>
                <a:latin typeface="微软雅黑" pitchFamily="34" charset="-122"/>
                <a:ea typeface="微软雅黑" pitchFamily="34" charset="-122"/>
              </a:rPr>
              <a:t>ucore</a:t>
            </a:r>
            <a:r>
              <a:rPr lang="zh-CN" altLang="en-US" sz="1800" b="1" dirty="0">
                <a:solidFill>
                  <a:srgbClr val="11576A"/>
                </a:solidFill>
                <a:latin typeface="微软雅黑" pitchFamily="34" charset="-122"/>
                <a:ea typeface="微软雅黑" pitchFamily="34" charset="-122"/>
              </a:rPr>
              <a:t>并进行改进，</a:t>
            </a:r>
            <a:r>
              <a:rPr lang="zh-CN" altLang="en-US" sz="1800" b="1" dirty="0" smtClean="0">
                <a:solidFill>
                  <a:srgbClr val="11576A"/>
                </a:solidFill>
                <a:latin typeface="微软雅黑" pitchFamily="34" charset="-122"/>
                <a:ea typeface="微软雅黑" pitchFamily="34" charset="-122"/>
              </a:rPr>
              <a:t>需要</a:t>
            </a:r>
            <a:endParaRPr lang="en-US" altLang="zh-CN" sz="1800" b="1" dirty="0" smtClean="0">
              <a:solidFill>
                <a:srgbClr val="11576A"/>
              </a:solidFill>
              <a:latin typeface="微软雅黑" pitchFamily="34" charset="-122"/>
              <a:ea typeface="微软雅黑" pitchFamily="34" charset="-122"/>
            </a:endParaRPr>
          </a:p>
          <a:p>
            <a:pPr marL="0" lvl="1" indent="0">
              <a:buNone/>
            </a:pPr>
            <a:r>
              <a:rPr lang="zh-CN" altLang="en-US" sz="1800" b="1" dirty="0" smtClean="0">
                <a:solidFill>
                  <a:srgbClr val="11576A"/>
                </a:solidFill>
                <a:latin typeface="微软雅黑" pitchFamily="34" charset="-122"/>
                <a:ea typeface="微软雅黑" pitchFamily="34" charset="-122"/>
              </a:rPr>
              <a:t>         覆盖</a:t>
            </a:r>
            <a:r>
              <a:rPr lang="zh-CN" altLang="en-US" sz="1800" b="1" dirty="0">
                <a:solidFill>
                  <a:srgbClr val="11576A"/>
                </a:solidFill>
                <a:latin typeface="微软雅黑" pitchFamily="34" charset="-122"/>
                <a:ea typeface="微软雅黑" pitchFamily="34" charset="-122"/>
              </a:rPr>
              <a:t>操作系统的关键点，为此增加：</a:t>
            </a: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外设</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I/O</a:t>
            </a:r>
            <a:r>
              <a:rPr lang="zh-CN" altLang="en-US" sz="1600" b="1" dirty="0">
                <a:solidFill>
                  <a:srgbClr val="11576A"/>
                </a:solidFill>
                <a:latin typeface="微软雅黑" pitchFamily="34" charset="-122"/>
                <a:ea typeface="微软雅黑" pitchFamily="34" charset="-122"/>
              </a:rPr>
              <a:t>管理</a:t>
            </a:r>
            <a:r>
              <a:rPr lang="en-US" altLang="zh-CN" sz="1600" b="1" dirty="0">
                <a:solidFill>
                  <a:srgbClr val="11576A"/>
                </a:solidFill>
                <a:latin typeface="微软雅黑" pitchFamily="34" charset="-122"/>
                <a:ea typeface="微软雅黑" pitchFamily="34" charset="-122"/>
              </a:rPr>
              <a:t>/</a:t>
            </a:r>
            <a:r>
              <a:rPr lang="zh-CN" altLang="en-US" sz="1600" b="1" dirty="0">
                <a:solidFill>
                  <a:srgbClr val="11576A"/>
                </a:solidFill>
                <a:latin typeface="微软雅黑" pitchFamily="34" charset="-122"/>
                <a:ea typeface="微软雅黑" pitchFamily="34" charset="-122"/>
              </a:rPr>
              <a:t>中断管理</a:t>
            </a: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内存</a:t>
            </a:r>
            <a:r>
              <a:rPr lang="zh-CN" altLang="en-US" sz="1600" b="1" dirty="0">
                <a:solidFill>
                  <a:srgbClr val="11576A"/>
                </a:solidFill>
                <a:latin typeface="微软雅黑" pitchFamily="34" charset="-122"/>
                <a:ea typeface="微软雅黑" pitchFamily="34" charset="-122"/>
              </a:rPr>
              <a:t>：虚存管理</a:t>
            </a:r>
            <a:r>
              <a:rPr lang="en-US" altLang="zh-CN" sz="1600" b="1" dirty="0">
                <a:solidFill>
                  <a:srgbClr val="11576A"/>
                </a:solidFill>
                <a:latin typeface="微软雅黑" pitchFamily="34" charset="-122"/>
                <a:ea typeface="微软雅黑" pitchFamily="34" charset="-122"/>
              </a:rPr>
              <a:t>/</a:t>
            </a:r>
            <a:r>
              <a:rPr lang="zh-CN" altLang="en-US" sz="1600" b="1" dirty="0">
                <a:solidFill>
                  <a:srgbClr val="11576A"/>
                </a:solidFill>
                <a:latin typeface="微软雅黑" pitchFamily="34" charset="-122"/>
                <a:ea typeface="微软雅黑" pitchFamily="34" charset="-122"/>
              </a:rPr>
              <a:t>页表</a:t>
            </a:r>
            <a:r>
              <a:rPr lang="en-US" altLang="zh-CN" sz="1600" b="1" dirty="0">
                <a:solidFill>
                  <a:srgbClr val="11576A"/>
                </a:solidFill>
                <a:latin typeface="微软雅黑" pitchFamily="34" charset="-122"/>
                <a:ea typeface="微软雅黑" pitchFamily="34" charset="-122"/>
              </a:rPr>
              <a:t>/</a:t>
            </a:r>
            <a:r>
              <a:rPr lang="zh-CN" altLang="en-US" sz="1600" b="1" dirty="0">
                <a:solidFill>
                  <a:srgbClr val="11576A"/>
                </a:solidFill>
                <a:latin typeface="微软雅黑" pitchFamily="34" charset="-122"/>
                <a:ea typeface="微软雅黑" pitchFamily="34" charset="-122"/>
              </a:rPr>
              <a:t>缺页处理</a:t>
            </a:r>
            <a:r>
              <a:rPr lang="en-US" altLang="zh-CN" sz="1600" b="1" dirty="0">
                <a:solidFill>
                  <a:srgbClr val="11576A"/>
                </a:solidFill>
                <a:latin typeface="微软雅黑" pitchFamily="34" charset="-122"/>
                <a:ea typeface="微软雅黑" pitchFamily="34" charset="-122"/>
              </a:rPr>
              <a:t>/</a:t>
            </a:r>
            <a:r>
              <a:rPr lang="zh-CN" altLang="en-US" sz="1600" b="1" dirty="0">
                <a:solidFill>
                  <a:srgbClr val="11576A"/>
                </a:solidFill>
                <a:latin typeface="微软雅黑" pitchFamily="34" charset="-122"/>
                <a:ea typeface="微软雅黑" pitchFamily="34" charset="-122"/>
              </a:rPr>
              <a:t>页替换算法</a:t>
            </a:r>
          </a:p>
          <a:p>
            <a:pPr marL="0" lvl="2" indent="0">
              <a:buNone/>
            </a:pPr>
            <a:r>
              <a:rPr lang="en-US" altLang="zh-CN" sz="1600" b="1" dirty="0" smtClean="0">
                <a:solidFill>
                  <a:srgbClr val="11576A"/>
                </a:solidFill>
                <a:latin typeface="微软雅黑" pitchFamily="34" charset="-122"/>
                <a:ea typeface="微软雅黑" pitchFamily="34" charset="-122"/>
              </a:rPr>
              <a:t>          · CPU</a:t>
            </a:r>
            <a:r>
              <a:rPr lang="zh-CN" altLang="en-US" sz="1600" b="1" dirty="0">
                <a:solidFill>
                  <a:srgbClr val="11576A"/>
                </a:solidFill>
                <a:latin typeface="微软雅黑" pitchFamily="34" charset="-122"/>
                <a:ea typeface="微软雅黑" pitchFamily="34" charset="-122"/>
              </a:rPr>
              <a:t>：进程管理</a:t>
            </a:r>
            <a:r>
              <a:rPr lang="en-US" altLang="zh-CN" sz="1600" b="1" dirty="0">
                <a:solidFill>
                  <a:srgbClr val="11576A"/>
                </a:solidFill>
                <a:latin typeface="微软雅黑" pitchFamily="34" charset="-122"/>
                <a:ea typeface="微软雅黑" pitchFamily="34" charset="-122"/>
              </a:rPr>
              <a:t>/</a:t>
            </a:r>
            <a:r>
              <a:rPr lang="zh-CN" altLang="en-US" sz="1600" b="1" dirty="0">
                <a:solidFill>
                  <a:srgbClr val="11576A"/>
                </a:solidFill>
                <a:latin typeface="微软雅黑" pitchFamily="34" charset="-122"/>
                <a:ea typeface="微软雅黑" pitchFamily="34" charset="-122"/>
              </a:rPr>
              <a:t>调度器算法</a:t>
            </a: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并发</a:t>
            </a:r>
            <a:r>
              <a:rPr lang="zh-CN" altLang="en-US" sz="1600" b="1" dirty="0">
                <a:solidFill>
                  <a:srgbClr val="11576A"/>
                </a:solidFill>
                <a:latin typeface="微软雅黑" pitchFamily="34" charset="-122"/>
                <a:ea typeface="微软雅黑" pitchFamily="34" charset="-122"/>
              </a:rPr>
              <a:t>：信号量实现和同步互斥应用</a:t>
            </a: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存储</a:t>
            </a:r>
            <a:r>
              <a:rPr lang="zh-CN" altLang="en-US" sz="1600" b="1" dirty="0">
                <a:solidFill>
                  <a:srgbClr val="11576A"/>
                </a:solidFill>
                <a:latin typeface="微软雅黑" pitchFamily="34" charset="-122"/>
                <a:ea typeface="微软雅黑" pitchFamily="34" charset="-122"/>
              </a:rPr>
              <a:t>：基于链表</a:t>
            </a:r>
            <a:r>
              <a:rPr lang="en-US" altLang="zh-CN" sz="1600" b="1" dirty="0">
                <a:solidFill>
                  <a:srgbClr val="11576A"/>
                </a:solidFill>
                <a:latin typeface="微软雅黑" pitchFamily="34" charset="-122"/>
                <a:ea typeface="微软雅黑" pitchFamily="34" charset="-122"/>
              </a:rPr>
              <a:t>/FAT</a:t>
            </a:r>
            <a:r>
              <a:rPr lang="zh-CN" altLang="en-US" sz="1600" b="1" dirty="0">
                <a:solidFill>
                  <a:srgbClr val="11576A"/>
                </a:solidFill>
                <a:latin typeface="微软雅黑" pitchFamily="34" charset="-122"/>
                <a:ea typeface="微软雅黑" pitchFamily="34" charset="-122"/>
              </a:rPr>
              <a:t>的</a:t>
            </a:r>
            <a:r>
              <a:rPr lang="zh-CN" altLang="en-US" sz="1600" b="1" dirty="0" smtClean="0">
                <a:solidFill>
                  <a:srgbClr val="11576A"/>
                </a:solidFill>
                <a:latin typeface="微软雅黑" pitchFamily="34" charset="-122"/>
                <a:ea typeface="微软雅黑" pitchFamily="34" charset="-122"/>
              </a:rPr>
              <a:t>文件系统</a:t>
            </a:r>
            <a:endParaRPr lang="zh-CN" altLang="en-US" sz="1600" b="1" dirty="0">
              <a:solidFill>
                <a:srgbClr val="11576A"/>
              </a:solidFill>
              <a:latin typeface="微软雅黑" pitchFamily="34" charset="-122"/>
              <a:ea typeface="微软雅黑" pitchFamily="34" charset="-122"/>
            </a:endParaRPr>
          </a:p>
          <a:p>
            <a:pPr marL="0" lvl="1" indent="0">
              <a:buNone/>
            </a:pPr>
            <a:r>
              <a:rPr lang="zh-CN" altLang="en-US" sz="1800" b="1" dirty="0" smtClean="0">
                <a:solidFill>
                  <a:srgbClr val="11576A"/>
                </a:solidFill>
                <a:latin typeface="微软雅黑" pitchFamily="34" charset="-122"/>
                <a:ea typeface="微软雅黑" pitchFamily="34" charset="-122"/>
              </a:rPr>
              <a:t>         完整</a:t>
            </a:r>
            <a:r>
              <a:rPr lang="zh-CN" altLang="en-US" sz="1800" b="1" dirty="0">
                <a:solidFill>
                  <a:srgbClr val="11576A"/>
                </a:solidFill>
                <a:latin typeface="微软雅黑" pitchFamily="34" charset="-122"/>
                <a:ea typeface="微软雅黑" pitchFamily="34" charset="-122"/>
              </a:rPr>
              <a:t>代码量控制在</a:t>
            </a:r>
            <a:r>
              <a:rPr lang="en-US" altLang="zh-CN" sz="1800" b="1" dirty="0">
                <a:solidFill>
                  <a:srgbClr val="11576A"/>
                </a:solidFill>
                <a:latin typeface="微软雅黑" pitchFamily="34" charset="-122"/>
                <a:ea typeface="微软雅黑" pitchFamily="34" charset="-122"/>
              </a:rPr>
              <a:t>10000</a:t>
            </a:r>
            <a:r>
              <a:rPr lang="zh-CN" altLang="en-US" sz="1800" b="1" dirty="0" smtClean="0">
                <a:solidFill>
                  <a:srgbClr val="11576A"/>
                </a:solidFill>
                <a:latin typeface="微软雅黑" pitchFamily="34" charset="-122"/>
                <a:ea typeface="微软雅黑" pitchFamily="34" charset="-122"/>
              </a:rPr>
              <a:t>行以内</a:t>
            </a:r>
            <a:endParaRPr lang="en-US" altLang="zh-CN" sz="1800" b="1" dirty="0" smtClean="0">
              <a:solidFill>
                <a:srgbClr val="11576A"/>
              </a:solidFill>
              <a:latin typeface="微软雅黑" pitchFamily="34" charset="-122"/>
              <a:ea typeface="微软雅黑" pitchFamily="34" charset="-122"/>
            </a:endParaRPr>
          </a:p>
          <a:p>
            <a:pPr marL="0" lvl="1" indent="0">
              <a:buNone/>
            </a:pPr>
            <a:r>
              <a:rPr lang="zh-CN" altLang="en-US" sz="1800" b="1" dirty="0" smtClean="0">
                <a:solidFill>
                  <a:srgbClr val="11576A"/>
                </a:solidFill>
                <a:latin typeface="微软雅黑" pitchFamily="34" charset="-122"/>
                <a:ea typeface="微软雅黑" pitchFamily="34" charset="-122"/>
              </a:rPr>
              <a:t>         提供</a:t>
            </a:r>
            <a:r>
              <a:rPr lang="zh-CN" altLang="en-US" sz="1800" b="1" dirty="0">
                <a:solidFill>
                  <a:srgbClr val="11576A"/>
                </a:solidFill>
                <a:latin typeface="微软雅黑" pitchFamily="34" charset="-122"/>
                <a:ea typeface="微软雅黑" pitchFamily="34" charset="-122"/>
              </a:rPr>
              <a:t>实验讲义和源码分析</a:t>
            </a:r>
            <a:r>
              <a:rPr lang="zh-CN" altLang="en-US" sz="1800" b="1" dirty="0" smtClean="0">
                <a:solidFill>
                  <a:srgbClr val="11576A"/>
                </a:solidFill>
                <a:latin typeface="微软雅黑" pitchFamily="34" charset="-122"/>
                <a:ea typeface="微软雅黑" pitchFamily="34" charset="-122"/>
              </a:rPr>
              <a:t>文档</a:t>
            </a:r>
            <a:endParaRPr lang="zh-CN" altLang="en-US" sz="1800" b="1" dirty="0">
              <a:solidFill>
                <a:srgbClr val="11576A"/>
              </a:solidFill>
              <a:latin typeface="微软雅黑" pitchFamily="34" charset="-122"/>
              <a:ea typeface="微软雅黑" pitchFamily="34" charset="-122"/>
            </a:endParaRPr>
          </a:p>
        </p:txBody>
      </p:sp>
      <p:sp>
        <p:nvSpPr>
          <p:cNvPr id="4"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pic>
        <p:nvPicPr>
          <p:cNvPr id="6" name="图片 5" descr="小点1.png"/>
          <p:cNvPicPr>
            <a:picLocks noChangeAspect="1"/>
          </p:cNvPicPr>
          <p:nvPr/>
        </p:nvPicPr>
        <p:blipFill>
          <a:blip r:embed="rId2" cstate="print"/>
          <a:stretch>
            <a:fillRect/>
          </a:stretch>
        </p:blipFill>
        <p:spPr>
          <a:xfrm>
            <a:off x="1115616" y="1453997"/>
            <a:ext cx="144077" cy="148997"/>
          </a:xfrm>
          <a:prstGeom prst="rect">
            <a:avLst/>
          </a:prstGeom>
        </p:spPr>
      </p:pic>
      <p:pic>
        <p:nvPicPr>
          <p:cNvPr id="7" name="图片 6" descr="小点1.png"/>
          <p:cNvPicPr>
            <a:picLocks noChangeAspect="1"/>
          </p:cNvPicPr>
          <p:nvPr/>
        </p:nvPicPr>
        <p:blipFill>
          <a:blip r:embed="rId2" cstate="print"/>
          <a:stretch>
            <a:fillRect/>
          </a:stretch>
        </p:blipFill>
        <p:spPr>
          <a:xfrm>
            <a:off x="1117814" y="3579862"/>
            <a:ext cx="144077" cy="148997"/>
          </a:xfrm>
          <a:prstGeom prst="rect">
            <a:avLst/>
          </a:prstGeom>
        </p:spPr>
      </p:pic>
      <p:pic>
        <p:nvPicPr>
          <p:cNvPr id="8" name="图片 7" descr="小点1.png"/>
          <p:cNvPicPr>
            <a:picLocks noChangeAspect="1"/>
          </p:cNvPicPr>
          <p:nvPr/>
        </p:nvPicPr>
        <p:blipFill>
          <a:blip r:embed="rId2" cstate="print"/>
          <a:stretch>
            <a:fillRect/>
          </a:stretch>
        </p:blipFill>
        <p:spPr>
          <a:xfrm>
            <a:off x="1117844" y="3906455"/>
            <a:ext cx="144077" cy="148997"/>
          </a:xfrm>
          <a:prstGeom prst="rect">
            <a:avLst/>
          </a:prstGeom>
        </p:spPr>
      </p:pic>
    </p:spTree>
    <p:extLst>
      <p:ext uri="{BB962C8B-B14F-4D97-AF65-F5344CB8AC3E}">
        <p14:creationId xmlns:p14="http://schemas.microsoft.com/office/powerpoint/2010/main" val="844097678"/>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683568" y="987574"/>
            <a:ext cx="8229600" cy="3394472"/>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实验</a:t>
            </a:r>
            <a:r>
              <a:rPr lang="zh-CN" altLang="en-US" sz="2000" b="1" dirty="0">
                <a:solidFill>
                  <a:srgbClr val="11576A"/>
                </a:solidFill>
                <a:latin typeface="微软雅黑" pitchFamily="34" charset="-122"/>
                <a:ea typeface="微软雅黑" pitchFamily="34" charset="-122"/>
              </a:rPr>
              <a:t>内容</a:t>
            </a:r>
            <a:endParaRPr lang="en-US" altLang="zh-CN" sz="2000" b="1" dirty="0">
              <a:solidFill>
                <a:srgbClr val="11576A"/>
              </a:solidFill>
              <a:latin typeface="微软雅黑" pitchFamily="34" charset="-122"/>
              <a:ea typeface="微软雅黑" pitchFamily="34" charset="-122"/>
            </a:endParaRPr>
          </a:p>
          <a:p>
            <a:pPr marL="0" lvl="1" indent="0">
              <a:buNone/>
            </a:pPr>
            <a:r>
              <a:rPr lang="en-US" altLang="zh-CN" sz="1800" b="1" dirty="0" smtClean="0">
                <a:solidFill>
                  <a:srgbClr val="11576A"/>
                </a:solidFill>
                <a:latin typeface="微软雅黑" pitchFamily="34" charset="-122"/>
                <a:ea typeface="微软雅黑" pitchFamily="34" charset="-122"/>
              </a:rPr>
              <a:t>         1 </a:t>
            </a:r>
            <a:r>
              <a:rPr lang="en-US" altLang="zh-CN" sz="1800" b="1" dirty="0">
                <a:solidFill>
                  <a:srgbClr val="11576A"/>
                </a:solidFill>
                <a:latin typeface="微软雅黑" pitchFamily="34" charset="-122"/>
                <a:ea typeface="微软雅黑" pitchFamily="34" charset="-122"/>
              </a:rPr>
              <a:t>OS</a:t>
            </a:r>
            <a:r>
              <a:rPr lang="zh-CN" altLang="en-US" sz="1800" b="1" dirty="0">
                <a:solidFill>
                  <a:srgbClr val="11576A"/>
                </a:solidFill>
                <a:latin typeface="微软雅黑" pitchFamily="34" charset="-122"/>
                <a:ea typeface="微软雅黑" pitchFamily="34" charset="-122"/>
              </a:rPr>
              <a:t>启动、中断与设备管理</a:t>
            </a:r>
            <a:r>
              <a:rPr lang="zh-CN" altLang="en-US" sz="1800" b="1" dirty="0" smtClean="0">
                <a:solidFill>
                  <a:srgbClr val="11576A"/>
                </a:solidFill>
                <a:latin typeface="微软雅黑" pitchFamily="34" charset="-122"/>
                <a:ea typeface="微软雅黑" pitchFamily="34" charset="-122"/>
              </a:rPr>
              <a:t>：　　　  </a:t>
            </a:r>
            <a:r>
              <a:rPr lang="en-US" altLang="zh-CN" sz="1800" b="1" dirty="0" smtClean="0">
                <a:solidFill>
                  <a:srgbClr val="11576A"/>
                </a:solidFill>
                <a:latin typeface="微软雅黑" pitchFamily="34" charset="-122"/>
                <a:ea typeface="微软雅黑" pitchFamily="34" charset="-122"/>
              </a:rPr>
              <a:t>0200~1800</a:t>
            </a:r>
            <a:r>
              <a:rPr lang="zh-CN" altLang="en-US" sz="1800" b="1" dirty="0">
                <a:solidFill>
                  <a:srgbClr val="11576A"/>
                </a:solidFill>
                <a:latin typeface="微软雅黑" pitchFamily="34" charset="-122"/>
                <a:ea typeface="微软雅黑" pitchFamily="34" charset="-122"/>
              </a:rPr>
              <a:t>行</a:t>
            </a:r>
          </a:p>
          <a:p>
            <a:pPr marL="0" lvl="1" indent="0">
              <a:buNone/>
            </a:pPr>
            <a:r>
              <a:rPr lang="en-US" altLang="zh-CN" sz="1800" b="1" dirty="0" smtClean="0">
                <a:solidFill>
                  <a:srgbClr val="11576A"/>
                </a:solidFill>
                <a:latin typeface="微软雅黑" pitchFamily="34" charset="-122"/>
                <a:ea typeface="微软雅黑" pitchFamily="34" charset="-122"/>
              </a:rPr>
              <a:t>         2 </a:t>
            </a:r>
            <a:r>
              <a:rPr lang="zh-CN" altLang="en-US" sz="1800" b="1" dirty="0">
                <a:solidFill>
                  <a:srgbClr val="11576A"/>
                </a:solidFill>
                <a:latin typeface="微软雅黑" pitchFamily="34" charset="-122"/>
                <a:ea typeface="微软雅黑" pitchFamily="34" charset="-122"/>
              </a:rPr>
              <a:t>物理内存管理</a:t>
            </a:r>
            <a:r>
              <a:rPr lang="zh-CN" altLang="en-US" sz="1800" b="1" dirty="0" smtClean="0">
                <a:solidFill>
                  <a:srgbClr val="11576A"/>
                </a:solidFill>
                <a:latin typeface="微软雅黑" pitchFamily="34" charset="-122"/>
                <a:ea typeface="微软雅黑" pitchFamily="34" charset="-122"/>
              </a:rPr>
              <a:t>：　　　　　　　　　</a:t>
            </a:r>
            <a:r>
              <a:rPr lang="en-US" altLang="zh-CN" sz="1800" b="1" dirty="0" smtClean="0">
                <a:solidFill>
                  <a:srgbClr val="11576A"/>
                </a:solidFill>
                <a:latin typeface="微软雅黑" pitchFamily="34" charset="-122"/>
                <a:ea typeface="微软雅黑" pitchFamily="34" charset="-122"/>
              </a:rPr>
              <a:t>1800~2500</a:t>
            </a:r>
            <a:r>
              <a:rPr lang="zh-CN" altLang="en-US" sz="1800" b="1" dirty="0">
                <a:solidFill>
                  <a:srgbClr val="11576A"/>
                </a:solidFill>
                <a:latin typeface="微软雅黑" pitchFamily="34" charset="-122"/>
                <a:ea typeface="微软雅黑" pitchFamily="34" charset="-122"/>
              </a:rPr>
              <a:t>行</a:t>
            </a:r>
            <a:endParaRPr lang="en-US" altLang="zh-CN" sz="1800" b="1" dirty="0">
              <a:solidFill>
                <a:srgbClr val="11576A"/>
              </a:solidFill>
              <a:latin typeface="微软雅黑" pitchFamily="34" charset="-122"/>
              <a:ea typeface="微软雅黑" pitchFamily="34" charset="-122"/>
            </a:endParaRPr>
          </a:p>
          <a:p>
            <a:pPr marL="0" lvl="1" indent="0">
              <a:buNone/>
            </a:pPr>
            <a:r>
              <a:rPr lang="en-US" altLang="zh-CN" sz="1800" b="1" dirty="0" smtClean="0">
                <a:solidFill>
                  <a:srgbClr val="11576A"/>
                </a:solidFill>
                <a:latin typeface="微软雅黑" pitchFamily="34" charset="-122"/>
                <a:ea typeface="微软雅黑" pitchFamily="34" charset="-122"/>
              </a:rPr>
              <a:t>         3 </a:t>
            </a:r>
            <a:r>
              <a:rPr lang="zh-CN" altLang="en-US" sz="1800" b="1" dirty="0">
                <a:solidFill>
                  <a:srgbClr val="11576A"/>
                </a:solidFill>
                <a:latin typeface="微软雅黑" pitchFamily="34" charset="-122"/>
                <a:ea typeface="微软雅黑" pitchFamily="34" charset="-122"/>
              </a:rPr>
              <a:t>虚拟内存管理</a:t>
            </a:r>
            <a:r>
              <a:rPr lang="zh-CN" altLang="en-US" sz="1800" b="1" dirty="0" smtClean="0">
                <a:solidFill>
                  <a:srgbClr val="11576A"/>
                </a:solidFill>
                <a:latin typeface="微软雅黑" pitchFamily="34" charset="-122"/>
                <a:ea typeface="微软雅黑" pitchFamily="34" charset="-122"/>
              </a:rPr>
              <a:t>：　　　　　　　　　</a:t>
            </a:r>
            <a:r>
              <a:rPr lang="en-US" altLang="zh-CN" sz="1800" b="1" dirty="0" smtClean="0">
                <a:solidFill>
                  <a:srgbClr val="11576A"/>
                </a:solidFill>
                <a:latin typeface="微软雅黑" pitchFamily="34" charset="-122"/>
                <a:ea typeface="微软雅黑" pitchFamily="34" charset="-122"/>
              </a:rPr>
              <a:t>2500~3200</a:t>
            </a:r>
            <a:r>
              <a:rPr lang="zh-CN" altLang="en-US" sz="1800" b="1" dirty="0">
                <a:solidFill>
                  <a:srgbClr val="11576A"/>
                </a:solidFill>
                <a:latin typeface="微软雅黑" pitchFamily="34" charset="-122"/>
                <a:ea typeface="微软雅黑" pitchFamily="34" charset="-122"/>
              </a:rPr>
              <a:t>行</a:t>
            </a:r>
          </a:p>
          <a:p>
            <a:pPr marL="0" lvl="1" indent="0">
              <a:buNone/>
            </a:pPr>
            <a:r>
              <a:rPr lang="en-US" altLang="zh-CN" sz="1800" b="1" dirty="0" smtClean="0">
                <a:solidFill>
                  <a:srgbClr val="11576A"/>
                </a:solidFill>
                <a:latin typeface="微软雅黑" pitchFamily="34" charset="-122"/>
                <a:ea typeface="微软雅黑" pitchFamily="34" charset="-122"/>
              </a:rPr>
              <a:t>         4 </a:t>
            </a:r>
            <a:r>
              <a:rPr lang="zh-CN" altLang="en-US" sz="1800" b="1" dirty="0">
                <a:solidFill>
                  <a:srgbClr val="11576A"/>
                </a:solidFill>
                <a:latin typeface="微软雅黑" pitchFamily="34" charset="-122"/>
                <a:ea typeface="微软雅黑" pitchFamily="34" charset="-122"/>
              </a:rPr>
              <a:t>内核线程管理</a:t>
            </a:r>
            <a:r>
              <a:rPr lang="zh-CN" altLang="en-US" sz="1800" b="1" dirty="0" smtClean="0">
                <a:solidFill>
                  <a:srgbClr val="11576A"/>
                </a:solidFill>
                <a:latin typeface="微软雅黑" pitchFamily="34" charset="-122"/>
                <a:ea typeface="微软雅黑" pitchFamily="34" charset="-122"/>
              </a:rPr>
              <a:t>：　　　　　　　　　</a:t>
            </a:r>
            <a:r>
              <a:rPr lang="en-US" altLang="zh-CN" sz="1800" b="1" dirty="0" smtClean="0">
                <a:solidFill>
                  <a:srgbClr val="11576A"/>
                </a:solidFill>
                <a:latin typeface="微软雅黑" pitchFamily="34" charset="-122"/>
                <a:ea typeface="微软雅黑" pitchFamily="34" charset="-122"/>
              </a:rPr>
              <a:t>3200~3600</a:t>
            </a:r>
            <a:r>
              <a:rPr lang="zh-CN" altLang="en-US" sz="1800" b="1" dirty="0">
                <a:solidFill>
                  <a:srgbClr val="11576A"/>
                </a:solidFill>
                <a:latin typeface="微软雅黑" pitchFamily="34" charset="-122"/>
                <a:ea typeface="微软雅黑" pitchFamily="34" charset="-122"/>
              </a:rPr>
              <a:t>行</a:t>
            </a:r>
            <a:endParaRPr lang="en-US" altLang="zh-CN" sz="1800" b="1" dirty="0">
              <a:solidFill>
                <a:srgbClr val="11576A"/>
              </a:solidFill>
              <a:latin typeface="微软雅黑" pitchFamily="34" charset="-122"/>
              <a:ea typeface="微软雅黑" pitchFamily="34" charset="-122"/>
            </a:endParaRPr>
          </a:p>
          <a:p>
            <a:pPr marL="0" lvl="1" indent="0">
              <a:buNone/>
            </a:pPr>
            <a:r>
              <a:rPr lang="en-US" altLang="zh-CN" sz="1800" b="1" dirty="0" smtClean="0">
                <a:solidFill>
                  <a:srgbClr val="11576A"/>
                </a:solidFill>
                <a:latin typeface="微软雅黑" pitchFamily="34" charset="-122"/>
                <a:ea typeface="微软雅黑" pitchFamily="34" charset="-122"/>
              </a:rPr>
              <a:t>         5 </a:t>
            </a:r>
            <a:r>
              <a:rPr lang="zh-CN" altLang="en-US" sz="1800" b="1" dirty="0">
                <a:solidFill>
                  <a:srgbClr val="11576A"/>
                </a:solidFill>
                <a:latin typeface="微软雅黑" pitchFamily="34" charset="-122"/>
                <a:ea typeface="微软雅黑" pitchFamily="34" charset="-122"/>
              </a:rPr>
              <a:t>用户进程</a:t>
            </a:r>
            <a:r>
              <a:rPr lang="zh-CN" altLang="en-US" sz="1800" b="1" dirty="0" smtClean="0">
                <a:solidFill>
                  <a:srgbClr val="11576A"/>
                </a:solidFill>
                <a:latin typeface="微软雅黑" pitchFamily="34" charset="-122"/>
                <a:ea typeface="微软雅黑" pitchFamily="34" charset="-122"/>
              </a:rPr>
              <a:t>管理：　　　　　　　　　</a:t>
            </a:r>
            <a:r>
              <a:rPr lang="en-US" altLang="zh-CN" sz="1800" b="1" dirty="0" smtClean="0">
                <a:solidFill>
                  <a:srgbClr val="11576A"/>
                </a:solidFill>
                <a:latin typeface="微软雅黑" pitchFamily="34" charset="-122"/>
                <a:ea typeface="微软雅黑" pitchFamily="34" charset="-122"/>
              </a:rPr>
              <a:t>3600~4300</a:t>
            </a:r>
            <a:r>
              <a:rPr lang="zh-CN" altLang="en-US" sz="1800" b="1" dirty="0">
                <a:solidFill>
                  <a:srgbClr val="11576A"/>
                </a:solidFill>
                <a:latin typeface="微软雅黑" pitchFamily="34" charset="-122"/>
                <a:ea typeface="微软雅黑" pitchFamily="34" charset="-122"/>
              </a:rPr>
              <a:t>行</a:t>
            </a:r>
          </a:p>
          <a:p>
            <a:pPr marL="0" lvl="1" indent="0">
              <a:buNone/>
            </a:pPr>
            <a:r>
              <a:rPr lang="en-US" altLang="zh-CN" sz="1800" b="1" dirty="0" smtClean="0">
                <a:solidFill>
                  <a:srgbClr val="11576A"/>
                </a:solidFill>
                <a:latin typeface="微软雅黑" pitchFamily="34" charset="-122"/>
                <a:ea typeface="微软雅黑" pitchFamily="34" charset="-122"/>
              </a:rPr>
              <a:t>         6 </a:t>
            </a:r>
            <a:r>
              <a:rPr lang="zh-CN" altLang="en-US" sz="1800" b="1" dirty="0">
                <a:solidFill>
                  <a:srgbClr val="11576A"/>
                </a:solidFill>
                <a:latin typeface="微软雅黑" pitchFamily="34" charset="-122"/>
                <a:ea typeface="微软雅黑" pitchFamily="34" charset="-122"/>
              </a:rPr>
              <a:t>处理器调度</a:t>
            </a:r>
            <a:r>
              <a:rPr lang="zh-CN" altLang="en-US" sz="1800" b="1" dirty="0" smtClean="0">
                <a:solidFill>
                  <a:srgbClr val="11576A"/>
                </a:solidFill>
                <a:latin typeface="微软雅黑" pitchFamily="34" charset="-122"/>
                <a:ea typeface="微软雅黑" pitchFamily="34" charset="-122"/>
              </a:rPr>
              <a:t>：　　　　　　　　　　</a:t>
            </a:r>
            <a:r>
              <a:rPr lang="en-US" altLang="zh-CN" sz="1800" b="1" dirty="0" smtClean="0">
                <a:solidFill>
                  <a:srgbClr val="11576A"/>
                </a:solidFill>
                <a:latin typeface="微软雅黑" pitchFamily="34" charset="-122"/>
                <a:ea typeface="微软雅黑" pitchFamily="34" charset="-122"/>
              </a:rPr>
              <a:t>4300~5100</a:t>
            </a:r>
            <a:r>
              <a:rPr lang="zh-CN" altLang="en-US" sz="1800" b="1" dirty="0">
                <a:solidFill>
                  <a:srgbClr val="11576A"/>
                </a:solidFill>
                <a:latin typeface="微软雅黑" pitchFamily="34" charset="-122"/>
                <a:ea typeface="微软雅黑" pitchFamily="34" charset="-122"/>
              </a:rPr>
              <a:t>行</a:t>
            </a:r>
          </a:p>
          <a:p>
            <a:pPr marL="0" lvl="1" indent="0">
              <a:buNone/>
            </a:pPr>
            <a:r>
              <a:rPr lang="en-US" altLang="zh-CN" sz="1800" b="1" dirty="0" smtClean="0">
                <a:solidFill>
                  <a:srgbClr val="11576A"/>
                </a:solidFill>
                <a:latin typeface="微软雅黑" pitchFamily="34" charset="-122"/>
                <a:ea typeface="微软雅黑" pitchFamily="34" charset="-122"/>
              </a:rPr>
              <a:t>         7 </a:t>
            </a:r>
            <a:r>
              <a:rPr lang="zh-CN" altLang="en-US" sz="1800" b="1" dirty="0">
                <a:solidFill>
                  <a:srgbClr val="11576A"/>
                </a:solidFill>
                <a:latin typeface="微软雅黑" pitchFamily="34" charset="-122"/>
                <a:ea typeface="微软雅黑" pitchFamily="34" charset="-122"/>
              </a:rPr>
              <a:t>同步互斥</a:t>
            </a:r>
            <a:r>
              <a:rPr lang="zh-CN" altLang="en-US" sz="1800" b="1" dirty="0" smtClean="0">
                <a:solidFill>
                  <a:srgbClr val="11576A"/>
                </a:solidFill>
                <a:latin typeface="微软雅黑" pitchFamily="34" charset="-122"/>
                <a:ea typeface="微软雅黑" pitchFamily="34" charset="-122"/>
              </a:rPr>
              <a:t>：　　　　　　　　　　　</a:t>
            </a:r>
            <a:r>
              <a:rPr lang="en-US" altLang="zh-CN" sz="1800" b="1" dirty="0" smtClean="0">
                <a:solidFill>
                  <a:srgbClr val="11576A"/>
                </a:solidFill>
                <a:latin typeface="微软雅黑" pitchFamily="34" charset="-122"/>
                <a:ea typeface="微软雅黑" pitchFamily="34" charset="-122"/>
              </a:rPr>
              <a:t>5100~6400</a:t>
            </a:r>
            <a:r>
              <a:rPr lang="zh-CN" altLang="en-US" sz="1800" b="1" dirty="0">
                <a:solidFill>
                  <a:srgbClr val="11576A"/>
                </a:solidFill>
                <a:latin typeface="微软雅黑" pitchFamily="34" charset="-122"/>
                <a:ea typeface="微软雅黑" pitchFamily="34" charset="-122"/>
              </a:rPr>
              <a:t>行</a:t>
            </a:r>
          </a:p>
          <a:p>
            <a:pPr marL="0" lvl="1" indent="0">
              <a:buNone/>
            </a:pPr>
            <a:r>
              <a:rPr lang="en-US" altLang="zh-CN" sz="1800" b="1" smtClean="0">
                <a:solidFill>
                  <a:srgbClr val="11576A"/>
                </a:solidFill>
                <a:latin typeface="微软雅黑" pitchFamily="34" charset="-122"/>
                <a:ea typeface="微软雅黑" pitchFamily="34" charset="-122"/>
              </a:rPr>
              <a:t>         8 </a:t>
            </a:r>
            <a:r>
              <a:rPr lang="zh-CN" altLang="en-US" sz="1800" b="1" dirty="0">
                <a:solidFill>
                  <a:srgbClr val="11576A"/>
                </a:solidFill>
                <a:latin typeface="微软雅黑" pitchFamily="34" charset="-122"/>
                <a:ea typeface="微软雅黑" pitchFamily="34" charset="-122"/>
              </a:rPr>
              <a:t>文件系统</a:t>
            </a:r>
            <a:r>
              <a:rPr lang="zh-CN" altLang="en-US" sz="1800" b="1" dirty="0" smtClean="0">
                <a:solidFill>
                  <a:srgbClr val="11576A"/>
                </a:solidFill>
                <a:latin typeface="微软雅黑" pitchFamily="34" charset="-122"/>
                <a:ea typeface="微软雅黑" pitchFamily="34" charset="-122"/>
              </a:rPr>
              <a:t>：　　　　　　　　　　　</a:t>
            </a:r>
            <a:r>
              <a:rPr lang="en-US" altLang="zh-CN" sz="1800" b="1" dirty="0" smtClean="0">
                <a:solidFill>
                  <a:srgbClr val="11576A"/>
                </a:solidFill>
                <a:latin typeface="微软雅黑" pitchFamily="34" charset="-122"/>
                <a:ea typeface="微软雅黑" pitchFamily="34" charset="-122"/>
              </a:rPr>
              <a:t>6400~9999</a:t>
            </a:r>
            <a:r>
              <a:rPr lang="zh-CN" altLang="en-US" sz="1800" b="1" dirty="0">
                <a:solidFill>
                  <a:srgbClr val="11576A"/>
                </a:solidFill>
                <a:latin typeface="微软雅黑" pitchFamily="34" charset="-122"/>
                <a:ea typeface="微软雅黑" pitchFamily="34" charset="-122"/>
              </a:rPr>
              <a:t>行</a:t>
            </a:r>
          </a:p>
        </p:txBody>
      </p:sp>
      <p:sp>
        <p:nvSpPr>
          <p:cNvPr id="5"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pic>
        <p:nvPicPr>
          <p:cNvPr id="6" name="图片 5" descr="小点1.png"/>
          <p:cNvPicPr>
            <a:picLocks noChangeAspect="1"/>
          </p:cNvPicPr>
          <p:nvPr/>
        </p:nvPicPr>
        <p:blipFill>
          <a:blip r:embed="rId2" cstate="print"/>
          <a:stretch>
            <a:fillRect/>
          </a:stretch>
        </p:blipFill>
        <p:spPr>
          <a:xfrm>
            <a:off x="1115616" y="1439778"/>
            <a:ext cx="144077" cy="148997"/>
          </a:xfrm>
          <a:prstGeom prst="rect">
            <a:avLst/>
          </a:prstGeom>
        </p:spPr>
      </p:pic>
      <p:pic>
        <p:nvPicPr>
          <p:cNvPr id="7" name="图片 6" descr="小点1.png"/>
          <p:cNvPicPr>
            <a:picLocks noChangeAspect="1"/>
          </p:cNvPicPr>
          <p:nvPr/>
        </p:nvPicPr>
        <p:blipFill>
          <a:blip r:embed="rId2" cstate="print"/>
          <a:stretch>
            <a:fillRect/>
          </a:stretch>
        </p:blipFill>
        <p:spPr>
          <a:xfrm>
            <a:off x="1115616" y="1786068"/>
            <a:ext cx="144077" cy="148997"/>
          </a:xfrm>
          <a:prstGeom prst="rect">
            <a:avLst/>
          </a:prstGeom>
        </p:spPr>
      </p:pic>
      <p:pic>
        <p:nvPicPr>
          <p:cNvPr id="8" name="图片 7" descr="小点1.png"/>
          <p:cNvPicPr>
            <a:picLocks noChangeAspect="1"/>
          </p:cNvPicPr>
          <p:nvPr/>
        </p:nvPicPr>
        <p:blipFill>
          <a:blip r:embed="rId2" cstate="print"/>
          <a:stretch>
            <a:fillRect/>
          </a:stretch>
        </p:blipFill>
        <p:spPr>
          <a:xfrm>
            <a:off x="1124720" y="2091076"/>
            <a:ext cx="144077" cy="148997"/>
          </a:xfrm>
          <a:prstGeom prst="rect">
            <a:avLst/>
          </a:prstGeom>
        </p:spPr>
      </p:pic>
      <p:pic>
        <p:nvPicPr>
          <p:cNvPr id="9" name="图片 8" descr="小点1.png"/>
          <p:cNvPicPr>
            <a:picLocks noChangeAspect="1"/>
          </p:cNvPicPr>
          <p:nvPr/>
        </p:nvPicPr>
        <p:blipFill>
          <a:blip r:embed="rId2" cstate="print"/>
          <a:stretch>
            <a:fillRect/>
          </a:stretch>
        </p:blipFill>
        <p:spPr>
          <a:xfrm>
            <a:off x="1124720" y="2437366"/>
            <a:ext cx="144077" cy="148997"/>
          </a:xfrm>
          <a:prstGeom prst="rect">
            <a:avLst/>
          </a:prstGeom>
        </p:spPr>
      </p:pic>
      <p:pic>
        <p:nvPicPr>
          <p:cNvPr id="10" name="图片 9" descr="小点1.png"/>
          <p:cNvPicPr>
            <a:picLocks noChangeAspect="1"/>
          </p:cNvPicPr>
          <p:nvPr/>
        </p:nvPicPr>
        <p:blipFill>
          <a:blip r:embed="rId2" cstate="print"/>
          <a:stretch>
            <a:fillRect/>
          </a:stretch>
        </p:blipFill>
        <p:spPr>
          <a:xfrm>
            <a:off x="1126918" y="2760815"/>
            <a:ext cx="144077" cy="148997"/>
          </a:xfrm>
          <a:prstGeom prst="rect">
            <a:avLst/>
          </a:prstGeom>
        </p:spPr>
      </p:pic>
      <p:pic>
        <p:nvPicPr>
          <p:cNvPr id="11" name="图片 10" descr="小点1.png"/>
          <p:cNvPicPr>
            <a:picLocks noChangeAspect="1"/>
          </p:cNvPicPr>
          <p:nvPr/>
        </p:nvPicPr>
        <p:blipFill>
          <a:blip r:embed="rId2" cstate="print"/>
          <a:stretch>
            <a:fillRect/>
          </a:stretch>
        </p:blipFill>
        <p:spPr>
          <a:xfrm>
            <a:off x="1126918" y="3107105"/>
            <a:ext cx="144077" cy="148997"/>
          </a:xfrm>
          <a:prstGeom prst="rect">
            <a:avLst/>
          </a:prstGeom>
        </p:spPr>
      </p:pic>
      <p:pic>
        <p:nvPicPr>
          <p:cNvPr id="12" name="图片 11" descr="小点1.png"/>
          <p:cNvPicPr>
            <a:picLocks noChangeAspect="1"/>
          </p:cNvPicPr>
          <p:nvPr/>
        </p:nvPicPr>
        <p:blipFill>
          <a:blip r:embed="rId2" cstate="print"/>
          <a:stretch>
            <a:fillRect/>
          </a:stretch>
        </p:blipFill>
        <p:spPr>
          <a:xfrm>
            <a:off x="1136022" y="3412113"/>
            <a:ext cx="144077" cy="148997"/>
          </a:xfrm>
          <a:prstGeom prst="rect">
            <a:avLst/>
          </a:prstGeom>
        </p:spPr>
      </p:pic>
      <p:pic>
        <p:nvPicPr>
          <p:cNvPr id="13" name="图片 12" descr="小点1.png"/>
          <p:cNvPicPr>
            <a:picLocks noChangeAspect="1"/>
          </p:cNvPicPr>
          <p:nvPr/>
        </p:nvPicPr>
        <p:blipFill>
          <a:blip r:embed="rId2" cstate="print"/>
          <a:stretch>
            <a:fillRect/>
          </a:stretch>
        </p:blipFill>
        <p:spPr>
          <a:xfrm>
            <a:off x="1136022" y="3758403"/>
            <a:ext cx="144077" cy="148997"/>
          </a:xfrm>
          <a:prstGeom prst="rect">
            <a:avLst/>
          </a:prstGeom>
        </p:spPr>
      </p:pic>
    </p:spTree>
    <p:extLst>
      <p:ext uri="{BB962C8B-B14F-4D97-AF65-F5344CB8AC3E}">
        <p14:creationId xmlns:p14="http://schemas.microsoft.com/office/powerpoint/2010/main" val="2054693166"/>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27584" y="1073992"/>
            <a:ext cx="7459265" cy="322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445374893"/>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763688" y="966348"/>
            <a:ext cx="5264160" cy="393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936381302"/>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467544" y="843558"/>
            <a:ext cx="6105346" cy="1728192"/>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4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itchFamily="34" charset="-122"/>
                <a:ea typeface="微软雅黑" pitchFamily="34" charset="-122"/>
              </a:rPr>
              <a:t>Lab1</a:t>
            </a:r>
            <a:r>
              <a:rPr lang="en-US" altLang="zh-CN" sz="2000" b="1" dirty="0">
                <a:solidFill>
                  <a:srgbClr val="11576A"/>
                </a:solidFill>
                <a:latin typeface="微软雅黑" pitchFamily="34" charset="-122"/>
                <a:ea typeface="微软雅黑" pitchFamily="34" charset="-122"/>
              </a:rPr>
              <a:t>: </a:t>
            </a:r>
            <a:r>
              <a:rPr lang="en-US" altLang="zh-CN" sz="2000" b="1" dirty="0" smtClean="0">
                <a:solidFill>
                  <a:srgbClr val="11576A"/>
                </a:solidFill>
                <a:latin typeface="微软雅黑" pitchFamily="34" charset="-122"/>
                <a:ea typeface="微软雅黑" pitchFamily="34" charset="-122"/>
              </a:rPr>
              <a:t> </a:t>
            </a:r>
            <a:r>
              <a:rPr lang="en-US" altLang="zh-CN" sz="1600" b="1" dirty="0" err="1" smtClean="0">
                <a:solidFill>
                  <a:srgbClr val="11576A"/>
                </a:solidFill>
                <a:latin typeface="微软雅黑" pitchFamily="34" charset="-122"/>
                <a:ea typeface="微软雅黑" pitchFamily="34" charset="-122"/>
              </a:rPr>
              <a:t>Bootloader</a:t>
            </a:r>
            <a:r>
              <a:rPr lang="en-US" altLang="zh-CN" sz="1600" b="1" dirty="0" smtClean="0">
                <a:solidFill>
                  <a:srgbClr val="11576A"/>
                </a:solidFill>
                <a:latin typeface="微软雅黑" pitchFamily="34" charset="-122"/>
                <a:ea typeface="微软雅黑" pitchFamily="34" charset="-122"/>
              </a:rPr>
              <a:t>/Interrupt/Device </a:t>
            </a:r>
            <a:r>
              <a:rPr lang="en-US" altLang="zh-CN" sz="1600" b="1" dirty="0">
                <a:solidFill>
                  <a:srgbClr val="11576A"/>
                </a:solidFill>
                <a:latin typeface="微软雅黑" pitchFamily="34" charset="-122"/>
                <a:ea typeface="微软雅黑" pitchFamily="34" charset="-122"/>
              </a:rPr>
              <a:t>Driver</a:t>
            </a:r>
          </a:p>
          <a:p>
            <a:pPr marL="0" lvl="1" indent="0">
              <a:buNone/>
            </a:pPr>
            <a:r>
              <a:rPr lang="en-US" altLang="zh-CN" sz="1600" b="1" dirty="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rPr>
              <a:t>    </a:t>
            </a:r>
            <a:r>
              <a:rPr lang="zh-CN" altLang="zh-CN" sz="1600" b="1" dirty="0" smtClean="0">
                <a:solidFill>
                  <a:srgbClr val="11576A"/>
                </a:solidFill>
                <a:latin typeface="微软雅黑" pitchFamily="34" charset="-122"/>
                <a:ea typeface="微软雅黑" pitchFamily="34" charset="-122"/>
              </a:rPr>
              <a:t>启动</a:t>
            </a:r>
            <a:r>
              <a:rPr lang="zh-CN" altLang="zh-CN" sz="1600" b="1" dirty="0">
                <a:solidFill>
                  <a:srgbClr val="11576A"/>
                </a:solidFill>
                <a:latin typeface="微软雅黑" pitchFamily="34" charset="-122"/>
                <a:ea typeface="微软雅黑" pitchFamily="34" charset="-122"/>
              </a:rPr>
              <a:t>操作系统的</a:t>
            </a:r>
            <a:r>
              <a:rPr lang="en-US" altLang="zh-CN" sz="1600" b="1" dirty="0" err="1">
                <a:solidFill>
                  <a:srgbClr val="11576A"/>
                </a:solidFill>
                <a:latin typeface="微软雅黑" pitchFamily="34" charset="-122"/>
                <a:ea typeface="微软雅黑" pitchFamily="34" charset="-122"/>
              </a:rPr>
              <a:t>bootloader</a:t>
            </a:r>
            <a:r>
              <a:rPr lang="zh-CN" altLang="zh-CN" sz="1600" b="1" dirty="0" smtClean="0">
                <a:solidFill>
                  <a:srgbClr val="11576A"/>
                </a:solidFill>
                <a:latin typeface="微软雅黑" pitchFamily="34" charset="-122"/>
                <a:ea typeface="微软雅黑" pitchFamily="34" charset="-122"/>
              </a:rPr>
              <a:t>，了解</a:t>
            </a:r>
            <a:r>
              <a:rPr lang="zh-CN" altLang="zh-CN" sz="1600" b="1" dirty="0">
                <a:solidFill>
                  <a:srgbClr val="11576A"/>
                </a:solidFill>
                <a:latin typeface="微软雅黑" pitchFamily="34" charset="-122"/>
                <a:ea typeface="微软雅黑" pitchFamily="34" charset="-122"/>
              </a:rPr>
              <a:t>操作系统启动前</a:t>
            </a:r>
            <a:r>
              <a:rPr lang="zh-CN" altLang="zh-CN" sz="1600" b="1" dirty="0" smtClean="0">
                <a:solidFill>
                  <a:srgbClr val="11576A"/>
                </a:solidFill>
                <a:latin typeface="微软雅黑" pitchFamily="34" charset="-122"/>
                <a:ea typeface="微软雅黑" pitchFamily="34" charset="-122"/>
              </a:rPr>
              <a:t>的</a:t>
            </a:r>
            <a:endParaRPr lang="en-US" altLang="zh-CN" sz="1600" b="1" dirty="0" smtClean="0">
              <a:solidFill>
                <a:srgbClr val="11576A"/>
              </a:solidFill>
              <a:latin typeface="微软雅黑" pitchFamily="34" charset="-122"/>
              <a:ea typeface="微软雅黑" pitchFamily="34" charset="-122"/>
            </a:endParaRPr>
          </a:p>
          <a:p>
            <a:pPr marL="0" lvl="1" indent="0">
              <a:buNone/>
            </a:pPr>
            <a:r>
              <a:rPr lang="en-US" altLang="zh-CN" sz="1600" b="1" dirty="0" smtClean="0">
                <a:solidFill>
                  <a:srgbClr val="11576A"/>
                </a:solidFill>
                <a:latin typeface="微软雅黑" pitchFamily="34" charset="-122"/>
                <a:ea typeface="微软雅黑" pitchFamily="34" charset="-122"/>
              </a:rPr>
              <a:t>     </a:t>
            </a:r>
            <a:r>
              <a:rPr lang="zh-CN" altLang="zh-CN" sz="1600" b="1" dirty="0" smtClean="0">
                <a:solidFill>
                  <a:srgbClr val="11576A"/>
                </a:solidFill>
                <a:latin typeface="微软雅黑" pitchFamily="34" charset="-122"/>
                <a:ea typeface="微软雅黑" pitchFamily="34" charset="-122"/>
              </a:rPr>
              <a:t>状态和</a:t>
            </a:r>
            <a:r>
              <a:rPr lang="zh-CN" altLang="zh-CN" sz="1600" b="1" dirty="0">
                <a:solidFill>
                  <a:srgbClr val="11576A"/>
                </a:solidFill>
                <a:latin typeface="微软雅黑" pitchFamily="34" charset="-122"/>
                <a:ea typeface="微软雅黑" pitchFamily="34" charset="-122"/>
              </a:rPr>
              <a:t>要做的准备工作，了解运行操作系统的硬件支持</a:t>
            </a:r>
            <a:r>
              <a:rPr lang="zh-CN" altLang="zh-CN" sz="1600" b="1" dirty="0" smtClean="0">
                <a:solidFill>
                  <a:srgbClr val="11576A"/>
                </a:solidFill>
                <a:latin typeface="微软雅黑" pitchFamily="34" charset="-122"/>
                <a:ea typeface="微软雅黑" pitchFamily="34" charset="-122"/>
              </a:rPr>
              <a:t>，</a:t>
            </a:r>
            <a:endParaRPr lang="en-US" altLang="zh-CN" sz="1600" b="1" dirty="0" smtClean="0">
              <a:solidFill>
                <a:srgbClr val="11576A"/>
              </a:solidFill>
              <a:latin typeface="微软雅黑" pitchFamily="34" charset="-122"/>
              <a:ea typeface="微软雅黑" pitchFamily="34" charset="-122"/>
            </a:endParaRPr>
          </a:p>
          <a:p>
            <a:pPr marL="0" lvl="1" indent="0">
              <a:buNone/>
            </a:pPr>
            <a:r>
              <a:rPr lang="en-US" altLang="zh-CN" sz="1600" b="1" dirty="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rPr>
              <a:t>    </a:t>
            </a:r>
            <a:r>
              <a:rPr lang="zh-CN" altLang="zh-CN" sz="1600" b="1" dirty="0" smtClean="0">
                <a:solidFill>
                  <a:srgbClr val="11576A"/>
                </a:solidFill>
                <a:latin typeface="微软雅黑" pitchFamily="34" charset="-122"/>
                <a:ea typeface="微软雅黑" pitchFamily="34" charset="-122"/>
              </a:rPr>
              <a:t>操作系统如何</a:t>
            </a:r>
            <a:r>
              <a:rPr lang="zh-CN" altLang="zh-CN" sz="1600" b="1" dirty="0">
                <a:solidFill>
                  <a:srgbClr val="11576A"/>
                </a:solidFill>
                <a:latin typeface="微软雅黑" pitchFamily="34" charset="-122"/>
                <a:ea typeface="微软雅黑" pitchFamily="34" charset="-122"/>
              </a:rPr>
              <a:t>加载到内存中，理解两类中断</a:t>
            </a:r>
            <a:r>
              <a:rPr lang="en-US" altLang="zh-CN" sz="1600" b="1" dirty="0">
                <a:solidFill>
                  <a:srgbClr val="11576A"/>
                </a:solidFill>
                <a:latin typeface="微软雅黑" pitchFamily="34" charset="-122"/>
                <a:ea typeface="微软雅黑" pitchFamily="34" charset="-122"/>
              </a:rPr>
              <a:t>--“</a:t>
            </a:r>
            <a:r>
              <a:rPr lang="zh-CN" altLang="zh-CN" sz="1600" b="1" dirty="0">
                <a:solidFill>
                  <a:srgbClr val="11576A"/>
                </a:solidFill>
                <a:latin typeface="微软雅黑" pitchFamily="34" charset="-122"/>
                <a:ea typeface="微软雅黑" pitchFamily="34" charset="-122"/>
              </a:rPr>
              <a:t>外设中断</a:t>
            </a:r>
            <a:r>
              <a:rPr lang="en-US" altLang="zh-CN" sz="1600" b="1" dirty="0">
                <a:solidFill>
                  <a:srgbClr val="11576A"/>
                </a:solidFill>
                <a:latin typeface="微软雅黑" pitchFamily="34" charset="-122"/>
                <a:ea typeface="微软雅黑" pitchFamily="34" charset="-122"/>
              </a:rPr>
              <a:t>”</a:t>
            </a:r>
            <a:r>
              <a:rPr lang="zh-CN" altLang="zh-CN" sz="1600" b="1" dirty="0" smtClean="0">
                <a:solidFill>
                  <a:srgbClr val="11576A"/>
                </a:solidFill>
                <a:latin typeface="微软雅黑" pitchFamily="34" charset="-122"/>
                <a:ea typeface="微软雅黑" pitchFamily="34" charset="-122"/>
              </a:rPr>
              <a:t>，</a:t>
            </a:r>
            <a:r>
              <a:rPr lang="en-US" altLang="zh-CN" sz="1600" b="1" dirty="0" smtClean="0">
                <a:solidFill>
                  <a:srgbClr val="11576A"/>
                </a:solidFill>
                <a:latin typeface="微软雅黑" pitchFamily="34" charset="-122"/>
                <a:ea typeface="微软雅黑" pitchFamily="34" charset="-122"/>
              </a:rPr>
              <a:t>   </a:t>
            </a:r>
          </a:p>
          <a:p>
            <a:pPr marL="0" lvl="1" indent="0">
              <a:buNone/>
            </a:pPr>
            <a:r>
              <a:rPr lang="en-US" altLang="zh-CN" sz="1600" b="1" dirty="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rPr>
              <a:t>   “</a:t>
            </a:r>
            <a:r>
              <a:rPr lang="zh-CN" altLang="zh-CN" sz="1600" b="1" dirty="0" smtClean="0">
                <a:solidFill>
                  <a:srgbClr val="11576A"/>
                </a:solidFill>
                <a:latin typeface="微软雅黑" pitchFamily="34" charset="-122"/>
                <a:ea typeface="微软雅黑" pitchFamily="34" charset="-122"/>
              </a:rPr>
              <a:t>陷阱</a:t>
            </a:r>
            <a:r>
              <a:rPr lang="zh-CN" altLang="zh-CN" sz="1600" b="1" dirty="0">
                <a:solidFill>
                  <a:srgbClr val="11576A"/>
                </a:solidFill>
                <a:latin typeface="微软雅黑" pitchFamily="34" charset="-122"/>
                <a:ea typeface="微软雅黑" pitchFamily="34" charset="-122"/>
              </a:rPr>
              <a:t>中断</a:t>
            </a:r>
            <a:r>
              <a:rPr lang="en-US" altLang="zh-CN" sz="1600" b="1" dirty="0">
                <a:solidFill>
                  <a:srgbClr val="11576A"/>
                </a:solidFill>
                <a:latin typeface="微软雅黑" pitchFamily="34" charset="-122"/>
                <a:ea typeface="微软雅黑" pitchFamily="34" charset="-122"/>
              </a:rPr>
              <a:t>”</a:t>
            </a:r>
            <a:r>
              <a:rPr lang="zh-CN" altLang="zh-CN" sz="1600" b="1" dirty="0">
                <a:solidFill>
                  <a:srgbClr val="11576A"/>
                </a:solidFill>
                <a:latin typeface="微软雅黑" pitchFamily="34" charset="-122"/>
                <a:ea typeface="微软雅黑" pitchFamily="34" charset="-122"/>
              </a:rPr>
              <a:t>等；</a:t>
            </a:r>
            <a:endParaRPr lang="en-US" altLang="zh-CN" sz="1600" b="1" dirty="0">
              <a:solidFill>
                <a:srgbClr val="11576A"/>
              </a:solidFill>
              <a:latin typeface="微软雅黑" pitchFamily="34" charset="-122"/>
              <a:ea typeface="微软雅黑" pitchFamily="34" charset="-122"/>
            </a:endParaRPr>
          </a:p>
        </p:txBody>
      </p:sp>
      <p:sp>
        <p:nvSpPr>
          <p:cNvPr id="15364" name="矩形 3"/>
          <p:cNvSpPr>
            <a:spLocks noChangeArrowheads="1"/>
          </p:cNvSpPr>
          <p:nvPr/>
        </p:nvSpPr>
        <p:spPr bwMode="auto">
          <a:xfrm>
            <a:off x="6660232" y="1357650"/>
            <a:ext cx="2160241"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r>
              <a:rPr lang="en-US" altLang="zh-CN" sz="1400" b="1" dirty="0">
                <a:solidFill>
                  <a:srgbClr val="11576A"/>
                </a:solidFill>
              </a:rPr>
              <a:t>proj1 /</a:t>
            </a:r>
            <a:endParaRPr lang="zh-CN" altLang="zh-CN" sz="1400" b="1" dirty="0">
              <a:solidFill>
                <a:srgbClr val="11576A"/>
              </a:solidFill>
            </a:endParaRPr>
          </a:p>
          <a:p>
            <a:pPr eaLnBrk="1" hangingPunct="1"/>
            <a:r>
              <a:rPr lang="en-US" altLang="zh-CN" sz="1400" b="1" dirty="0">
                <a:solidFill>
                  <a:srgbClr val="11576A"/>
                </a:solidFill>
              </a:rPr>
              <a:t>|-- boot</a:t>
            </a:r>
            <a:endParaRPr lang="zh-CN" altLang="zh-CN" sz="1400" b="1" dirty="0">
              <a:solidFill>
                <a:srgbClr val="11576A"/>
              </a:solidFill>
            </a:endParaRPr>
          </a:p>
          <a:p>
            <a:pPr eaLnBrk="1" hangingPunct="1"/>
            <a:r>
              <a:rPr lang="en-US" altLang="zh-CN" sz="1400" b="1" dirty="0">
                <a:solidFill>
                  <a:srgbClr val="11576A"/>
                </a:solidFill>
              </a:rPr>
              <a:t>|   |-- </a:t>
            </a:r>
            <a:r>
              <a:rPr lang="en-US" altLang="zh-CN" sz="1400" b="1" dirty="0" err="1">
                <a:solidFill>
                  <a:srgbClr val="11576A"/>
                </a:solidFill>
              </a:rPr>
              <a:t>asm.h</a:t>
            </a:r>
            <a:endParaRPr lang="zh-CN" altLang="zh-CN" sz="1400" b="1" dirty="0">
              <a:solidFill>
                <a:srgbClr val="11576A"/>
              </a:solidFill>
            </a:endParaRPr>
          </a:p>
          <a:p>
            <a:pPr eaLnBrk="1" hangingPunct="1"/>
            <a:r>
              <a:rPr lang="en-US" altLang="zh-CN" sz="1400" b="1" dirty="0">
                <a:solidFill>
                  <a:srgbClr val="11576A"/>
                </a:solidFill>
              </a:rPr>
              <a:t>|   |-- </a:t>
            </a:r>
            <a:r>
              <a:rPr lang="en-US" altLang="zh-CN" sz="1400" b="1" dirty="0" err="1">
                <a:solidFill>
                  <a:srgbClr val="11576A"/>
                </a:solidFill>
              </a:rPr>
              <a:t>bootasm.S</a:t>
            </a:r>
            <a:endParaRPr lang="zh-CN" altLang="zh-CN" sz="1400" b="1" dirty="0">
              <a:solidFill>
                <a:srgbClr val="11576A"/>
              </a:solidFill>
            </a:endParaRPr>
          </a:p>
          <a:p>
            <a:pPr eaLnBrk="1" hangingPunct="1"/>
            <a:r>
              <a:rPr lang="en-US" altLang="zh-CN" sz="1400" b="1" dirty="0">
                <a:solidFill>
                  <a:srgbClr val="11576A"/>
                </a:solidFill>
              </a:rPr>
              <a:t>|   `-- </a:t>
            </a:r>
            <a:r>
              <a:rPr lang="en-US" altLang="zh-CN" sz="1400" b="1" dirty="0" err="1">
                <a:solidFill>
                  <a:srgbClr val="11576A"/>
                </a:solidFill>
              </a:rPr>
              <a:t>bootmain.c</a:t>
            </a:r>
            <a:endParaRPr lang="zh-CN" altLang="zh-CN" sz="1400" b="1" dirty="0">
              <a:solidFill>
                <a:srgbClr val="11576A"/>
              </a:solidFill>
            </a:endParaRPr>
          </a:p>
          <a:p>
            <a:pPr eaLnBrk="1" hangingPunct="1"/>
            <a:r>
              <a:rPr lang="en-US" altLang="zh-CN" sz="1400" b="1" dirty="0">
                <a:solidFill>
                  <a:srgbClr val="11576A"/>
                </a:solidFill>
              </a:rPr>
              <a:t>|-- libs</a:t>
            </a:r>
            <a:endParaRPr lang="zh-CN" altLang="zh-CN" sz="1400" b="1" dirty="0">
              <a:solidFill>
                <a:srgbClr val="11576A"/>
              </a:solidFill>
            </a:endParaRPr>
          </a:p>
          <a:p>
            <a:pPr eaLnBrk="1" hangingPunct="1"/>
            <a:r>
              <a:rPr lang="en-US" altLang="zh-CN" sz="1400" b="1" dirty="0">
                <a:solidFill>
                  <a:srgbClr val="11576A"/>
                </a:solidFill>
              </a:rPr>
              <a:t>|   |-- </a:t>
            </a:r>
            <a:r>
              <a:rPr lang="en-US" altLang="zh-CN" sz="1400" b="1" dirty="0" err="1">
                <a:solidFill>
                  <a:srgbClr val="11576A"/>
                </a:solidFill>
              </a:rPr>
              <a:t>types.h</a:t>
            </a:r>
            <a:endParaRPr lang="zh-CN" altLang="zh-CN" sz="1400" b="1" dirty="0">
              <a:solidFill>
                <a:srgbClr val="11576A"/>
              </a:solidFill>
            </a:endParaRPr>
          </a:p>
          <a:p>
            <a:pPr eaLnBrk="1" hangingPunct="1"/>
            <a:r>
              <a:rPr lang="en-US" altLang="zh-CN" sz="1400" b="1" dirty="0">
                <a:solidFill>
                  <a:srgbClr val="11576A"/>
                </a:solidFill>
              </a:rPr>
              <a:t>|   `-- x86.h</a:t>
            </a:r>
            <a:endParaRPr lang="zh-CN" altLang="zh-CN" sz="1400" b="1" dirty="0">
              <a:solidFill>
                <a:srgbClr val="11576A"/>
              </a:solidFill>
            </a:endParaRPr>
          </a:p>
          <a:p>
            <a:pPr eaLnBrk="1" hangingPunct="1"/>
            <a:r>
              <a:rPr lang="en-US" altLang="zh-CN" sz="1400" b="1" dirty="0">
                <a:solidFill>
                  <a:srgbClr val="11576A"/>
                </a:solidFill>
              </a:rPr>
              <a:t>|-- </a:t>
            </a:r>
            <a:r>
              <a:rPr lang="en-US" altLang="zh-CN" sz="1400" b="1" dirty="0" err="1">
                <a:solidFill>
                  <a:srgbClr val="11576A"/>
                </a:solidFill>
              </a:rPr>
              <a:t>Makefile</a:t>
            </a:r>
            <a:endParaRPr lang="zh-CN" altLang="zh-CN" sz="1400" b="1" dirty="0">
              <a:solidFill>
                <a:srgbClr val="11576A"/>
              </a:solidFill>
            </a:endParaRPr>
          </a:p>
          <a:p>
            <a:pPr eaLnBrk="1" hangingPunct="1"/>
            <a:r>
              <a:rPr lang="en-US" altLang="zh-CN" sz="1400" b="1" dirty="0">
                <a:solidFill>
                  <a:srgbClr val="11576A"/>
                </a:solidFill>
              </a:rPr>
              <a:t>`-- tools</a:t>
            </a:r>
            <a:endParaRPr lang="zh-CN" altLang="zh-CN" sz="1400" b="1" dirty="0">
              <a:solidFill>
                <a:srgbClr val="11576A"/>
              </a:solidFill>
            </a:endParaRPr>
          </a:p>
          <a:p>
            <a:pPr eaLnBrk="1" hangingPunct="1"/>
            <a:r>
              <a:rPr lang="en-US" altLang="zh-CN" sz="1400" b="1" dirty="0">
                <a:solidFill>
                  <a:srgbClr val="11576A"/>
                </a:solidFill>
              </a:rPr>
              <a:t>    |-- function.mk</a:t>
            </a:r>
            <a:endParaRPr lang="zh-CN" altLang="zh-CN" sz="1400" b="1" dirty="0">
              <a:solidFill>
                <a:srgbClr val="11576A"/>
              </a:solidFill>
            </a:endParaRPr>
          </a:p>
          <a:p>
            <a:pPr eaLnBrk="1" hangingPunct="1"/>
            <a:r>
              <a:rPr lang="en-US" altLang="zh-CN" sz="1400" b="1" dirty="0">
                <a:solidFill>
                  <a:srgbClr val="11576A"/>
                </a:solidFill>
              </a:rPr>
              <a:t>    `-- </a:t>
            </a:r>
            <a:r>
              <a:rPr lang="en-US" altLang="zh-CN" sz="1400" b="1" dirty="0" err="1">
                <a:solidFill>
                  <a:srgbClr val="11576A"/>
                </a:solidFill>
              </a:rPr>
              <a:t>sign.c</a:t>
            </a:r>
            <a:endParaRPr lang="zh-CN" altLang="zh-CN" sz="1400" b="1" dirty="0">
              <a:solidFill>
                <a:srgbClr val="11576A"/>
              </a:solidFill>
            </a:endParaRPr>
          </a:p>
          <a:p>
            <a:pPr eaLnBrk="1" hangingPunct="1"/>
            <a:r>
              <a:rPr lang="en-US" altLang="zh-CN" sz="1400" b="1" dirty="0">
                <a:solidFill>
                  <a:srgbClr val="11576A"/>
                </a:solidFill>
              </a:rPr>
              <a:t> </a:t>
            </a:r>
            <a:endParaRPr lang="zh-CN" altLang="zh-CN" sz="1400" b="1" dirty="0">
              <a:solidFill>
                <a:srgbClr val="11576A"/>
              </a:solidFill>
            </a:endParaRPr>
          </a:p>
          <a:p>
            <a:pPr eaLnBrk="1" hangingPunct="1"/>
            <a:r>
              <a:rPr lang="en-US" altLang="zh-CN" sz="1400" b="1" dirty="0">
                <a:solidFill>
                  <a:srgbClr val="11576A"/>
                </a:solidFill>
              </a:rPr>
              <a:t>3 directories, 8 files</a:t>
            </a:r>
            <a:endParaRPr lang="zh-CN" altLang="zh-CN" sz="1400" b="1" dirty="0">
              <a:solidFill>
                <a:srgbClr val="11576A"/>
              </a:solidFill>
            </a:endParaRPr>
          </a:p>
        </p:txBody>
      </p:sp>
      <p:sp>
        <p:nvSpPr>
          <p:cNvPr id="7"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pic>
        <p:nvPicPr>
          <p:cNvPr id="8" name="图片 7" descr="小点1.png"/>
          <p:cNvPicPr>
            <a:picLocks noChangeAspect="1"/>
          </p:cNvPicPr>
          <p:nvPr/>
        </p:nvPicPr>
        <p:blipFill>
          <a:blip r:embed="rId2" cstate="print"/>
          <a:stretch>
            <a:fillRect/>
          </a:stretch>
        </p:blipFill>
        <p:spPr>
          <a:xfrm>
            <a:off x="654484" y="1357650"/>
            <a:ext cx="144077" cy="148997"/>
          </a:xfrm>
          <a:prstGeom prst="rect">
            <a:avLst/>
          </a:prstGeom>
        </p:spPr>
      </p:pic>
      <p:sp>
        <p:nvSpPr>
          <p:cNvPr id="9" name="矩形 4"/>
          <p:cNvSpPr>
            <a:spLocks noChangeArrowheads="1"/>
          </p:cNvSpPr>
          <p:nvPr/>
        </p:nvSpPr>
        <p:spPr bwMode="auto">
          <a:xfrm>
            <a:off x="820286" y="2502903"/>
            <a:ext cx="4023122"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B0604020202020204" pitchFamily="34" charset="0"/>
              <a:buChar char="•"/>
            </a:pPr>
            <a:r>
              <a:rPr lang="ar-SA" altLang="zh-CN" sz="1500" b="1" dirty="0" smtClean="0">
                <a:solidFill>
                  <a:srgbClr val="11576A"/>
                </a:solidFill>
                <a:latin typeface="微软雅黑" panose="020B0503020204020204" pitchFamily="34" charset="-122"/>
                <a:ea typeface="微软雅黑" panose="020B0503020204020204" pitchFamily="34" charset="-122"/>
              </a:rPr>
              <a:t>基于分段机制的存储管理</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ar-SA" altLang="zh-CN" sz="1500" b="1" dirty="0">
                <a:solidFill>
                  <a:srgbClr val="11576A"/>
                </a:solidFill>
                <a:latin typeface="微软雅黑" panose="020B0503020204020204" pitchFamily="34" charset="-122"/>
                <a:ea typeface="微软雅黑" panose="020B0503020204020204" pitchFamily="34" charset="-122"/>
              </a:rPr>
              <a:t>设备管理的基本概念</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en-US" altLang="zh-CN" sz="1500" b="1" dirty="0">
                <a:solidFill>
                  <a:srgbClr val="11576A"/>
                </a:solidFill>
                <a:latin typeface="微软雅黑" panose="020B0503020204020204" pitchFamily="34" charset="-122"/>
                <a:ea typeface="微软雅黑" panose="020B0503020204020204" pitchFamily="34" charset="-122"/>
              </a:rPr>
              <a:t>PC</a:t>
            </a:r>
            <a:r>
              <a:rPr lang="ar-SA" altLang="zh-CN" sz="1500" b="1" dirty="0">
                <a:solidFill>
                  <a:srgbClr val="11576A"/>
                </a:solidFill>
                <a:latin typeface="微软雅黑" panose="020B0503020204020204" pitchFamily="34" charset="-122"/>
                <a:ea typeface="微软雅黑" panose="020B0503020204020204" pitchFamily="34" charset="-122"/>
              </a:rPr>
              <a:t>启动</a:t>
            </a:r>
            <a:r>
              <a:rPr lang="en-US" altLang="zh-CN" sz="1500" b="1" dirty="0" err="1">
                <a:solidFill>
                  <a:srgbClr val="11576A"/>
                </a:solidFill>
                <a:latin typeface="微软雅黑" panose="020B0503020204020204" pitchFamily="34" charset="-122"/>
                <a:ea typeface="微软雅黑" panose="020B0503020204020204" pitchFamily="34" charset="-122"/>
              </a:rPr>
              <a:t>bootloader</a:t>
            </a:r>
            <a:r>
              <a:rPr lang="ar-SA" altLang="zh-CN" sz="1500" b="1" dirty="0">
                <a:solidFill>
                  <a:srgbClr val="11576A"/>
                </a:solidFill>
                <a:latin typeface="微软雅黑" panose="020B0503020204020204" pitchFamily="34" charset="-122"/>
                <a:ea typeface="微软雅黑" panose="020B0503020204020204" pitchFamily="34" charset="-122"/>
              </a:rPr>
              <a:t>的过程</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en-US" altLang="zh-CN" sz="1500" b="1" dirty="0" err="1">
                <a:solidFill>
                  <a:srgbClr val="11576A"/>
                </a:solidFill>
                <a:latin typeface="微软雅黑" panose="020B0503020204020204" pitchFamily="34" charset="-122"/>
                <a:ea typeface="微软雅黑" panose="020B0503020204020204" pitchFamily="34" charset="-122"/>
              </a:rPr>
              <a:t>bootloader</a:t>
            </a:r>
            <a:r>
              <a:rPr lang="ar-SA" altLang="zh-CN" sz="1500" b="1" dirty="0">
                <a:solidFill>
                  <a:srgbClr val="11576A"/>
                </a:solidFill>
                <a:latin typeface="微软雅黑" panose="020B0503020204020204" pitchFamily="34" charset="-122"/>
                <a:ea typeface="微软雅黑" panose="020B0503020204020204" pitchFamily="34" charset="-122"/>
              </a:rPr>
              <a:t>的文件组成</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ar-SA" altLang="zh-CN" sz="1500" b="1" dirty="0">
                <a:solidFill>
                  <a:srgbClr val="11576A"/>
                </a:solidFill>
                <a:latin typeface="微软雅黑" panose="020B0503020204020204" pitchFamily="34" charset="-122"/>
                <a:ea typeface="微软雅黑" panose="020B0503020204020204" pitchFamily="34" charset="-122"/>
              </a:rPr>
              <a:t>编译运行</a:t>
            </a:r>
            <a:r>
              <a:rPr lang="en-US" altLang="zh-CN" sz="1500" b="1" dirty="0" err="1">
                <a:solidFill>
                  <a:srgbClr val="11576A"/>
                </a:solidFill>
                <a:latin typeface="微软雅黑" panose="020B0503020204020204" pitchFamily="34" charset="-122"/>
                <a:ea typeface="微软雅黑" panose="020B0503020204020204" pitchFamily="34" charset="-122"/>
              </a:rPr>
              <a:t>bootloader</a:t>
            </a:r>
            <a:r>
              <a:rPr lang="ar-SA" altLang="zh-CN" sz="1500" b="1" dirty="0">
                <a:solidFill>
                  <a:srgbClr val="11576A"/>
                </a:solidFill>
                <a:latin typeface="微软雅黑" panose="020B0503020204020204" pitchFamily="34" charset="-122"/>
                <a:ea typeface="微软雅黑" panose="020B0503020204020204" pitchFamily="34" charset="-122"/>
              </a:rPr>
              <a:t>的过程</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ar-SA" altLang="zh-CN" sz="1500" b="1" dirty="0">
                <a:solidFill>
                  <a:srgbClr val="11576A"/>
                </a:solidFill>
                <a:latin typeface="微软雅黑" panose="020B0503020204020204" pitchFamily="34" charset="-122"/>
                <a:ea typeface="微软雅黑" panose="020B0503020204020204" pitchFamily="34" charset="-122"/>
              </a:rPr>
              <a:t>调试</a:t>
            </a:r>
            <a:r>
              <a:rPr lang="en-US" altLang="zh-CN" sz="1500" b="1" dirty="0" err="1">
                <a:solidFill>
                  <a:srgbClr val="11576A"/>
                </a:solidFill>
                <a:latin typeface="微软雅黑" panose="020B0503020204020204" pitchFamily="34" charset="-122"/>
                <a:ea typeface="微软雅黑" panose="020B0503020204020204" pitchFamily="34" charset="-122"/>
              </a:rPr>
              <a:t>bootloader</a:t>
            </a:r>
            <a:r>
              <a:rPr lang="ar-SA" altLang="zh-CN" sz="1500" b="1" dirty="0">
                <a:solidFill>
                  <a:srgbClr val="11576A"/>
                </a:solidFill>
                <a:latin typeface="微软雅黑" panose="020B0503020204020204" pitchFamily="34" charset="-122"/>
                <a:ea typeface="微软雅黑" panose="020B0503020204020204" pitchFamily="34" charset="-122"/>
              </a:rPr>
              <a:t>的方法</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ar-SA" altLang="zh-CN" sz="1500" b="1" dirty="0">
                <a:solidFill>
                  <a:srgbClr val="11576A"/>
                </a:solidFill>
                <a:latin typeface="微软雅黑" panose="020B0503020204020204" pitchFamily="34" charset="-122"/>
                <a:ea typeface="微软雅黑" panose="020B0503020204020204" pitchFamily="34" charset="-122"/>
              </a:rPr>
              <a:t>在汇编级了解栈的结构和处理过程</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ar-SA" altLang="zh-CN" sz="1500" b="1" dirty="0">
                <a:solidFill>
                  <a:srgbClr val="11576A"/>
                </a:solidFill>
                <a:latin typeface="微软雅黑" panose="020B0503020204020204" pitchFamily="34" charset="-122"/>
                <a:ea typeface="微软雅黑" panose="020B0503020204020204" pitchFamily="34" charset="-122"/>
              </a:rPr>
              <a:t>中断处理机制</a:t>
            </a:r>
            <a:endParaRPr lang="zh-CN" altLang="zh-CN" sz="15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ar-SA" altLang="zh-CN" sz="1500" b="1" dirty="0">
                <a:solidFill>
                  <a:srgbClr val="11576A"/>
                </a:solidFill>
                <a:latin typeface="微软雅黑" panose="020B0503020204020204" pitchFamily="34" charset="-122"/>
                <a:ea typeface="微软雅黑" panose="020B0503020204020204" pitchFamily="34" charset="-122"/>
              </a:rPr>
              <a:t>通过串口</a:t>
            </a:r>
            <a:r>
              <a:rPr lang="en-US" altLang="zh-CN" sz="1500" b="1" dirty="0">
                <a:solidFill>
                  <a:srgbClr val="11576A"/>
                </a:solidFill>
                <a:latin typeface="微软雅黑" panose="020B0503020204020204" pitchFamily="34" charset="-122"/>
                <a:ea typeface="微软雅黑" panose="020B0503020204020204" pitchFamily="34" charset="-122"/>
              </a:rPr>
              <a:t>/</a:t>
            </a:r>
            <a:r>
              <a:rPr lang="ar-SA" altLang="zh-CN" sz="1500" b="1" dirty="0">
                <a:solidFill>
                  <a:srgbClr val="11576A"/>
                </a:solidFill>
                <a:latin typeface="微软雅黑" panose="020B0503020204020204" pitchFamily="34" charset="-122"/>
                <a:ea typeface="微软雅黑" panose="020B0503020204020204" pitchFamily="34" charset="-122"/>
              </a:rPr>
              <a:t>并口</a:t>
            </a:r>
            <a:r>
              <a:rPr lang="en-US" altLang="zh-CN" sz="1500" b="1" dirty="0">
                <a:solidFill>
                  <a:srgbClr val="11576A"/>
                </a:solidFill>
                <a:latin typeface="微软雅黑" panose="020B0503020204020204" pitchFamily="34" charset="-122"/>
                <a:ea typeface="微软雅黑" panose="020B0503020204020204" pitchFamily="34" charset="-122"/>
              </a:rPr>
              <a:t>/CGA</a:t>
            </a:r>
            <a:r>
              <a:rPr lang="ar-SA" altLang="zh-CN" sz="1500" b="1" dirty="0">
                <a:solidFill>
                  <a:srgbClr val="11576A"/>
                </a:solidFill>
                <a:latin typeface="微软雅黑" panose="020B0503020204020204" pitchFamily="34" charset="-122"/>
                <a:ea typeface="微软雅黑" panose="020B0503020204020204" pitchFamily="34" charset="-122"/>
              </a:rPr>
              <a:t>输出字符的方法</a:t>
            </a:r>
            <a:endParaRPr lang="zh-CN" altLang="zh-CN" sz="1500" b="1" dirty="0">
              <a:solidFill>
                <a:srgbClr val="11576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98872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a:xfrm>
            <a:off x="467544" y="1203598"/>
            <a:ext cx="4762872" cy="1227583"/>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8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Lab2:  </a:t>
            </a:r>
            <a:r>
              <a:rPr lang="zh-CN" altLang="en-US" sz="1800" b="1" dirty="0" smtClean="0">
                <a:solidFill>
                  <a:srgbClr val="11576A"/>
                </a:solidFill>
                <a:latin typeface="微软雅黑" panose="020B0503020204020204" pitchFamily="34" charset="-122"/>
                <a:ea typeface="微软雅黑" panose="020B0503020204020204" pitchFamily="34" charset="-122"/>
              </a:rPr>
              <a:t>物理内存管理</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zh-CN" sz="1800" b="1" dirty="0" smtClean="0">
                <a:solidFill>
                  <a:srgbClr val="11576A"/>
                </a:solidFill>
                <a:latin typeface="微软雅黑" panose="020B0503020204020204" pitchFamily="34" charset="-122"/>
                <a:ea typeface="微软雅黑" panose="020B0503020204020204" pitchFamily="34" charset="-122"/>
              </a:rPr>
              <a:t>理解</a:t>
            </a:r>
            <a:r>
              <a:rPr lang="en-US" altLang="zh-CN" sz="1800" b="1" dirty="0">
                <a:solidFill>
                  <a:srgbClr val="11576A"/>
                </a:solidFill>
                <a:latin typeface="微软雅黑" panose="020B0503020204020204" pitchFamily="34" charset="-122"/>
                <a:ea typeface="微软雅黑" panose="020B0503020204020204" pitchFamily="34" charset="-122"/>
              </a:rPr>
              <a:t>x86</a:t>
            </a:r>
            <a:r>
              <a:rPr lang="zh-CN" altLang="zh-CN" sz="1800" b="1" dirty="0">
                <a:solidFill>
                  <a:srgbClr val="11576A"/>
                </a:solidFill>
                <a:latin typeface="微软雅黑" panose="020B0503020204020204" pitchFamily="34" charset="-122"/>
                <a:ea typeface="微软雅黑" panose="020B0503020204020204" pitchFamily="34" charset="-122"/>
              </a:rPr>
              <a:t>分段</a:t>
            </a:r>
            <a:r>
              <a:rPr lang="en-US" altLang="zh-CN" sz="1800" b="1" dirty="0">
                <a:solidFill>
                  <a:srgbClr val="11576A"/>
                </a:solidFill>
                <a:latin typeface="微软雅黑" panose="020B0503020204020204" pitchFamily="34" charset="-122"/>
                <a:ea typeface="微软雅黑" panose="020B0503020204020204" pitchFamily="34" charset="-122"/>
              </a:rPr>
              <a:t>/</a:t>
            </a:r>
            <a:r>
              <a:rPr lang="zh-CN" altLang="zh-CN" sz="1800" b="1" dirty="0">
                <a:solidFill>
                  <a:srgbClr val="11576A"/>
                </a:solidFill>
                <a:latin typeface="微软雅黑" panose="020B0503020204020204" pitchFamily="34" charset="-122"/>
                <a:ea typeface="微软雅黑" panose="020B0503020204020204" pitchFamily="34" charset="-122"/>
              </a:rPr>
              <a:t>分页模式，了解操作系统如何</a:t>
            </a:r>
            <a:r>
              <a:rPr lang="zh-CN" altLang="zh-CN" sz="1800" b="1" dirty="0" smtClean="0">
                <a:solidFill>
                  <a:srgbClr val="11576A"/>
                </a:solidFill>
                <a:latin typeface="微软雅黑" panose="020B0503020204020204" pitchFamily="34" charset="-122"/>
                <a:ea typeface="微软雅黑" panose="020B0503020204020204" pitchFamily="34" charset="-122"/>
              </a:rPr>
              <a:t>管理</a:t>
            </a:r>
            <a:r>
              <a:rPr lang="zh-CN" altLang="en-US" sz="1800" b="1" dirty="0" smtClean="0">
                <a:solidFill>
                  <a:srgbClr val="11576A"/>
                </a:solidFill>
                <a:latin typeface="微软雅黑" panose="020B0503020204020204" pitchFamily="34" charset="-122"/>
                <a:ea typeface="微软雅黑" panose="020B0503020204020204" pitchFamily="34" charset="-122"/>
              </a:rPr>
              <a:t>连续空间的</a:t>
            </a:r>
            <a:r>
              <a:rPr lang="zh-CN" altLang="zh-CN" sz="1800" b="1" dirty="0" smtClean="0">
                <a:solidFill>
                  <a:srgbClr val="11576A"/>
                </a:solidFill>
                <a:latin typeface="微软雅黑" panose="020B0503020204020204" pitchFamily="34" charset="-122"/>
                <a:ea typeface="微软雅黑" panose="020B0503020204020204" pitchFamily="34" charset="-122"/>
              </a:rPr>
              <a:t>物理内存</a:t>
            </a:r>
            <a:endParaRPr lang="en-US" altLang="zh-CN" sz="1800" b="1" dirty="0">
              <a:solidFill>
                <a:srgbClr val="11576A"/>
              </a:solidFill>
              <a:latin typeface="微软雅黑" panose="020B0503020204020204" pitchFamily="34" charset="-122"/>
              <a:ea typeface="微软雅黑" panose="020B0503020204020204" pitchFamily="34" charset="-122"/>
            </a:endParaRPr>
          </a:p>
          <a:p>
            <a:endParaRPr lang="zh-CN" altLang="en-US" b="1" dirty="0" smtClean="0">
              <a:solidFill>
                <a:srgbClr val="11576A"/>
              </a:solidFill>
              <a:latin typeface="微软雅黑" panose="020B0503020204020204" pitchFamily="34" charset="-122"/>
              <a:ea typeface="微软雅黑" panose="020B0503020204020204" pitchFamily="34" charset="-122"/>
            </a:endParaRPr>
          </a:p>
        </p:txBody>
      </p:sp>
      <p:sp>
        <p:nvSpPr>
          <p:cNvPr id="16388" name="矩形 3"/>
          <p:cNvSpPr>
            <a:spLocks noChangeArrowheads="1"/>
          </p:cNvSpPr>
          <p:nvPr/>
        </p:nvSpPr>
        <p:spPr bwMode="auto">
          <a:xfrm>
            <a:off x="981944" y="2431181"/>
            <a:ext cx="3429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B0604020202020204" pitchFamily="3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理解内存地址的转换和保护</a:t>
            </a:r>
          </a:p>
          <a:p>
            <a:pPr eaLnBrk="1" hangingPunct="1">
              <a:buFont typeface="Arial" panose="020B0604020202020204" pitchFamily="3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实现</a:t>
            </a:r>
            <a:r>
              <a:rPr lang="zh-CN" altLang="en-US" sz="1600" b="1" dirty="0" smtClean="0">
                <a:solidFill>
                  <a:srgbClr val="11576A"/>
                </a:solidFill>
                <a:latin typeface="微软雅黑" panose="020B0503020204020204" pitchFamily="34" charset="-122"/>
                <a:ea typeface="微软雅黑" panose="020B0503020204020204" pitchFamily="34" charset="-122"/>
              </a:rPr>
              <a:t>页表</a:t>
            </a:r>
            <a:r>
              <a:rPr lang="zh-CN" altLang="en-US" sz="1600" b="1" dirty="0">
                <a:solidFill>
                  <a:srgbClr val="11576A"/>
                </a:solidFill>
                <a:latin typeface="微软雅黑" panose="020B0503020204020204" pitchFamily="34" charset="-122"/>
                <a:ea typeface="微软雅黑" panose="020B0503020204020204" pitchFamily="34" charset="-122"/>
              </a:rPr>
              <a:t>的建立和使用方法</a:t>
            </a:r>
          </a:p>
          <a:p>
            <a:pPr eaLnBrk="1" hangingPunct="1">
              <a:buFont typeface="Arial" panose="020B0604020202020204" pitchFamily="3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实现</a:t>
            </a:r>
            <a:r>
              <a:rPr lang="zh-CN" altLang="en-US" sz="1600" b="1" dirty="0" smtClean="0">
                <a:solidFill>
                  <a:srgbClr val="11576A"/>
                </a:solidFill>
                <a:latin typeface="微软雅黑" panose="020B0503020204020204" pitchFamily="34" charset="-122"/>
                <a:ea typeface="微软雅黑" panose="020B0503020204020204" pitchFamily="34" charset="-122"/>
              </a:rPr>
              <a:t>物理内存</a:t>
            </a:r>
            <a:r>
              <a:rPr lang="zh-CN" altLang="en-US" sz="1600" b="1" dirty="0">
                <a:solidFill>
                  <a:srgbClr val="11576A"/>
                </a:solidFill>
                <a:latin typeface="微软雅黑" panose="020B0503020204020204" pitchFamily="34" charset="-122"/>
                <a:ea typeface="微软雅黑" panose="020B0503020204020204" pitchFamily="34" charset="-122"/>
              </a:rPr>
              <a:t>的管理方法</a:t>
            </a:r>
          </a:p>
          <a:p>
            <a:pPr eaLnBrk="1" hangingPunct="1">
              <a:buFont typeface="Arial" panose="020B0604020202020204" pitchFamily="3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了解常用的减少碎片的</a:t>
            </a:r>
            <a:r>
              <a:rPr lang="zh-CN" altLang="en-US" sz="1600" b="1" dirty="0" smtClean="0">
                <a:solidFill>
                  <a:srgbClr val="11576A"/>
                </a:solidFill>
                <a:latin typeface="微软雅黑" panose="020B0503020204020204" pitchFamily="34" charset="-122"/>
                <a:ea typeface="微软雅黑" panose="020B0503020204020204" pitchFamily="34" charset="-122"/>
              </a:rPr>
              <a:t>方法</a:t>
            </a:r>
          </a:p>
        </p:txBody>
      </p:sp>
      <p:sp>
        <p:nvSpPr>
          <p:cNvPr id="7"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pic>
        <p:nvPicPr>
          <p:cNvPr id="8" name="图片 7" descr="小点1.png"/>
          <p:cNvPicPr>
            <a:picLocks noChangeAspect="1"/>
          </p:cNvPicPr>
          <p:nvPr/>
        </p:nvPicPr>
        <p:blipFill>
          <a:blip r:embed="rId2" cstate="print"/>
          <a:stretch>
            <a:fillRect/>
          </a:stretch>
        </p:blipFill>
        <p:spPr>
          <a:xfrm>
            <a:off x="755576" y="1803639"/>
            <a:ext cx="144077" cy="148997"/>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843558"/>
            <a:ext cx="3089648" cy="4176436"/>
          </a:xfrm>
          <a:prstGeom prst="rect">
            <a:avLst/>
          </a:prstGeom>
        </p:spPr>
      </p:pic>
    </p:spTree>
    <p:extLst>
      <p:ext uri="{BB962C8B-B14F-4D97-AF65-F5344CB8AC3E}">
        <p14:creationId xmlns:p14="http://schemas.microsoft.com/office/powerpoint/2010/main" val="28259954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395536" y="1203598"/>
            <a:ext cx="4896543" cy="3396854"/>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Lab3</a:t>
            </a:r>
            <a:r>
              <a:rPr lang="zh-CN" altLang="en-US" sz="2000" b="1" dirty="0" smtClean="0">
                <a:solidFill>
                  <a:srgbClr val="11576A"/>
                </a:solidFill>
                <a:latin typeface="微软雅黑" panose="020B0503020204020204" pitchFamily="34" charset="-122"/>
                <a:ea typeface="微软雅黑" panose="020B0503020204020204" pitchFamily="34" charset="-122"/>
              </a:rPr>
              <a:t>：</a:t>
            </a:r>
            <a:r>
              <a:rPr lang="zh-CN" altLang="en-US" sz="1800" b="1" dirty="0" smtClean="0">
                <a:solidFill>
                  <a:srgbClr val="11576A"/>
                </a:solidFill>
                <a:latin typeface="微软雅黑" panose="020B0503020204020204" pitchFamily="34" charset="-122"/>
                <a:ea typeface="微软雅黑" panose="020B0503020204020204" pitchFamily="34" charset="-122"/>
              </a:rPr>
              <a:t>虚拟内存管理</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了解</a:t>
            </a:r>
            <a:r>
              <a:rPr lang="zh-CN" altLang="zh-CN" sz="1800" b="1" dirty="0" smtClean="0">
                <a:solidFill>
                  <a:srgbClr val="11576A"/>
                </a:solidFill>
                <a:latin typeface="微软雅黑" panose="020B0503020204020204" pitchFamily="34" charset="-122"/>
                <a:ea typeface="微软雅黑" panose="020B0503020204020204" pitchFamily="34" charset="-122"/>
              </a:rPr>
              <a:t>页表机制和换出（</a:t>
            </a:r>
            <a:r>
              <a:rPr lang="en-US" altLang="zh-CN" sz="1800" b="1" dirty="0" smtClean="0">
                <a:solidFill>
                  <a:srgbClr val="11576A"/>
                </a:solidFill>
                <a:latin typeface="微软雅黑" panose="020B0503020204020204" pitchFamily="34" charset="-122"/>
                <a:ea typeface="微软雅黑" panose="020B0503020204020204" pitchFamily="34" charset="-122"/>
              </a:rPr>
              <a:t>swap</a:t>
            </a:r>
            <a:r>
              <a:rPr lang="zh-CN" altLang="zh-CN" sz="1800" b="1" dirty="0" smtClean="0">
                <a:solidFill>
                  <a:srgbClr val="11576A"/>
                </a:solidFill>
                <a:latin typeface="微软雅黑" panose="020B0503020204020204" pitchFamily="34" charset="-122"/>
                <a:ea typeface="微软雅黑" panose="020B0503020204020204" pitchFamily="34" charset="-122"/>
              </a:rPr>
              <a:t>）机制，以及中断</a:t>
            </a:r>
            <a:r>
              <a:rPr lang="en-US" altLang="zh-CN" sz="1800" b="1" dirty="0" smtClean="0">
                <a:solidFill>
                  <a:srgbClr val="11576A"/>
                </a:solidFill>
                <a:latin typeface="微软雅黑" panose="020B0503020204020204" pitchFamily="34" charset="-122"/>
                <a:ea typeface="微软雅黑" panose="020B0503020204020204" pitchFamily="34" charset="-122"/>
              </a:rPr>
              <a:t>-“</a:t>
            </a:r>
            <a:r>
              <a:rPr lang="zh-CN" altLang="zh-CN" sz="1800" b="1" dirty="0" smtClean="0">
                <a:solidFill>
                  <a:srgbClr val="11576A"/>
                </a:solidFill>
                <a:latin typeface="微软雅黑" panose="020B0503020204020204" pitchFamily="34" charset="-122"/>
                <a:ea typeface="微软雅黑" panose="020B0503020204020204" pitchFamily="34" charset="-122"/>
              </a:rPr>
              <a:t>故障中断</a:t>
            </a:r>
            <a:r>
              <a:rPr lang="en-US" altLang="zh-CN" sz="1800" b="1" dirty="0" smtClean="0">
                <a:solidFill>
                  <a:srgbClr val="11576A"/>
                </a:solidFill>
                <a:latin typeface="微软雅黑" panose="020B0503020204020204" pitchFamily="34" charset="-122"/>
                <a:ea typeface="微软雅黑" panose="020B0503020204020204" pitchFamily="34" charset="-122"/>
              </a:rPr>
              <a:t>”</a:t>
            </a:r>
            <a:r>
              <a:rPr lang="zh-CN" altLang="zh-CN" sz="1800" b="1" dirty="0" smtClean="0">
                <a:solidFill>
                  <a:srgbClr val="11576A"/>
                </a:solidFill>
                <a:latin typeface="微软雅黑" panose="020B0503020204020204" pitchFamily="34" charset="-122"/>
                <a:ea typeface="微软雅黑" panose="020B0503020204020204" pitchFamily="34" charset="-122"/>
              </a:rPr>
              <a:t>、缺页故障处理等，基于页的内存替换算法；</a:t>
            </a:r>
            <a:endParaRPr lang="en-US" altLang="zh-CN" sz="1800" b="1" dirty="0" smtClean="0">
              <a:solidFill>
                <a:srgbClr val="11576A"/>
              </a:solidFill>
              <a:latin typeface="微软雅黑" panose="020B0503020204020204" pitchFamily="34" charset="-122"/>
              <a:ea typeface="微软雅黑" panose="020B0503020204020204" pitchFamily="34" charset="-122"/>
            </a:endParaRPr>
          </a:p>
        </p:txBody>
      </p:sp>
      <p:sp>
        <p:nvSpPr>
          <p:cNvPr id="17412" name="Rectangle 2"/>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endParaRPr lang="zh-CN" altLang="en-US" sz="1800"/>
          </a:p>
        </p:txBody>
      </p:sp>
      <p:sp>
        <p:nvSpPr>
          <p:cNvPr id="6" name="矩形 3"/>
          <p:cNvSpPr>
            <a:spLocks noChangeArrowheads="1"/>
          </p:cNvSpPr>
          <p:nvPr/>
        </p:nvSpPr>
        <p:spPr bwMode="auto">
          <a:xfrm>
            <a:off x="827645" y="2627015"/>
            <a:ext cx="43204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B0604020202020204" pitchFamily="3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理解换页的软硬件协同机制</a:t>
            </a:r>
            <a:endParaRPr lang="zh-CN" altLang="en-US" sz="1600" b="1" dirty="0">
              <a:solidFill>
                <a:srgbClr val="11576A"/>
              </a:solidFill>
              <a:latin typeface="微软雅黑" panose="020B0503020204020204" pitchFamily="34" charset="-122"/>
              <a:ea typeface="微软雅黑" panose="020B0503020204020204" pitchFamily="34" charset="-122"/>
            </a:endParaRPr>
          </a:p>
          <a:p>
            <a:pPr lvl="0" eaLnBrk="1" hangingPunct="1">
              <a:buFont typeface="Arial" panose="020B0604020202020204" pitchFamily="3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实现</a:t>
            </a:r>
            <a:r>
              <a:rPr lang="zh-CN" altLang="zh-CN" sz="1600" b="1" dirty="0" smtClean="0">
                <a:solidFill>
                  <a:srgbClr val="11576A"/>
                </a:solidFill>
                <a:latin typeface="微软雅黑" panose="020B0503020204020204" pitchFamily="34" charset="-122"/>
                <a:ea typeface="微软雅黑" panose="020B0503020204020204" pitchFamily="34" charset="-122"/>
              </a:rPr>
              <a:t>虚拟内存的</a:t>
            </a:r>
            <a:r>
              <a:rPr lang="en-US" altLang="zh-CN" sz="1600" b="1" dirty="0" smtClean="0">
                <a:solidFill>
                  <a:srgbClr val="11576A"/>
                </a:solidFill>
                <a:latin typeface="微软雅黑" panose="020B0503020204020204" pitchFamily="34" charset="-122"/>
                <a:ea typeface="微软雅黑" panose="020B0503020204020204" pitchFamily="34" charset="-122"/>
              </a:rPr>
              <a:t>Page Fault</a:t>
            </a:r>
            <a:r>
              <a:rPr lang="zh-CN" altLang="zh-CN" sz="1600" b="1" dirty="0" smtClean="0">
                <a:solidFill>
                  <a:srgbClr val="11576A"/>
                </a:solidFill>
                <a:latin typeface="微软雅黑" panose="020B0503020204020204" pitchFamily="34" charset="-122"/>
                <a:ea typeface="微软雅黑" panose="020B0503020204020204" pitchFamily="34" charset="-122"/>
              </a:rPr>
              <a:t>异常处理</a:t>
            </a:r>
          </a:p>
          <a:p>
            <a:pPr eaLnBrk="1" hangingPunct="1">
              <a:buFont typeface="Arial" panose="020B0604020202020204" pitchFamily="3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实现</a:t>
            </a:r>
            <a:r>
              <a:rPr lang="zh-CN" altLang="zh-CN" sz="1600" b="1" dirty="0" smtClean="0">
                <a:solidFill>
                  <a:srgbClr val="11576A"/>
                </a:solidFill>
                <a:latin typeface="微软雅黑" panose="020B0503020204020204" pitchFamily="34" charset="-122"/>
                <a:ea typeface="微软雅黑" panose="020B0503020204020204" pitchFamily="34" charset="-122"/>
              </a:rPr>
              <a:t>页替换算法</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pic>
        <p:nvPicPr>
          <p:cNvPr id="9" name="图片 8" descr="小点1.png"/>
          <p:cNvPicPr>
            <a:picLocks noChangeAspect="1"/>
          </p:cNvPicPr>
          <p:nvPr/>
        </p:nvPicPr>
        <p:blipFill>
          <a:blip r:embed="rId2" cstate="print"/>
          <a:stretch>
            <a:fillRect/>
          </a:stretch>
        </p:blipFill>
        <p:spPr>
          <a:xfrm>
            <a:off x="683568" y="1673661"/>
            <a:ext cx="144077" cy="148997"/>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1503413"/>
            <a:ext cx="3415587" cy="2247204"/>
          </a:xfrm>
          <a:prstGeom prst="rect">
            <a:avLst/>
          </a:prstGeom>
        </p:spPr>
      </p:pic>
    </p:spTree>
    <p:extLst>
      <p:ext uri="{BB962C8B-B14F-4D97-AF65-F5344CB8AC3E}">
        <p14:creationId xmlns:p14="http://schemas.microsoft.com/office/powerpoint/2010/main" val="2948477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457200" y="1200151"/>
            <a:ext cx="4762872" cy="1715022"/>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Lab4: </a:t>
            </a:r>
            <a:r>
              <a:rPr lang="zh-CN" altLang="en-US" sz="1800" b="1" dirty="0" smtClean="0">
                <a:solidFill>
                  <a:srgbClr val="11576A"/>
                </a:solidFill>
                <a:latin typeface="微软雅黑" panose="020B0503020204020204" pitchFamily="34" charset="-122"/>
                <a:ea typeface="微软雅黑" panose="020B0503020204020204" pitchFamily="34" charset="-122"/>
              </a:rPr>
              <a:t>内核线程管理</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en-US" sz="1800" b="1" dirty="0" smtClean="0">
                <a:solidFill>
                  <a:srgbClr val="11576A"/>
                </a:solidFill>
                <a:latin typeface="微软雅黑" panose="020B0503020204020204" pitchFamily="34" charset="-122"/>
                <a:ea typeface="微软雅黑" panose="020B0503020204020204" pitchFamily="34" charset="-122"/>
              </a:rPr>
              <a:t>了解如果利用</a:t>
            </a:r>
            <a:r>
              <a:rPr lang="en-US" altLang="zh-CN" sz="1800" b="1" dirty="0" smtClean="0">
                <a:solidFill>
                  <a:srgbClr val="11576A"/>
                </a:solidFill>
                <a:latin typeface="微软雅黑" panose="020B0503020204020204" pitchFamily="34" charset="-122"/>
                <a:ea typeface="微软雅黑" panose="020B0503020204020204" pitchFamily="34" charset="-122"/>
              </a:rPr>
              <a:t>CPU</a:t>
            </a:r>
            <a:r>
              <a:rPr lang="zh-CN" altLang="en-US" sz="1800" b="1" dirty="0" smtClean="0">
                <a:solidFill>
                  <a:srgbClr val="11576A"/>
                </a:solidFill>
                <a:latin typeface="微软雅黑" panose="020B0503020204020204" pitchFamily="34" charset="-122"/>
                <a:ea typeface="微软雅黑" panose="020B0503020204020204" pitchFamily="34" charset="-122"/>
              </a:rPr>
              <a:t>来高效地完成各种工作的设计与实现基础，如何</a:t>
            </a:r>
            <a:r>
              <a:rPr lang="zh-CN" altLang="en-US" sz="1800" b="1" dirty="0">
                <a:solidFill>
                  <a:srgbClr val="11576A"/>
                </a:solidFill>
                <a:latin typeface="微软雅黑" panose="020B0503020204020204" pitchFamily="34" charset="-122"/>
                <a:ea typeface="微软雅黑" panose="020B0503020204020204" pitchFamily="34" charset="-122"/>
              </a:rPr>
              <a:t>创建相对与用户进程更加简单的内核态线程，如果对内核线程进行动态管理等；</a:t>
            </a:r>
            <a:endParaRPr lang="zh-CN" altLang="en-US" sz="1800" b="1" dirty="0" smtClean="0">
              <a:solidFill>
                <a:srgbClr val="11576A"/>
              </a:solidFill>
              <a:latin typeface="微软雅黑" panose="020B0503020204020204" pitchFamily="34" charset="-122"/>
              <a:ea typeface="微软雅黑" panose="020B0503020204020204" pitchFamily="34" charset="-122"/>
            </a:endParaRPr>
          </a:p>
        </p:txBody>
      </p:sp>
      <p:sp>
        <p:nvSpPr>
          <p:cNvPr id="19460" name="矩形 3"/>
          <p:cNvSpPr>
            <a:spLocks noChangeArrowheads="1"/>
          </p:cNvSpPr>
          <p:nvPr/>
        </p:nvSpPr>
        <p:spPr bwMode="auto">
          <a:xfrm>
            <a:off x="995871" y="2840155"/>
            <a:ext cx="38189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B0604020202020204" pitchFamily="3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建立内核线程的关键</a:t>
            </a:r>
            <a:r>
              <a:rPr lang="ar-SA" altLang="zh-CN" sz="1600" b="1" dirty="0" smtClean="0">
                <a:solidFill>
                  <a:srgbClr val="11576A"/>
                </a:solidFill>
                <a:latin typeface="微软雅黑" panose="020B0503020204020204" pitchFamily="34" charset="-122"/>
                <a:ea typeface="微软雅黑" panose="020B0503020204020204" pitchFamily="34" charset="-122"/>
              </a:rPr>
              <a:t>信息</a:t>
            </a:r>
            <a:endParaRPr lang="en-US" altLang="zh-CN" sz="16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实现内核线程的管理方法</a:t>
            </a:r>
            <a:endParaRPr lang="zh-CN" altLang="zh-CN" sz="1600" b="1" dirty="0">
              <a:solidFill>
                <a:srgbClr val="11576A"/>
              </a:solidFill>
              <a:latin typeface="微软雅黑" panose="020B0503020204020204" pitchFamily="34" charset="-122"/>
              <a:ea typeface="微软雅黑" panose="020B0503020204020204" pitchFamily="34" charset="-122"/>
            </a:endParaRPr>
          </a:p>
        </p:txBody>
      </p:sp>
      <p:sp>
        <p:nvSpPr>
          <p:cNvPr id="39"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pic>
        <p:nvPicPr>
          <p:cNvPr id="40" name="图片 39" descr="小点1.png"/>
          <p:cNvPicPr>
            <a:picLocks noChangeAspect="1"/>
          </p:cNvPicPr>
          <p:nvPr/>
        </p:nvPicPr>
        <p:blipFill>
          <a:blip r:embed="rId2" cstate="print"/>
          <a:stretch>
            <a:fillRect/>
          </a:stretch>
        </p:blipFill>
        <p:spPr>
          <a:xfrm>
            <a:off x="755576" y="1636083"/>
            <a:ext cx="144077" cy="148997"/>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2572" y="915566"/>
            <a:ext cx="2427650" cy="3791659"/>
          </a:xfrm>
          <a:prstGeom prst="rect">
            <a:avLst/>
          </a:prstGeom>
        </p:spPr>
      </p:pic>
    </p:spTree>
    <p:extLst>
      <p:ext uri="{BB962C8B-B14F-4D97-AF65-F5344CB8AC3E}">
        <p14:creationId xmlns:p14="http://schemas.microsoft.com/office/powerpoint/2010/main" val="18491764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left)">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457200" y="1200151"/>
            <a:ext cx="4906888" cy="1515615"/>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Lab5: </a:t>
            </a:r>
            <a:r>
              <a:rPr lang="zh-CN" altLang="en-US" sz="1800" b="1" dirty="0" smtClean="0">
                <a:solidFill>
                  <a:srgbClr val="11576A"/>
                </a:solidFill>
                <a:latin typeface="微软雅黑" panose="020B0503020204020204" pitchFamily="34" charset="-122"/>
                <a:ea typeface="微软雅黑" panose="020B0503020204020204" pitchFamily="34" charset="-122"/>
              </a:rPr>
              <a:t>用户进程管理</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zh-CN" sz="1800" b="1" dirty="0" smtClean="0">
                <a:solidFill>
                  <a:srgbClr val="11576A"/>
                </a:solidFill>
                <a:latin typeface="微软雅黑" panose="020B0503020204020204" pitchFamily="34" charset="-122"/>
                <a:ea typeface="微软雅黑" panose="020B0503020204020204" pitchFamily="34" charset="-122"/>
              </a:rPr>
              <a:t>了解</a:t>
            </a:r>
            <a:r>
              <a:rPr lang="zh-CN" altLang="zh-CN" sz="1800" b="1" dirty="0">
                <a:solidFill>
                  <a:srgbClr val="11576A"/>
                </a:solidFill>
                <a:latin typeface="微软雅黑" panose="020B0503020204020204" pitchFamily="34" charset="-122"/>
                <a:ea typeface="微软雅黑" panose="020B0503020204020204" pitchFamily="34" charset="-122"/>
              </a:rPr>
              <a:t>用户态进程创建、执行、切换和结束的动态管理过程，了解在用户态通过系统调用得到内核态的内核服务的过程</a:t>
            </a:r>
            <a:endParaRPr lang="zh-CN" altLang="en-US" sz="1800" b="1" dirty="0" smtClean="0">
              <a:solidFill>
                <a:srgbClr val="11576A"/>
              </a:solidFill>
              <a:latin typeface="微软雅黑" panose="020B0503020204020204" pitchFamily="34" charset="-122"/>
              <a:ea typeface="微软雅黑" panose="020B0503020204020204" pitchFamily="34" charset="-122"/>
            </a:endParaRPr>
          </a:p>
        </p:txBody>
      </p:sp>
      <p:sp>
        <p:nvSpPr>
          <p:cNvPr id="19460" name="矩形 3"/>
          <p:cNvSpPr>
            <a:spLocks noChangeArrowheads="1"/>
          </p:cNvSpPr>
          <p:nvPr/>
        </p:nvSpPr>
        <p:spPr bwMode="auto">
          <a:xfrm>
            <a:off x="971600" y="2571750"/>
            <a:ext cx="365963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B0604020202020204" pitchFamily="3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建立用户进程的关键</a:t>
            </a:r>
            <a:r>
              <a:rPr lang="zh-CN" altLang="en-US" sz="1600" b="1" dirty="0" smtClean="0">
                <a:solidFill>
                  <a:srgbClr val="11576A"/>
                </a:solidFill>
                <a:latin typeface="微软雅黑" panose="020B0503020204020204" pitchFamily="34" charset="-122"/>
                <a:ea typeface="微软雅黑" panose="020B0503020204020204" pitchFamily="34" charset="-122"/>
              </a:rPr>
              <a:t>信息</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实现用户进程</a:t>
            </a:r>
            <a:r>
              <a:rPr lang="zh-CN" altLang="en-US" sz="1600" b="1" dirty="0" smtClean="0">
                <a:solidFill>
                  <a:srgbClr val="11576A"/>
                </a:solidFill>
                <a:latin typeface="微软雅黑" panose="020B0503020204020204" pitchFamily="34" charset="-122"/>
                <a:ea typeface="微软雅黑" panose="020B0503020204020204" pitchFamily="34" charset="-122"/>
              </a:rPr>
              <a:t>管理</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分析进程和内存管理的关系</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zh-CN" altLang="en-US" sz="1600" b="1" dirty="0">
                <a:solidFill>
                  <a:srgbClr val="11576A"/>
                </a:solidFill>
                <a:latin typeface="微软雅黑" panose="020B0503020204020204" pitchFamily="34" charset="-122"/>
                <a:ea typeface="微软雅黑" panose="020B0503020204020204" pitchFamily="34" charset="-122"/>
              </a:rPr>
              <a:t>实现系统调用的处理过程</a:t>
            </a:r>
            <a:endParaRPr lang="zh-CN" altLang="zh-CN" sz="1600" b="1" dirty="0">
              <a:solidFill>
                <a:srgbClr val="11576A"/>
              </a:solidFill>
              <a:latin typeface="微软雅黑" panose="020B0503020204020204" pitchFamily="34" charset="-122"/>
              <a:ea typeface="微软雅黑" panose="020B0503020204020204" pitchFamily="34" charset="-122"/>
            </a:endParaRPr>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364088" y="1200151"/>
            <a:ext cx="3406923" cy="30687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pic>
        <p:nvPicPr>
          <p:cNvPr id="9" name="图片 8" descr="小点1.png"/>
          <p:cNvPicPr>
            <a:picLocks noChangeAspect="1"/>
          </p:cNvPicPr>
          <p:nvPr/>
        </p:nvPicPr>
        <p:blipFill>
          <a:blip r:embed="rId3" cstate="print"/>
          <a:stretch>
            <a:fillRect/>
          </a:stretch>
        </p:blipFill>
        <p:spPr>
          <a:xfrm>
            <a:off x="755576" y="1649833"/>
            <a:ext cx="144077" cy="148997"/>
          </a:xfrm>
          <a:prstGeom prst="rect">
            <a:avLst/>
          </a:prstGeom>
        </p:spPr>
      </p:pic>
    </p:spTree>
    <p:extLst>
      <p:ext uri="{BB962C8B-B14F-4D97-AF65-F5344CB8AC3E}">
        <p14:creationId xmlns:p14="http://schemas.microsoft.com/office/powerpoint/2010/main" val="32485874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left)">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491880" y="195486"/>
            <a:ext cx="2674640" cy="857250"/>
          </a:xfrm>
        </p:spPr>
        <p:txBody>
          <a:bodyPr/>
          <a:lstStyle/>
          <a:p>
            <a:pPr algn="l"/>
            <a:r>
              <a:rPr lang="zh-CN" altLang="en-US" sz="3000" b="1" dirty="0">
                <a:solidFill>
                  <a:srgbClr val="11576A"/>
                </a:solidFill>
                <a:latin typeface="微软雅黑" pitchFamily="34" charset="-122"/>
                <a:ea typeface="微软雅黑" pitchFamily="34" charset="-122"/>
                <a:cs typeface="+mn-cs"/>
              </a:rPr>
              <a:t>内容提要</a:t>
            </a:r>
          </a:p>
        </p:txBody>
      </p:sp>
      <p:sp>
        <p:nvSpPr>
          <p:cNvPr id="3075" name="Rectangle 3"/>
          <p:cNvSpPr>
            <a:spLocks noGrp="1" noChangeArrowheads="1"/>
          </p:cNvSpPr>
          <p:nvPr>
            <p:ph idx="1"/>
          </p:nvPr>
        </p:nvSpPr>
        <p:spPr>
          <a:xfrm>
            <a:off x="1259632" y="1203598"/>
            <a:ext cx="4978896" cy="1299591"/>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实验</a:t>
            </a:r>
            <a:r>
              <a:rPr lang="zh-CN" altLang="en-US" sz="2000" b="1" dirty="0">
                <a:solidFill>
                  <a:srgbClr val="11576A"/>
                </a:solidFill>
                <a:latin typeface="微软雅黑" pitchFamily="34" charset="-122"/>
                <a:ea typeface="微软雅黑" pitchFamily="34" charset="-122"/>
              </a:rPr>
              <a:t>内容</a:t>
            </a:r>
            <a:r>
              <a:rPr lang="zh-CN" altLang="en-US" sz="2000" b="1" dirty="0" smtClean="0">
                <a:solidFill>
                  <a:srgbClr val="11576A"/>
                </a:solidFill>
                <a:latin typeface="微软雅黑" pitchFamily="34" charset="-122"/>
                <a:ea typeface="微软雅黑" pitchFamily="34" charset="-122"/>
              </a:rPr>
              <a:t>简介</a:t>
            </a:r>
            <a:endParaRPr lang="en-US" altLang="zh-CN" sz="2000" b="1" dirty="0" smtClean="0">
              <a:solidFill>
                <a:srgbClr val="11576A"/>
              </a:solidFill>
              <a:latin typeface="微软雅黑" pitchFamily="34" charset="-122"/>
              <a:ea typeface="微软雅黑" pitchFamily="34" charset="-122"/>
            </a:endParaRPr>
          </a:p>
          <a:p>
            <a:pPr marL="0" indent="0">
              <a:buNone/>
            </a:pPr>
            <a:endParaRPr lang="en-US" altLang="zh-CN" sz="2000" b="1" dirty="0">
              <a:solidFill>
                <a:srgbClr val="11576A"/>
              </a:solidFill>
              <a:latin typeface="微软雅黑" pitchFamily="34" charset="-122"/>
              <a:ea typeface="微软雅黑" pitchFamily="34" charset="-122"/>
            </a:endParaRPr>
          </a:p>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实验</a:t>
            </a:r>
            <a:r>
              <a:rPr lang="zh-CN" altLang="en-US" sz="2000" b="1" dirty="0">
                <a:solidFill>
                  <a:srgbClr val="11576A"/>
                </a:solidFill>
                <a:latin typeface="微软雅黑" pitchFamily="34" charset="-122"/>
                <a:ea typeface="微软雅黑" pitchFamily="34" charset="-122"/>
              </a:rPr>
              <a:t>环境介绍</a:t>
            </a:r>
          </a:p>
        </p:txBody>
      </p:sp>
    </p:spTree>
    <p:extLst>
      <p:ext uri="{BB962C8B-B14F-4D97-AF65-F5344CB8AC3E}">
        <p14:creationId xmlns:p14="http://schemas.microsoft.com/office/powerpoint/2010/main" val="1751845144"/>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a:xfrm>
            <a:off x="500561" y="1289796"/>
            <a:ext cx="4820022" cy="1019631"/>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4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Lab6</a:t>
            </a:r>
            <a:r>
              <a:rPr lang="zh-CN" altLang="en-US" sz="2000" b="1" dirty="0" smtClean="0">
                <a:solidFill>
                  <a:srgbClr val="11576A"/>
                </a:solidFill>
                <a:latin typeface="微软雅黑" panose="020B0503020204020204" pitchFamily="34" charset="-122"/>
                <a:ea typeface="微软雅黑" panose="020B0503020204020204" pitchFamily="34" charset="-122"/>
              </a:rPr>
              <a:t>：</a:t>
            </a:r>
            <a:r>
              <a:rPr lang="zh-CN" altLang="en-US" sz="1800" b="1" dirty="0" smtClean="0">
                <a:solidFill>
                  <a:srgbClr val="11576A"/>
                </a:solidFill>
                <a:latin typeface="微软雅黑" panose="020B0503020204020204" pitchFamily="34" charset="-122"/>
                <a:ea typeface="微软雅黑" panose="020B0503020204020204" pitchFamily="34" charset="-122"/>
              </a:rPr>
              <a:t>进程调度</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zh-CN" sz="1800" b="1" dirty="0">
                <a:solidFill>
                  <a:srgbClr val="11576A"/>
                </a:solidFill>
                <a:latin typeface="微软雅黑" panose="020B0503020204020204" pitchFamily="34" charset="-122"/>
                <a:ea typeface="微软雅黑" panose="020B0503020204020204" pitchFamily="34" charset="-122"/>
              </a:rPr>
              <a:t>用于理解操作系统的调度过程和调度算法</a:t>
            </a:r>
            <a:endParaRPr lang="zh-CN" altLang="en-US" sz="1800" b="1" dirty="0" smtClean="0">
              <a:solidFill>
                <a:srgbClr val="11576A"/>
              </a:solidFill>
              <a:latin typeface="微软雅黑" panose="020B0503020204020204" pitchFamily="34" charset="-122"/>
              <a:ea typeface="微软雅黑" panose="020B0503020204020204" pitchFamily="34" charset="-122"/>
            </a:endParaRPr>
          </a:p>
        </p:txBody>
      </p:sp>
      <p:sp>
        <p:nvSpPr>
          <p:cNvPr id="21508" name="矩形 3"/>
          <p:cNvSpPr>
            <a:spLocks noChangeArrowheads="1"/>
          </p:cNvSpPr>
          <p:nvPr/>
        </p:nvSpPr>
        <p:spPr bwMode="auto">
          <a:xfrm>
            <a:off x="906004" y="2122687"/>
            <a:ext cx="38068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B0604020202020204" pitchFamily="34" charset="0"/>
              <a:buChar char="•"/>
            </a:pPr>
            <a:r>
              <a:rPr lang="zh-CN" altLang="zh-CN" sz="1600" b="1" dirty="0" smtClean="0">
                <a:solidFill>
                  <a:srgbClr val="11576A"/>
                </a:solidFill>
                <a:latin typeface="微软雅黑" panose="020B0503020204020204" pitchFamily="34" charset="-122"/>
                <a:ea typeface="微软雅黑" panose="020B0503020204020204" pitchFamily="34" charset="-122"/>
              </a:rPr>
              <a:t>熟悉 </a:t>
            </a:r>
            <a:r>
              <a:rPr lang="en-US" altLang="zh-CN" sz="1600" b="1" dirty="0" err="1">
                <a:solidFill>
                  <a:srgbClr val="11576A"/>
                </a:solidFill>
                <a:latin typeface="微软雅黑" panose="020B0503020204020204" pitchFamily="34" charset="-122"/>
                <a:ea typeface="微软雅黑" panose="020B0503020204020204" pitchFamily="34" charset="-122"/>
              </a:rPr>
              <a:t>ucore</a:t>
            </a:r>
            <a:r>
              <a:rPr lang="en-US" altLang="zh-CN" sz="1600" b="1" dirty="0">
                <a:solidFill>
                  <a:srgbClr val="11576A"/>
                </a:solidFill>
                <a:latin typeface="微软雅黑" panose="020B0503020204020204" pitchFamily="34" charset="-122"/>
                <a:ea typeface="微软雅黑" panose="020B0503020204020204" pitchFamily="34" charset="-122"/>
              </a:rPr>
              <a:t> </a:t>
            </a:r>
            <a:r>
              <a:rPr lang="zh-CN" altLang="zh-CN" sz="1600" b="1" dirty="0">
                <a:solidFill>
                  <a:srgbClr val="11576A"/>
                </a:solidFill>
                <a:latin typeface="微软雅黑" panose="020B0503020204020204" pitchFamily="34" charset="-122"/>
                <a:ea typeface="微软雅黑" panose="020B0503020204020204" pitchFamily="34" charset="-122"/>
              </a:rPr>
              <a:t>的系统调度器框架，以及内置的 </a:t>
            </a:r>
            <a:r>
              <a:rPr lang="en-US" altLang="zh-CN" sz="1600" b="1" dirty="0">
                <a:solidFill>
                  <a:srgbClr val="11576A"/>
                </a:solidFill>
                <a:latin typeface="微软雅黑" panose="020B0503020204020204" pitchFamily="34" charset="-122"/>
                <a:ea typeface="微软雅黑" panose="020B0503020204020204" pitchFamily="34" charset="-122"/>
              </a:rPr>
              <a:t>Round-Robin </a:t>
            </a:r>
            <a:r>
              <a:rPr lang="zh-CN" altLang="zh-CN" sz="1600" b="1" dirty="0">
                <a:solidFill>
                  <a:srgbClr val="11576A"/>
                </a:solidFill>
                <a:latin typeface="微软雅黑" panose="020B0503020204020204" pitchFamily="34" charset="-122"/>
                <a:ea typeface="微软雅黑" panose="020B0503020204020204" pitchFamily="34" charset="-122"/>
              </a:rPr>
              <a:t>调度算法。</a:t>
            </a:r>
          </a:p>
          <a:p>
            <a:pPr eaLnBrk="1" hangingPunct="1">
              <a:buFont typeface="Arial" panose="020B0604020202020204" pitchFamily="34" charset="0"/>
              <a:buChar char="•"/>
            </a:pPr>
            <a:r>
              <a:rPr lang="zh-CN" altLang="zh-CN" sz="1600" b="1" dirty="0" smtClean="0">
                <a:solidFill>
                  <a:srgbClr val="11576A"/>
                </a:solidFill>
                <a:latin typeface="微软雅黑" panose="020B0503020204020204" pitchFamily="34" charset="-122"/>
                <a:ea typeface="微软雅黑" panose="020B0503020204020204" pitchFamily="34" charset="-122"/>
              </a:rPr>
              <a:t>基于</a:t>
            </a:r>
            <a:r>
              <a:rPr lang="zh-CN" altLang="zh-CN" sz="1600" b="1" dirty="0">
                <a:solidFill>
                  <a:srgbClr val="11576A"/>
                </a:solidFill>
                <a:latin typeface="微软雅黑" panose="020B0503020204020204" pitchFamily="34" charset="-122"/>
                <a:ea typeface="微软雅黑" panose="020B0503020204020204" pitchFamily="34" charset="-122"/>
              </a:rPr>
              <a:t>调度器框架实现一个调度器算法</a:t>
            </a:r>
          </a:p>
        </p:txBody>
      </p:sp>
      <p:sp>
        <p:nvSpPr>
          <p:cNvPr id="18"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pic>
        <p:nvPicPr>
          <p:cNvPr id="19" name="图片 18" descr="小点1.png"/>
          <p:cNvPicPr>
            <a:picLocks noChangeAspect="1"/>
          </p:cNvPicPr>
          <p:nvPr/>
        </p:nvPicPr>
        <p:blipFill>
          <a:blip r:embed="rId2" cstate="print"/>
          <a:stretch>
            <a:fillRect/>
          </a:stretch>
        </p:blipFill>
        <p:spPr>
          <a:xfrm>
            <a:off x="755576" y="1812314"/>
            <a:ext cx="144077" cy="148997"/>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1203598"/>
            <a:ext cx="3242995" cy="3070473"/>
          </a:xfrm>
          <a:prstGeom prst="rect">
            <a:avLst/>
          </a:prstGeom>
        </p:spPr>
      </p:pic>
    </p:spTree>
    <p:extLst>
      <p:ext uri="{BB962C8B-B14F-4D97-AF65-F5344CB8AC3E}">
        <p14:creationId xmlns:p14="http://schemas.microsoft.com/office/powerpoint/2010/main" val="7285575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wipe(left)">
                                      <p:cBhvr>
                                        <p:cTn id="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464811" y="1092788"/>
            <a:ext cx="4301986" cy="1515971"/>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8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Lab7</a:t>
            </a:r>
            <a:r>
              <a:rPr lang="zh-CN" altLang="en-US" sz="2000" b="1" dirty="0" smtClean="0">
                <a:solidFill>
                  <a:srgbClr val="11576A"/>
                </a:solidFill>
                <a:latin typeface="微软雅黑" panose="020B0503020204020204" pitchFamily="34" charset="-122"/>
                <a:ea typeface="微软雅黑" panose="020B0503020204020204" pitchFamily="34" charset="-122"/>
              </a:rPr>
              <a:t>：</a:t>
            </a:r>
            <a:r>
              <a:rPr lang="zh-CN" altLang="en-US" sz="1800" b="1" dirty="0" smtClean="0">
                <a:solidFill>
                  <a:srgbClr val="11576A"/>
                </a:solidFill>
                <a:latin typeface="微软雅黑" panose="020B0503020204020204" pitchFamily="34" charset="-122"/>
                <a:ea typeface="微软雅黑" panose="020B0503020204020204" pitchFamily="34" charset="-122"/>
              </a:rPr>
              <a:t>同步互斥</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en-US" sz="1800" b="1" dirty="0">
                <a:solidFill>
                  <a:srgbClr val="11576A"/>
                </a:solidFill>
                <a:latin typeface="微软雅黑" panose="020B0503020204020204" pitchFamily="34" charset="-122"/>
                <a:ea typeface="微软雅黑" panose="020B0503020204020204" pitchFamily="34" charset="-122"/>
              </a:rPr>
              <a:t>了解进程间如何进行信息交换和共享，并了解同步互斥的具体实现以及对系统性能的影响，研究死锁产生的原因，以及如何避免死锁；</a:t>
            </a:r>
            <a:endParaRPr lang="zh-CN" altLang="en-US" sz="1800" b="1" dirty="0" smtClean="0">
              <a:solidFill>
                <a:srgbClr val="11576A"/>
              </a:solidFill>
              <a:latin typeface="微软雅黑" panose="020B0503020204020204" pitchFamily="34" charset="-122"/>
              <a:ea typeface="微软雅黑" panose="020B0503020204020204" pitchFamily="34" charset="-122"/>
            </a:endParaRPr>
          </a:p>
        </p:txBody>
      </p:sp>
      <p:sp>
        <p:nvSpPr>
          <p:cNvPr id="23556" name="矩形 3"/>
          <p:cNvSpPr>
            <a:spLocks noChangeArrowheads="1"/>
          </p:cNvSpPr>
          <p:nvPr/>
        </p:nvSpPr>
        <p:spPr bwMode="auto">
          <a:xfrm>
            <a:off x="947483" y="2793658"/>
            <a:ext cx="317289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B0604020202020204" pitchFamily="34" charset="0"/>
              <a:buChar char="•"/>
            </a:pPr>
            <a:r>
              <a:rPr lang="zh-CN" altLang="zh-CN" sz="1600" b="1" dirty="0">
                <a:solidFill>
                  <a:srgbClr val="11576A"/>
                </a:solidFill>
                <a:latin typeface="微软雅黑" panose="020B0503020204020204" pitchFamily="34" charset="-122"/>
                <a:ea typeface="微软雅黑" panose="020B0503020204020204" pitchFamily="34" charset="-122"/>
              </a:rPr>
              <a:t>熟悉 </a:t>
            </a:r>
            <a:r>
              <a:rPr lang="en-US" altLang="zh-CN" sz="1600" b="1" dirty="0" err="1">
                <a:solidFill>
                  <a:srgbClr val="11576A"/>
                </a:solidFill>
                <a:latin typeface="微软雅黑" panose="020B0503020204020204" pitchFamily="34" charset="-122"/>
                <a:ea typeface="微软雅黑" panose="020B0503020204020204" pitchFamily="34" charset="-122"/>
              </a:rPr>
              <a:t>ucore</a:t>
            </a:r>
            <a:r>
              <a:rPr lang="en-US" altLang="zh-CN" sz="1600" b="1" dirty="0">
                <a:solidFill>
                  <a:srgbClr val="11576A"/>
                </a:solidFill>
                <a:latin typeface="微软雅黑" panose="020B0503020204020204" pitchFamily="34" charset="-122"/>
                <a:ea typeface="微软雅黑" panose="020B0503020204020204" pitchFamily="34" charset="-122"/>
              </a:rPr>
              <a:t> </a:t>
            </a:r>
            <a:r>
              <a:rPr lang="zh-CN" altLang="zh-CN" sz="1600" b="1" dirty="0">
                <a:solidFill>
                  <a:srgbClr val="11576A"/>
                </a:solidFill>
                <a:latin typeface="微软雅黑" panose="020B0503020204020204" pitchFamily="34" charset="-122"/>
                <a:ea typeface="微软雅黑" panose="020B0503020204020204" pitchFamily="34" charset="-122"/>
              </a:rPr>
              <a:t>的</a:t>
            </a:r>
            <a:r>
              <a:rPr lang="zh-CN" altLang="en-US" sz="1600" b="1" dirty="0">
                <a:solidFill>
                  <a:srgbClr val="11576A"/>
                </a:solidFill>
                <a:latin typeface="微软雅黑" panose="020B0503020204020204" pitchFamily="34" charset="-122"/>
                <a:ea typeface="微软雅黑" panose="020B0503020204020204" pitchFamily="34" charset="-122"/>
              </a:rPr>
              <a:t>同步互斥</a:t>
            </a:r>
            <a:r>
              <a:rPr lang="zh-CN" altLang="en-US" sz="1600" b="1" dirty="0" smtClean="0">
                <a:solidFill>
                  <a:srgbClr val="11576A"/>
                </a:solidFill>
                <a:latin typeface="微软雅黑" panose="020B0503020204020204" pitchFamily="34" charset="-122"/>
                <a:ea typeface="微软雅黑" panose="020B0503020204020204" pitchFamily="34" charset="-122"/>
              </a:rPr>
              <a:t>机制</a:t>
            </a:r>
            <a:endParaRPr lang="zh-CN" altLang="zh-CN" sz="1600" b="1" dirty="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理解基本</a:t>
            </a:r>
            <a:r>
              <a:rPr lang="zh-CN" altLang="en-US" sz="1600" b="1" dirty="0">
                <a:solidFill>
                  <a:srgbClr val="11576A"/>
                </a:solidFill>
                <a:latin typeface="微软雅黑" panose="020B0503020204020204" pitchFamily="34" charset="-122"/>
                <a:ea typeface="微软雅黑" panose="020B0503020204020204" pitchFamily="34" charset="-122"/>
              </a:rPr>
              <a:t>的</a:t>
            </a:r>
            <a:r>
              <a:rPr lang="en-US" altLang="zh-CN" sz="1600" b="1" dirty="0">
                <a:solidFill>
                  <a:srgbClr val="11576A"/>
                </a:solidFill>
                <a:latin typeface="微软雅黑" panose="020B0503020204020204" pitchFamily="34" charset="-122"/>
                <a:ea typeface="微软雅黑" panose="020B0503020204020204" pitchFamily="34" charset="-122"/>
              </a:rPr>
              <a:t>spinlock</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err="1">
                <a:solidFill>
                  <a:srgbClr val="11576A"/>
                </a:solidFill>
                <a:latin typeface="微软雅黑" panose="020B0503020204020204" pitchFamily="34" charset="-122"/>
                <a:ea typeface="微软雅黑" panose="020B0503020204020204" pitchFamily="34" charset="-122"/>
              </a:rPr>
              <a:t>semphpore</a:t>
            </a:r>
            <a:r>
              <a:rPr lang="zh-CN" altLang="en-US" sz="1600" b="1" dirty="0">
                <a:solidFill>
                  <a:srgbClr val="11576A"/>
                </a:solidFill>
                <a:latin typeface="微软雅黑" panose="020B0503020204020204" pitchFamily="34" charset="-122"/>
                <a:ea typeface="微软雅黑" panose="020B0503020204020204" pitchFamily="34" charset="-122"/>
              </a:rPr>
              <a:t>、</a:t>
            </a:r>
            <a:r>
              <a:rPr lang="en-US" altLang="zh-CN" sz="1600" b="1" dirty="0">
                <a:solidFill>
                  <a:srgbClr val="11576A"/>
                </a:solidFill>
                <a:latin typeface="微软雅黑" panose="020B0503020204020204" pitchFamily="34" charset="-122"/>
                <a:ea typeface="微软雅黑" panose="020B0503020204020204" pitchFamily="34" charset="-122"/>
              </a:rPr>
              <a:t>condition </a:t>
            </a:r>
            <a:r>
              <a:rPr lang="en-US" altLang="zh-CN" sz="1600" b="1" dirty="0" smtClean="0">
                <a:solidFill>
                  <a:srgbClr val="11576A"/>
                </a:solidFill>
                <a:latin typeface="微软雅黑" panose="020B0503020204020204" pitchFamily="34" charset="-122"/>
                <a:ea typeface="微软雅黑" panose="020B0503020204020204" pitchFamily="34" charset="-122"/>
              </a:rPr>
              <a:t>variable</a:t>
            </a:r>
            <a:r>
              <a:rPr lang="zh-CN" altLang="en-US" sz="1600" b="1" dirty="0" smtClean="0">
                <a:solidFill>
                  <a:srgbClr val="11576A"/>
                </a:solidFill>
                <a:latin typeface="微软雅黑" panose="020B0503020204020204" pitchFamily="34" charset="-122"/>
                <a:ea typeface="微软雅黑" panose="020B0503020204020204" pitchFamily="34" charset="-122"/>
              </a:rPr>
              <a:t>的实现</a:t>
            </a:r>
            <a:endParaRPr lang="en-US" altLang="zh-CN" sz="1600" b="1" dirty="0" smtClean="0">
              <a:solidFill>
                <a:srgbClr val="11576A"/>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pPr>
            <a:r>
              <a:rPr lang="zh-CN" altLang="en-US" sz="1600" b="1" dirty="0" smtClean="0">
                <a:solidFill>
                  <a:srgbClr val="11576A"/>
                </a:solidFill>
                <a:latin typeface="微软雅黑" panose="020B0503020204020204" pitchFamily="34" charset="-122"/>
                <a:ea typeface="微软雅黑" panose="020B0503020204020204" pitchFamily="34" charset="-122"/>
              </a:rPr>
              <a:t>用各种同步机制解决同步问题</a:t>
            </a:r>
            <a:endParaRPr lang="en-US" altLang="zh-CN" sz="1600" b="1" dirty="0">
              <a:solidFill>
                <a:srgbClr val="11576A"/>
              </a:solidFill>
              <a:latin typeface="微软雅黑" panose="020B0503020204020204" pitchFamily="34" charset="-122"/>
              <a:ea typeface="微软雅黑" panose="020B0503020204020204" pitchFamily="34" charset="-122"/>
            </a:endParaRPr>
          </a:p>
        </p:txBody>
      </p:sp>
      <p:sp>
        <p:nvSpPr>
          <p:cNvPr id="19"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2" cstate="print"/>
          <a:stretch>
            <a:fillRect/>
          </a:stretch>
        </p:blipFill>
        <p:spPr>
          <a:xfrm>
            <a:off x="763187" y="1677451"/>
            <a:ext cx="144077" cy="148997"/>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4302" y="890836"/>
            <a:ext cx="3435846" cy="3435846"/>
          </a:xfrm>
          <a:prstGeom prst="rect">
            <a:avLst/>
          </a:prstGeom>
        </p:spPr>
      </p:pic>
    </p:spTree>
    <p:extLst>
      <p:ext uri="{BB962C8B-B14F-4D97-AF65-F5344CB8AC3E}">
        <p14:creationId xmlns:p14="http://schemas.microsoft.com/office/powerpoint/2010/main" val="4231178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226660" y="1142950"/>
            <a:ext cx="4439823" cy="1644281"/>
          </a:xfrm>
        </p:spPr>
        <p:txBody>
          <a:bodyPr/>
          <a:lstStyle/>
          <a:p>
            <a:pPr marL="0"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2000" b="1" dirty="0" smtClean="0">
                <a:solidFill>
                  <a:srgbClr val="11576A"/>
                </a:solidFill>
                <a:latin typeface="微软雅黑" panose="020B0503020204020204" pitchFamily="34" charset="-122"/>
                <a:ea typeface="微软雅黑" panose="020B0503020204020204" pitchFamily="34" charset="-122"/>
              </a:rPr>
              <a:t>Lab8</a:t>
            </a:r>
            <a:r>
              <a:rPr lang="zh-CN" altLang="en-US" sz="2000" b="1" dirty="0" smtClean="0">
                <a:solidFill>
                  <a:srgbClr val="11576A"/>
                </a:solidFill>
                <a:latin typeface="微软雅黑" panose="020B0503020204020204" pitchFamily="34" charset="-122"/>
                <a:ea typeface="微软雅黑" panose="020B0503020204020204" pitchFamily="34" charset="-122"/>
              </a:rPr>
              <a:t>：</a:t>
            </a:r>
            <a:r>
              <a:rPr lang="zh-CN" altLang="en-US" sz="1800" b="1" dirty="0" smtClean="0">
                <a:solidFill>
                  <a:srgbClr val="11576A"/>
                </a:solidFill>
                <a:latin typeface="微软雅黑" panose="020B0503020204020204" pitchFamily="34" charset="-122"/>
                <a:ea typeface="微软雅黑" panose="020B0503020204020204" pitchFamily="34" charset="-122"/>
              </a:rPr>
              <a:t>文件系统</a:t>
            </a:r>
            <a:endParaRPr lang="en-US" altLang="zh-CN" sz="1800" b="1" dirty="0" smtClean="0">
              <a:solidFill>
                <a:srgbClr val="11576A"/>
              </a:solidFill>
              <a:latin typeface="微软雅黑" panose="020B0503020204020204" pitchFamily="34" charset="-122"/>
              <a:ea typeface="微软雅黑" panose="020B0503020204020204" pitchFamily="34" charset="-122"/>
            </a:endParaRPr>
          </a:p>
          <a:p>
            <a:pPr marL="457200" lvl="1" indent="0">
              <a:buNone/>
            </a:pPr>
            <a:r>
              <a:rPr lang="zh-CN" altLang="en-US" sz="1800" b="1" dirty="0">
                <a:solidFill>
                  <a:srgbClr val="11576A"/>
                </a:solidFill>
                <a:latin typeface="微软雅黑" panose="020B0503020204020204" pitchFamily="34" charset="-122"/>
                <a:ea typeface="微软雅黑" panose="020B0503020204020204" pitchFamily="34" charset="-122"/>
              </a:rPr>
              <a:t>了解文件系统的具体实现，与进程管理等的关系，了解缓存对操作系统</a:t>
            </a:r>
            <a:r>
              <a:rPr lang="en-US" altLang="zh-CN" sz="1800" b="1" dirty="0">
                <a:solidFill>
                  <a:srgbClr val="11576A"/>
                </a:solidFill>
                <a:latin typeface="微软雅黑" panose="020B0503020204020204" pitchFamily="34" charset="-122"/>
                <a:ea typeface="微软雅黑" panose="020B0503020204020204" pitchFamily="34" charset="-122"/>
              </a:rPr>
              <a:t>IO</a:t>
            </a:r>
            <a:r>
              <a:rPr lang="zh-CN" altLang="en-US" sz="1800" b="1" dirty="0">
                <a:solidFill>
                  <a:srgbClr val="11576A"/>
                </a:solidFill>
                <a:latin typeface="微软雅黑" panose="020B0503020204020204" pitchFamily="34" charset="-122"/>
                <a:ea typeface="微软雅黑" panose="020B0503020204020204" pitchFamily="34" charset="-122"/>
              </a:rPr>
              <a:t>访问的性能改进，了解虚拟文件系统（</a:t>
            </a:r>
            <a:r>
              <a:rPr lang="en-US" altLang="zh-CN" sz="1800" b="1" dirty="0">
                <a:solidFill>
                  <a:srgbClr val="11576A"/>
                </a:solidFill>
                <a:latin typeface="微软雅黑" panose="020B0503020204020204" pitchFamily="34" charset="-122"/>
                <a:ea typeface="微软雅黑" panose="020B0503020204020204" pitchFamily="34" charset="-122"/>
              </a:rPr>
              <a:t>VFS</a:t>
            </a:r>
            <a:r>
              <a:rPr lang="zh-CN" altLang="en-US" sz="1800" b="1" dirty="0">
                <a:solidFill>
                  <a:srgbClr val="11576A"/>
                </a:solidFill>
                <a:latin typeface="微软雅黑" panose="020B0503020204020204" pitchFamily="34" charset="-122"/>
                <a:ea typeface="微软雅黑" panose="020B0503020204020204" pitchFamily="34" charset="-122"/>
              </a:rPr>
              <a:t>）、</a:t>
            </a:r>
            <a:r>
              <a:rPr lang="en-US" altLang="zh-CN" sz="1800" b="1" dirty="0">
                <a:solidFill>
                  <a:srgbClr val="11576A"/>
                </a:solidFill>
                <a:latin typeface="微软雅黑" panose="020B0503020204020204" pitchFamily="34" charset="-122"/>
                <a:ea typeface="微软雅黑" panose="020B0503020204020204" pitchFamily="34" charset="-122"/>
              </a:rPr>
              <a:t>buffer cache</a:t>
            </a:r>
            <a:r>
              <a:rPr lang="zh-CN" altLang="en-US" sz="1800" b="1" dirty="0">
                <a:solidFill>
                  <a:srgbClr val="11576A"/>
                </a:solidFill>
                <a:latin typeface="微软雅黑" panose="020B0503020204020204" pitchFamily="34" charset="-122"/>
                <a:ea typeface="微软雅黑" panose="020B0503020204020204" pitchFamily="34" charset="-122"/>
              </a:rPr>
              <a:t>和</a:t>
            </a:r>
            <a:r>
              <a:rPr lang="en-US" altLang="zh-CN" sz="1800" b="1" dirty="0">
                <a:solidFill>
                  <a:srgbClr val="11576A"/>
                </a:solidFill>
                <a:latin typeface="微软雅黑" panose="020B0503020204020204" pitchFamily="34" charset="-122"/>
                <a:ea typeface="微软雅黑" panose="020B0503020204020204" pitchFamily="34" charset="-122"/>
              </a:rPr>
              <a:t>disk driver</a:t>
            </a:r>
            <a:r>
              <a:rPr lang="zh-CN" altLang="en-US" sz="1800" b="1" dirty="0">
                <a:solidFill>
                  <a:srgbClr val="11576A"/>
                </a:solidFill>
                <a:latin typeface="微软雅黑" panose="020B0503020204020204" pitchFamily="34" charset="-122"/>
                <a:ea typeface="微软雅黑" panose="020B0503020204020204" pitchFamily="34" charset="-122"/>
              </a:rPr>
              <a:t>之间的关系。</a:t>
            </a:r>
            <a:endParaRPr lang="zh-CN" altLang="en-US" sz="1800" b="1" dirty="0" smtClean="0">
              <a:solidFill>
                <a:srgbClr val="11576A"/>
              </a:solidFill>
              <a:latin typeface="微软雅黑" panose="020B0503020204020204" pitchFamily="34" charset="-122"/>
              <a:ea typeface="微软雅黑" panose="020B0503020204020204" pitchFamily="34" charset="-122"/>
            </a:endParaRPr>
          </a:p>
        </p:txBody>
      </p:sp>
      <p:sp>
        <p:nvSpPr>
          <p:cNvPr id="25611" name="矩形 7"/>
          <p:cNvSpPr>
            <a:spLocks noChangeArrowheads="1"/>
          </p:cNvSpPr>
          <p:nvPr/>
        </p:nvSpPr>
        <p:spPr bwMode="auto">
          <a:xfrm>
            <a:off x="457859" y="2999233"/>
            <a:ext cx="427284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buFont typeface="Arial" panose="020B0604020202020204" pitchFamily="34" charset="0"/>
              <a:buChar char="•"/>
            </a:pPr>
            <a:r>
              <a:rPr lang="zh-CN" altLang="zh-CN" sz="1600" b="1" dirty="0">
                <a:solidFill>
                  <a:srgbClr val="11576A"/>
                </a:solidFill>
                <a:latin typeface="微软雅黑" panose="020B0503020204020204" pitchFamily="34" charset="-122"/>
                <a:ea typeface="微软雅黑" panose="020B0503020204020204" pitchFamily="34" charset="-122"/>
              </a:rPr>
              <a:t>掌握基本的文件系统系统调用的实现方法；</a:t>
            </a:r>
          </a:p>
          <a:p>
            <a:pPr eaLnBrk="1" hangingPunct="1">
              <a:buFont typeface="Arial" panose="020B0604020202020204" pitchFamily="34" charset="0"/>
              <a:buChar char="•"/>
            </a:pPr>
            <a:r>
              <a:rPr lang="zh-CN" altLang="zh-CN" sz="1600" b="1" dirty="0">
                <a:solidFill>
                  <a:srgbClr val="11576A"/>
                </a:solidFill>
                <a:latin typeface="微软雅黑" panose="020B0503020204020204" pitchFamily="34" charset="-122"/>
                <a:ea typeface="微软雅黑" panose="020B0503020204020204" pitchFamily="34" charset="-122"/>
              </a:rPr>
              <a:t>了解一个基于索引节点组织方式的</a:t>
            </a:r>
            <a:r>
              <a:rPr lang="en-US" altLang="zh-CN" sz="1600" b="1" dirty="0">
                <a:solidFill>
                  <a:srgbClr val="11576A"/>
                </a:solidFill>
                <a:latin typeface="微软雅黑" panose="020B0503020204020204" pitchFamily="34" charset="-122"/>
                <a:ea typeface="微软雅黑" panose="020B0503020204020204" pitchFamily="34" charset="-122"/>
              </a:rPr>
              <a:t>Simple FS</a:t>
            </a:r>
            <a:r>
              <a:rPr lang="zh-CN" altLang="zh-CN" sz="1600" b="1" dirty="0">
                <a:solidFill>
                  <a:srgbClr val="11576A"/>
                </a:solidFill>
                <a:latin typeface="微软雅黑" panose="020B0503020204020204" pitchFamily="34" charset="-122"/>
                <a:ea typeface="微软雅黑" panose="020B0503020204020204" pitchFamily="34" charset="-122"/>
              </a:rPr>
              <a:t>文件系统的设计与实现；</a:t>
            </a:r>
          </a:p>
          <a:p>
            <a:pPr eaLnBrk="1" hangingPunct="1">
              <a:buFont typeface="Arial" panose="020B0604020202020204" pitchFamily="34" charset="0"/>
              <a:buChar char="•"/>
            </a:pPr>
            <a:r>
              <a:rPr lang="zh-CN" altLang="zh-CN" sz="1600" b="1" dirty="0">
                <a:solidFill>
                  <a:srgbClr val="11576A"/>
                </a:solidFill>
                <a:latin typeface="微软雅黑" panose="020B0503020204020204" pitchFamily="34" charset="-122"/>
                <a:ea typeface="微软雅黑" panose="020B0503020204020204" pitchFamily="34" charset="-122"/>
              </a:rPr>
              <a:t>了解文件系统抽象层</a:t>
            </a:r>
            <a:r>
              <a:rPr lang="en-US" altLang="zh-CN" sz="1600" b="1" dirty="0">
                <a:solidFill>
                  <a:srgbClr val="11576A"/>
                </a:solidFill>
                <a:latin typeface="微软雅黑" panose="020B0503020204020204" pitchFamily="34" charset="-122"/>
                <a:ea typeface="微软雅黑" panose="020B0503020204020204" pitchFamily="34" charset="-122"/>
              </a:rPr>
              <a:t>-VFS</a:t>
            </a:r>
            <a:r>
              <a:rPr lang="zh-CN" altLang="zh-CN" sz="1600" b="1" dirty="0">
                <a:solidFill>
                  <a:srgbClr val="11576A"/>
                </a:solidFill>
                <a:latin typeface="微软雅黑" panose="020B0503020204020204" pitchFamily="34" charset="-122"/>
                <a:ea typeface="微软雅黑" panose="020B0503020204020204" pitchFamily="34" charset="-122"/>
              </a:rPr>
              <a:t>的设计与实现；</a:t>
            </a:r>
          </a:p>
        </p:txBody>
      </p:sp>
      <p:pic>
        <p:nvPicPr>
          <p:cNvPr id="23" name="Picture 2" descr="F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3208" y="1048171"/>
            <a:ext cx="2839457" cy="195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descr="Fi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7464" y="3056116"/>
            <a:ext cx="2150245" cy="177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AutoShape 10"/>
          <p:cNvSpPr>
            <a:spLocks noChangeArrowheads="1"/>
          </p:cNvSpPr>
          <p:nvPr/>
        </p:nvSpPr>
        <p:spPr bwMode="auto">
          <a:xfrm>
            <a:off x="6388063" y="2344558"/>
            <a:ext cx="1497210" cy="442674"/>
          </a:xfrm>
          <a:prstGeom prst="roundRect">
            <a:avLst>
              <a:gd name="adj" fmla="val 16667"/>
            </a:avLst>
          </a:prstGeom>
          <a:solidFill>
            <a:srgbClr val="99CCFF"/>
          </a:solidFill>
          <a:ln w="9525">
            <a:solidFill>
              <a:schemeClr val="tx1"/>
            </a:solidFill>
            <a:round/>
            <a:headEnd/>
            <a:tailEnd/>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zh-TW" sz="2000" b="1" dirty="0" smtClean="0">
                <a:ea typeface="PMingLiU" panose="02020500000000000000" pitchFamily="18" charset="-120"/>
              </a:rPr>
              <a:t>File </a:t>
            </a:r>
            <a:r>
              <a:rPr lang="en-US" altLang="zh-TW" sz="2000" b="1" dirty="0">
                <a:ea typeface="PMingLiU" panose="02020500000000000000" pitchFamily="18" charset="-120"/>
              </a:rPr>
              <a:t>System</a:t>
            </a:r>
          </a:p>
        </p:txBody>
      </p:sp>
      <p:cxnSp>
        <p:nvCxnSpPr>
          <p:cNvPr id="26" name="直接箭头连接符 25"/>
          <p:cNvCxnSpPr/>
          <p:nvPr/>
        </p:nvCxnSpPr>
        <p:spPr bwMode="auto">
          <a:xfrm flipH="1" flipV="1">
            <a:off x="6173108" y="2195460"/>
            <a:ext cx="426357" cy="14909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27" name="直接箭头连接符 26"/>
          <p:cNvCxnSpPr/>
          <p:nvPr/>
        </p:nvCxnSpPr>
        <p:spPr bwMode="auto">
          <a:xfrm flipH="1" flipV="1">
            <a:off x="6558870" y="1906536"/>
            <a:ext cx="40595" cy="38570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p:nvPr/>
        </p:nvCxnSpPr>
        <p:spPr bwMode="auto">
          <a:xfrm flipV="1">
            <a:off x="6599465" y="1474736"/>
            <a:ext cx="530905" cy="86982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36" name="直接箭头连接符 35"/>
          <p:cNvCxnSpPr/>
          <p:nvPr/>
        </p:nvCxnSpPr>
        <p:spPr bwMode="auto">
          <a:xfrm>
            <a:off x="7130370" y="2787231"/>
            <a:ext cx="469802" cy="888276"/>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37" name="直接箭头连接符 36"/>
          <p:cNvCxnSpPr/>
          <p:nvPr/>
        </p:nvCxnSpPr>
        <p:spPr bwMode="auto">
          <a:xfrm>
            <a:off x="7130370" y="2787232"/>
            <a:ext cx="1359262" cy="835957"/>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38" name="直接箭头连接符 37"/>
          <p:cNvCxnSpPr/>
          <p:nvPr/>
        </p:nvCxnSpPr>
        <p:spPr bwMode="auto">
          <a:xfrm>
            <a:off x="7130370" y="2787231"/>
            <a:ext cx="0" cy="1075008"/>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15"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pic>
        <p:nvPicPr>
          <p:cNvPr id="16" name="图片 15" descr="小点1.png"/>
          <p:cNvPicPr>
            <a:picLocks noChangeAspect="1"/>
          </p:cNvPicPr>
          <p:nvPr/>
        </p:nvPicPr>
        <p:blipFill>
          <a:blip r:embed="rId4" cstate="print"/>
          <a:stretch>
            <a:fillRect/>
          </a:stretch>
        </p:blipFill>
        <p:spPr>
          <a:xfrm>
            <a:off x="540536" y="1617331"/>
            <a:ext cx="144077" cy="148997"/>
          </a:xfrm>
          <a:prstGeom prst="rect">
            <a:avLst/>
          </a:prstGeom>
        </p:spPr>
      </p:pic>
    </p:spTree>
    <p:extLst>
      <p:ext uri="{BB962C8B-B14F-4D97-AF65-F5344CB8AC3E}">
        <p14:creationId xmlns:p14="http://schemas.microsoft.com/office/powerpoint/2010/main" val="6014581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11"/>
                                        </p:tgtEl>
                                        <p:attrNameLst>
                                          <p:attrName>style.visibility</p:attrName>
                                        </p:attrNameLst>
                                      </p:cBhvr>
                                      <p:to>
                                        <p:strVal val="visible"/>
                                      </p:to>
                                    </p:set>
                                    <p:animEffect transition="in" filter="wipe(left)">
                                      <p:cBhvr>
                                        <p:cTn id="7" dur="500"/>
                                        <p:tgtEl>
                                          <p:spTgt spid="25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899592" y="843558"/>
            <a:ext cx="2438772" cy="489347"/>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扩展实验</a:t>
            </a:r>
          </a:p>
        </p:txBody>
      </p:sp>
      <p:sp>
        <p:nvSpPr>
          <p:cNvPr id="28676" name="矩形 3"/>
          <p:cNvSpPr>
            <a:spLocks noChangeArrowheads="1"/>
          </p:cNvSpPr>
          <p:nvPr/>
        </p:nvSpPr>
        <p:spPr bwMode="auto">
          <a:xfrm>
            <a:off x="1187624" y="1203598"/>
            <a:ext cx="6749653"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永中宋体" charset="-122"/>
              </a:defRPr>
            </a:lvl1pPr>
            <a:lvl2pPr marL="742950" indent="-285750" eaLnBrk="0" hangingPunct="0">
              <a:defRPr sz="2400">
                <a:solidFill>
                  <a:schemeClr val="tx1"/>
                </a:solidFill>
                <a:latin typeface="Lucida Sans" panose="020B0602030504020204" pitchFamily="34" charset="0"/>
                <a:ea typeface="永中宋体" charset="-122"/>
              </a:defRPr>
            </a:lvl2pPr>
            <a:lvl3pPr marL="1143000" indent="-228600" eaLnBrk="0" hangingPunct="0">
              <a:defRPr sz="2400">
                <a:solidFill>
                  <a:schemeClr val="tx1"/>
                </a:solidFill>
                <a:latin typeface="Lucida Sans" panose="020B0602030504020204" pitchFamily="34" charset="0"/>
                <a:ea typeface="永中宋体" charset="-122"/>
              </a:defRPr>
            </a:lvl3pPr>
            <a:lvl4pPr marL="1600200" indent="-228600" eaLnBrk="0" hangingPunct="0">
              <a:defRPr sz="2400">
                <a:solidFill>
                  <a:schemeClr val="tx1"/>
                </a:solidFill>
                <a:latin typeface="Lucida Sans" panose="020B0602030504020204" pitchFamily="34" charset="0"/>
                <a:ea typeface="永中宋体" charset="-122"/>
              </a:defRPr>
            </a:lvl4pPr>
            <a:lvl5pPr marL="2057400" indent="-228600" eaLnBrk="0" hangingPunct="0">
              <a:defRPr sz="2400">
                <a:solidFill>
                  <a:schemeClr val="tx1"/>
                </a:solidFill>
                <a:latin typeface="Lucida Sans" panose="020B0602030504020204" pitchFamily="34" charset="0"/>
                <a:ea typeface="永中宋体"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永中宋体" charset="-122"/>
              </a:defRPr>
            </a:lvl9pPr>
          </a:lstStyle>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U0: </a:t>
            </a:r>
            <a:r>
              <a:rPr lang="en-US" altLang="zh-CN" sz="1400" b="1" dirty="0" err="1">
                <a:solidFill>
                  <a:srgbClr val="11576A"/>
                </a:solidFill>
                <a:latin typeface="微软雅黑" panose="020B0503020204020204" pitchFamily="34" charset="-122"/>
                <a:ea typeface="微软雅黑" panose="020B0503020204020204" pitchFamily="34" charset="-122"/>
              </a:rPr>
              <a:t>ucore</a:t>
            </a:r>
            <a:r>
              <a:rPr lang="en-US" altLang="zh-CN" sz="1400" b="1" dirty="0">
                <a:solidFill>
                  <a:srgbClr val="11576A"/>
                </a:solidFill>
                <a:latin typeface="微软雅黑" panose="020B0503020204020204" pitchFamily="34" charset="-122"/>
                <a:ea typeface="微软雅黑" panose="020B0503020204020204" pitchFamily="34" charset="-122"/>
              </a:rPr>
              <a:t> porting on x86-64</a:t>
            </a: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Status: 100%, </a:t>
            </a:r>
            <a:r>
              <a:rPr lang="zh-CN" altLang="en-US"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ucorer</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wnz</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endParaRPr lang="en-US" altLang="zh-CN" sz="1400" b="1" dirty="0" smtClean="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smtClean="0">
                <a:solidFill>
                  <a:srgbClr val="11576A"/>
                </a:solidFill>
                <a:latin typeface="微软雅黑" panose="020B0503020204020204" pitchFamily="34" charset="-122"/>
                <a:ea typeface="微软雅黑" panose="020B0503020204020204" pitchFamily="34" charset="-122"/>
              </a:rPr>
              <a:t>U1</a:t>
            </a:r>
            <a:r>
              <a:rPr lang="en-US" altLang="zh-CN" sz="1400" b="1" dirty="0">
                <a:solidFill>
                  <a:srgbClr val="11576A"/>
                </a:solidFill>
                <a:latin typeface="微软雅黑" panose="020B0503020204020204" pitchFamily="34" charset="-122"/>
                <a:ea typeface="微软雅黑" panose="020B0503020204020204" pitchFamily="34" charset="-122"/>
              </a:rPr>
              <a:t>: local page replacement framework with different algorithms of</a:t>
            </a: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local page replacement</a:t>
            </a: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status: 100%, </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ucorer</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err="1">
                <a:solidFill>
                  <a:srgbClr val="11576A"/>
                </a:solidFill>
                <a:latin typeface="微软雅黑" panose="020B0503020204020204" pitchFamily="34" charset="-122"/>
                <a:ea typeface="微软雅黑" panose="020B0503020204020204" pitchFamily="34" charset="-122"/>
              </a:rPr>
              <a:t>yxh</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U2: </a:t>
            </a:r>
            <a:r>
              <a:rPr lang="en-US" altLang="zh-CN" sz="1400" b="1" dirty="0" err="1">
                <a:solidFill>
                  <a:srgbClr val="11576A"/>
                </a:solidFill>
                <a:latin typeface="微软雅黑" panose="020B0503020204020204" pitchFamily="34" charset="-122"/>
                <a:ea typeface="微软雅黑" panose="020B0503020204020204" pitchFamily="34" charset="-122"/>
              </a:rPr>
              <a:t>ucore</a:t>
            </a:r>
            <a:r>
              <a:rPr lang="zh-CN" altLang="en-US" sz="1400" b="1" dirty="0">
                <a:solidFill>
                  <a:srgbClr val="11576A"/>
                </a:solidFill>
                <a:latin typeface="微软雅黑" panose="020B0503020204020204" pitchFamily="34" charset="-122"/>
                <a:ea typeface="微软雅黑" panose="020B0503020204020204" pitchFamily="34" charset="-122"/>
              </a:rPr>
              <a:t>支持</a:t>
            </a:r>
            <a:r>
              <a:rPr lang="en-US" altLang="zh-CN" sz="1400" b="1" dirty="0">
                <a:solidFill>
                  <a:srgbClr val="11576A"/>
                </a:solidFill>
                <a:latin typeface="微软雅黑" panose="020B0503020204020204" pitchFamily="34" charset="-122"/>
                <a:ea typeface="微软雅黑" panose="020B0503020204020204" pitchFamily="34" charset="-122"/>
              </a:rPr>
              <a:t>ARM CPU(with </a:t>
            </a:r>
            <a:r>
              <a:rPr lang="en-US" altLang="zh-CN" sz="1400" b="1" dirty="0" err="1">
                <a:solidFill>
                  <a:srgbClr val="11576A"/>
                </a:solidFill>
                <a:latin typeface="微软雅黑" panose="020B0503020204020204" pitchFamily="34" charset="-122"/>
                <a:ea typeface="微软雅黑" panose="020B0503020204020204" pitchFamily="34" charset="-122"/>
              </a:rPr>
              <a:t>mmu</a:t>
            </a:r>
            <a:r>
              <a:rPr lang="en-US" altLang="zh-CN" sz="1400" b="1" dirty="0" smtClean="0">
                <a:solidFill>
                  <a:srgbClr val="11576A"/>
                </a:solidFill>
                <a:latin typeface="微软雅黑" panose="020B0503020204020204" pitchFamily="34" charset="-122"/>
                <a:ea typeface="微软雅黑" panose="020B0503020204020204" pitchFamily="34" charset="-122"/>
              </a:rPr>
              <a:t>)</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Status: </a:t>
            </a:r>
            <a:r>
              <a:rPr lang="en-US" altLang="zh-CN" sz="1400" b="1" dirty="0" smtClean="0">
                <a:solidFill>
                  <a:srgbClr val="11576A"/>
                </a:solidFill>
                <a:latin typeface="微软雅黑" panose="020B0503020204020204" pitchFamily="34" charset="-122"/>
                <a:ea typeface="微软雅黑" panose="020B0503020204020204" pitchFamily="34" charset="-122"/>
              </a:rPr>
              <a:t>100</a:t>
            </a:r>
            <a:r>
              <a:rPr lang="en-US" altLang="zh-CN" sz="1400" b="1" dirty="0">
                <a:solidFill>
                  <a:srgbClr val="11576A"/>
                </a:solidFill>
                <a:latin typeface="微软雅黑" panose="020B0503020204020204" pitchFamily="34" charset="-122"/>
                <a:ea typeface="微软雅黑" panose="020B0503020204020204" pitchFamily="34" charset="-122"/>
              </a:rPr>
              <a:t> %, </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ucorer</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wjf</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ykl</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xb</a:t>
            </a:r>
            <a:endParaRPr lang="en-US" altLang="zh-CN" sz="1400" b="1" dirty="0" smtClean="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smtClean="0">
                <a:solidFill>
                  <a:srgbClr val="11576A"/>
                </a:solidFill>
                <a:latin typeface="微软雅黑" panose="020B0503020204020204" pitchFamily="34" charset="-122"/>
                <a:ea typeface="微软雅黑" panose="020B0503020204020204" pitchFamily="34" charset="-122"/>
              </a:rPr>
              <a:t>…</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smtClean="0">
                <a:solidFill>
                  <a:srgbClr val="11576A"/>
                </a:solidFill>
                <a:latin typeface="微软雅黑" panose="020B0503020204020204" pitchFamily="34" charset="-122"/>
                <a:ea typeface="微软雅黑" panose="020B0503020204020204" pitchFamily="34" charset="-122"/>
              </a:rPr>
              <a:t>U9</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err="1">
                <a:solidFill>
                  <a:srgbClr val="11576A"/>
                </a:solidFill>
                <a:latin typeface="微软雅黑" panose="020B0503020204020204" pitchFamily="34" charset="-122"/>
                <a:ea typeface="微软雅黑" panose="020B0503020204020204" pitchFamily="34" charset="-122"/>
              </a:rPr>
              <a:t>ucore</a:t>
            </a:r>
            <a:r>
              <a:rPr lang="zh-CN" altLang="en-US" sz="1400" b="1" dirty="0">
                <a:solidFill>
                  <a:srgbClr val="11576A"/>
                </a:solidFill>
                <a:latin typeface="微软雅黑" panose="020B0503020204020204" pitchFamily="34" charset="-122"/>
                <a:ea typeface="微软雅黑" panose="020B0503020204020204" pitchFamily="34" charset="-122"/>
              </a:rPr>
              <a:t>文件系统框架：支持在</a:t>
            </a:r>
            <a:r>
              <a:rPr lang="en-US" altLang="zh-CN" sz="1400" b="1" dirty="0">
                <a:solidFill>
                  <a:srgbClr val="11576A"/>
                </a:solidFill>
                <a:latin typeface="微软雅黑" panose="020B0503020204020204" pitchFamily="34" charset="-122"/>
                <a:ea typeface="微软雅黑" panose="020B0503020204020204" pitchFamily="34" charset="-122"/>
              </a:rPr>
              <a:t>VFS</a:t>
            </a:r>
            <a:r>
              <a:rPr lang="zh-CN" altLang="en-US" sz="1400" b="1" dirty="0">
                <a:solidFill>
                  <a:srgbClr val="11576A"/>
                </a:solidFill>
                <a:latin typeface="微软雅黑" panose="020B0503020204020204" pitchFamily="34" charset="-122"/>
                <a:ea typeface="微软雅黑" panose="020B0503020204020204" pitchFamily="34" charset="-122"/>
              </a:rPr>
              <a:t>下同时支持</a:t>
            </a:r>
            <a:r>
              <a:rPr lang="en-US" altLang="zh-CN" sz="1400" b="1" dirty="0">
                <a:solidFill>
                  <a:srgbClr val="11576A"/>
                </a:solidFill>
                <a:latin typeface="微软雅黑" panose="020B0503020204020204" pitchFamily="34" charset="-122"/>
                <a:ea typeface="微软雅黑" panose="020B0503020204020204" pitchFamily="34" charset="-122"/>
              </a:rPr>
              <a:t>FAT32</a:t>
            </a:r>
            <a:r>
              <a:rPr lang="zh-CN" altLang="en-US" sz="1400" b="1" dirty="0">
                <a:solidFill>
                  <a:srgbClr val="11576A"/>
                </a:solidFill>
                <a:latin typeface="微软雅黑" panose="020B0503020204020204" pitchFamily="34" charset="-122"/>
                <a:ea typeface="微软雅黑" panose="020B0503020204020204" pitchFamily="34" charset="-122"/>
              </a:rPr>
              <a:t>等文件系统，实现更加简化的</a:t>
            </a:r>
            <a:r>
              <a:rPr lang="en-US" altLang="zh-CN" sz="1400" b="1" dirty="0">
                <a:solidFill>
                  <a:srgbClr val="11576A"/>
                </a:solidFill>
                <a:latin typeface="微软雅黑" panose="020B0503020204020204" pitchFamily="34" charset="-122"/>
                <a:ea typeface="微软雅黑" panose="020B0503020204020204" pitchFamily="34" charset="-122"/>
              </a:rPr>
              <a:t>VFS</a:t>
            </a:r>
            <a:r>
              <a:rPr lang="zh-CN" altLang="en-US" sz="1400" b="1" dirty="0">
                <a:solidFill>
                  <a:srgbClr val="11576A"/>
                </a:solidFill>
                <a:latin typeface="微软雅黑" panose="020B0503020204020204" pitchFamily="34" charset="-122"/>
                <a:ea typeface="微软雅黑" panose="020B0503020204020204" pitchFamily="34" charset="-122"/>
              </a:rPr>
              <a:t>、</a:t>
            </a:r>
            <a:r>
              <a:rPr lang="en-US" altLang="zh-CN" sz="1400" b="1" dirty="0">
                <a:solidFill>
                  <a:srgbClr val="11576A"/>
                </a:solidFill>
                <a:latin typeface="微软雅黑" panose="020B0503020204020204" pitchFamily="34" charset="-122"/>
                <a:ea typeface="微软雅黑" panose="020B0503020204020204" pitchFamily="34" charset="-122"/>
              </a:rPr>
              <a:t>FAT</a:t>
            </a:r>
            <a:r>
              <a:rPr lang="zh-CN" altLang="en-US" sz="1400" b="1" dirty="0">
                <a:solidFill>
                  <a:srgbClr val="11576A"/>
                </a:solidFill>
                <a:latin typeface="微软雅黑" panose="020B0503020204020204" pitchFamily="34" charset="-122"/>
                <a:ea typeface="微软雅黑" panose="020B0503020204020204" pitchFamily="34" charset="-122"/>
              </a:rPr>
              <a:t>和</a:t>
            </a:r>
            <a:r>
              <a:rPr lang="en-US" altLang="zh-CN" sz="1400" b="1" dirty="0">
                <a:solidFill>
                  <a:srgbClr val="11576A"/>
                </a:solidFill>
                <a:latin typeface="微软雅黑" panose="020B0503020204020204" pitchFamily="34" charset="-122"/>
                <a:ea typeface="微软雅黑" panose="020B0503020204020204" pitchFamily="34" charset="-122"/>
              </a:rPr>
              <a:t>SFS</a:t>
            </a:r>
            <a:r>
              <a:rPr lang="zh-CN" altLang="en-US" sz="1400" b="1" dirty="0" smtClean="0">
                <a:solidFill>
                  <a:srgbClr val="11576A"/>
                </a:solidFill>
                <a:latin typeface="微软雅黑" panose="020B0503020204020204" pitchFamily="34" charset="-122"/>
                <a:ea typeface="微软雅黑" panose="020B0503020204020204" pitchFamily="34" charset="-122"/>
              </a:rPr>
              <a:t>，并</a:t>
            </a:r>
            <a:r>
              <a:rPr lang="zh-CN" altLang="en-US" sz="1400" b="1" dirty="0">
                <a:solidFill>
                  <a:srgbClr val="11576A"/>
                </a:solidFill>
                <a:latin typeface="微软雅黑" panose="020B0503020204020204" pitchFamily="34" charset="-122"/>
                <a:ea typeface="微软雅黑" panose="020B0503020204020204" pitchFamily="34" charset="-122"/>
              </a:rPr>
              <a:t>能够实现高性能的基于</a:t>
            </a:r>
            <a:r>
              <a:rPr lang="en-US" altLang="zh-CN" sz="1400" b="1" dirty="0">
                <a:solidFill>
                  <a:srgbClr val="11576A"/>
                </a:solidFill>
                <a:latin typeface="微软雅黑" panose="020B0503020204020204" pitchFamily="34" charset="-122"/>
                <a:ea typeface="微软雅黑" panose="020B0503020204020204" pitchFamily="34" charset="-122"/>
              </a:rPr>
              <a:t>DMA</a:t>
            </a:r>
            <a:r>
              <a:rPr lang="zh-CN" altLang="en-US" sz="1400" b="1" dirty="0">
                <a:solidFill>
                  <a:srgbClr val="11576A"/>
                </a:solidFill>
                <a:latin typeface="微软雅黑" panose="020B0503020204020204" pitchFamily="34" charset="-122"/>
                <a:ea typeface="微软雅黑" panose="020B0503020204020204" pitchFamily="34" charset="-122"/>
              </a:rPr>
              <a:t>方式的磁盘访问</a:t>
            </a:r>
            <a:r>
              <a:rPr lang="zh-CN" altLang="en-US" sz="1400" b="1" dirty="0" smtClean="0">
                <a:solidFill>
                  <a:srgbClr val="11576A"/>
                </a:solidFill>
                <a:latin typeface="微软雅黑" panose="020B0503020204020204" pitchFamily="34" charset="-122"/>
                <a:ea typeface="微软雅黑" panose="020B0503020204020204" pitchFamily="34" charset="-122"/>
              </a:rPr>
              <a:t>；</a:t>
            </a:r>
            <a:endParaRPr lang="en-US" altLang="zh-CN" sz="1400" b="1" dirty="0" smtClean="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smtClean="0">
                <a:solidFill>
                  <a:srgbClr val="11576A"/>
                </a:solidFill>
                <a:latin typeface="微软雅黑" panose="020B0503020204020204" pitchFamily="34" charset="-122"/>
                <a:ea typeface="微软雅黑" panose="020B0503020204020204" pitchFamily="34" charset="-122"/>
              </a:rPr>
              <a:t>status</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smtClean="0">
                <a:solidFill>
                  <a:srgbClr val="11576A"/>
                </a:solidFill>
                <a:latin typeface="微软雅黑" panose="020B0503020204020204" pitchFamily="34" charset="-122"/>
                <a:ea typeface="微软雅黑" panose="020B0503020204020204" pitchFamily="34" charset="-122"/>
              </a:rPr>
              <a:t>100</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ucorer</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qz,rsw</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r>
              <a:rPr lang="en-US" altLang="zh-CN" sz="1400" b="1" dirty="0" smtClean="0">
                <a:solidFill>
                  <a:srgbClr val="11576A"/>
                </a:solidFill>
                <a:latin typeface="微软雅黑" panose="020B0503020204020204" pitchFamily="34" charset="-122"/>
                <a:ea typeface="微软雅黑" panose="020B0503020204020204" pitchFamily="34" charset="-122"/>
              </a:rPr>
              <a:t>…</a:t>
            </a: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U12:ucore</a:t>
            </a:r>
            <a:r>
              <a:rPr lang="zh-CN" altLang="en-US" sz="1400" b="1" dirty="0">
                <a:solidFill>
                  <a:srgbClr val="11576A"/>
                </a:solidFill>
                <a:latin typeface="微软雅黑" panose="020B0503020204020204" pitchFamily="34" charset="-122"/>
                <a:ea typeface="微软雅黑" panose="020B0503020204020204" pitchFamily="34" charset="-122"/>
              </a:rPr>
              <a:t>支持</a:t>
            </a:r>
            <a:r>
              <a:rPr lang="en-US" altLang="zh-CN" sz="1400" b="1" dirty="0">
                <a:solidFill>
                  <a:srgbClr val="11576A"/>
                </a:solidFill>
                <a:latin typeface="微软雅黑" panose="020B0503020204020204" pitchFamily="34" charset="-122"/>
                <a:ea typeface="微软雅黑" panose="020B0503020204020204" pitchFamily="34" charset="-122"/>
              </a:rPr>
              <a:t>GO </a:t>
            </a:r>
            <a:r>
              <a:rPr lang="en-US" altLang="zh-CN" sz="1400" b="1" dirty="0" smtClean="0">
                <a:solidFill>
                  <a:srgbClr val="11576A"/>
                </a:solidFill>
                <a:latin typeface="微软雅黑" panose="020B0503020204020204" pitchFamily="34" charset="-122"/>
                <a:ea typeface="微软雅黑" panose="020B0503020204020204" pitchFamily="34" charset="-122"/>
              </a:rPr>
              <a:t>programming</a:t>
            </a:r>
          </a:p>
          <a:p>
            <a:pPr eaLnBrk="1" hangingPunct="1"/>
            <a:r>
              <a:rPr lang="en-US" altLang="zh-CN" sz="1400" b="1" dirty="0">
                <a:solidFill>
                  <a:srgbClr val="11576A"/>
                </a:solidFill>
                <a:latin typeface="微软雅黑" panose="020B0503020204020204" pitchFamily="34" charset="-122"/>
                <a:ea typeface="微软雅黑" panose="020B0503020204020204" pitchFamily="34" charset="-122"/>
              </a:rPr>
              <a:t>Status: 100 %, </a:t>
            </a:r>
            <a:r>
              <a:rPr lang="en-US" altLang="zh-CN" sz="1400" b="1" dirty="0" smtClean="0">
                <a:solidFill>
                  <a:srgbClr val="11576A"/>
                </a:solidFill>
                <a:latin typeface="微软雅黑" panose="020B0503020204020204" pitchFamily="34" charset="-122"/>
                <a:ea typeface="微软雅黑" panose="020B0503020204020204" pitchFamily="34" charset="-122"/>
              </a:rPr>
              <a:t> </a:t>
            </a:r>
            <a:r>
              <a:rPr lang="en-US" altLang="zh-CN" sz="1400" b="1" dirty="0" err="1" smtClean="0">
                <a:solidFill>
                  <a:srgbClr val="11576A"/>
                </a:solidFill>
                <a:latin typeface="微软雅黑" panose="020B0503020204020204" pitchFamily="34" charset="-122"/>
                <a:ea typeface="微软雅黑" panose="020B0503020204020204" pitchFamily="34" charset="-122"/>
              </a:rPr>
              <a:t>ucorer</a:t>
            </a:r>
            <a:r>
              <a:rPr lang="en-US" altLang="zh-CN" sz="1400" b="1" dirty="0">
                <a:solidFill>
                  <a:srgbClr val="11576A"/>
                </a:solidFill>
                <a:latin typeface="微软雅黑" panose="020B0503020204020204" pitchFamily="34" charset="-122"/>
                <a:ea typeface="微软雅黑" panose="020B0503020204020204" pitchFamily="34" charset="-122"/>
              </a:rPr>
              <a:t>: </a:t>
            </a:r>
            <a:r>
              <a:rPr lang="en-US" altLang="zh-CN" sz="1400" b="1" dirty="0" err="1">
                <a:solidFill>
                  <a:srgbClr val="11576A"/>
                </a:solidFill>
                <a:latin typeface="微软雅黑" panose="020B0503020204020204" pitchFamily="34" charset="-122"/>
                <a:ea typeface="微软雅黑" panose="020B0503020204020204" pitchFamily="34" charset="-122"/>
              </a:rPr>
              <a:t>cr,fjy</a:t>
            </a:r>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endParaRPr lang="en-US" altLang="zh-CN" sz="1400" b="1" dirty="0">
              <a:solidFill>
                <a:srgbClr val="11576A"/>
              </a:solidFill>
              <a:latin typeface="微软雅黑" panose="020B0503020204020204" pitchFamily="34" charset="-122"/>
              <a:ea typeface="微软雅黑" panose="020B0503020204020204" pitchFamily="34" charset="-122"/>
            </a:endParaRPr>
          </a:p>
          <a:p>
            <a:pPr eaLnBrk="1" hangingPunct="1"/>
            <a:endParaRPr lang="en-US" altLang="zh-CN" sz="1400" b="1" dirty="0">
              <a:solidFill>
                <a:srgbClr val="11576A"/>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3131840" y="195486"/>
            <a:ext cx="3610744"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实验课程设计</a:t>
            </a:r>
            <a:endParaRPr lang="zh-CN" altLang="en-US" sz="3000" b="1" dirty="0">
              <a:solidFill>
                <a:srgbClr val="11576A"/>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094993866"/>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51920" y="195486"/>
            <a:ext cx="2530624" cy="857250"/>
          </a:xfrm>
        </p:spPr>
        <p:txBody>
          <a:bodyPr/>
          <a:lstStyle/>
          <a:p>
            <a:pPr algn="l"/>
            <a:r>
              <a:rPr lang="zh-CN" altLang="en-US" sz="3000" b="1" dirty="0">
                <a:solidFill>
                  <a:srgbClr val="11576A"/>
                </a:solidFill>
                <a:latin typeface="微软雅黑" pitchFamily="34" charset="-122"/>
                <a:ea typeface="微软雅黑" pitchFamily="34" charset="-122"/>
                <a:cs typeface="+mn-cs"/>
              </a:rPr>
              <a:t>效果</a:t>
            </a:r>
          </a:p>
        </p:txBody>
      </p:sp>
      <p:sp>
        <p:nvSpPr>
          <p:cNvPr id="31747" name="Rectangle 3"/>
          <p:cNvSpPr>
            <a:spLocks noGrp="1" noChangeArrowheads="1"/>
          </p:cNvSpPr>
          <p:nvPr>
            <p:ph type="body" idx="1"/>
          </p:nvPr>
        </p:nvSpPr>
        <p:spPr>
          <a:xfrm>
            <a:off x="467544" y="1052736"/>
            <a:ext cx="8229600" cy="3394472"/>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anose="020B0503020204020204" pitchFamily="34" charset="-122"/>
                <a:ea typeface="微软雅黑" panose="020B0503020204020204" pitchFamily="34" charset="-122"/>
              </a:rPr>
              <a:t>好的方面</a:t>
            </a:r>
          </a:p>
          <a:p>
            <a:pPr marL="457200" lvl="1" indent="0" eaLnBrk="1">
              <a:buNone/>
            </a:pPr>
            <a:r>
              <a:rPr lang="zh-CN" altLang="en-US" sz="1800" b="1" dirty="0">
                <a:solidFill>
                  <a:srgbClr val="11576A"/>
                </a:solidFill>
                <a:latin typeface="微软雅黑" panose="020B0503020204020204" pitchFamily="34" charset="-122"/>
                <a:ea typeface="微软雅黑" panose="020B0503020204020204" pitchFamily="34" charset="-122"/>
              </a:rPr>
              <a:t>理论和实验能够较好地结合起来，不再感到</a:t>
            </a:r>
            <a:r>
              <a:rPr lang="en-US" altLang="zh-CN" sz="1800" b="1" dirty="0">
                <a:solidFill>
                  <a:srgbClr val="11576A"/>
                </a:solidFill>
                <a:latin typeface="微软雅黑" panose="020B0503020204020204" pitchFamily="34" charset="-122"/>
                <a:ea typeface="微软雅黑" panose="020B0503020204020204" pitchFamily="34" charset="-122"/>
              </a:rPr>
              <a:t>OS</a:t>
            </a:r>
            <a:r>
              <a:rPr lang="zh-CN" altLang="en-US" sz="1800" b="1" dirty="0">
                <a:solidFill>
                  <a:srgbClr val="11576A"/>
                </a:solidFill>
                <a:latin typeface="微软雅黑" panose="020B0503020204020204" pitchFamily="34" charset="-122"/>
                <a:ea typeface="微软雅黑" panose="020B0503020204020204" pitchFamily="34" charset="-122"/>
              </a:rPr>
              <a:t>课是一个只要死记硬背的课程了</a:t>
            </a:r>
          </a:p>
          <a:p>
            <a:pPr marL="457200" lvl="1" indent="0" eaLnBrk="1">
              <a:buNone/>
            </a:pPr>
            <a:r>
              <a:rPr lang="zh-CN" altLang="en-US" sz="1800" b="1" dirty="0">
                <a:solidFill>
                  <a:srgbClr val="11576A"/>
                </a:solidFill>
                <a:latin typeface="微软雅黑" panose="020B0503020204020204" pitchFamily="34" charset="-122"/>
                <a:ea typeface="微软雅黑" panose="020B0503020204020204" pitchFamily="34" charset="-122"/>
              </a:rPr>
              <a:t>理解了一个</a:t>
            </a:r>
            <a:r>
              <a:rPr lang="en-US" altLang="zh-CN" sz="1800" b="1" dirty="0">
                <a:solidFill>
                  <a:srgbClr val="11576A"/>
                </a:solidFill>
                <a:latin typeface="微软雅黑" panose="020B0503020204020204" pitchFamily="34" charset="-122"/>
                <a:ea typeface="微软雅黑" panose="020B0503020204020204" pitchFamily="34" charset="-122"/>
              </a:rPr>
              <a:t>OS</a:t>
            </a:r>
            <a:r>
              <a:rPr lang="zh-CN" altLang="en-US" sz="1800" b="1" dirty="0">
                <a:solidFill>
                  <a:srgbClr val="11576A"/>
                </a:solidFill>
                <a:latin typeface="微软雅黑" panose="020B0503020204020204" pitchFamily="34" charset="-122"/>
                <a:ea typeface="微软雅黑" panose="020B0503020204020204" pitchFamily="34" charset="-122"/>
              </a:rPr>
              <a:t>的全局</a:t>
            </a:r>
            <a:r>
              <a:rPr lang="zh-CN" altLang="en-US" sz="1800" b="1" dirty="0" smtClean="0">
                <a:solidFill>
                  <a:srgbClr val="11576A"/>
                </a:solidFill>
                <a:latin typeface="微软雅黑" panose="020B0503020204020204" pitchFamily="34" charset="-122"/>
                <a:ea typeface="微软雅黑" panose="020B0503020204020204" pitchFamily="34" charset="-122"/>
              </a:rPr>
              <a:t>设计实现</a:t>
            </a:r>
            <a:r>
              <a:rPr lang="zh-CN" altLang="en-US" sz="1800" b="1" dirty="0">
                <a:solidFill>
                  <a:srgbClr val="11576A"/>
                </a:solidFill>
                <a:latin typeface="微软雅黑" panose="020B0503020204020204" pitchFamily="34" charset="-122"/>
                <a:ea typeface="微软雅黑" panose="020B0503020204020204" pitchFamily="34" charset="-122"/>
              </a:rPr>
              <a:t>，而不是一个一个分离的知识点</a:t>
            </a:r>
          </a:p>
          <a:p>
            <a:pPr marL="457200" lvl="1" indent="0" eaLnBrk="1">
              <a:buNone/>
            </a:pPr>
            <a:r>
              <a:rPr lang="zh-CN" altLang="en-US" sz="1800" b="1" dirty="0">
                <a:solidFill>
                  <a:srgbClr val="11576A"/>
                </a:solidFill>
                <a:latin typeface="微软雅黑" panose="020B0503020204020204" pitchFamily="34" charset="-122"/>
                <a:ea typeface="微软雅黑" panose="020B0503020204020204" pitchFamily="34" charset="-122"/>
              </a:rPr>
              <a:t>掌握了许多</a:t>
            </a:r>
            <a:r>
              <a:rPr lang="en-US" altLang="zh-CN" sz="1800" b="1" dirty="0">
                <a:solidFill>
                  <a:srgbClr val="11576A"/>
                </a:solidFill>
                <a:latin typeface="微软雅黑" panose="020B0503020204020204" pitchFamily="34" charset="-122"/>
                <a:ea typeface="微软雅黑" panose="020B0503020204020204" pitchFamily="34" charset="-122"/>
              </a:rPr>
              <a:t>OS</a:t>
            </a:r>
            <a:r>
              <a:rPr lang="zh-CN" altLang="en-US" sz="1800" b="1" dirty="0">
                <a:solidFill>
                  <a:srgbClr val="11576A"/>
                </a:solidFill>
                <a:latin typeface="微软雅黑" panose="020B0503020204020204" pitchFamily="34" charset="-122"/>
                <a:ea typeface="微软雅黑" panose="020B0503020204020204" pitchFamily="34" charset="-122"/>
              </a:rPr>
              <a:t>原理上没有涉及或涉及不够的东西，比如中断</a:t>
            </a:r>
            <a:r>
              <a:rPr lang="en-US" altLang="zh-CN" sz="1800" b="1" dirty="0">
                <a:solidFill>
                  <a:srgbClr val="11576A"/>
                </a:solidFill>
                <a:latin typeface="微软雅黑" panose="020B0503020204020204" pitchFamily="34" charset="-122"/>
                <a:ea typeface="微软雅黑" panose="020B0503020204020204" pitchFamily="34" charset="-122"/>
              </a:rPr>
              <a:t>/</a:t>
            </a:r>
            <a:r>
              <a:rPr lang="zh-CN" altLang="en-US" sz="1800" b="1" dirty="0">
                <a:solidFill>
                  <a:srgbClr val="11576A"/>
                </a:solidFill>
                <a:latin typeface="微软雅黑" panose="020B0503020204020204" pitchFamily="34" charset="-122"/>
                <a:ea typeface="微软雅黑" panose="020B0503020204020204" pitchFamily="34" charset="-122"/>
              </a:rPr>
              <a:t>系统调用的实现，</a:t>
            </a:r>
            <a:r>
              <a:rPr lang="en-US" altLang="zh-CN" sz="1800" b="1" dirty="0">
                <a:solidFill>
                  <a:srgbClr val="11576A"/>
                </a:solidFill>
                <a:latin typeface="微软雅黑" panose="020B0503020204020204" pitchFamily="34" charset="-122"/>
                <a:ea typeface="微软雅黑" panose="020B0503020204020204" pitchFamily="34" charset="-122"/>
              </a:rPr>
              <a:t>X86</a:t>
            </a:r>
            <a:r>
              <a:rPr lang="zh-CN" altLang="en-US" sz="1800" b="1" dirty="0">
                <a:solidFill>
                  <a:srgbClr val="11576A"/>
                </a:solidFill>
                <a:latin typeface="微软雅黑" panose="020B0503020204020204" pitchFamily="34" charset="-122"/>
                <a:ea typeface="微软雅黑" panose="020B0503020204020204" pitchFamily="34" charset="-122"/>
              </a:rPr>
              <a:t>的段页机制，进程上下文如何切换的，内核态和用户态的具体区别是什么</a:t>
            </a:r>
            <a:endParaRPr lang="en-US" altLang="zh-CN" sz="1800" b="1" dirty="0">
              <a:solidFill>
                <a:srgbClr val="11576A"/>
              </a:solidFill>
              <a:latin typeface="微软雅黑" panose="020B0503020204020204" pitchFamily="34" charset="-122"/>
              <a:ea typeface="微软雅黑" panose="020B0503020204020204" pitchFamily="34" charset="-122"/>
            </a:endParaRPr>
          </a:p>
          <a:p>
            <a:pPr marL="457200" lvl="1" indent="0" eaLnBrk="1">
              <a:buNone/>
            </a:pPr>
            <a:r>
              <a:rPr lang="zh-CN" altLang="en-US" sz="1800" b="1" dirty="0">
                <a:solidFill>
                  <a:srgbClr val="11576A"/>
                </a:solidFill>
                <a:latin typeface="微软雅黑" panose="020B0503020204020204" pitchFamily="34" charset="-122"/>
                <a:ea typeface="微软雅黑" panose="020B0503020204020204" pitchFamily="34" charset="-122"/>
              </a:rPr>
              <a:t>这是大学期碰到的最复杂的软件，学习了分析和设计大型系统软件的方法</a:t>
            </a:r>
          </a:p>
          <a:p>
            <a:pPr lvl="1" eaLnBrk="1">
              <a:buFont typeface="Lucida Sans" panose="020B0602030504020204" pitchFamily="34" charset="0"/>
              <a:buNone/>
            </a:pPr>
            <a:endParaRPr lang="zh-CN" altLang="en-US" b="1" dirty="0" smtClean="0">
              <a:solidFill>
                <a:srgbClr val="11576A"/>
              </a:solidFill>
              <a:latin typeface="微软雅黑" panose="020B0503020204020204" pitchFamily="34" charset="-122"/>
              <a:ea typeface="微软雅黑" panose="020B0503020204020204" pitchFamily="34" charset="-122"/>
            </a:endParaRPr>
          </a:p>
          <a:p>
            <a:pPr lvl="1" eaLnBrk="1">
              <a:buFont typeface="Lucida Sans" panose="020B0602030504020204" pitchFamily="34" charset="0"/>
              <a:buNone/>
            </a:pPr>
            <a:endParaRPr lang="zh-CN" altLang="en-US" b="1" dirty="0" smtClean="0">
              <a:solidFill>
                <a:srgbClr val="11576A"/>
              </a:solidFill>
              <a:latin typeface="微软雅黑" panose="020B0503020204020204" pitchFamily="34" charset="-122"/>
              <a:ea typeface="微软雅黑" panose="020B0503020204020204" pitchFamily="34" charset="-122"/>
            </a:endParaRPr>
          </a:p>
          <a:p>
            <a:pPr lvl="1" eaLnBrk="1">
              <a:buFont typeface="Lucida Sans" panose="020B0602030504020204" pitchFamily="34" charset="0"/>
              <a:buNone/>
            </a:pPr>
            <a:endParaRPr lang="zh-CN" altLang="en-US" b="1" dirty="0" smtClean="0">
              <a:solidFill>
                <a:srgbClr val="11576A"/>
              </a:solidFill>
              <a:latin typeface="微软雅黑" panose="020B0503020204020204" pitchFamily="34" charset="-122"/>
              <a:ea typeface="微软雅黑" panose="020B0503020204020204" pitchFamily="34" charset="-122"/>
            </a:endParaRPr>
          </a:p>
          <a:p>
            <a:pPr lvl="1" eaLnBrk="1">
              <a:buFont typeface="Lucida Sans" panose="020B0602030504020204" pitchFamily="34" charset="0"/>
              <a:buNone/>
            </a:pPr>
            <a:endParaRPr lang="en-US" altLang="zh-CN" b="1" dirty="0" smtClean="0">
              <a:solidFill>
                <a:srgbClr val="11576A"/>
              </a:solidFill>
              <a:latin typeface="微软雅黑" panose="020B0503020204020204" pitchFamily="34" charset="-122"/>
              <a:ea typeface="微软雅黑" panose="020B0503020204020204" pitchFamily="34" charset="-122"/>
            </a:endParaRPr>
          </a:p>
        </p:txBody>
      </p:sp>
      <p:pic>
        <p:nvPicPr>
          <p:cNvPr id="4" name="图片 3" descr="小点1.png"/>
          <p:cNvPicPr>
            <a:picLocks noChangeAspect="1"/>
          </p:cNvPicPr>
          <p:nvPr/>
        </p:nvPicPr>
        <p:blipFill>
          <a:blip r:embed="rId2" cstate="print"/>
          <a:stretch>
            <a:fillRect/>
          </a:stretch>
        </p:blipFill>
        <p:spPr>
          <a:xfrm>
            <a:off x="755576" y="1519130"/>
            <a:ext cx="144077" cy="148997"/>
          </a:xfrm>
          <a:prstGeom prst="rect">
            <a:avLst/>
          </a:prstGeom>
        </p:spPr>
      </p:pic>
      <p:pic>
        <p:nvPicPr>
          <p:cNvPr id="5" name="图片 4" descr="小点1.png"/>
          <p:cNvPicPr>
            <a:picLocks noChangeAspect="1"/>
          </p:cNvPicPr>
          <p:nvPr/>
        </p:nvPicPr>
        <p:blipFill>
          <a:blip r:embed="rId2" cstate="print"/>
          <a:stretch>
            <a:fillRect/>
          </a:stretch>
        </p:blipFill>
        <p:spPr>
          <a:xfrm>
            <a:off x="751262" y="2134521"/>
            <a:ext cx="144077" cy="148997"/>
          </a:xfrm>
          <a:prstGeom prst="rect">
            <a:avLst/>
          </a:prstGeom>
        </p:spPr>
      </p:pic>
      <p:pic>
        <p:nvPicPr>
          <p:cNvPr id="6" name="图片 5" descr="小点1.png"/>
          <p:cNvPicPr>
            <a:picLocks noChangeAspect="1"/>
          </p:cNvPicPr>
          <p:nvPr/>
        </p:nvPicPr>
        <p:blipFill>
          <a:blip r:embed="rId2" cstate="print"/>
          <a:stretch>
            <a:fillRect/>
          </a:stretch>
        </p:blipFill>
        <p:spPr>
          <a:xfrm>
            <a:off x="751262" y="2450878"/>
            <a:ext cx="144077" cy="148997"/>
          </a:xfrm>
          <a:prstGeom prst="rect">
            <a:avLst/>
          </a:prstGeom>
        </p:spPr>
      </p:pic>
      <p:pic>
        <p:nvPicPr>
          <p:cNvPr id="7" name="图片 6" descr="小点1.png"/>
          <p:cNvPicPr>
            <a:picLocks noChangeAspect="1"/>
          </p:cNvPicPr>
          <p:nvPr/>
        </p:nvPicPr>
        <p:blipFill>
          <a:blip r:embed="rId2" cstate="print"/>
          <a:stretch>
            <a:fillRect/>
          </a:stretch>
        </p:blipFill>
        <p:spPr>
          <a:xfrm>
            <a:off x="751261" y="3343479"/>
            <a:ext cx="144077" cy="148997"/>
          </a:xfrm>
          <a:prstGeom prst="rect">
            <a:avLst/>
          </a:prstGeom>
        </p:spPr>
      </p:pic>
    </p:spTree>
    <p:extLst>
      <p:ext uri="{BB962C8B-B14F-4D97-AF65-F5344CB8AC3E}">
        <p14:creationId xmlns:p14="http://schemas.microsoft.com/office/powerpoint/2010/main" val="4161025375"/>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95936" y="195486"/>
            <a:ext cx="2098576" cy="857250"/>
          </a:xfrm>
        </p:spPr>
        <p:txBody>
          <a:bodyPr/>
          <a:lstStyle/>
          <a:p>
            <a:pPr algn="l"/>
            <a:r>
              <a:rPr lang="zh-CN" altLang="en-US" sz="3000" b="1" dirty="0" smtClean="0">
                <a:solidFill>
                  <a:srgbClr val="11576A"/>
                </a:solidFill>
                <a:latin typeface="微软雅黑" pitchFamily="34" charset="-122"/>
                <a:ea typeface="微软雅黑" pitchFamily="34" charset="-122"/>
                <a:cs typeface="+mn-cs"/>
              </a:rPr>
              <a:t>小</a:t>
            </a:r>
            <a:r>
              <a:rPr lang="zh-CN" altLang="en-US" sz="3000" b="1" dirty="0">
                <a:solidFill>
                  <a:srgbClr val="11576A"/>
                </a:solidFill>
                <a:latin typeface="微软雅黑" pitchFamily="34" charset="-122"/>
                <a:ea typeface="微软雅黑" pitchFamily="34" charset="-122"/>
                <a:cs typeface="+mn-cs"/>
              </a:rPr>
              <a:t>结</a:t>
            </a:r>
          </a:p>
        </p:txBody>
      </p:sp>
      <p:sp>
        <p:nvSpPr>
          <p:cNvPr id="33795" name="Rectangle 3"/>
          <p:cNvSpPr>
            <a:spLocks noGrp="1" noChangeArrowheads="1"/>
          </p:cNvSpPr>
          <p:nvPr>
            <p:ph type="body" idx="1"/>
          </p:nvPr>
        </p:nvSpPr>
        <p:spPr>
          <a:xfrm>
            <a:off x="1619672" y="1635646"/>
            <a:ext cx="5472608" cy="2880320"/>
          </a:xfrm>
        </p:spPr>
        <p:txBody>
          <a:bodyPr/>
          <a:lstStyle/>
          <a:p>
            <a:pPr marL="457200" lvl="1" indent="0" eaLnBrk="1">
              <a:buNone/>
            </a:pPr>
            <a:r>
              <a:rPr lang="zh-CN" altLang="en-US" sz="2000" b="1" dirty="0" smtClean="0">
                <a:solidFill>
                  <a:srgbClr val="11576A"/>
                </a:solidFill>
                <a:latin typeface="微软雅黑" panose="020B0503020204020204" pitchFamily="34" charset="-122"/>
                <a:ea typeface="微软雅黑" panose="020B0503020204020204" pitchFamily="34" charset="-122"/>
              </a:rPr>
              <a:t>对覆盖大部分</a:t>
            </a:r>
            <a:r>
              <a:rPr lang="en-US" altLang="zh-CN" sz="2000" b="1" dirty="0" smtClean="0">
                <a:solidFill>
                  <a:srgbClr val="11576A"/>
                </a:solidFill>
                <a:latin typeface="微软雅黑" panose="020B0503020204020204" pitchFamily="34" charset="-122"/>
                <a:ea typeface="微软雅黑" panose="020B0503020204020204" pitchFamily="34" charset="-122"/>
              </a:rPr>
              <a:t>OS</a:t>
            </a:r>
            <a:r>
              <a:rPr lang="zh-CN" altLang="en-US" sz="2000" b="1" dirty="0" smtClean="0">
                <a:solidFill>
                  <a:srgbClr val="11576A"/>
                </a:solidFill>
                <a:latin typeface="微软雅黑" panose="020B0503020204020204" pitchFamily="34" charset="-122"/>
                <a:ea typeface="微软雅黑" panose="020B0503020204020204" pitchFamily="34" charset="-122"/>
              </a:rPr>
              <a:t>关键</a:t>
            </a:r>
            <a:r>
              <a:rPr lang="zh-CN" altLang="en-US" sz="2000" b="1" dirty="0">
                <a:solidFill>
                  <a:srgbClr val="11576A"/>
                </a:solidFill>
                <a:latin typeface="微软雅黑" panose="020B0503020204020204" pitchFamily="34" charset="-122"/>
                <a:ea typeface="微软雅黑" panose="020B0503020204020204" pitchFamily="34" charset="-122"/>
              </a:rPr>
              <a:t>知识点的</a:t>
            </a:r>
            <a:r>
              <a:rPr lang="zh-CN" altLang="en-US" sz="2000" b="1" dirty="0" smtClean="0">
                <a:solidFill>
                  <a:srgbClr val="11576A"/>
                </a:solidFill>
                <a:latin typeface="微软雅黑" panose="020B0503020204020204" pitchFamily="34" charset="-122"/>
                <a:ea typeface="微软雅黑" panose="020B0503020204020204" pitchFamily="34" charset="-122"/>
              </a:rPr>
              <a:t>微型</a:t>
            </a:r>
            <a:r>
              <a:rPr lang="en-US" altLang="zh-CN" sz="2000" b="1" dirty="0" smtClean="0">
                <a:solidFill>
                  <a:srgbClr val="11576A"/>
                </a:solidFill>
                <a:latin typeface="微软雅黑" panose="020B0503020204020204" pitchFamily="34" charset="-122"/>
                <a:ea typeface="微软雅黑" panose="020B0503020204020204" pitchFamily="34" charset="-122"/>
              </a:rPr>
              <a:t>OS</a:t>
            </a:r>
            <a:r>
              <a:rPr lang="zh-CN" altLang="en-US" sz="2000" b="1" dirty="0" smtClean="0">
                <a:solidFill>
                  <a:srgbClr val="11576A"/>
                </a:solidFill>
                <a:latin typeface="微软雅黑" panose="020B0503020204020204" pitchFamily="34" charset="-122"/>
                <a:ea typeface="微软雅黑" panose="020B0503020204020204" pitchFamily="34" charset="-122"/>
              </a:rPr>
              <a:t>开展</a:t>
            </a:r>
            <a:endParaRPr lang="en-US" altLang="zh-CN" sz="2000" b="1" dirty="0" smtClean="0">
              <a:solidFill>
                <a:srgbClr val="11576A"/>
              </a:solidFill>
              <a:latin typeface="微软雅黑" panose="020B0503020204020204" pitchFamily="34" charset="-122"/>
              <a:ea typeface="微软雅黑" panose="020B0503020204020204" pitchFamily="34" charset="-122"/>
            </a:endParaRPr>
          </a:p>
          <a:p>
            <a:pPr marL="457200" lvl="1" indent="0" eaLnBrk="1">
              <a:buNone/>
            </a:pPr>
            <a:r>
              <a:rPr lang="zh-CN" altLang="en-US" sz="2000" b="1" dirty="0" smtClean="0">
                <a:solidFill>
                  <a:srgbClr val="11576A"/>
                </a:solidFill>
                <a:latin typeface="微软雅黑" panose="020B0503020204020204" pitchFamily="34" charset="-122"/>
                <a:ea typeface="微软雅黑" panose="020B0503020204020204" pitchFamily="34" charset="-122"/>
              </a:rPr>
              <a:t>实验对学好</a:t>
            </a:r>
            <a:r>
              <a:rPr lang="en-US" altLang="zh-CN" sz="2000" b="1" dirty="0" smtClean="0">
                <a:solidFill>
                  <a:srgbClr val="11576A"/>
                </a:solidFill>
                <a:latin typeface="微软雅黑" panose="020B0503020204020204" pitchFamily="34" charset="-122"/>
                <a:ea typeface="微软雅黑" panose="020B0503020204020204" pitchFamily="34" charset="-122"/>
              </a:rPr>
              <a:t>OS</a:t>
            </a:r>
            <a:r>
              <a:rPr lang="zh-CN" altLang="en-US" sz="2000" b="1" dirty="0" smtClean="0">
                <a:solidFill>
                  <a:srgbClr val="11576A"/>
                </a:solidFill>
                <a:latin typeface="微软雅黑" panose="020B0503020204020204" pitchFamily="34" charset="-122"/>
                <a:ea typeface="微软雅黑" panose="020B0503020204020204" pitchFamily="34" charset="-122"/>
              </a:rPr>
              <a:t>课程</a:t>
            </a:r>
            <a:r>
              <a:rPr lang="zh-CN" altLang="en-US" sz="2000" b="1" dirty="0">
                <a:solidFill>
                  <a:srgbClr val="11576A"/>
                </a:solidFill>
                <a:latin typeface="微软雅黑" panose="020B0503020204020204" pitchFamily="34" charset="-122"/>
                <a:ea typeface="微软雅黑" panose="020B0503020204020204" pitchFamily="34" charset="-122"/>
              </a:rPr>
              <a:t>有极大的促进</a:t>
            </a:r>
            <a:r>
              <a:rPr lang="zh-CN" altLang="en-US" sz="2000" b="1" dirty="0" smtClean="0">
                <a:solidFill>
                  <a:srgbClr val="11576A"/>
                </a:solidFill>
                <a:latin typeface="微软雅黑" panose="020B0503020204020204" pitchFamily="34" charset="-122"/>
                <a:ea typeface="微软雅黑" panose="020B0503020204020204" pitchFamily="34" charset="-122"/>
              </a:rPr>
              <a:t>作用</a:t>
            </a:r>
            <a:endParaRPr lang="en-US" altLang="zh-CN" sz="2000" b="1" dirty="0" smtClean="0">
              <a:solidFill>
                <a:srgbClr val="11576A"/>
              </a:solidFill>
              <a:latin typeface="微软雅黑" panose="020B0503020204020204" pitchFamily="34" charset="-122"/>
              <a:ea typeface="微软雅黑" panose="020B0503020204020204" pitchFamily="34" charset="-122"/>
            </a:endParaRPr>
          </a:p>
          <a:p>
            <a:pPr marL="457200" lvl="1" indent="0" eaLnBrk="1">
              <a:buNone/>
            </a:pPr>
            <a:endParaRPr lang="en-US" altLang="zh-CN" sz="2000" b="1" dirty="0" smtClean="0">
              <a:solidFill>
                <a:srgbClr val="11576A"/>
              </a:solidFill>
              <a:latin typeface="微软雅黑" panose="020B0503020204020204" pitchFamily="34" charset="-122"/>
              <a:ea typeface="微软雅黑" panose="020B0503020204020204" pitchFamily="34" charset="-122"/>
            </a:endParaRPr>
          </a:p>
          <a:p>
            <a:pPr marL="457200" lvl="1" indent="0" algn="ctr" eaLnBrk="1">
              <a:buNone/>
            </a:pPr>
            <a:r>
              <a:rPr lang="zh-CN" altLang="en-US" sz="2400" b="1" dirty="0" smtClean="0">
                <a:solidFill>
                  <a:srgbClr val="11576A"/>
                </a:solidFill>
                <a:latin typeface="微软雅黑" panose="020B0503020204020204" pitchFamily="34" charset="-122"/>
                <a:ea typeface="微软雅黑" panose="020B0503020204020204" pitchFamily="34" charset="-122"/>
              </a:rPr>
              <a:t>你值得尝试！</a:t>
            </a:r>
            <a:endParaRPr lang="zh-CN" altLang="en-US" sz="2400" b="1" dirty="0">
              <a:solidFill>
                <a:srgbClr val="11576A"/>
              </a:solidFill>
              <a:latin typeface="微软雅黑" panose="020B0503020204020204" pitchFamily="34" charset="-122"/>
              <a:ea typeface="微软雅黑" panose="020B0503020204020204" pitchFamily="34" charset="-122"/>
            </a:endParaRPr>
          </a:p>
          <a:p>
            <a:pPr lvl="1" eaLnBrk="1"/>
            <a:endParaRPr lang="zh-CN" altLang="en-US" sz="2000" b="1" dirty="0" smtClean="0">
              <a:solidFill>
                <a:srgbClr val="11576A"/>
              </a:solidFill>
              <a:latin typeface="微软雅黑" panose="020B0503020204020204" pitchFamily="34" charset="-122"/>
              <a:ea typeface="微软雅黑" panose="020B0503020204020204" pitchFamily="34" charset="-122"/>
            </a:endParaRPr>
          </a:p>
          <a:p>
            <a:pPr lvl="1" eaLnBrk="1"/>
            <a:endParaRPr lang="en-US" altLang="zh-CN" sz="2000" b="1" dirty="0" smtClean="0">
              <a:solidFill>
                <a:srgbClr val="11576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507326"/>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843808" y="2067694"/>
            <a:ext cx="3528392" cy="857250"/>
          </a:xfrm>
        </p:spPr>
        <p:txBody>
          <a:bodyPr/>
          <a:lstStyle/>
          <a:p>
            <a:pPr algn="l"/>
            <a:r>
              <a:rPr lang="zh-CN" altLang="en-US" sz="4000" b="1" dirty="0">
                <a:solidFill>
                  <a:srgbClr val="11576A"/>
                </a:solidFill>
                <a:latin typeface="微软雅黑" pitchFamily="34" charset="-122"/>
                <a:ea typeface="微软雅黑" pitchFamily="34" charset="-122"/>
                <a:cs typeface="+mn-cs"/>
              </a:rPr>
              <a:t>实验环境</a:t>
            </a:r>
            <a:r>
              <a:rPr lang="zh-CN" altLang="en-US" sz="4000" b="1" dirty="0" smtClean="0">
                <a:solidFill>
                  <a:srgbClr val="11576A"/>
                </a:solidFill>
                <a:latin typeface="微软雅黑" pitchFamily="34" charset="-122"/>
                <a:ea typeface="微软雅黑" pitchFamily="34" charset="-122"/>
                <a:cs typeface="+mn-cs"/>
              </a:rPr>
              <a:t>介绍</a:t>
            </a:r>
            <a:endParaRPr lang="zh-CN" altLang="en-US" sz="4000" b="1" dirty="0">
              <a:solidFill>
                <a:srgbClr val="11576A"/>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573609703"/>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14744" y="214296"/>
            <a:ext cx="2143140"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内容提要</a:t>
            </a:r>
            <a:endParaRPr lang="zh-CN" altLang="en-US" sz="3000" b="1" dirty="0">
              <a:solidFill>
                <a:srgbClr val="11576A"/>
              </a:solidFill>
              <a:latin typeface="微软雅黑" pitchFamily="34" charset="-122"/>
              <a:ea typeface="微软雅黑" pitchFamily="34" charset="-122"/>
            </a:endParaRPr>
          </a:p>
        </p:txBody>
      </p:sp>
      <p:grpSp>
        <p:nvGrpSpPr>
          <p:cNvPr id="2" name="组合 1"/>
          <p:cNvGrpSpPr/>
          <p:nvPr/>
        </p:nvGrpSpPr>
        <p:grpSpPr>
          <a:xfrm>
            <a:off x="928662" y="928676"/>
            <a:ext cx="7143800" cy="732508"/>
            <a:chOff x="928662" y="928676"/>
            <a:chExt cx="7143800" cy="732508"/>
          </a:xfrm>
        </p:grpSpPr>
        <p:sp>
          <p:nvSpPr>
            <p:cNvPr id="83" name="TextBox 82"/>
            <p:cNvSpPr txBox="1"/>
            <p:nvPr/>
          </p:nvSpPr>
          <p:spPr>
            <a:xfrm>
              <a:off x="928662" y="928676"/>
              <a:ext cx="7143800" cy="732508"/>
            </a:xfrm>
            <a:prstGeom prst="rect">
              <a:avLst/>
            </a:prstGeom>
            <a:noFill/>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r>
                <a:rPr lang="zh-CN" altLang="en-US" b="1" dirty="0" smtClean="0"/>
                <a:t>  </a:t>
              </a:r>
              <a:r>
                <a:rPr lang="zh-CN" altLang="en-US" sz="2000" b="1" dirty="0" smtClean="0">
                  <a:solidFill>
                    <a:srgbClr val="11576A"/>
                  </a:solidFill>
                  <a:latin typeface="微软雅黑" pitchFamily="34" charset="-122"/>
                  <a:ea typeface="微软雅黑" pitchFamily="34" charset="-122"/>
                </a:rPr>
                <a:t>安装</a:t>
              </a:r>
              <a:r>
                <a:rPr lang="zh-CN" altLang="en-US" sz="2000" b="1" dirty="0">
                  <a:solidFill>
                    <a:srgbClr val="11576A"/>
                  </a:solidFill>
                  <a:latin typeface="微软雅黑" pitchFamily="34" charset="-122"/>
                  <a:ea typeface="微软雅黑" pitchFamily="34" charset="-122"/>
                </a:rPr>
                <a:t>实验环境</a:t>
              </a:r>
            </a:p>
            <a:p>
              <a:pPr marL="342900" indent="-342900">
                <a:spcBef>
                  <a:spcPct val="20000"/>
                </a:spcBef>
              </a:pPr>
              <a:r>
                <a:rPr lang="zh-CN" altLang="en-US" b="1" dirty="0" smtClean="0">
                  <a:solidFill>
                    <a:srgbClr val="11576A"/>
                  </a:solidFill>
                  <a:latin typeface="微软雅黑" pitchFamily="34" charset="-122"/>
                  <a:ea typeface="微软雅黑" pitchFamily="34" charset="-122"/>
                </a:rPr>
                <a:t>         在虚拟机上使用安装好的</a:t>
              </a:r>
              <a:r>
                <a:rPr lang="en-US" altLang="zh-CN" b="1" dirty="0" err="1" smtClean="0">
                  <a:solidFill>
                    <a:srgbClr val="11576A"/>
                  </a:solidFill>
                  <a:latin typeface="微软雅黑" pitchFamily="34" charset="-122"/>
                  <a:ea typeface="微软雅黑" pitchFamily="34" charset="-122"/>
                </a:rPr>
                <a:t>ubuntu</a:t>
              </a:r>
              <a:r>
                <a:rPr lang="zh-CN" altLang="en-US" b="1" dirty="0" smtClean="0">
                  <a:solidFill>
                    <a:srgbClr val="11576A"/>
                  </a:solidFill>
                  <a:latin typeface="微软雅黑" pitchFamily="34" charset="-122"/>
                  <a:ea typeface="微软雅黑" pitchFamily="34" charset="-122"/>
                </a:rPr>
                <a:t>实验环境</a:t>
              </a:r>
              <a:endParaRPr lang="zh-CN" altLang="zh-CN" sz="2000" b="1" dirty="0" smtClean="0">
                <a:solidFill>
                  <a:srgbClr val="11576A"/>
                </a:solidFill>
                <a:latin typeface="微软雅黑" pitchFamily="34" charset="-122"/>
                <a:ea typeface="微软雅黑" pitchFamily="34" charset="-122"/>
                <a:sym typeface="MS PGothic" pitchFamily="34" charset="-128"/>
              </a:endParaRPr>
            </a:p>
          </p:txBody>
        </p:sp>
        <p:pic>
          <p:nvPicPr>
            <p:cNvPr id="85" name="图片 84" descr="小点1.png"/>
            <p:cNvPicPr>
              <a:picLocks noChangeAspect="1"/>
            </p:cNvPicPr>
            <p:nvPr/>
          </p:nvPicPr>
          <p:blipFill>
            <a:blip r:embed="rId2" cstate="print"/>
            <a:stretch>
              <a:fillRect/>
            </a:stretch>
          </p:blipFill>
          <p:spPr>
            <a:xfrm>
              <a:off x="1369740" y="1407021"/>
              <a:ext cx="151066" cy="148997"/>
            </a:xfrm>
            <a:prstGeom prst="rect">
              <a:avLst/>
            </a:prstGeom>
          </p:spPr>
        </p:pic>
      </p:grpSp>
      <p:grpSp>
        <p:nvGrpSpPr>
          <p:cNvPr id="3" name="组合 2"/>
          <p:cNvGrpSpPr/>
          <p:nvPr/>
        </p:nvGrpSpPr>
        <p:grpSpPr>
          <a:xfrm>
            <a:off x="928662" y="1661184"/>
            <a:ext cx="7675786" cy="2394502"/>
            <a:chOff x="928662" y="1661184"/>
            <a:chExt cx="7143800" cy="2394502"/>
          </a:xfrm>
        </p:grpSpPr>
        <p:sp>
          <p:nvSpPr>
            <p:cNvPr id="15" name="TextBox 82"/>
            <p:cNvSpPr txBox="1"/>
            <p:nvPr/>
          </p:nvSpPr>
          <p:spPr>
            <a:xfrm>
              <a:off x="928662" y="1661184"/>
              <a:ext cx="7143800" cy="2394502"/>
            </a:xfrm>
            <a:prstGeom prst="rect">
              <a:avLst/>
            </a:prstGeom>
            <a:noFill/>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使用实验</a:t>
              </a:r>
              <a:r>
                <a:rPr lang="zh-CN" altLang="en-US" sz="2000" b="1" dirty="0">
                  <a:solidFill>
                    <a:srgbClr val="11576A"/>
                  </a:solidFill>
                  <a:latin typeface="微软雅黑" pitchFamily="34" charset="-122"/>
                  <a:ea typeface="微软雅黑" pitchFamily="34" charset="-122"/>
                </a:rPr>
                <a:t>工具</a:t>
              </a:r>
            </a:p>
            <a:p>
              <a:pPr marL="342900" indent="-342900">
                <a:spcBef>
                  <a:spcPct val="20000"/>
                </a:spcBef>
              </a:pPr>
              <a:r>
                <a:rPr lang="en-US" altLang="zh-CN" b="1" dirty="0" smtClean="0">
                  <a:solidFill>
                    <a:srgbClr val="11576A"/>
                  </a:solidFill>
                  <a:latin typeface="微软雅黑" pitchFamily="34" charset="-122"/>
                  <a:ea typeface="微软雅黑" pitchFamily="34" charset="-122"/>
                </a:rPr>
                <a:t>         shell</a:t>
              </a:r>
              <a:r>
                <a:rPr lang="zh-CN" altLang="en-US" b="1" dirty="0">
                  <a:solidFill>
                    <a:srgbClr val="11576A"/>
                  </a:solidFill>
                  <a:latin typeface="微软雅黑" pitchFamily="34" charset="-122"/>
                  <a:ea typeface="微软雅黑" pitchFamily="34" charset="-122"/>
                </a:rPr>
                <a:t>命令：</a:t>
              </a:r>
              <a:r>
                <a:rPr lang="en-US" altLang="zh-CN" b="1" dirty="0" err="1">
                  <a:solidFill>
                    <a:srgbClr val="11576A"/>
                  </a:solidFill>
                  <a:latin typeface="微软雅黑" pitchFamily="34" charset="-122"/>
                  <a:ea typeface="微软雅黑" pitchFamily="34" charset="-122"/>
                </a:rPr>
                <a:t>ls</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cd</a:t>
              </a:r>
              <a:r>
                <a:rPr lang="zh-CN" altLang="en-US" b="1" dirty="0">
                  <a:solidFill>
                    <a:srgbClr val="11576A"/>
                  </a:solidFill>
                  <a:latin typeface="微软雅黑" pitchFamily="34" charset="-122"/>
                  <a:ea typeface="微软雅黑" pitchFamily="34" charset="-122"/>
                </a:rPr>
                <a:t>、</a:t>
              </a:r>
              <a:r>
                <a:rPr lang="en-US" altLang="zh-CN" b="1" dirty="0" err="1">
                  <a:solidFill>
                    <a:srgbClr val="11576A"/>
                  </a:solidFill>
                  <a:latin typeface="微软雅黑" pitchFamily="34" charset="-122"/>
                  <a:ea typeface="微软雅黑" pitchFamily="34" charset="-122"/>
                </a:rPr>
                <a:t>rm</a:t>
              </a:r>
              <a:r>
                <a:rPr lang="zh-CN" altLang="en-US" b="1" dirty="0">
                  <a:solidFill>
                    <a:srgbClr val="11576A"/>
                  </a:solidFill>
                  <a:latin typeface="微软雅黑" pitchFamily="34" charset="-122"/>
                  <a:ea typeface="微软雅黑" pitchFamily="34" charset="-122"/>
                </a:rPr>
                <a:t>、</a:t>
              </a:r>
              <a:r>
                <a:rPr lang="en-US" altLang="zh-CN" b="1" dirty="0" err="1">
                  <a:solidFill>
                    <a:srgbClr val="11576A"/>
                  </a:solidFill>
                  <a:latin typeface="微软雅黑" pitchFamily="34" charset="-122"/>
                  <a:ea typeface="微软雅黑" pitchFamily="34" charset="-122"/>
                </a:rPr>
                <a:t>pwd</a:t>
              </a:r>
              <a:r>
                <a:rPr lang="en-US" altLang="zh-CN" b="1" dirty="0">
                  <a:solidFill>
                    <a:srgbClr val="11576A"/>
                  </a:solidFill>
                  <a:latin typeface="微软雅黑" pitchFamily="34" charset="-122"/>
                  <a:ea typeface="微软雅黑" pitchFamily="34" charset="-122"/>
                </a:rPr>
                <a:t>...</a:t>
              </a:r>
            </a:p>
            <a:p>
              <a:pPr marL="342900" indent="-342900">
                <a:spcBef>
                  <a:spcPct val="20000"/>
                </a:spcBef>
              </a:pPr>
              <a:r>
                <a:rPr lang="zh-CN" altLang="en-US" b="1" dirty="0" smtClean="0">
                  <a:solidFill>
                    <a:srgbClr val="11576A"/>
                  </a:solidFill>
                  <a:latin typeface="微软雅黑" pitchFamily="34" charset="-122"/>
                  <a:ea typeface="微软雅黑" pitchFamily="34" charset="-122"/>
                </a:rPr>
                <a:t>         系统维护</a:t>
              </a:r>
              <a:r>
                <a:rPr lang="zh-CN" altLang="en-US" b="1" dirty="0">
                  <a:solidFill>
                    <a:srgbClr val="11576A"/>
                  </a:solidFill>
                  <a:latin typeface="微软雅黑" pitchFamily="34" charset="-122"/>
                  <a:ea typeface="微软雅黑" pitchFamily="34" charset="-122"/>
                </a:rPr>
                <a:t>工具：</a:t>
              </a:r>
              <a:r>
                <a:rPr lang="en-US" altLang="zh-CN" b="1" dirty="0">
                  <a:solidFill>
                    <a:srgbClr val="11576A"/>
                  </a:solidFill>
                  <a:latin typeface="微软雅黑" pitchFamily="34" charset="-122"/>
                  <a:ea typeface="微软雅黑" pitchFamily="34" charset="-122"/>
                </a:rPr>
                <a:t>apt</a:t>
              </a:r>
              <a:r>
                <a:rPr lang="zh-CN" altLang="en-US" b="1" dirty="0">
                  <a:solidFill>
                    <a:srgbClr val="11576A"/>
                  </a:solidFill>
                  <a:latin typeface="微软雅黑" pitchFamily="34" charset="-122"/>
                  <a:ea typeface="微软雅黑" pitchFamily="34" charset="-122"/>
                </a:rPr>
                <a:t>、</a:t>
              </a:r>
              <a:r>
                <a:rPr lang="en-US" altLang="zh-CN" b="1" dirty="0" err="1">
                  <a:solidFill>
                    <a:srgbClr val="11576A"/>
                  </a:solidFill>
                  <a:latin typeface="微软雅黑" pitchFamily="34" charset="-122"/>
                  <a:ea typeface="微软雅黑" pitchFamily="34" charset="-122"/>
                </a:rPr>
                <a:t>git</a:t>
              </a:r>
              <a:endParaRPr lang="en-US" altLang="zh-CN" b="1" dirty="0">
                <a:solidFill>
                  <a:srgbClr val="11576A"/>
                </a:solidFill>
                <a:latin typeface="微软雅黑" pitchFamily="34" charset="-122"/>
                <a:ea typeface="微软雅黑" pitchFamily="34" charset="-122"/>
              </a:endParaRPr>
            </a:p>
            <a:p>
              <a:pPr marL="342900" indent="-342900">
                <a:spcBef>
                  <a:spcPct val="20000"/>
                </a:spcBef>
              </a:pPr>
              <a:r>
                <a:rPr lang="en-US" altLang="zh-CN" b="1" dirty="0">
                  <a:solidFill>
                    <a:srgbClr val="11576A"/>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源码</a:t>
              </a:r>
              <a:r>
                <a:rPr lang="zh-CN" altLang="en-US" b="1" dirty="0">
                  <a:solidFill>
                    <a:srgbClr val="11576A"/>
                  </a:solidFill>
                  <a:latin typeface="微软雅黑" pitchFamily="34" charset="-122"/>
                  <a:ea typeface="微软雅黑" pitchFamily="34" charset="-122"/>
                </a:rPr>
                <a:t>阅读与编辑工具</a:t>
              </a:r>
              <a:r>
                <a:rPr lang="zh-CN" altLang="en-US" b="1" dirty="0" smtClean="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 eclipse-CDT</a:t>
              </a:r>
              <a:r>
                <a:rPr lang="zh-CN" altLang="en-US" b="1" dirty="0">
                  <a:solidFill>
                    <a:srgbClr val="11576A"/>
                  </a:solidFill>
                  <a:latin typeface="微软雅黑" pitchFamily="34" charset="-122"/>
                  <a:ea typeface="微软雅黑" pitchFamily="34" charset="-122"/>
                </a:rPr>
                <a:t> 、 </a:t>
              </a:r>
              <a:r>
                <a:rPr lang="en-US" altLang="zh-CN" b="1" dirty="0" smtClean="0">
                  <a:solidFill>
                    <a:srgbClr val="11576A"/>
                  </a:solidFill>
                  <a:latin typeface="微软雅黑" pitchFamily="34" charset="-122"/>
                  <a:ea typeface="微软雅黑" pitchFamily="34" charset="-122"/>
                </a:rPr>
                <a:t>understand</a:t>
              </a:r>
              <a:r>
                <a:rPr lang="zh-CN" altLang="en-US" b="1" dirty="0">
                  <a:solidFill>
                    <a:srgbClr val="11576A"/>
                  </a:solidFill>
                  <a:latin typeface="微软雅黑" pitchFamily="34" charset="-122"/>
                  <a:ea typeface="微软雅黑" pitchFamily="34" charset="-122"/>
                </a:rPr>
                <a:t>、</a:t>
              </a:r>
              <a:r>
                <a:rPr lang="en-US" altLang="zh-CN" b="1" dirty="0" err="1">
                  <a:solidFill>
                    <a:srgbClr val="11576A"/>
                  </a:solidFill>
                  <a:latin typeface="微软雅黑" pitchFamily="34" charset="-122"/>
                  <a:ea typeface="微软雅黑" pitchFamily="34" charset="-122"/>
                </a:rPr>
                <a:t>gedit</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vim</a:t>
              </a:r>
            </a:p>
            <a:p>
              <a:pPr marL="342900" indent="-342900">
                <a:spcBef>
                  <a:spcPct val="20000"/>
                </a:spcBef>
              </a:pPr>
              <a:r>
                <a:rPr lang="zh-CN" altLang="en-US" b="1" dirty="0" smtClean="0">
                  <a:solidFill>
                    <a:srgbClr val="11576A"/>
                  </a:solidFill>
                  <a:latin typeface="微软雅黑" pitchFamily="34" charset="-122"/>
                  <a:ea typeface="微软雅黑" pitchFamily="34" charset="-122"/>
                </a:rPr>
                <a:t>         源码</a:t>
              </a:r>
              <a:r>
                <a:rPr lang="zh-CN" altLang="en-US" b="1" dirty="0">
                  <a:solidFill>
                    <a:srgbClr val="11576A"/>
                  </a:solidFill>
                  <a:latin typeface="微软雅黑" pitchFamily="34" charset="-122"/>
                  <a:ea typeface="微软雅黑" pitchFamily="34" charset="-122"/>
                </a:rPr>
                <a:t>比较工具：</a:t>
              </a:r>
              <a:r>
                <a:rPr lang="en-US" altLang="zh-CN" b="1" dirty="0">
                  <a:solidFill>
                    <a:srgbClr val="11576A"/>
                  </a:solidFill>
                  <a:latin typeface="微软雅黑" pitchFamily="34" charset="-122"/>
                  <a:ea typeface="微软雅黑" pitchFamily="34" charset="-122"/>
                </a:rPr>
                <a:t>diff</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meld</a:t>
              </a:r>
            </a:p>
            <a:p>
              <a:pPr marL="342900" indent="-342900">
                <a:spcBef>
                  <a:spcPct val="20000"/>
                </a:spcBef>
              </a:pPr>
              <a:r>
                <a:rPr lang="zh-CN" altLang="en-US" b="1" dirty="0" smtClean="0">
                  <a:solidFill>
                    <a:srgbClr val="11576A"/>
                  </a:solidFill>
                  <a:latin typeface="微软雅黑" pitchFamily="34" charset="-122"/>
                  <a:ea typeface="微软雅黑" pitchFamily="34" charset="-122"/>
                </a:rPr>
                <a:t>         开发</a:t>
              </a:r>
              <a:r>
                <a:rPr lang="zh-CN" altLang="en-US" b="1" dirty="0">
                  <a:solidFill>
                    <a:srgbClr val="11576A"/>
                  </a:solidFill>
                  <a:latin typeface="微软雅黑" pitchFamily="34" charset="-122"/>
                  <a:ea typeface="微软雅黑" pitchFamily="34" charset="-122"/>
                </a:rPr>
                <a:t>编译调试工具：</a:t>
              </a:r>
              <a:r>
                <a:rPr lang="en-US" altLang="zh-CN" b="1" dirty="0" err="1">
                  <a:solidFill>
                    <a:srgbClr val="11576A"/>
                  </a:solidFill>
                  <a:latin typeface="微软雅黑" pitchFamily="34" charset="-122"/>
                  <a:ea typeface="微软雅黑" pitchFamily="34" charset="-122"/>
                </a:rPr>
                <a:t>gcc</a:t>
              </a:r>
              <a:r>
                <a:rPr lang="en-US"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a:t>
              </a:r>
              <a:r>
                <a:rPr lang="en-US" altLang="zh-CN" b="1" dirty="0" err="1">
                  <a:solidFill>
                    <a:srgbClr val="11576A"/>
                  </a:solidFill>
                  <a:latin typeface="微软雅黑" pitchFamily="34" charset="-122"/>
                  <a:ea typeface="微软雅黑" pitchFamily="34" charset="-122"/>
                </a:rPr>
                <a:t>gdb</a:t>
              </a:r>
              <a:r>
                <a:rPr lang="en-US"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make</a:t>
              </a:r>
            </a:p>
            <a:p>
              <a:pPr marL="342900" indent="-342900">
                <a:spcBef>
                  <a:spcPct val="20000"/>
                </a:spcBef>
              </a:pPr>
              <a:r>
                <a:rPr lang="zh-CN" altLang="en-US" b="1" dirty="0" smtClean="0">
                  <a:solidFill>
                    <a:srgbClr val="11576A"/>
                  </a:solidFill>
                  <a:latin typeface="微软雅黑" pitchFamily="34" charset="-122"/>
                  <a:ea typeface="微软雅黑" pitchFamily="34" charset="-122"/>
                </a:rPr>
                <a:t>         硬件</a:t>
              </a:r>
              <a:r>
                <a:rPr lang="zh-CN" altLang="en-US" b="1" dirty="0">
                  <a:solidFill>
                    <a:srgbClr val="11576A"/>
                  </a:solidFill>
                  <a:latin typeface="微软雅黑" pitchFamily="34" charset="-122"/>
                  <a:ea typeface="微软雅黑" pitchFamily="34" charset="-122"/>
                </a:rPr>
                <a:t>模拟器：</a:t>
              </a:r>
              <a:r>
                <a:rPr lang="en-US" altLang="zh-CN" b="1" dirty="0" err="1" smtClean="0">
                  <a:solidFill>
                    <a:srgbClr val="11576A"/>
                  </a:solidFill>
                  <a:latin typeface="微软雅黑" pitchFamily="34" charset="-122"/>
                  <a:ea typeface="微软雅黑" pitchFamily="34" charset="-122"/>
                </a:rPr>
                <a:t>qemu</a:t>
              </a:r>
              <a:r>
                <a:rPr lang="en-US" altLang="zh-CN" b="1" dirty="0" smtClean="0">
                  <a:solidFill>
                    <a:srgbClr val="11576A"/>
                  </a:solidFill>
                  <a:latin typeface="微软雅黑" pitchFamily="34" charset="-122"/>
                  <a:ea typeface="微软雅黑" pitchFamily="34" charset="-122"/>
                </a:rPr>
                <a:t>   </a:t>
              </a:r>
              <a:endParaRPr lang="en-US" altLang="zh-CN" b="1" dirty="0">
                <a:solidFill>
                  <a:srgbClr val="11576A"/>
                </a:solidFill>
                <a:latin typeface="微软雅黑" pitchFamily="34" charset="-122"/>
                <a:ea typeface="微软雅黑" pitchFamily="34" charset="-122"/>
              </a:endParaRPr>
            </a:p>
          </p:txBody>
        </p:sp>
        <p:pic>
          <p:nvPicPr>
            <p:cNvPr id="16" name="图片 15" descr="小点1.png"/>
            <p:cNvPicPr>
              <a:picLocks noChangeAspect="1"/>
            </p:cNvPicPr>
            <p:nvPr/>
          </p:nvPicPr>
          <p:blipFill>
            <a:blip r:embed="rId2" cstate="print"/>
            <a:stretch>
              <a:fillRect/>
            </a:stretch>
          </p:blipFill>
          <p:spPr>
            <a:xfrm>
              <a:off x="1369740" y="2139529"/>
              <a:ext cx="151066" cy="148997"/>
            </a:xfrm>
            <a:prstGeom prst="rect">
              <a:avLst/>
            </a:prstGeom>
          </p:spPr>
        </p:pic>
        <p:pic>
          <p:nvPicPr>
            <p:cNvPr id="17" name="图片 16" descr="小点1.png"/>
            <p:cNvPicPr>
              <a:picLocks noChangeAspect="1"/>
            </p:cNvPicPr>
            <p:nvPr/>
          </p:nvPicPr>
          <p:blipFill>
            <a:blip r:embed="rId2" cstate="print"/>
            <a:stretch>
              <a:fillRect/>
            </a:stretch>
          </p:blipFill>
          <p:spPr>
            <a:xfrm>
              <a:off x="1369740" y="2470265"/>
              <a:ext cx="151066" cy="148997"/>
            </a:xfrm>
            <a:prstGeom prst="rect">
              <a:avLst/>
            </a:prstGeom>
          </p:spPr>
        </p:pic>
        <p:pic>
          <p:nvPicPr>
            <p:cNvPr id="18" name="图片 17" descr="小点1.png"/>
            <p:cNvPicPr>
              <a:picLocks noChangeAspect="1"/>
            </p:cNvPicPr>
            <p:nvPr/>
          </p:nvPicPr>
          <p:blipFill>
            <a:blip r:embed="rId2" cstate="print"/>
            <a:stretch>
              <a:fillRect/>
            </a:stretch>
          </p:blipFill>
          <p:spPr>
            <a:xfrm>
              <a:off x="1369740" y="2782111"/>
              <a:ext cx="151066" cy="148997"/>
            </a:xfrm>
            <a:prstGeom prst="rect">
              <a:avLst/>
            </a:prstGeom>
          </p:spPr>
        </p:pic>
        <p:pic>
          <p:nvPicPr>
            <p:cNvPr id="19" name="图片 18" descr="小点1.png"/>
            <p:cNvPicPr>
              <a:picLocks noChangeAspect="1"/>
            </p:cNvPicPr>
            <p:nvPr/>
          </p:nvPicPr>
          <p:blipFill>
            <a:blip r:embed="rId2" cstate="print"/>
            <a:stretch>
              <a:fillRect/>
            </a:stretch>
          </p:blipFill>
          <p:spPr>
            <a:xfrm>
              <a:off x="1369740" y="3112847"/>
              <a:ext cx="151066" cy="148997"/>
            </a:xfrm>
            <a:prstGeom prst="rect">
              <a:avLst/>
            </a:prstGeom>
          </p:spPr>
        </p:pic>
        <p:pic>
          <p:nvPicPr>
            <p:cNvPr id="20" name="图片 19" descr="小点1.png"/>
            <p:cNvPicPr>
              <a:picLocks noChangeAspect="1"/>
            </p:cNvPicPr>
            <p:nvPr/>
          </p:nvPicPr>
          <p:blipFill>
            <a:blip r:embed="rId2" cstate="print"/>
            <a:stretch>
              <a:fillRect/>
            </a:stretch>
          </p:blipFill>
          <p:spPr>
            <a:xfrm>
              <a:off x="1369740" y="3445242"/>
              <a:ext cx="151066" cy="148997"/>
            </a:xfrm>
            <a:prstGeom prst="rect">
              <a:avLst/>
            </a:prstGeom>
          </p:spPr>
        </p:pic>
        <p:pic>
          <p:nvPicPr>
            <p:cNvPr id="21" name="图片 20" descr="小点1.png"/>
            <p:cNvPicPr>
              <a:picLocks noChangeAspect="1"/>
            </p:cNvPicPr>
            <p:nvPr/>
          </p:nvPicPr>
          <p:blipFill>
            <a:blip r:embed="rId2" cstate="print"/>
            <a:stretch>
              <a:fillRect/>
            </a:stretch>
          </p:blipFill>
          <p:spPr>
            <a:xfrm>
              <a:off x="1369740" y="3775978"/>
              <a:ext cx="151066" cy="148997"/>
            </a:xfrm>
            <a:prstGeom prst="rect">
              <a:avLst/>
            </a:prstGeom>
          </p:spPr>
        </p:pic>
      </p:grpSp>
    </p:spTree>
    <p:extLst>
      <p:ext uri="{BB962C8B-B14F-4D97-AF65-F5344CB8AC3E}">
        <p14:creationId xmlns:p14="http://schemas.microsoft.com/office/powerpoint/2010/main" val="7174073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14744" y="214296"/>
            <a:ext cx="2143140"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内容提要</a:t>
            </a:r>
            <a:endParaRPr lang="zh-CN" altLang="en-US" sz="3000" b="1" dirty="0">
              <a:solidFill>
                <a:srgbClr val="11576A"/>
              </a:solidFill>
              <a:latin typeface="微软雅黑" pitchFamily="34" charset="-122"/>
              <a:ea typeface="微软雅黑" pitchFamily="34" charset="-122"/>
            </a:endParaRPr>
          </a:p>
        </p:txBody>
      </p:sp>
      <p:grpSp>
        <p:nvGrpSpPr>
          <p:cNvPr id="2" name="组合 1"/>
          <p:cNvGrpSpPr/>
          <p:nvPr/>
        </p:nvGrpSpPr>
        <p:grpSpPr>
          <a:xfrm>
            <a:off x="928662" y="928676"/>
            <a:ext cx="7143800" cy="1397306"/>
            <a:chOff x="928662" y="928676"/>
            <a:chExt cx="7143800" cy="1397306"/>
          </a:xfrm>
        </p:grpSpPr>
        <p:sp>
          <p:nvSpPr>
            <p:cNvPr id="83" name="TextBox 82"/>
            <p:cNvSpPr txBox="1"/>
            <p:nvPr/>
          </p:nvSpPr>
          <p:spPr>
            <a:xfrm>
              <a:off x="928662" y="928676"/>
              <a:ext cx="7143800" cy="1397306"/>
            </a:xfrm>
            <a:prstGeom prst="rect">
              <a:avLst/>
            </a:prstGeom>
            <a:noFill/>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了解</a:t>
              </a:r>
              <a:r>
                <a:rPr lang="en-US" altLang="zh-CN" sz="2000" b="1" dirty="0">
                  <a:solidFill>
                    <a:srgbClr val="11576A"/>
                  </a:solidFill>
                  <a:latin typeface="微软雅黑" pitchFamily="34" charset="-122"/>
                  <a:ea typeface="微软雅黑" pitchFamily="34" charset="-122"/>
                </a:rPr>
                <a:t>x86-32</a:t>
              </a:r>
              <a:r>
                <a:rPr lang="zh-CN" altLang="en-US" sz="2000" b="1" dirty="0">
                  <a:solidFill>
                    <a:srgbClr val="11576A"/>
                  </a:solidFill>
                  <a:latin typeface="微软雅黑" pitchFamily="34" charset="-122"/>
                  <a:ea typeface="微软雅黑" pitchFamily="34" charset="-122"/>
                </a:rPr>
                <a:t>硬件</a:t>
              </a:r>
            </a:p>
            <a:p>
              <a:pPr marL="342900" indent="-342900">
                <a:spcBef>
                  <a:spcPct val="20000"/>
                </a:spcBef>
              </a:pPr>
              <a:r>
                <a:rPr lang="en-US" altLang="zh-CN" b="1" dirty="0" smtClean="0">
                  <a:solidFill>
                    <a:srgbClr val="11576A"/>
                  </a:solidFill>
                  <a:latin typeface="微软雅黑" pitchFamily="34" charset="-122"/>
                  <a:ea typeface="微软雅黑" pitchFamily="34" charset="-122"/>
                </a:rPr>
                <a:t>         Intel </a:t>
              </a:r>
              <a:r>
                <a:rPr lang="en-US" altLang="zh-CN" b="1" dirty="0">
                  <a:solidFill>
                    <a:srgbClr val="11576A"/>
                  </a:solidFill>
                  <a:latin typeface="微软雅黑" pitchFamily="34" charset="-122"/>
                  <a:ea typeface="微软雅黑" pitchFamily="34" charset="-122"/>
                </a:rPr>
                <a:t>80386</a:t>
              </a:r>
              <a:r>
                <a:rPr lang="zh-CN" altLang="en-US" b="1" dirty="0">
                  <a:solidFill>
                    <a:srgbClr val="11576A"/>
                  </a:solidFill>
                  <a:latin typeface="微软雅黑" pitchFamily="34" charset="-122"/>
                  <a:ea typeface="微软雅黑" pitchFamily="34" charset="-122"/>
                </a:rPr>
                <a:t>运行模式概述</a:t>
              </a:r>
            </a:p>
            <a:p>
              <a:pPr marL="342900" indent="-342900">
                <a:spcBef>
                  <a:spcPct val="20000"/>
                </a:spcBef>
              </a:pPr>
              <a:r>
                <a:rPr lang="en-US" altLang="zh-CN" b="1" dirty="0" smtClean="0">
                  <a:solidFill>
                    <a:srgbClr val="11576A"/>
                  </a:solidFill>
                  <a:latin typeface="微软雅黑" pitchFamily="34" charset="-122"/>
                  <a:ea typeface="微软雅黑" pitchFamily="34" charset="-122"/>
                </a:rPr>
                <a:t>         Intel </a:t>
              </a:r>
              <a:r>
                <a:rPr lang="en-US" altLang="zh-CN" b="1" dirty="0">
                  <a:solidFill>
                    <a:srgbClr val="11576A"/>
                  </a:solidFill>
                  <a:latin typeface="微软雅黑" pitchFamily="34" charset="-122"/>
                  <a:ea typeface="微软雅黑" pitchFamily="34" charset="-122"/>
                </a:rPr>
                <a:t>80386</a:t>
              </a:r>
              <a:r>
                <a:rPr lang="zh-CN" altLang="en-US" b="1" dirty="0">
                  <a:solidFill>
                    <a:srgbClr val="11576A"/>
                  </a:solidFill>
                  <a:latin typeface="微软雅黑" pitchFamily="34" charset="-122"/>
                  <a:ea typeface="微软雅黑" pitchFamily="34" charset="-122"/>
                </a:rPr>
                <a:t>内存架构概述</a:t>
              </a:r>
            </a:p>
            <a:p>
              <a:pPr marL="342900" indent="-342900">
                <a:spcBef>
                  <a:spcPct val="20000"/>
                </a:spcBef>
              </a:pPr>
              <a:r>
                <a:rPr lang="en-US" altLang="zh-CN" b="1" dirty="0" smtClean="0">
                  <a:solidFill>
                    <a:srgbClr val="11576A"/>
                  </a:solidFill>
                  <a:latin typeface="微软雅黑" pitchFamily="34" charset="-122"/>
                  <a:ea typeface="微软雅黑" pitchFamily="34" charset="-122"/>
                </a:rPr>
                <a:t>         Intel </a:t>
              </a:r>
              <a:r>
                <a:rPr lang="en-US" altLang="zh-CN" b="1" dirty="0">
                  <a:solidFill>
                    <a:srgbClr val="11576A"/>
                  </a:solidFill>
                  <a:latin typeface="微软雅黑" pitchFamily="34" charset="-122"/>
                  <a:ea typeface="微软雅黑" pitchFamily="34" charset="-122"/>
                </a:rPr>
                <a:t>80386</a:t>
              </a:r>
              <a:r>
                <a:rPr lang="zh-CN" altLang="en-US" b="1" dirty="0">
                  <a:solidFill>
                    <a:srgbClr val="11576A"/>
                  </a:solidFill>
                  <a:latin typeface="微软雅黑" pitchFamily="34" charset="-122"/>
                  <a:ea typeface="微软雅黑" pitchFamily="34" charset="-122"/>
                </a:rPr>
                <a:t>寄存器概述</a:t>
              </a:r>
            </a:p>
          </p:txBody>
        </p:sp>
        <p:pic>
          <p:nvPicPr>
            <p:cNvPr id="85" name="图片 84" descr="小点1.png"/>
            <p:cNvPicPr>
              <a:picLocks noChangeAspect="1"/>
            </p:cNvPicPr>
            <p:nvPr/>
          </p:nvPicPr>
          <p:blipFill>
            <a:blip r:embed="rId2" cstate="print"/>
            <a:stretch>
              <a:fillRect/>
            </a:stretch>
          </p:blipFill>
          <p:spPr>
            <a:xfrm>
              <a:off x="1369740" y="1407021"/>
              <a:ext cx="151066" cy="148997"/>
            </a:xfrm>
            <a:prstGeom prst="rect">
              <a:avLst/>
            </a:prstGeom>
          </p:spPr>
        </p:pic>
        <p:pic>
          <p:nvPicPr>
            <p:cNvPr id="16" name="图片 15" descr="小点1.png"/>
            <p:cNvPicPr>
              <a:picLocks noChangeAspect="1"/>
            </p:cNvPicPr>
            <p:nvPr/>
          </p:nvPicPr>
          <p:blipFill>
            <a:blip r:embed="rId2" cstate="print"/>
            <a:stretch>
              <a:fillRect/>
            </a:stretch>
          </p:blipFill>
          <p:spPr>
            <a:xfrm>
              <a:off x="1369740" y="1715274"/>
              <a:ext cx="151066" cy="148997"/>
            </a:xfrm>
            <a:prstGeom prst="rect">
              <a:avLst/>
            </a:prstGeom>
          </p:spPr>
        </p:pic>
        <p:pic>
          <p:nvPicPr>
            <p:cNvPr id="17" name="图片 16" descr="小点1.png"/>
            <p:cNvPicPr>
              <a:picLocks noChangeAspect="1"/>
            </p:cNvPicPr>
            <p:nvPr/>
          </p:nvPicPr>
          <p:blipFill>
            <a:blip r:embed="rId2" cstate="print"/>
            <a:stretch>
              <a:fillRect/>
            </a:stretch>
          </p:blipFill>
          <p:spPr>
            <a:xfrm>
              <a:off x="1369740" y="2046010"/>
              <a:ext cx="151066" cy="148997"/>
            </a:xfrm>
            <a:prstGeom prst="rect">
              <a:avLst/>
            </a:prstGeom>
          </p:spPr>
        </p:pic>
      </p:grpSp>
      <p:grpSp>
        <p:nvGrpSpPr>
          <p:cNvPr id="3" name="组合 2"/>
          <p:cNvGrpSpPr/>
          <p:nvPr/>
        </p:nvGrpSpPr>
        <p:grpSpPr>
          <a:xfrm>
            <a:off x="928662" y="2283718"/>
            <a:ext cx="7143800" cy="1064907"/>
            <a:chOff x="928662" y="2283718"/>
            <a:chExt cx="7143800" cy="1064907"/>
          </a:xfrm>
        </p:grpSpPr>
        <p:sp>
          <p:nvSpPr>
            <p:cNvPr id="15" name="TextBox 82"/>
            <p:cNvSpPr txBox="1"/>
            <p:nvPr/>
          </p:nvSpPr>
          <p:spPr>
            <a:xfrm>
              <a:off x="928662" y="2283718"/>
              <a:ext cx="7143800" cy="1064907"/>
            </a:xfrm>
            <a:prstGeom prst="rect">
              <a:avLst/>
            </a:prstGeom>
            <a:noFill/>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了解</a:t>
              </a:r>
              <a:r>
                <a:rPr lang="en-US" altLang="zh-CN" sz="2000" b="1" dirty="0" err="1">
                  <a:solidFill>
                    <a:srgbClr val="11576A"/>
                  </a:solidFill>
                  <a:latin typeface="微软雅黑" pitchFamily="34" charset="-122"/>
                  <a:ea typeface="微软雅黑" pitchFamily="34" charset="-122"/>
                </a:rPr>
                <a:t>ucore</a:t>
              </a:r>
              <a:r>
                <a:rPr lang="zh-CN" altLang="en-US" sz="2000" b="1" dirty="0">
                  <a:solidFill>
                    <a:srgbClr val="11576A"/>
                  </a:solidFill>
                  <a:latin typeface="微软雅黑" pitchFamily="34" charset="-122"/>
                  <a:ea typeface="微软雅黑" pitchFamily="34" charset="-122"/>
                </a:rPr>
                <a:t>编程方法和通用数据结构</a:t>
              </a:r>
            </a:p>
            <a:p>
              <a:pPr marL="342900" indent="-342900">
                <a:spcBef>
                  <a:spcPct val="20000"/>
                </a:spcBef>
              </a:pPr>
              <a:r>
                <a:rPr lang="zh-CN" altLang="en-US" b="1" dirty="0" smtClean="0">
                  <a:solidFill>
                    <a:srgbClr val="11576A"/>
                  </a:solidFill>
                  <a:latin typeface="微软雅黑" pitchFamily="34" charset="-122"/>
                  <a:ea typeface="微软雅黑" pitchFamily="34" charset="-122"/>
                </a:rPr>
                <a:t>         面向对象</a:t>
              </a:r>
              <a:r>
                <a:rPr lang="zh-CN" altLang="en-US" b="1" dirty="0">
                  <a:solidFill>
                    <a:srgbClr val="11576A"/>
                  </a:solidFill>
                  <a:latin typeface="微软雅黑" pitchFamily="34" charset="-122"/>
                  <a:ea typeface="微软雅黑" pitchFamily="34" charset="-122"/>
                </a:rPr>
                <a:t>编程方法</a:t>
              </a:r>
            </a:p>
            <a:p>
              <a:pPr marL="342900" indent="-342900">
                <a:spcBef>
                  <a:spcPct val="20000"/>
                </a:spcBef>
              </a:pPr>
              <a:r>
                <a:rPr lang="zh-CN" altLang="en-US" b="1" dirty="0" smtClean="0">
                  <a:solidFill>
                    <a:srgbClr val="11576A"/>
                  </a:solidFill>
                  <a:latin typeface="微软雅黑" pitchFamily="34" charset="-122"/>
                  <a:ea typeface="微软雅黑" pitchFamily="34" charset="-122"/>
                </a:rPr>
                <a:t>         通用</a:t>
              </a:r>
              <a:r>
                <a:rPr lang="zh-CN" altLang="en-US" b="1" dirty="0">
                  <a:solidFill>
                    <a:srgbClr val="11576A"/>
                  </a:solidFill>
                  <a:latin typeface="微软雅黑" pitchFamily="34" charset="-122"/>
                  <a:ea typeface="微软雅黑" pitchFamily="34" charset="-122"/>
                </a:rPr>
                <a:t>数据结构</a:t>
              </a:r>
            </a:p>
          </p:txBody>
        </p:sp>
        <p:pic>
          <p:nvPicPr>
            <p:cNvPr id="18" name="图片 17" descr="小点1.png"/>
            <p:cNvPicPr>
              <a:picLocks noChangeAspect="1"/>
            </p:cNvPicPr>
            <p:nvPr/>
          </p:nvPicPr>
          <p:blipFill>
            <a:blip r:embed="rId2" cstate="print"/>
            <a:stretch>
              <a:fillRect/>
            </a:stretch>
          </p:blipFill>
          <p:spPr>
            <a:xfrm>
              <a:off x="1369740" y="2782111"/>
              <a:ext cx="151066" cy="148997"/>
            </a:xfrm>
            <a:prstGeom prst="rect">
              <a:avLst/>
            </a:prstGeom>
          </p:spPr>
        </p:pic>
        <p:pic>
          <p:nvPicPr>
            <p:cNvPr id="19" name="图片 18" descr="小点1.png"/>
            <p:cNvPicPr>
              <a:picLocks noChangeAspect="1"/>
            </p:cNvPicPr>
            <p:nvPr/>
          </p:nvPicPr>
          <p:blipFill>
            <a:blip r:embed="rId2" cstate="print"/>
            <a:stretch>
              <a:fillRect/>
            </a:stretch>
          </p:blipFill>
          <p:spPr>
            <a:xfrm>
              <a:off x="1369740" y="3112847"/>
              <a:ext cx="151066" cy="148997"/>
            </a:xfrm>
            <a:prstGeom prst="rect">
              <a:avLst/>
            </a:prstGeom>
          </p:spPr>
        </p:pic>
      </p:grpSp>
    </p:spTree>
    <p:extLst>
      <p:ext uri="{BB962C8B-B14F-4D97-AF65-F5344CB8AC3E}">
        <p14:creationId xmlns:p14="http://schemas.microsoft.com/office/powerpoint/2010/main" val="42097972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347864" y="214296"/>
            <a:ext cx="2729464"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安装实验环境</a:t>
            </a:r>
          </a:p>
        </p:txBody>
      </p:sp>
      <p:grpSp>
        <p:nvGrpSpPr>
          <p:cNvPr id="2" name="组合 1"/>
          <p:cNvGrpSpPr/>
          <p:nvPr/>
        </p:nvGrpSpPr>
        <p:grpSpPr>
          <a:xfrm>
            <a:off x="755576" y="866955"/>
            <a:ext cx="7747794" cy="3721019"/>
            <a:chOff x="755576" y="866955"/>
            <a:chExt cx="7747794" cy="3721019"/>
          </a:xfrm>
        </p:grpSpPr>
        <p:sp>
          <p:nvSpPr>
            <p:cNvPr id="83" name="TextBox 82"/>
            <p:cNvSpPr txBox="1"/>
            <p:nvPr/>
          </p:nvSpPr>
          <p:spPr>
            <a:xfrm>
              <a:off x="755576" y="866955"/>
              <a:ext cx="7747794" cy="3721019"/>
            </a:xfrm>
            <a:prstGeom prst="rect">
              <a:avLst/>
            </a:prstGeom>
            <a:noFill/>
          </p:spPr>
          <p:txBody>
            <a:bodyPr wrap="square" rtlCol="0">
              <a:spAutoFit/>
            </a:bodyPr>
            <a:lstStyle/>
            <a:p>
              <a:pPr marL="342900" indent="-342900">
                <a:lnSpc>
                  <a:spcPct val="900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在</a:t>
              </a:r>
              <a:r>
                <a:rPr lang="zh-CN" altLang="en-US" sz="2000" b="1" dirty="0">
                  <a:solidFill>
                    <a:srgbClr val="11576A"/>
                  </a:solidFill>
                  <a:latin typeface="微软雅黑" pitchFamily="34" charset="-122"/>
                  <a:ea typeface="微软雅黑" pitchFamily="34" charset="-122"/>
                </a:rPr>
                <a:t>虚拟机上使用安装好的ubuntu实验环境</a:t>
              </a:r>
            </a:p>
            <a:p>
              <a:pPr marL="342900" lvl="1" indent="-342900">
                <a:lnSpc>
                  <a:spcPct val="90000"/>
                </a:lnSpc>
                <a:spcBef>
                  <a:spcPct val="20000"/>
                </a:spcBef>
              </a:pPr>
              <a:r>
                <a:rPr lang="zh-CN" altLang="en-US" b="1" dirty="0" smtClean="0">
                  <a:solidFill>
                    <a:srgbClr val="11576A"/>
                  </a:solidFill>
                  <a:latin typeface="微软雅黑" pitchFamily="34" charset="-122"/>
                  <a:ea typeface="微软雅黑" pitchFamily="34" charset="-122"/>
                </a:rPr>
                <a:t>         下载</a:t>
              </a:r>
              <a:r>
                <a:rPr lang="zh-CN" altLang="en-US" b="1" dirty="0">
                  <a:solidFill>
                    <a:srgbClr val="11576A"/>
                  </a:solidFill>
                  <a:latin typeface="微软雅黑" pitchFamily="34" charset="-122"/>
                  <a:ea typeface="微软雅黑" pitchFamily="34" charset="-122"/>
                </a:rPr>
                <a:t>安装VirtualBox虚拟机软件 </a:t>
              </a:r>
            </a:p>
            <a:p>
              <a:pPr marL="342900" lvl="1" indent="-342900">
                <a:lnSpc>
                  <a:spcPct val="90000"/>
                </a:lnSpc>
                <a:spcBef>
                  <a:spcPct val="20000"/>
                </a:spcBef>
                <a:buFont typeface="Monotype Sorts"/>
                <a:buNone/>
              </a:pPr>
              <a:r>
                <a:rPr lang="zh-CN" altLang="en-US" b="1" dirty="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https://www.virtualbox.org/</a:t>
              </a:r>
            </a:p>
            <a:p>
              <a:pPr marL="342900" lvl="1" indent="-342900">
                <a:lnSpc>
                  <a:spcPct val="90000"/>
                </a:lnSpc>
                <a:spcBef>
                  <a:spcPct val="20000"/>
                </a:spcBef>
              </a:pPr>
              <a:r>
                <a:rPr lang="zh-CN" altLang="en-US" b="1" dirty="0" smtClean="0">
                  <a:solidFill>
                    <a:srgbClr val="11576A"/>
                  </a:solidFill>
                  <a:latin typeface="微软雅黑" pitchFamily="34" charset="-122"/>
                  <a:ea typeface="微软雅黑" pitchFamily="34" charset="-122"/>
                </a:rPr>
                <a:t>         VirtualBox</a:t>
              </a:r>
              <a:r>
                <a:rPr lang="zh-CN" altLang="en-US" b="1" dirty="0">
                  <a:solidFill>
                    <a:srgbClr val="11576A"/>
                  </a:solidFill>
                  <a:latin typeface="微软雅黑" pitchFamily="34" charset="-122"/>
                  <a:ea typeface="微软雅黑" pitchFamily="34" charset="-122"/>
                </a:rPr>
                <a:t>软件和虚拟硬盘文件压缩包等信息可查询</a:t>
              </a:r>
            </a:p>
            <a:p>
              <a:pPr marL="342900" lvl="1" indent="-342900">
                <a:lnSpc>
                  <a:spcPct val="90000"/>
                </a:lnSpc>
                <a:spcBef>
                  <a:spcPct val="20000"/>
                </a:spcBef>
                <a:buFont typeface="Monotype Sorts"/>
                <a:buNone/>
              </a:pPr>
              <a:r>
                <a:rPr lang="zh-CN" altLang="en-US" b="1" dirty="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          </a:t>
              </a:r>
              <a:r>
                <a:rPr lang="en-US" altLang="zh-CN" b="1" dirty="0">
                  <a:solidFill>
                    <a:srgbClr val="11576A"/>
                  </a:solidFill>
                  <a:latin typeface="微软雅黑" pitchFamily="34" charset="-122"/>
                  <a:ea typeface="微软雅黑" pitchFamily="34" charset="-122"/>
                  <a:hlinkClick r:id="rId2"/>
                </a:rPr>
                <a:t>https://github.com/chyyuu/mooc_os</a:t>
              </a:r>
              <a:r>
                <a:rPr lang="en-US" altLang="zh-CN" b="1" dirty="0">
                  <a:solidFill>
                    <a:srgbClr val="11576A"/>
                  </a:solidFill>
                  <a:latin typeface="微软雅黑" pitchFamily="34" charset="-122"/>
                  <a:ea typeface="微软雅黑" pitchFamily="34" charset="-122"/>
                </a:rPr>
                <a:t> --&gt;</a:t>
              </a:r>
              <a:r>
                <a:rPr lang="zh-CN" altLang="en-US" b="1" dirty="0">
                  <a:solidFill>
                    <a:srgbClr val="11576A"/>
                  </a:solidFill>
                  <a:latin typeface="微软雅黑" pitchFamily="34" charset="-122"/>
                  <a:ea typeface="微软雅黑" pitchFamily="34" charset="-122"/>
                </a:rPr>
                <a:t>操作系统实验指导</a:t>
              </a:r>
            </a:p>
            <a:p>
              <a:pPr marL="342900" lvl="1" indent="-342900">
                <a:lnSpc>
                  <a:spcPct val="90000"/>
                </a:lnSpc>
                <a:spcBef>
                  <a:spcPct val="20000"/>
                </a:spcBef>
                <a:buFont typeface="Monotype Sorts"/>
                <a:buNone/>
              </a:pPr>
              <a:r>
                <a:rPr lang="en-US" altLang="zh-CN" b="1" dirty="0">
                  <a:solidFill>
                    <a:srgbClr val="11576A"/>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--&gt;</a:t>
              </a:r>
              <a:r>
                <a:rPr lang="zh-CN" altLang="en-US" b="1" dirty="0">
                  <a:solidFill>
                    <a:srgbClr val="11576A"/>
                  </a:solidFill>
                  <a:latin typeface="微软雅黑" pitchFamily="34" charset="-122"/>
                  <a:ea typeface="微软雅黑" pitchFamily="34" charset="-122"/>
                </a:rPr>
                <a:t>操作系统课程简单实验部分的软件环境与工具 </a:t>
              </a:r>
            </a:p>
            <a:p>
              <a:pPr marL="342900" lvl="1" indent="-342900">
                <a:lnSpc>
                  <a:spcPct val="90000"/>
                </a:lnSpc>
                <a:spcBef>
                  <a:spcPct val="20000"/>
                </a:spcBef>
              </a:pPr>
              <a:r>
                <a:rPr lang="zh-CN" altLang="en-US" b="1" dirty="0" smtClean="0">
                  <a:solidFill>
                    <a:srgbClr val="11576A"/>
                  </a:solidFill>
                  <a:latin typeface="微软雅黑" pitchFamily="34" charset="-122"/>
                  <a:ea typeface="微软雅黑" pitchFamily="34" charset="-122"/>
                </a:rPr>
                <a:t>         解</a:t>
              </a:r>
              <a:r>
                <a:rPr lang="zh-CN" altLang="en-US" b="1" dirty="0">
                  <a:solidFill>
                    <a:srgbClr val="11576A"/>
                  </a:solidFill>
                  <a:latin typeface="微软雅黑" pitchFamily="34" charset="-122"/>
                  <a:ea typeface="微软雅黑" pitchFamily="34" charset="-122"/>
                </a:rPr>
                <a:t>压压缩包后，可得到如下内容（大约4GB多）</a:t>
              </a:r>
            </a:p>
            <a:p>
              <a:pPr marL="342900" lvl="2" indent="-342900">
                <a:lnSpc>
                  <a:spcPct val="90000"/>
                </a:lnSpc>
                <a:spcBef>
                  <a:spcPct val="20000"/>
                </a:spcBef>
                <a:buFont typeface="Monotype Sorts"/>
                <a:buNone/>
              </a:pPr>
              <a:r>
                <a:rPr lang="zh-CN" altLang="en-US" b="1" dirty="0" smtClean="0">
                  <a:solidFill>
                    <a:srgbClr val="11576A"/>
                  </a:solidFill>
                  <a:latin typeface="微软雅黑" pitchFamily="34" charset="-122"/>
                  <a:ea typeface="微软雅黑" pitchFamily="34" charset="-122"/>
                </a:rPr>
                <a:t>            \mooc</a:t>
              </a:r>
              <a:r>
                <a:rPr lang="zh-CN" altLang="en-US" b="1" dirty="0">
                  <a:solidFill>
                    <a:srgbClr val="11576A"/>
                  </a:solidFill>
                  <a:latin typeface="微软雅黑" pitchFamily="34" charset="-122"/>
                  <a:ea typeface="微软雅黑" pitchFamily="34" charset="-122"/>
                </a:rPr>
                <a:t>-os\mooc-os.vbox</a:t>
              </a:r>
            </a:p>
            <a:p>
              <a:pPr marL="342900" lvl="2" indent="-342900">
                <a:lnSpc>
                  <a:spcPct val="90000"/>
                </a:lnSpc>
                <a:spcBef>
                  <a:spcPct val="20000"/>
                </a:spcBef>
                <a:buFont typeface="Monotype Sorts"/>
                <a:buNone/>
              </a:pPr>
              <a:r>
                <a:rPr lang="zh-CN" altLang="en-US" b="1" dirty="0" smtClean="0">
                  <a:solidFill>
                    <a:srgbClr val="11576A"/>
                  </a:solidFill>
                  <a:latin typeface="微软雅黑" pitchFamily="34" charset="-122"/>
                  <a:ea typeface="微软雅黑" pitchFamily="34" charset="-122"/>
                </a:rPr>
                <a:t>            \mooc</a:t>
              </a:r>
              <a:r>
                <a:rPr lang="zh-CN" altLang="en-US" b="1" dirty="0">
                  <a:solidFill>
                    <a:srgbClr val="11576A"/>
                  </a:solidFill>
                  <a:latin typeface="微软雅黑" pitchFamily="34" charset="-122"/>
                  <a:ea typeface="微软雅黑" pitchFamily="34" charset="-122"/>
                </a:rPr>
                <a:t>-os\mooc-os.vbox-prev</a:t>
              </a:r>
            </a:p>
            <a:p>
              <a:pPr marL="342900" lvl="2" indent="-342900">
                <a:lnSpc>
                  <a:spcPct val="90000"/>
                </a:lnSpc>
                <a:spcBef>
                  <a:spcPct val="20000"/>
                </a:spcBef>
                <a:buFont typeface="Monotype Sorts"/>
                <a:buNone/>
              </a:pPr>
              <a:r>
                <a:rPr lang="zh-CN" altLang="en-US" b="1" dirty="0" smtClean="0">
                  <a:solidFill>
                    <a:srgbClr val="11576A"/>
                  </a:solidFill>
                  <a:latin typeface="微软雅黑" pitchFamily="34" charset="-122"/>
                  <a:ea typeface="微软雅黑" pitchFamily="34" charset="-122"/>
                </a:rPr>
                <a:t>            \mooc</a:t>
              </a:r>
              <a:r>
                <a:rPr lang="zh-CN" altLang="en-US" b="1" dirty="0">
                  <a:solidFill>
                    <a:srgbClr val="11576A"/>
                  </a:solidFill>
                  <a:latin typeface="微软雅黑" pitchFamily="34" charset="-122"/>
                  <a:ea typeface="微软雅黑" pitchFamily="34" charset="-122"/>
                </a:rPr>
                <a:t>-os\mooc-os.vdi</a:t>
              </a:r>
            </a:p>
            <a:p>
              <a:pPr marL="342900" lvl="1" indent="-342900">
                <a:lnSpc>
                  <a:spcPct val="90000"/>
                </a:lnSpc>
                <a:spcBef>
                  <a:spcPct val="20000"/>
                </a:spcBef>
              </a:pPr>
              <a:r>
                <a:rPr lang="zh-CN" altLang="en-US" b="1" dirty="0" smtClean="0">
                  <a:solidFill>
                    <a:srgbClr val="11576A"/>
                  </a:solidFill>
                  <a:latin typeface="微软雅黑" pitchFamily="34" charset="-122"/>
                  <a:ea typeface="微软雅黑" pitchFamily="34" charset="-122"/>
                </a:rPr>
                <a:t>         解</a:t>
              </a:r>
              <a:r>
                <a:rPr lang="zh-CN" altLang="en-US" b="1" dirty="0">
                  <a:solidFill>
                    <a:srgbClr val="11576A"/>
                  </a:solidFill>
                  <a:latin typeface="微软雅黑" pitchFamily="34" charset="-122"/>
                  <a:ea typeface="微软雅黑" pitchFamily="34" charset="-122"/>
                </a:rPr>
                <a:t>压压缩包后，可得到如下内容（大约4GB多）</a:t>
              </a:r>
            </a:p>
            <a:p>
              <a:pPr marL="342900" lvl="1" indent="-342900">
                <a:lnSpc>
                  <a:spcPct val="90000"/>
                </a:lnSpc>
                <a:spcBef>
                  <a:spcPct val="20000"/>
                </a:spcBef>
              </a:pPr>
              <a:r>
                <a:rPr lang="zh-CN" altLang="en-US" b="1" dirty="0" smtClean="0">
                  <a:solidFill>
                    <a:srgbClr val="11576A"/>
                  </a:solidFill>
                  <a:latin typeface="微软雅黑" pitchFamily="34" charset="-122"/>
                  <a:ea typeface="微软雅黑" pitchFamily="34" charset="-122"/>
                </a:rPr>
                <a:t>         用户名</a:t>
              </a:r>
              <a:r>
                <a:rPr lang="zh-CN" altLang="en-US" b="1" dirty="0">
                  <a:solidFill>
                    <a:srgbClr val="11576A"/>
                  </a:solidFill>
                  <a:latin typeface="微软雅黑" pitchFamily="34" charset="-122"/>
                  <a:ea typeface="微软雅黑" pitchFamily="34" charset="-122"/>
                </a:rPr>
                <a:t>是 moocos  口令是 &lt;空格键&gt;</a:t>
              </a:r>
            </a:p>
          </p:txBody>
        </p:sp>
        <p:pic>
          <p:nvPicPr>
            <p:cNvPr id="85" name="图片 84" descr="小点1.png"/>
            <p:cNvPicPr>
              <a:picLocks noChangeAspect="1"/>
            </p:cNvPicPr>
            <p:nvPr/>
          </p:nvPicPr>
          <p:blipFill>
            <a:blip r:embed="rId3" cstate="print"/>
            <a:stretch>
              <a:fillRect/>
            </a:stretch>
          </p:blipFill>
          <p:spPr>
            <a:xfrm>
              <a:off x="1218674" y="1272725"/>
              <a:ext cx="151066" cy="148997"/>
            </a:xfrm>
            <a:prstGeom prst="rect">
              <a:avLst/>
            </a:prstGeom>
          </p:spPr>
        </p:pic>
        <p:pic>
          <p:nvPicPr>
            <p:cNvPr id="16" name="图片 15" descr="小点1.png"/>
            <p:cNvPicPr>
              <a:picLocks noChangeAspect="1"/>
            </p:cNvPicPr>
            <p:nvPr/>
          </p:nvPicPr>
          <p:blipFill>
            <a:blip r:embed="rId3" cstate="print"/>
            <a:stretch>
              <a:fillRect/>
            </a:stretch>
          </p:blipFill>
          <p:spPr>
            <a:xfrm>
              <a:off x="1218674" y="1867908"/>
              <a:ext cx="151066" cy="148997"/>
            </a:xfrm>
            <a:prstGeom prst="rect">
              <a:avLst/>
            </a:prstGeom>
          </p:spPr>
        </p:pic>
        <p:pic>
          <p:nvPicPr>
            <p:cNvPr id="17" name="图片 16" descr="小点1.png"/>
            <p:cNvPicPr>
              <a:picLocks noChangeAspect="1"/>
            </p:cNvPicPr>
            <p:nvPr/>
          </p:nvPicPr>
          <p:blipFill>
            <a:blip r:embed="rId3" cstate="print"/>
            <a:stretch>
              <a:fillRect/>
            </a:stretch>
          </p:blipFill>
          <p:spPr>
            <a:xfrm>
              <a:off x="1216147" y="2782111"/>
              <a:ext cx="151066" cy="148997"/>
            </a:xfrm>
            <a:prstGeom prst="rect">
              <a:avLst/>
            </a:prstGeom>
          </p:spPr>
        </p:pic>
        <p:pic>
          <p:nvPicPr>
            <p:cNvPr id="18" name="图片 17" descr="小点1.png"/>
            <p:cNvPicPr>
              <a:picLocks noChangeAspect="1"/>
            </p:cNvPicPr>
            <p:nvPr/>
          </p:nvPicPr>
          <p:blipFill>
            <a:blip r:embed="rId3" cstate="print"/>
            <a:stretch>
              <a:fillRect/>
            </a:stretch>
          </p:blipFill>
          <p:spPr>
            <a:xfrm>
              <a:off x="1216147" y="3995679"/>
              <a:ext cx="151066" cy="148997"/>
            </a:xfrm>
            <a:prstGeom prst="rect">
              <a:avLst/>
            </a:prstGeom>
          </p:spPr>
        </p:pic>
        <p:pic>
          <p:nvPicPr>
            <p:cNvPr id="19" name="图片 18" descr="小点1.png"/>
            <p:cNvPicPr>
              <a:picLocks noChangeAspect="1"/>
            </p:cNvPicPr>
            <p:nvPr/>
          </p:nvPicPr>
          <p:blipFill>
            <a:blip r:embed="rId3" cstate="print"/>
            <a:stretch>
              <a:fillRect/>
            </a:stretch>
          </p:blipFill>
          <p:spPr>
            <a:xfrm>
              <a:off x="1216147" y="4291497"/>
              <a:ext cx="151066" cy="148997"/>
            </a:xfrm>
            <a:prstGeom prst="rect">
              <a:avLst/>
            </a:prstGeom>
          </p:spPr>
        </p:pic>
      </p:grpSp>
    </p:spTree>
    <p:extLst>
      <p:ext uri="{BB962C8B-B14F-4D97-AF65-F5344CB8AC3E}">
        <p14:creationId xmlns:p14="http://schemas.microsoft.com/office/powerpoint/2010/main" val="3914243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915816" y="2067694"/>
            <a:ext cx="4104456" cy="857250"/>
          </a:xfrm>
        </p:spPr>
        <p:txBody>
          <a:bodyPr/>
          <a:lstStyle/>
          <a:p>
            <a:pPr algn="l"/>
            <a:r>
              <a:rPr lang="zh-CN" altLang="en-US" sz="4000" b="1" dirty="0">
                <a:solidFill>
                  <a:srgbClr val="11576A"/>
                </a:solidFill>
                <a:latin typeface="微软雅黑" pitchFamily="34" charset="-122"/>
                <a:ea typeface="微软雅黑" pitchFamily="34" charset="-122"/>
                <a:cs typeface="+mn-cs"/>
              </a:rPr>
              <a:t>实验内容简介</a:t>
            </a:r>
          </a:p>
        </p:txBody>
      </p:sp>
    </p:spTree>
    <p:extLst>
      <p:ext uri="{BB962C8B-B14F-4D97-AF65-F5344CB8AC3E}">
        <p14:creationId xmlns:p14="http://schemas.microsoft.com/office/powerpoint/2010/main" val="3572159687"/>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14744" y="214296"/>
            <a:ext cx="2143140"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内容提要</a:t>
            </a:r>
            <a:endParaRPr lang="zh-CN" altLang="en-US" sz="3000" b="1" dirty="0">
              <a:solidFill>
                <a:srgbClr val="11576A"/>
              </a:solidFill>
              <a:latin typeface="微软雅黑" pitchFamily="34" charset="-122"/>
              <a:ea typeface="微软雅黑" pitchFamily="34" charset="-122"/>
            </a:endParaRPr>
          </a:p>
        </p:txBody>
      </p:sp>
      <p:grpSp>
        <p:nvGrpSpPr>
          <p:cNvPr id="2" name="组合 1"/>
          <p:cNvGrpSpPr/>
          <p:nvPr/>
        </p:nvGrpSpPr>
        <p:grpSpPr>
          <a:xfrm>
            <a:off x="928662" y="854061"/>
            <a:ext cx="7143800" cy="4093953"/>
            <a:chOff x="928662" y="854061"/>
            <a:chExt cx="7143800" cy="4093953"/>
          </a:xfrm>
        </p:grpSpPr>
        <p:sp>
          <p:nvSpPr>
            <p:cNvPr id="12" name="TextBox 82"/>
            <p:cNvSpPr txBox="1"/>
            <p:nvPr/>
          </p:nvSpPr>
          <p:spPr>
            <a:xfrm>
              <a:off x="928662" y="3152827"/>
              <a:ext cx="7143800" cy="103483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了解</a:t>
              </a:r>
              <a:r>
                <a:rPr lang="en-US" altLang="zh-CN" sz="2000" b="1" dirty="0">
                  <a:solidFill>
                    <a:srgbClr val="11576A"/>
                  </a:solidFill>
                  <a:latin typeface="微软雅黑" pitchFamily="34" charset="-122"/>
                  <a:ea typeface="微软雅黑" pitchFamily="34" charset="-122"/>
                </a:rPr>
                <a:t>x86-32</a:t>
              </a:r>
              <a:r>
                <a:rPr lang="zh-CN" altLang="en-US" sz="2000" b="1" dirty="0">
                  <a:solidFill>
                    <a:srgbClr val="11576A"/>
                  </a:solidFill>
                  <a:latin typeface="微软雅黑" pitchFamily="34" charset="-122"/>
                  <a:ea typeface="微软雅黑" pitchFamily="34" charset="-122"/>
                </a:rPr>
                <a:t>硬件</a:t>
              </a:r>
            </a:p>
            <a:p>
              <a:pPr marL="342900" indent="-342900">
                <a:lnSpc>
                  <a:spcPts val="1500"/>
                </a:lnSpc>
                <a:spcBef>
                  <a:spcPct val="20000"/>
                </a:spcBef>
              </a:pPr>
              <a:r>
                <a:rPr lang="en-US" altLang="zh-CN" sz="1600" b="1" dirty="0" smtClean="0">
                  <a:solidFill>
                    <a:srgbClr val="11576A"/>
                  </a:solidFill>
                  <a:latin typeface="微软雅黑" pitchFamily="34" charset="-122"/>
                  <a:ea typeface="微软雅黑" pitchFamily="34" charset="-122"/>
                </a:rPr>
                <a:t>          Intel </a:t>
              </a:r>
              <a:r>
                <a:rPr lang="en-US" altLang="zh-CN" sz="1600" b="1" dirty="0">
                  <a:solidFill>
                    <a:srgbClr val="11576A"/>
                  </a:solidFill>
                  <a:latin typeface="微软雅黑" pitchFamily="34" charset="-122"/>
                  <a:ea typeface="微软雅黑" pitchFamily="34" charset="-122"/>
                </a:rPr>
                <a:t>80386</a:t>
              </a:r>
              <a:r>
                <a:rPr lang="zh-CN" altLang="en-US" sz="1600" b="1" dirty="0">
                  <a:solidFill>
                    <a:srgbClr val="11576A"/>
                  </a:solidFill>
                  <a:latin typeface="微软雅黑" pitchFamily="34" charset="-122"/>
                  <a:ea typeface="微软雅黑" pitchFamily="34" charset="-122"/>
                </a:rPr>
                <a:t>运行模式概述</a:t>
              </a:r>
            </a:p>
            <a:p>
              <a:pPr marL="342900" indent="-342900">
                <a:lnSpc>
                  <a:spcPts val="1500"/>
                </a:lnSpc>
                <a:spcBef>
                  <a:spcPct val="20000"/>
                </a:spcBef>
              </a:pPr>
              <a:r>
                <a:rPr lang="en-US" altLang="zh-CN" sz="1600" b="1" dirty="0" smtClean="0">
                  <a:solidFill>
                    <a:srgbClr val="11576A"/>
                  </a:solidFill>
                  <a:latin typeface="微软雅黑" pitchFamily="34" charset="-122"/>
                  <a:ea typeface="微软雅黑" pitchFamily="34" charset="-122"/>
                </a:rPr>
                <a:t>          Intel </a:t>
              </a:r>
              <a:r>
                <a:rPr lang="en-US" altLang="zh-CN" sz="1600" b="1" dirty="0">
                  <a:solidFill>
                    <a:srgbClr val="11576A"/>
                  </a:solidFill>
                  <a:latin typeface="微软雅黑" pitchFamily="34" charset="-122"/>
                  <a:ea typeface="微软雅黑" pitchFamily="34" charset="-122"/>
                </a:rPr>
                <a:t>80386</a:t>
              </a:r>
              <a:r>
                <a:rPr lang="zh-CN" altLang="en-US" sz="1600" b="1" dirty="0">
                  <a:solidFill>
                    <a:srgbClr val="11576A"/>
                  </a:solidFill>
                  <a:latin typeface="微软雅黑" pitchFamily="34" charset="-122"/>
                  <a:ea typeface="微软雅黑" pitchFamily="34" charset="-122"/>
                </a:rPr>
                <a:t>内存架构概述</a:t>
              </a:r>
            </a:p>
            <a:p>
              <a:pPr marL="342900" indent="-342900">
                <a:lnSpc>
                  <a:spcPts val="1500"/>
                </a:lnSpc>
                <a:spcBef>
                  <a:spcPct val="20000"/>
                </a:spcBef>
              </a:pPr>
              <a:r>
                <a:rPr lang="en-US" altLang="zh-CN" sz="1600" b="1" dirty="0" smtClean="0">
                  <a:solidFill>
                    <a:srgbClr val="11576A"/>
                  </a:solidFill>
                  <a:latin typeface="微软雅黑" pitchFamily="34" charset="-122"/>
                  <a:ea typeface="微软雅黑" pitchFamily="34" charset="-122"/>
                </a:rPr>
                <a:t>          Intel </a:t>
              </a:r>
              <a:r>
                <a:rPr lang="en-US" altLang="zh-CN" sz="1600" b="1" dirty="0">
                  <a:solidFill>
                    <a:srgbClr val="11576A"/>
                  </a:solidFill>
                  <a:latin typeface="微软雅黑" pitchFamily="34" charset="-122"/>
                  <a:ea typeface="微软雅黑" pitchFamily="34" charset="-122"/>
                </a:rPr>
                <a:t>80386</a:t>
              </a:r>
              <a:r>
                <a:rPr lang="zh-CN" altLang="en-US" sz="1600" b="1" dirty="0">
                  <a:solidFill>
                    <a:srgbClr val="11576A"/>
                  </a:solidFill>
                  <a:latin typeface="微软雅黑" pitchFamily="34" charset="-122"/>
                  <a:ea typeface="微软雅黑" pitchFamily="34" charset="-122"/>
                </a:rPr>
                <a:t>寄存器概述</a:t>
              </a:r>
            </a:p>
          </p:txBody>
        </p:sp>
        <p:sp>
          <p:nvSpPr>
            <p:cNvPr id="83" name="TextBox 82"/>
            <p:cNvSpPr txBox="1"/>
            <p:nvPr/>
          </p:nvSpPr>
          <p:spPr>
            <a:xfrm>
              <a:off x="928662" y="854061"/>
              <a:ext cx="7143800" cy="539315"/>
            </a:xfrm>
            <a:prstGeom prst="rect">
              <a:avLst/>
            </a:prstGeom>
            <a:noFill/>
          </p:spPr>
          <p:txBody>
            <a:bodyPr wrap="square" rtlCol="0">
              <a:spAutoFit/>
            </a:bodyPr>
            <a:lstStyle/>
            <a:p>
              <a:pPr marL="342900" indent="-342900">
                <a:lnSpc>
                  <a:spcPts val="1500"/>
                </a:lnSpc>
              </a:pPr>
              <a:r>
                <a:rPr lang="zh-CN" altLang="en-US" b="1" dirty="0" smtClean="0">
                  <a:solidFill>
                    <a:srgbClr val="11576A"/>
                  </a:solidFill>
                  <a:latin typeface="张海山锐谐体2.0-授权联系：Samtype@QQ.com" pitchFamily="2" charset="-122"/>
                  <a:ea typeface="张海山锐谐体2.0-授权联系：Samtype@QQ.com" pitchFamily="2" charset="-122"/>
                </a:rPr>
                <a:t>■</a:t>
              </a:r>
              <a:r>
                <a:rPr lang="zh-CN" altLang="en-US" b="1" dirty="0" smtClean="0"/>
                <a:t>  </a:t>
              </a:r>
              <a:r>
                <a:rPr lang="zh-CN" altLang="en-US" sz="2000" b="1" dirty="0" smtClean="0">
                  <a:solidFill>
                    <a:srgbClr val="11576A"/>
                  </a:solidFill>
                  <a:latin typeface="微软雅黑" pitchFamily="34" charset="-122"/>
                  <a:ea typeface="微软雅黑" pitchFamily="34" charset="-122"/>
                </a:rPr>
                <a:t>安装</a:t>
              </a:r>
              <a:r>
                <a:rPr lang="zh-CN" altLang="en-US" sz="2000" b="1" dirty="0">
                  <a:solidFill>
                    <a:srgbClr val="11576A"/>
                  </a:solidFill>
                  <a:latin typeface="微软雅黑" pitchFamily="34" charset="-122"/>
                  <a:ea typeface="微软雅黑" pitchFamily="34" charset="-122"/>
                </a:rPr>
                <a:t>实验环境</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在虚拟机上使用安装好的</a:t>
              </a:r>
              <a:r>
                <a:rPr lang="en-US" altLang="zh-CN" sz="1600" b="1" dirty="0" err="1" smtClean="0">
                  <a:solidFill>
                    <a:srgbClr val="11576A"/>
                  </a:solidFill>
                  <a:latin typeface="微软雅黑" pitchFamily="34" charset="-122"/>
                  <a:ea typeface="微软雅黑" pitchFamily="34" charset="-122"/>
                </a:rPr>
                <a:t>ubuntu</a:t>
              </a:r>
              <a:r>
                <a:rPr lang="zh-CN" altLang="en-US" sz="1600" b="1" dirty="0" smtClean="0">
                  <a:solidFill>
                    <a:srgbClr val="11576A"/>
                  </a:solidFill>
                  <a:latin typeface="微软雅黑" pitchFamily="34" charset="-122"/>
                  <a:ea typeface="微软雅黑" pitchFamily="34" charset="-122"/>
                </a:rPr>
                <a:t>实验环境</a:t>
              </a:r>
              <a:endParaRPr lang="zh-CN" altLang="zh-CN" sz="1600" b="1" dirty="0" smtClean="0">
                <a:solidFill>
                  <a:srgbClr val="11576A"/>
                </a:solidFill>
                <a:latin typeface="微软雅黑" pitchFamily="34" charset="-122"/>
                <a:ea typeface="微软雅黑" pitchFamily="34" charset="-122"/>
                <a:sym typeface="MS PGothic" pitchFamily="34" charset="-128"/>
              </a:endParaRPr>
            </a:p>
          </p:txBody>
        </p:sp>
        <p:pic>
          <p:nvPicPr>
            <p:cNvPr id="85" name="图片 84" descr="小点1.png"/>
            <p:cNvPicPr>
              <a:picLocks noChangeAspect="1"/>
            </p:cNvPicPr>
            <p:nvPr/>
          </p:nvPicPr>
          <p:blipFill>
            <a:blip r:embed="rId2" cstate="print"/>
            <a:stretch>
              <a:fillRect/>
            </a:stretch>
          </p:blipFill>
          <p:spPr>
            <a:xfrm>
              <a:off x="1369740" y="1151215"/>
              <a:ext cx="151066" cy="148997"/>
            </a:xfrm>
            <a:prstGeom prst="rect">
              <a:avLst/>
            </a:prstGeom>
          </p:spPr>
        </p:pic>
        <p:sp>
          <p:nvSpPr>
            <p:cNvPr id="15" name="TextBox 82"/>
            <p:cNvSpPr txBox="1"/>
            <p:nvPr/>
          </p:nvSpPr>
          <p:spPr>
            <a:xfrm>
              <a:off x="928662" y="1393380"/>
              <a:ext cx="7143800" cy="177811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C00000"/>
                  </a:solidFill>
                  <a:latin typeface="张海山锐谐体2.0-授权联系：Samtype@QQ.com" pitchFamily="2" charset="-122"/>
                  <a:ea typeface="张海山锐谐体2.0-授权联系：Samtype@QQ.com" pitchFamily="2" charset="-122"/>
                </a:rPr>
                <a:t>■ </a:t>
              </a:r>
              <a:r>
                <a:rPr lang="zh-CN" altLang="en-US" sz="2000" b="1" dirty="0" smtClean="0">
                  <a:solidFill>
                    <a:srgbClr val="C00000"/>
                  </a:solidFill>
                  <a:latin typeface="微软雅黑" pitchFamily="34" charset="-122"/>
                  <a:ea typeface="微软雅黑" pitchFamily="34" charset="-122"/>
                </a:rPr>
                <a:t>使用实验</a:t>
              </a:r>
              <a:r>
                <a:rPr lang="zh-CN" altLang="en-US" sz="2000" b="1" dirty="0">
                  <a:solidFill>
                    <a:srgbClr val="C00000"/>
                  </a:solidFill>
                  <a:latin typeface="微软雅黑" pitchFamily="34" charset="-122"/>
                  <a:ea typeface="微软雅黑" pitchFamily="34" charset="-122"/>
                </a:rPr>
                <a:t>工具</a:t>
              </a:r>
            </a:p>
            <a:p>
              <a:pPr marL="342900" indent="-342900">
                <a:lnSpc>
                  <a:spcPts val="1500"/>
                </a:lnSpc>
                <a:spcBef>
                  <a:spcPct val="20000"/>
                </a:spcBef>
              </a:pPr>
              <a:r>
                <a:rPr lang="en-US" altLang="zh-CN" sz="1600" b="1" dirty="0" smtClean="0">
                  <a:solidFill>
                    <a:srgbClr val="C00000"/>
                  </a:solidFill>
                  <a:latin typeface="微软雅黑" pitchFamily="34" charset="-122"/>
                  <a:ea typeface="微软雅黑" pitchFamily="34" charset="-122"/>
                </a:rPr>
                <a:t>          shell</a:t>
              </a:r>
              <a:r>
                <a:rPr lang="zh-CN" altLang="en-US" sz="1600" b="1" dirty="0">
                  <a:solidFill>
                    <a:srgbClr val="C00000"/>
                  </a:solidFill>
                  <a:latin typeface="微软雅黑" pitchFamily="34" charset="-122"/>
                  <a:ea typeface="微软雅黑" pitchFamily="34" charset="-122"/>
                </a:rPr>
                <a:t>命令：</a:t>
              </a:r>
              <a:r>
                <a:rPr lang="en-US" altLang="zh-CN" sz="1600" b="1" dirty="0" err="1">
                  <a:solidFill>
                    <a:srgbClr val="C00000"/>
                  </a:solidFill>
                  <a:latin typeface="微软雅黑" pitchFamily="34" charset="-122"/>
                  <a:ea typeface="微软雅黑" pitchFamily="34" charset="-122"/>
                </a:rPr>
                <a:t>ls</a:t>
              </a:r>
              <a:r>
                <a:rPr lang="zh-CN" altLang="en-US" sz="1600" b="1" dirty="0">
                  <a:solidFill>
                    <a:srgbClr val="C00000"/>
                  </a:solidFill>
                  <a:latin typeface="微软雅黑" pitchFamily="34" charset="-122"/>
                  <a:ea typeface="微软雅黑" pitchFamily="34" charset="-122"/>
                </a:rPr>
                <a:t>、</a:t>
              </a:r>
              <a:r>
                <a:rPr lang="en-US" altLang="zh-CN" sz="1600" b="1" dirty="0">
                  <a:solidFill>
                    <a:srgbClr val="C00000"/>
                  </a:solidFill>
                  <a:latin typeface="微软雅黑" pitchFamily="34" charset="-122"/>
                  <a:ea typeface="微软雅黑" pitchFamily="34" charset="-122"/>
                </a:rPr>
                <a:t>cd</a:t>
              </a:r>
              <a:r>
                <a:rPr lang="zh-CN" altLang="en-US" sz="1600" b="1" dirty="0">
                  <a:solidFill>
                    <a:srgbClr val="C00000"/>
                  </a:solidFill>
                  <a:latin typeface="微软雅黑" pitchFamily="34" charset="-122"/>
                  <a:ea typeface="微软雅黑" pitchFamily="34" charset="-122"/>
                </a:rPr>
                <a:t>、</a:t>
              </a:r>
              <a:r>
                <a:rPr lang="en-US" altLang="zh-CN" sz="1600" b="1" dirty="0" err="1">
                  <a:solidFill>
                    <a:srgbClr val="C00000"/>
                  </a:solidFill>
                  <a:latin typeface="微软雅黑" pitchFamily="34" charset="-122"/>
                  <a:ea typeface="微软雅黑" pitchFamily="34" charset="-122"/>
                </a:rPr>
                <a:t>rm</a:t>
              </a:r>
              <a:r>
                <a:rPr lang="zh-CN" altLang="en-US" sz="1600" b="1" dirty="0">
                  <a:solidFill>
                    <a:srgbClr val="C00000"/>
                  </a:solidFill>
                  <a:latin typeface="微软雅黑" pitchFamily="34" charset="-122"/>
                  <a:ea typeface="微软雅黑" pitchFamily="34" charset="-122"/>
                </a:rPr>
                <a:t>、</a:t>
              </a:r>
              <a:r>
                <a:rPr lang="en-US" altLang="zh-CN" sz="1600" b="1" dirty="0" err="1">
                  <a:solidFill>
                    <a:srgbClr val="C00000"/>
                  </a:solidFill>
                  <a:latin typeface="微软雅黑" pitchFamily="34" charset="-122"/>
                  <a:ea typeface="微软雅黑" pitchFamily="34" charset="-122"/>
                </a:rPr>
                <a:t>pwd</a:t>
              </a:r>
              <a:r>
                <a:rPr lang="en-US" altLang="zh-CN" sz="1600" b="1" dirty="0">
                  <a:solidFill>
                    <a:srgbClr val="C00000"/>
                  </a:solidFill>
                  <a:latin typeface="微软雅黑" pitchFamily="34" charset="-122"/>
                  <a:ea typeface="微软雅黑" pitchFamily="34" charset="-122"/>
                </a:rPr>
                <a:t>...</a:t>
              </a:r>
            </a:p>
            <a:p>
              <a:pPr marL="342900" indent="-342900">
                <a:lnSpc>
                  <a:spcPts val="1500"/>
                </a:lnSpc>
                <a:spcBef>
                  <a:spcPct val="20000"/>
                </a:spcBef>
              </a:pPr>
              <a:r>
                <a:rPr lang="zh-CN" altLang="en-US" sz="1600" b="1" dirty="0" smtClean="0">
                  <a:solidFill>
                    <a:srgbClr val="C00000"/>
                  </a:solidFill>
                  <a:latin typeface="微软雅黑" pitchFamily="34" charset="-122"/>
                  <a:ea typeface="微软雅黑" pitchFamily="34" charset="-122"/>
                </a:rPr>
                <a:t>          系统维护</a:t>
              </a:r>
              <a:r>
                <a:rPr lang="zh-CN" altLang="en-US" sz="1600" b="1" dirty="0">
                  <a:solidFill>
                    <a:srgbClr val="C00000"/>
                  </a:solidFill>
                  <a:latin typeface="微软雅黑" pitchFamily="34" charset="-122"/>
                  <a:ea typeface="微软雅黑" pitchFamily="34" charset="-122"/>
                </a:rPr>
                <a:t>工具：</a:t>
              </a:r>
              <a:r>
                <a:rPr lang="en-US" altLang="zh-CN" sz="1600" b="1" dirty="0">
                  <a:solidFill>
                    <a:srgbClr val="C00000"/>
                  </a:solidFill>
                  <a:latin typeface="微软雅黑" pitchFamily="34" charset="-122"/>
                  <a:ea typeface="微软雅黑" pitchFamily="34" charset="-122"/>
                </a:rPr>
                <a:t>apt</a:t>
              </a:r>
              <a:r>
                <a:rPr lang="zh-CN" altLang="en-US" sz="1600" b="1" dirty="0">
                  <a:solidFill>
                    <a:srgbClr val="C00000"/>
                  </a:solidFill>
                  <a:latin typeface="微软雅黑" pitchFamily="34" charset="-122"/>
                  <a:ea typeface="微软雅黑" pitchFamily="34" charset="-122"/>
                </a:rPr>
                <a:t>、</a:t>
              </a:r>
              <a:r>
                <a:rPr lang="en-US" altLang="zh-CN" sz="1600" b="1" dirty="0" err="1" smtClean="0">
                  <a:solidFill>
                    <a:srgbClr val="C00000"/>
                  </a:solidFill>
                  <a:latin typeface="微软雅黑" pitchFamily="34" charset="-122"/>
                  <a:ea typeface="微软雅黑" pitchFamily="34" charset="-122"/>
                </a:rPr>
                <a:t>git</a:t>
              </a:r>
              <a:endParaRPr lang="en-US" altLang="zh-CN" sz="1600" b="1" dirty="0">
                <a:solidFill>
                  <a:srgbClr val="C00000"/>
                </a:solidFill>
                <a:latin typeface="微软雅黑" pitchFamily="34" charset="-122"/>
                <a:ea typeface="微软雅黑" pitchFamily="34" charset="-122"/>
              </a:endParaRPr>
            </a:p>
            <a:p>
              <a:pPr marL="342900" indent="-342900">
                <a:lnSpc>
                  <a:spcPts val="1500"/>
                </a:lnSpc>
                <a:spcBef>
                  <a:spcPct val="20000"/>
                </a:spcBef>
              </a:pPr>
              <a:r>
                <a:rPr lang="en-US" altLang="zh-CN" sz="1600" b="1" dirty="0">
                  <a:solidFill>
                    <a:srgbClr val="C00000"/>
                  </a:solidFill>
                  <a:latin typeface="微软雅黑" pitchFamily="34" charset="-122"/>
                  <a:ea typeface="微软雅黑" pitchFamily="34" charset="-122"/>
                </a:rPr>
                <a:t> </a:t>
              </a:r>
              <a:r>
                <a:rPr lang="en-US" altLang="zh-CN" sz="1600" b="1" dirty="0" smtClean="0">
                  <a:solidFill>
                    <a:srgbClr val="C00000"/>
                  </a:solidFill>
                  <a:latin typeface="微软雅黑" pitchFamily="34" charset="-122"/>
                  <a:ea typeface="微软雅黑" pitchFamily="34" charset="-122"/>
                </a:rPr>
                <a:t>         </a:t>
              </a:r>
              <a:r>
                <a:rPr lang="zh-CN" altLang="en-US" sz="1600" b="1" dirty="0" smtClean="0">
                  <a:solidFill>
                    <a:srgbClr val="C00000"/>
                  </a:solidFill>
                  <a:latin typeface="微软雅黑" pitchFamily="34" charset="-122"/>
                  <a:ea typeface="微软雅黑" pitchFamily="34" charset="-122"/>
                </a:rPr>
                <a:t>源码</a:t>
              </a:r>
              <a:r>
                <a:rPr lang="zh-CN" altLang="en-US" sz="1600" b="1" dirty="0">
                  <a:solidFill>
                    <a:srgbClr val="C00000"/>
                  </a:solidFill>
                  <a:latin typeface="微软雅黑" pitchFamily="34" charset="-122"/>
                  <a:ea typeface="微软雅黑" pitchFamily="34" charset="-122"/>
                </a:rPr>
                <a:t>阅读与编辑工具</a:t>
              </a:r>
              <a:r>
                <a:rPr lang="zh-CN" altLang="en-US" sz="1600" b="1" dirty="0" smtClean="0">
                  <a:solidFill>
                    <a:srgbClr val="C00000"/>
                  </a:solidFill>
                  <a:latin typeface="微软雅黑" pitchFamily="34" charset="-122"/>
                  <a:ea typeface="微软雅黑" pitchFamily="34" charset="-122"/>
                </a:rPr>
                <a:t>：</a:t>
              </a:r>
              <a:r>
                <a:rPr lang="en-US" altLang="zh-CN" sz="1600" b="1" dirty="0" smtClean="0">
                  <a:solidFill>
                    <a:srgbClr val="C00000"/>
                  </a:solidFill>
                  <a:latin typeface="微软雅黑" pitchFamily="34" charset="-122"/>
                  <a:ea typeface="微软雅黑" pitchFamily="34" charset="-122"/>
                </a:rPr>
                <a:t>eclipse-CDT</a:t>
              </a:r>
              <a:r>
                <a:rPr lang="zh-CN" altLang="en-US" sz="1600" b="1" dirty="0" smtClean="0">
                  <a:solidFill>
                    <a:srgbClr val="C00000"/>
                  </a:solidFill>
                  <a:latin typeface="微软雅黑" pitchFamily="34" charset="-122"/>
                  <a:ea typeface="微软雅黑" pitchFamily="34" charset="-122"/>
                </a:rPr>
                <a:t>、</a:t>
              </a:r>
              <a:r>
                <a:rPr lang="en-US" altLang="zh-CN" sz="1600" b="1" dirty="0" smtClean="0">
                  <a:solidFill>
                    <a:srgbClr val="C00000"/>
                  </a:solidFill>
                  <a:latin typeface="微软雅黑" pitchFamily="34" charset="-122"/>
                  <a:ea typeface="微软雅黑" pitchFamily="34" charset="-122"/>
                </a:rPr>
                <a:t>understand</a:t>
              </a:r>
              <a:r>
                <a:rPr lang="zh-CN" altLang="en-US" sz="1600" b="1" dirty="0">
                  <a:solidFill>
                    <a:srgbClr val="C00000"/>
                  </a:solidFill>
                  <a:latin typeface="微软雅黑" pitchFamily="34" charset="-122"/>
                  <a:ea typeface="微软雅黑" pitchFamily="34" charset="-122"/>
                </a:rPr>
                <a:t>、</a:t>
              </a:r>
              <a:r>
                <a:rPr lang="en-US" altLang="zh-CN" sz="1600" b="1" dirty="0" err="1">
                  <a:solidFill>
                    <a:srgbClr val="C00000"/>
                  </a:solidFill>
                  <a:latin typeface="微软雅黑" pitchFamily="34" charset="-122"/>
                  <a:ea typeface="微软雅黑" pitchFamily="34" charset="-122"/>
                </a:rPr>
                <a:t>gedit</a:t>
              </a:r>
              <a:r>
                <a:rPr lang="zh-CN" altLang="en-US" sz="1600" b="1" dirty="0">
                  <a:solidFill>
                    <a:srgbClr val="C00000"/>
                  </a:solidFill>
                  <a:latin typeface="微软雅黑" pitchFamily="34" charset="-122"/>
                  <a:ea typeface="微软雅黑" pitchFamily="34" charset="-122"/>
                </a:rPr>
                <a:t>、</a:t>
              </a:r>
              <a:r>
                <a:rPr lang="en-US" altLang="zh-CN" sz="1600" b="1" dirty="0">
                  <a:solidFill>
                    <a:srgbClr val="C00000"/>
                  </a:solidFill>
                  <a:latin typeface="微软雅黑" pitchFamily="34" charset="-122"/>
                  <a:ea typeface="微软雅黑" pitchFamily="34" charset="-122"/>
                </a:rPr>
                <a:t>vim</a:t>
              </a:r>
            </a:p>
            <a:p>
              <a:pPr marL="342900" indent="-342900">
                <a:lnSpc>
                  <a:spcPts val="1500"/>
                </a:lnSpc>
                <a:spcBef>
                  <a:spcPct val="20000"/>
                </a:spcBef>
              </a:pPr>
              <a:r>
                <a:rPr lang="zh-CN" altLang="en-US" sz="1600" b="1" dirty="0" smtClean="0">
                  <a:solidFill>
                    <a:srgbClr val="C00000"/>
                  </a:solidFill>
                  <a:latin typeface="微软雅黑" pitchFamily="34" charset="-122"/>
                  <a:ea typeface="微软雅黑" pitchFamily="34" charset="-122"/>
                </a:rPr>
                <a:t>          源码</a:t>
              </a:r>
              <a:r>
                <a:rPr lang="zh-CN" altLang="en-US" sz="1600" b="1" dirty="0">
                  <a:solidFill>
                    <a:srgbClr val="C00000"/>
                  </a:solidFill>
                  <a:latin typeface="微软雅黑" pitchFamily="34" charset="-122"/>
                  <a:ea typeface="微软雅黑" pitchFamily="34" charset="-122"/>
                </a:rPr>
                <a:t>比较工具：</a:t>
              </a:r>
              <a:r>
                <a:rPr lang="en-US" altLang="zh-CN" sz="1600" b="1" dirty="0">
                  <a:solidFill>
                    <a:srgbClr val="C00000"/>
                  </a:solidFill>
                  <a:latin typeface="微软雅黑" pitchFamily="34" charset="-122"/>
                  <a:ea typeface="微软雅黑" pitchFamily="34" charset="-122"/>
                </a:rPr>
                <a:t>diff</a:t>
              </a:r>
              <a:r>
                <a:rPr lang="zh-CN" altLang="en-US" sz="1600" b="1" dirty="0">
                  <a:solidFill>
                    <a:srgbClr val="C00000"/>
                  </a:solidFill>
                  <a:latin typeface="微软雅黑" pitchFamily="34" charset="-122"/>
                  <a:ea typeface="微软雅黑" pitchFamily="34" charset="-122"/>
                </a:rPr>
                <a:t>、</a:t>
              </a:r>
              <a:r>
                <a:rPr lang="en-US" altLang="zh-CN" sz="1600" b="1" dirty="0">
                  <a:solidFill>
                    <a:srgbClr val="C00000"/>
                  </a:solidFill>
                  <a:latin typeface="微软雅黑" pitchFamily="34" charset="-122"/>
                  <a:ea typeface="微软雅黑" pitchFamily="34" charset="-122"/>
                </a:rPr>
                <a:t>meld</a:t>
              </a:r>
            </a:p>
            <a:p>
              <a:pPr marL="342900" indent="-342900">
                <a:lnSpc>
                  <a:spcPts val="1500"/>
                </a:lnSpc>
                <a:spcBef>
                  <a:spcPct val="20000"/>
                </a:spcBef>
              </a:pPr>
              <a:r>
                <a:rPr lang="zh-CN" altLang="en-US" sz="1600" b="1" dirty="0" smtClean="0">
                  <a:solidFill>
                    <a:srgbClr val="C00000"/>
                  </a:solidFill>
                  <a:latin typeface="微软雅黑" pitchFamily="34" charset="-122"/>
                  <a:ea typeface="微软雅黑" pitchFamily="34" charset="-122"/>
                </a:rPr>
                <a:t>          开发</a:t>
              </a:r>
              <a:r>
                <a:rPr lang="zh-CN" altLang="en-US" sz="1600" b="1" dirty="0">
                  <a:solidFill>
                    <a:srgbClr val="C00000"/>
                  </a:solidFill>
                  <a:latin typeface="微软雅黑" pitchFamily="34" charset="-122"/>
                  <a:ea typeface="微软雅黑" pitchFamily="34" charset="-122"/>
                </a:rPr>
                <a:t>编译调试工具：</a:t>
              </a:r>
              <a:r>
                <a:rPr lang="en-US" altLang="zh-CN" sz="1600" b="1" dirty="0" err="1">
                  <a:solidFill>
                    <a:srgbClr val="C00000"/>
                  </a:solidFill>
                  <a:latin typeface="微软雅黑" pitchFamily="34" charset="-122"/>
                  <a:ea typeface="微软雅黑" pitchFamily="34" charset="-122"/>
                </a:rPr>
                <a:t>gcc</a:t>
              </a:r>
              <a:r>
                <a:rPr lang="en-US" altLang="zh-CN" sz="1600" b="1" dirty="0">
                  <a:solidFill>
                    <a:srgbClr val="C00000"/>
                  </a:solidFill>
                  <a:latin typeface="微软雅黑" pitchFamily="34" charset="-122"/>
                  <a:ea typeface="微软雅黑" pitchFamily="34" charset="-122"/>
                </a:rPr>
                <a:t> </a:t>
              </a:r>
              <a:r>
                <a:rPr lang="zh-CN" altLang="en-US" sz="1600" b="1" dirty="0">
                  <a:solidFill>
                    <a:srgbClr val="C00000"/>
                  </a:solidFill>
                  <a:latin typeface="微软雅黑" pitchFamily="34" charset="-122"/>
                  <a:ea typeface="微软雅黑" pitchFamily="34" charset="-122"/>
                </a:rPr>
                <a:t>、</a:t>
              </a:r>
              <a:r>
                <a:rPr lang="en-US" altLang="zh-CN" sz="1600" b="1" dirty="0" err="1">
                  <a:solidFill>
                    <a:srgbClr val="C00000"/>
                  </a:solidFill>
                  <a:latin typeface="微软雅黑" pitchFamily="34" charset="-122"/>
                  <a:ea typeface="微软雅黑" pitchFamily="34" charset="-122"/>
                </a:rPr>
                <a:t>gdb</a:t>
              </a:r>
              <a:r>
                <a:rPr lang="en-US" altLang="zh-CN" sz="1600" b="1" dirty="0">
                  <a:solidFill>
                    <a:srgbClr val="C00000"/>
                  </a:solidFill>
                  <a:latin typeface="微软雅黑" pitchFamily="34" charset="-122"/>
                  <a:ea typeface="微软雅黑" pitchFamily="34" charset="-122"/>
                </a:rPr>
                <a:t> </a:t>
              </a:r>
              <a:r>
                <a:rPr lang="zh-CN" altLang="en-US" sz="1600" b="1" dirty="0">
                  <a:solidFill>
                    <a:srgbClr val="C00000"/>
                  </a:solidFill>
                  <a:latin typeface="微软雅黑" pitchFamily="34" charset="-122"/>
                  <a:ea typeface="微软雅黑" pitchFamily="34" charset="-122"/>
                </a:rPr>
                <a:t>、</a:t>
              </a:r>
              <a:r>
                <a:rPr lang="en-US" altLang="zh-CN" sz="1600" b="1" dirty="0">
                  <a:solidFill>
                    <a:srgbClr val="C00000"/>
                  </a:solidFill>
                  <a:latin typeface="微软雅黑" pitchFamily="34" charset="-122"/>
                  <a:ea typeface="微软雅黑" pitchFamily="34" charset="-122"/>
                </a:rPr>
                <a:t>make</a:t>
              </a:r>
            </a:p>
            <a:p>
              <a:pPr marL="342900" indent="-342900">
                <a:lnSpc>
                  <a:spcPts val="1500"/>
                </a:lnSpc>
                <a:spcBef>
                  <a:spcPct val="20000"/>
                </a:spcBef>
              </a:pPr>
              <a:r>
                <a:rPr lang="zh-CN" altLang="en-US" sz="1600" b="1" dirty="0" smtClean="0">
                  <a:solidFill>
                    <a:srgbClr val="C00000"/>
                  </a:solidFill>
                  <a:latin typeface="微软雅黑" pitchFamily="34" charset="-122"/>
                  <a:ea typeface="微软雅黑" pitchFamily="34" charset="-122"/>
                </a:rPr>
                <a:t>          硬件</a:t>
              </a:r>
              <a:r>
                <a:rPr lang="zh-CN" altLang="en-US" sz="1600" b="1" dirty="0">
                  <a:solidFill>
                    <a:srgbClr val="C00000"/>
                  </a:solidFill>
                  <a:latin typeface="微软雅黑" pitchFamily="34" charset="-122"/>
                  <a:ea typeface="微软雅黑" pitchFamily="34" charset="-122"/>
                </a:rPr>
                <a:t>模拟器：</a:t>
              </a:r>
              <a:r>
                <a:rPr lang="en-US" altLang="zh-CN" sz="1600" b="1" dirty="0" err="1" smtClean="0">
                  <a:solidFill>
                    <a:srgbClr val="C00000"/>
                  </a:solidFill>
                  <a:latin typeface="微软雅黑" pitchFamily="34" charset="-122"/>
                  <a:ea typeface="微软雅黑" pitchFamily="34" charset="-122"/>
                </a:rPr>
                <a:t>qemu</a:t>
              </a:r>
              <a:r>
                <a:rPr lang="en-US" altLang="zh-CN" sz="1600" b="1" dirty="0" smtClean="0">
                  <a:solidFill>
                    <a:srgbClr val="C00000"/>
                  </a:solidFill>
                  <a:latin typeface="微软雅黑" pitchFamily="34" charset="-122"/>
                  <a:ea typeface="微软雅黑" pitchFamily="34" charset="-122"/>
                </a:rPr>
                <a:t>   </a:t>
              </a:r>
              <a:endParaRPr lang="en-US" altLang="zh-CN" sz="1600" b="1" dirty="0">
                <a:solidFill>
                  <a:srgbClr val="C00000"/>
                </a:solidFill>
                <a:latin typeface="微软雅黑" pitchFamily="34" charset="-122"/>
                <a:ea typeface="微软雅黑" pitchFamily="34" charset="-122"/>
              </a:endParaRPr>
            </a:p>
          </p:txBody>
        </p:sp>
        <p:pic>
          <p:nvPicPr>
            <p:cNvPr id="16" name="图片 15" descr="小点1.png"/>
            <p:cNvPicPr>
              <a:picLocks noChangeAspect="1"/>
            </p:cNvPicPr>
            <p:nvPr/>
          </p:nvPicPr>
          <p:blipFill>
            <a:blip r:embed="rId2" cstate="print"/>
            <a:stretch>
              <a:fillRect/>
            </a:stretch>
          </p:blipFill>
          <p:spPr>
            <a:xfrm>
              <a:off x="1369740" y="1685300"/>
              <a:ext cx="151066" cy="148997"/>
            </a:xfrm>
            <a:prstGeom prst="rect">
              <a:avLst/>
            </a:prstGeom>
          </p:spPr>
        </p:pic>
        <p:pic>
          <p:nvPicPr>
            <p:cNvPr id="17" name="图片 16" descr="小点1.png"/>
            <p:cNvPicPr>
              <a:picLocks noChangeAspect="1"/>
            </p:cNvPicPr>
            <p:nvPr/>
          </p:nvPicPr>
          <p:blipFill>
            <a:blip r:embed="rId2" cstate="print"/>
            <a:stretch>
              <a:fillRect/>
            </a:stretch>
          </p:blipFill>
          <p:spPr>
            <a:xfrm>
              <a:off x="1369740" y="1915088"/>
              <a:ext cx="151066" cy="148997"/>
            </a:xfrm>
            <a:prstGeom prst="rect">
              <a:avLst/>
            </a:prstGeom>
          </p:spPr>
        </p:pic>
        <p:pic>
          <p:nvPicPr>
            <p:cNvPr id="18" name="图片 17" descr="小点1.png"/>
            <p:cNvPicPr>
              <a:picLocks noChangeAspect="1"/>
            </p:cNvPicPr>
            <p:nvPr/>
          </p:nvPicPr>
          <p:blipFill>
            <a:blip r:embed="rId2" cstate="print"/>
            <a:stretch>
              <a:fillRect/>
            </a:stretch>
          </p:blipFill>
          <p:spPr>
            <a:xfrm>
              <a:off x="1374833" y="2155472"/>
              <a:ext cx="151066" cy="148997"/>
            </a:xfrm>
            <a:prstGeom prst="rect">
              <a:avLst/>
            </a:prstGeom>
          </p:spPr>
        </p:pic>
        <p:pic>
          <p:nvPicPr>
            <p:cNvPr id="19" name="图片 18" descr="小点1.png"/>
            <p:cNvPicPr>
              <a:picLocks noChangeAspect="1"/>
            </p:cNvPicPr>
            <p:nvPr/>
          </p:nvPicPr>
          <p:blipFill>
            <a:blip r:embed="rId2" cstate="print"/>
            <a:stretch>
              <a:fillRect/>
            </a:stretch>
          </p:blipFill>
          <p:spPr>
            <a:xfrm>
              <a:off x="1369740" y="2413765"/>
              <a:ext cx="151066" cy="148997"/>
            </a:xfrm>
            <a:prstGeom prst="rect">
              <a:avLst/>
            </a:prstGeom>
          </p:spPr>
        </p:pic>
        <p:pic>
          <p:nvPicPr>
            <p:cNvPr id="20" name="图片 19" descr="小点1.png"/>
            <p:cNvPicPr>
              <a:picLocks noChangeAspect="1"/>
            </p:cNvPicPr>
            <p:nvPr/>
          </p:nvPicPr>
          <p:blipFill>
            <a:blip r:embed="rId2" cstate="print"/>
            <a:stretch>
              <a:fillRect/>
            </a:stretch>
          </p:blipFill>
          <p:spPr>
            <a:xfrm>
              <a:off x="1369740" y="2654149"/>
              <a:ext cx="151066" cy="148997"/>
            </a:xfrm>
            <a:prstGeom prst="rect">
              <a:avLst/>
            </a:prstGeom>
          </p:spPr>
        </p:pic>
        <p:pic>
          <p:nvPicPr>
            <p:cNvPr id="21" name="图片 20" descr="小点1.png"/>
            <p:cNvPicPr>
              <a:picLocks noChangeAspect="1"/>
            </p:cNvPicPr>
            <p:nvPr/>
          </p:nvPicPr>
          <p:blipFill>
            <a:blip r:embed="rId2" cstate="print"/>
            <a:stretch>
              <a:fillRect/>
            </a:stretch>
          </p:blipFill>
          <p:spPr>
            <a:xfrm>
              <a:off x="1369740" y="2903488"/>
              <a:ext cx="151066" cy="148997"/>
            </a:xfrm>
            <a:prstGeom prst="rect">
              <a:avLst/>
            </a:prstGeom>
          </p:spPr>
        </p:pic>
        <p:sp>
          <p:nvSpPr>
            <p:cNvPr id="13" name="TextBox 82"/>
            <p:cNvSpPr txBox="1"/>
            <p:nvPr/>
          </p:nvSpPr>
          <p:spPr>
            <a:xfrm>
              <a:off x="928662" y="4160939"/>
              <a:ext cx="7143800" cy="78707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了解</a:t>
              </a:r>
              <a:r>
                <a:rPr lang="en-US" altLang="zh-CN" sz="2000" b="1" dirty="0" err="1">
                  <a:solidFill>
                    <a:srgbClr val="11576A"/>
                  </a:solidFill>
                  <a:latin typeface="微软雅黑" pitchFamily="34" charset="-122"/>
                  <a:ea typeface="微软雅黑" pitchFamily="34" charset="-122"/>
                </a:rPr>
                <a:t>ucore</a:t>
              </a:r>
              <a:r>
                <a:rPr lang="zh-CN" altLang="en-US" sz="2000" b="1" dirty="0">
                  <a:solidFill>
                    <a:srgbClr val="11576A"/>
                  </a:solidFill>
                  <a:latin typeface="微软雅黑" pitchFamily="34" charset="-122"/>
                  <a:ea typeface="微软雅黑" pitchFamily="34" charset="-122"/>
                </a:rPr>
                <a:t>编程方法和通用数据结构</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面向对象</a:t>
              </a:r>
              <a:r>
                <a:rPr lang="zh-CN" altLang="en-US" sz="1600" b="1" dirty="0">
                  <a:solidFill>
                    <a:srgbClr val="11576A"/>
                  </a:solidFill>
                  <a:latin typeface="微软雅黑" pitchFamily="34" charset="-122"/>
                  <a:ea typeface="微软雅黑" pitchFamily="34" charset="-122"/>
                </a:rPr>
                <a:t>编程方法</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通用</a:t>
              </a:r>
              <a:r>
                <a:rPr lang="zh-CN" altLang="en-US" sz="1600" b="1" dirty="0">
                  <a:solidFill>
                    <a:srgbClr val="11576A"/>
                  </a:solidFill>
                  <a:latin typeface="微软雅黑" pitchFamily="34" charset="-122"/>
                  <a:ea typeface="微软雅黑" pitchFamily="34" charset="-122"/>
                </a:rPr>
                <a:t>数据结构</a:t>
              </a:r>
            </a:p>
          </p:txBody>
        </p:sp>
        <p:pic>
          <p:nvPicPr>
            <p:cNvPr id="14" name="图片 13" descr="小点1.png"/>
            <p:cNvPicPr>
              <a:picLocks noChangeAspect="1"/>
            </p:cNvPicPr>
            <p:nvPr/>
          </p:nvPicPr>
          <p:blipFill>
            <a:blip r:embed="rId2" cstate="print"/>
            <a:stretch>
              <a:fillRect/>
            </a:stretch>
          </p:blipFill>
          <p:spPr>
            <a:xfrm>
              <a:off x="1364647" y="3430671"/>
              <a:ext cx="151066" cy="148997"/>
            </a:xfrm>
            <a:prstGeom prst="rect">
              <a:avLst/>
            </a:prstGeom>
          </p:spPr>
        </p:pic>
        <p:pic>
          <p:nvPicPr>
            <p:cNvPr id="22" name="图片 21" descr="小点1.png"/>
            <p:cNvPicPr>
              <a:picLocks noChangeAspect="1"/>
            </p:cNvPicPr>
            <p:nvPr/>
          </p:nvPicPr>
          <p:blipFill>
            <a:blip r:embed="rId2" cstate="print"/>
            <a:stretch>
              <a:fillRect/>
            </a:stretch>
          </p:blipFill>
          <p:spPr>
            <a:xfrm>
              <a:off x="1364647" y="3660459"/>
              <a:ext cx="151066" cy="148997"/>
            </a:xfrm>
            <a:prstGeom prst="rect">
              <a:avLst/>
            </a:prstGeom>
          </p:spPr>
        </p:pic>
        <p:pic>
          <p:nvPicPr>
            <p:cNvPr id="23" name="图片 22" descr="小点1.png"/>
            <p:cNvPicPr>
              <a:picLocks noChangeAspect="1"/>
            </p:cNvPicPr>
            <p:nvPr/>
          </p:nvPicPr>
          <p:blipFill>
            <a:blip r:embed="rId2" cstate="print"/>
            <a:stretch>
              <a:fillRect/>
            </a:stretch>
          </p:blipFill>
          <p:spPr>
            <a:xfrm>
              <a:off x="1369740" y="3900843"/>
              <a:ext cx="151066" cy="148997"/>
            </a:xfrm>
            <a:prstGeom prst="rect">
              <a:avLst/>
            </a:prstGeom>
          </p:spPr>
        </p:pic>
        <p:pic>
          <p:nvPicPr>
            <p:cNvPr id="24" name="图片 23" descr="小点1.png"/>
            <p:cNvPicPr>
              <a:picLocks noChangeAspect="1"/>
            </p:cNvPicPr>
            <p:nvPr/>
          </p:nvPicPr>
          <p:blipFill>
            <a:blip r:embed="rId2" cstate="print"/>
            <a:stretch>
              <a:fillRect/>
            </a:stretch>
          </p:blipFill>
          <p:spPr>
            <a:xfrm>
              <a:off x="1374833" y="4458200"/>
              <a:ext cx="151066" cy="148997"/>
            </a:xfrm>
            <a:prstGeom prst="rect">
              <a:avLst/>
            </a:prstGeom>
          </p:spPr>
        </p:pic>
        <p:pic>
          <p:nvPicPr>
            <p:cNvPr id="25" name="图片 24" descr="小点1.png"/>
            <p:cNvPicPr>
              <a:picLocks noChangeAspect="1"/>
            </p:cNvPicPr>
            <p:nvPr/>
          </p:nvPicPr>
          <p:blipFill>
            <a:blip r:embed="rId2" cstate="print"/>
            <a:stretch>
              <a:fillRect/>
            </a:stretch>
          </p:blipFill>
          <p:spPr>
            <a:xfrm>
              <a:off x="1374833" y="4687988"/>
              <a:ext cx="151066" cy="148997"/>
            </a:xfrm>
            <a:prstGeom prst="rect">
              <a:avLst/>
            </a:prstGeom>
          </p:spPr>
        </p:pic>
      </p:grpSp>
    </p:spTree>
    <p:extLst>
      <p:ext uri="{BB962C8B-B14F-4D97-AF65-F5344CB8AC3E}">
        <p14:creationId xmlns:p14="http://schemas.microsoft.com/office/powerpoint/2010/main" val="20529475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使用实验</a:t>
            </a:r>
            <a:r>
              <a:rPr lang="zh-CN" altLang="en-US" sz="3000" b="1" dirty="0">
                <a:solidFill>
                  <a:srgbClr val="11576A"/>
                </a:solidFill>
                <a:latin typeface="微软雅黑" pitchFamily="34" charset="-122"/>
                <a:ea typeface="微软雅黑" pitchFamily="34" charset="-122"/>
              </a:rPr>
              <a:t>工具</a:t>
            </a:r>
          </a:p>
        </p:txBody>
      </p:sp>
      <p:grpSp>
        <p:nvGrpSpPr>
          <p:cNvPr id="2" name="组合 1"/>
          <p:cNvGrpSpPr/>
          <p:nvPr/>
        </p:nvGrpSpPr>
        <p:grpSpPr>
          <a:xfrm>
            <a:off x="928662" y="1131590"/>
            <a:ext cx="7143800" cy="949491"/>
            <a:chOff x="928662" y="1131590"/>
            <a:chExt cx="7143800" cy="949491"/>
          </a:xfrm>
        </p:grpSpPr>
        <p:sp>
          <p:nvSpPr>
            <p:cNvPr id="57" name="TextBox 82"/>
            <p:cNvSpPr txBox="1"/>
            <p:nvPr/>
          </p:nvSpPr>
          <p:spPr>
            <a:xfrm>
              <a:off x="928662" y="1131590"/>
              <a:ext cx="7143800" cy="949491"/>
            </a:xfrm>
            <a:prstGeom prst="rect">
              <a:avLst/>
            </a:prstGeom>
            <a:noFill/>
          </p:spPr>
          <p:txBody>
            <a:bodyPr wrap="square" rtlCol="0">
              <a:spAutoFit/>
            </a:bodyPr>
            <a:lstStyle/>
            <a:p>
              <a:pPr marL="342900" indent="-342900">
                <a:lnSpc>
                  <a:spcPts val="1500"/>
                </a:lnSpc>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shell</a:t>
              </a:r>
              <a:r>
                <a:rPr lang="zh-CN" altLang="en-US" sz="2000" b="1" dirty="0">
                  <a:solidFill>
                    <a:srgbClr val="11576A"/>
                  </a:solidFill>
                  <a:latin typeface="微软雅黑" pitchFamily="34" charset="-122"/>
                  <a:ea typeface="微软雅黑" pitchFamily="34" charset="-122"/>
                </a:rPr>
                <a:t>命令：ls、cd、rm、pwd、mkdir、find</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基于</a:t>
              </a:r>
              <a:r>
                <a:rPr lang="zh-CN" altLang="en-US" b="1" dirty="0">
                  <a:solidFill>
                    <a:srgbClr val="11576A"/>
                  </a:solidFill>
                  <a:latin typeface="微软雅黑" pitchFamily="34" charset="-122"/>
                  <a:ea typeface="微软雅黑" pitchFamily="34" charset="-122"/>
                </a:rPr>
                <a:t>bash （Bourne-</a:t>
              </a:r>
              <a:r>
                <a:rPr lang="zh-CN" altLang="en-US" b="1" dirty="0">
                  <a:solidFill>
                    <a:srgbClr val="11576A"/>
                  </a:solidFill>
                  <a:latin typeface="微软雅黑" pitchFamily="34" charset="-122"/>
                  <a:ea typeface="微软雅黑" pitchFamily="34" charset="-122"/>
                  <a:sym typeface="Arial" panose="020B0604020202020204" pitchFamily="34" charset="0"/>
                </a:rPr>
                <a:t>A</a:t>
              </a:r>
              <a:r>
                <a:rPr lang="zh-CN" altLang="en-US" b="1" dirty="0">
                  <a:solidFill>
                    <a:srgbClr val="11576A"/>
                  </a:solidFill>
                  <a:latin typeface="微软雅黑" pitchFamily="34" charset="-122"/>
                  <a:ea typeface="微软雅黑" pitchFamily="34" charset="-122"/>
                </a:rPr>
                <a:t>gain</a:t>
              </a:r>
              <a:r>
                <a:rPr lang="zh-CN" altLang="en-US" b="1" dirty="0">
                  <a:solidFill>
                    <a:srgbClr val="11576A"/>
                  </a:solidFill>
                  <a:latin typeface="微软雅黑" pitchFamily="34" charset="-122"/>
                  <a:ea typeface="微软雅黑" pitchFamily="34" charset="-122"/>
                  <a:sym typeface="Arial" panose="020B0604020202020204" pitchFamily="34" charset="0"/>
                </a:rPr>
                <a:t> SH</a:t>
              </a:r>
              <a:r>
                <a:rPr lang="zh-CN" altLang="en-US" b="1" dirty="0">
                  <a:solidFill>
                    <a:srgbClr val="11576A"/>
                  </a:solidFill>
                  <a:latin typeface="微软雅黑" pitchFamily="34" charset="-122"/>
                  <a:ea typeface="微软雅黑" pitchFamily="34" charset="-122"/>
                </a:rPr>
                <a:t>ell ）</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完成</a:t>
              </a:r>
              <a:r>
                <a:rPr lang="zh-CN" altLang="en-US" b="1" dirty="0">
                  <a:solidFill>
                    <a:srgbClr val="11576A"/>
                  </a:solidFill>
                  <a:latin typeface="微软雅黑" pitchFamily="34" charset="-122"/>
                  <a:ea typeface="微软雅黑" pitchFamily="34" charset="-122"/>
                </a:rPr>
                <a:t>对文件、目录的基本操作</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grpSp>
    </p:spTree>
    <p:extLst>
      <p:ext uri="{BB962C8B-B14F-4D97-AF65-F5344CB8AC3E}">
        <p14:creationId xmlns:p14="http://schemas.microsoft.com/office/powerpoint/2010/main" val="1206458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使用实验</a:t>
            </a:r>
            <a:r>
              <a:rPr lang="zh-CN" altLang="en-US" sz="3000" b="1" dirty="0">
                <a:solidFill>
                  <a:srgbClr val="11576A"/>
                </a:solidFill>
                <a:latin typeface="微软雅黑" pitchFamily="34" charset="-122"/>
                <a:ea typeface="微软雅黑" pitchFamily="34" charset="-122"/>
              </a:rPr>
              <a:t>工具</a:t>
            </a:r>
          </a:p>
        </p:txBody>
      </p:sp>
      <p:grpSp>
        <p:nvGrpSpPr>
          <p:cNvPr id="2" name="组合 1"/>
          <p:cNvGrpSpPr/>
          <p:nvPr/>
        </p:nvGrpSpPr>
        <p:grpSpPr>
          <a:xfrm>
            <a:off x="928662" y="1002814"/>
            <a:ext cx="7143800" cy="1064907"/>
            <a:chOff x="928662" y="1002814"/>
            <a:chExt cx="7143800" cy="1064907"/>
          </a:xfrm>
        </p:grpSpPr>
        <p:sp>
          <p:nvSpPr>
            <p:cNvPr id="57" name="TextBox 82"/>
            <p:cNvSpPr txBox="1"/>
            <p:nvPr/>
          </p:nvSpPr>
          <p:spPr>
            <a:xfrm>
              <a:off x="928662" y="1002814"/>
              <a:ext cx="7143800" cy="1064907"/>
            </a:xfrm>
            <a:prstGeom prst="rect">
              <a:avLst/>
            </a:prstGeom>
            <a:noFill/>
          </p:spPr>
          <p:txBody>
            <a:bodyPr wrap="square" rtlCol="0">
              <a:spAutoFit/>
            </a:bodyPr>
            <a:lstStyle/>
            <a:p>
              <a:pPr marL="342900" indent="-342900"/>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系统维护</a:t>
              </a:r>
              <a:r>
                <a:rPr lang="zh-CN" altLang="en-US" sz="2000" b="1" dirty="0">
                  <a:solidFill>
                    <a:srgbClr val="11576A"/>
                  </a:solidFill>
                  <a:latin typeface="微软雅黑" pitchFamily="34" charset="-122"/>
                  <a:ea typeface="微软雅黑" pitchFamily="34" charset="-122"/>
                </a:rPr>
                <a:t>工具：</a:t>
              </a:r>
              <a:r>
                <a:rPr lang="en-US" altLang="zh-CN" sz="2000" b="1" dirty="0">
                  <a:solidFill>
                    <a:srgbClr val="11576A"/>
                  </a:solidFill>
                  <a:latin typeface="微软雅黑" pitchFamily="34" charset="-122"/>
                  <a:ea typeface="微软雅黑" pitchFamily="34" charset="-122"/>
                </a:rPr>
                <a:t>apt</a:t>
              </a:r>
              <a:r>
                <a:rPr lang="zh-CN" altLang="en-US"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git</a:t>
              </a:r>
              <a:endParaRPr lang="en-US" altLang="zh-CN" sz="2000" b="1" dirty="0">
                <a:solidFill>
                  <a:srgbClr val="11576A"/>
                </a:solidFill>
                <a:latin typeface="微软雅黑" pitchFamily="34" charset="-122"/>
                <a:ea typeface="微软雅黑" pitchFamily="34" charset="-122"/>
              </a:endParaRPr>
            </a:p>
            <a:p>
              <a:pPr marL="342900" lvl="1" indent="-342900">
                <a:spcBef>
                  <a:spcPct val="20000"/>
                </a:spcBef>
              </a:pPr>
              <a:r>
                <a:rPr lang="en-US" altLang="zh-CN" b="1" dirty="0" smtClean="0">
                  <a:solidFill>
                    <a:srgbClr val="11576A"/>
                  </a:solidFill>
                  <a:latin typeface="微软雅黑" pitchFamily="34" charset="-122"/>
                  <a:ea typeface="微软雅黑" pitchFamily="34" charset="-122"/>
                </a:rPr>
                <a:t>         apt</a:t>
              </a:r>
              <a:r>
                <a:rPr lang="zh-CN" altLang="en-US" b="1" dirty="0">
                  <a:solidFill>
                    <a:srgbClr val="11576A"/>
                  </a:solidFill>
                  <a:latin typeface="微软雅黑" pitchFamily="34" charset="-122"/>
                  <a:ea typeface="微软雅黑" pitchFamily="34" charset="-122"/>
                </a:rPr>
                <a:t>：安装管理各种软件</a:t>
              </a:r>
            </a:p>
            <a:p>
              <a:pPr marL="342900" lvl="1" indent="-342900">
                <a:spcBef>
                  <a:spcPct val="20000"/>
                </a:spcBef>
              </a:pPr>
              <a:r>
                <a:rPr lang="en-US" altLang="zh-CN" b="1" dirty="0" smtClean="0">
                  <a:solidFill>
                    <a:srgbClr val="11576A"/>
                  </a:solidFill>
                  <a:latin typeface="微软雅黑" pitchFamily="34" charset="-122"/>
                  <a:ea typeface="微软雅黑" pitchFamily="34" charset="-122"/>
                </a:rPr>
                <a:t>         </a:t>
              </a:r>
              <a:r>
                <a:rPr lang="en-US" altLang="zh-CN" b="1" dirty="0" err="1" smtClean="0">
                  <a:solidFill>
                    <a:srgbClr val="11576A"/>
                  </a:solidFill>
                  <a:latin typeface="微软雅黑" pitchFamily="34" charset="-122"/>
                  <a:ea typeface="微软雅黑" pitchFamily="34" charset="-122"/>
                </a:rPr>
                <a:t>git</a:t>
              </a:r>
              <a:r>
                <a:rPr lang="zh-CN" altLang="en-US" b="1" dirty="0">
                  <a:solidFill>
                    <a:srgbClr val="11576A"/>
                  </a:solidFill>
                  <a:latin typeface="微软雅黑" pitchFamily="34" charset="-122"/>
                  <a:ea typeface="微软雅黑" pitchFamily="34" charset="-122"/>
                </a:rPr>
                <a:t>：开发版本维护软件</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grpSp>
    </p:spTree>
    <p:extLst>
      <p:ext uri="{BB962C8B-B14F-4D97-AF65-F5344CB8AC3E}">
        <p14:creationId xmlns:p14="http://schemas.microsoft.com/office/powerpoint/2010/main" val="11913936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使用实验</a:t>
            </a:r>
            <a:r>
              <a:rPr lang="zh-CN" altLang="en-US" sz="3000" b="1" dirty="0">
                <a:solidFill>
                  <a:srgbClr val="11576A"/>
                </a:solidFill>
                <a:latin typeface="微软雅黑" pitchFamily="34" charset="-122"/>
                <a:ea typeface="微软雅黑" pitchFamily="34" charset="-122"/>
              </a:rPr>
              <a:t>工具</a:t>
            </a:r>
          </a:p>
        </p:txBody>
      </p:sp>
      <p:grpSp>
        <p:nvGrpSpPr>
          <p:cNvPr id="2" name="组合 1"/>
          <p:cNvGrpSpPr/>
          <p:nvPr/>
        </p:nvGrpSpPr>
        <p:grpSpPr>
          <a:xfrm>
            <a:off x="856654" y="935886"/>
            <a:ext cx="7603778" cy="3724096"/>
            <a:chOff x="856654" y="935886"/>
            <a:chExt cx="7603778" cy="3724096"/>
          </a:xfrm>
        </p:grpSpPr>
        <p:sp>
          <p:nvSpPr>
            <p:cNvPr id="57" name="TextBox 82"/>
            <p:cNvSpPr txBox="1"/>
            <p:nvPr/>
          </p:nvSpPr>
          <p:spPr>
            <a:xfrm>
              <a:off x="856654" y="935886"/>
              <a:ext cx="7603778" cy="3724096"/>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源码</a:t>
              </a:r>
              <a:r>
                <a:rPr lang="zh-CN" altLang="en-US" sz="2000" b="1" dirty="0">
                  <a:solidFill>
                    <a:srgbClr val="11576A"/>
                  </a:solidFill>
                  <a:latin typeface="微软雅黑" pitchFamily="34" charset="-122"/>
                  <a:ea typeface="微软雅黑" pitchFamily="34" charset="-122"/>
                </a:rPr>
                <a:t>编辑工具：</a:t>
              </a:r>
              <a:r>
                <a:rPr lang="en-US" altLang="zh-CN" sz="2000" b="1" dirty="0">
                  <a:solidFill>
                    <a:srgbClr val="11576A"/>
                  </a:solidFill>
                  <a:latin typeface="微软雅黑" pitchFamily="34" charset="-122"/>
                  <a:ea typeface="微软雅黑" pitchFamily="34" charset="-122"/>
                </a:rPr>
                <a:t>Eclipse-CDT</a:t>
              </a:r>
              <a:r>
                <a:rPr lang="zh-CN" altLang="en-US" sz="2000" b="1" dirty="0">
                  <a:solidFill>
                    <a:srgbClr val="11576A"/>
                  </a:solidFill>
                  <a:latin typeface="微软雅黑" pitchFamily="34" charset="-122"/>
                  <a:ea typeface="微软雅黑" pitchFamily="34" charset="-122"/>
                </a:rPr>
                <a:t>、</a:t>
              </a:r>
              <a:r>
                <a:rPr lang="en-US" altLang="zh-CN" sz="2000" b="1" dirty="0">
                  <a:solidFill>
                    <a:srgbClr val="11576A"/>
                  </a:solidFill>
                  <a:latin typeface="微软雅黑" pitchFamily="34" charset="-122"/>
                  <a:ea typeface="微软雅黑" pitchFamily="34" charset="-122"/>
                </a:rPr>
                <a:t>understand</a:t>
              </a:r>
              <a:r>
                <a:rPr lang="zh-CN" altLang="en-US"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gedit</a:t>
              </a:r>
              <a:r>
                <a:rPr lang="zh-CN" altLang="en-US" sz="2000" b="1" dirty="0">
                  <a:solidFill>
                    <a:srgbClr val="11576A"/>
                  </a:solidFill>
                  <a:latin typeface="微软雅黑" pitchFamily="34" charset="-122"/>
                  <a:ea typeface="微软雅黑" pitchFamily="34" charset="-122"/>
                </a:rPr>
                <a:t>、</a:t>
              </a:r>
              <a:r>
                <a:rPr lang="en-US" altLang="zh-CN" sz="2000" b="1" dirty="0">
                  <a:solidFill>
                    <a:srgbClr val="11576A"/>
                  </a:solidFill>
                  <a:latin typeface="微软雅黑" pitchFamily="34" charset="-122"/>
                  <a:ea typeface="微软雅黑" pitchFamily="34" charset="-122"/>
                </a:rPr>
                <a:t>vim</a:t>
              </a:r>
            </a:p>
            <a:p>
              <a:pPr marL="342900" lvl="1" indent="-342900">
                <a:spcBef>
                  <a:spcPct val="20000"/>
                </a:spcBef>
              </a:pPr>
              <a:r>
                <a:rPr lang="en-US" altLang="zh-CN" b="1" dirty="0" smtClean="0">
                  <a:solidFill>
                    <a:srgbClr val="11576A"/>
                  </a:solidFill>
                  <a:latin typeface="微软雅黑" pitchFamily="34" charset="-122"/>
                  <a:ea typeface="微软雅黑" pitchFamily="34" charset="-122"/>
                </a:rPr>
                <a:t>         Eclipse-CDT</a:t>
              </a:r>
              <a:r>
                <a:rPr lang="zh-CN" altLang="en-US" b="1" dirty="0">
                  <a:solidFill>
                    <a:srgbClr val="11576A"/>
                  </a:solidFill>
                  <a:latin typeface="微软雅黑" pitchFamily="34" charset="-122"/>
                  <a:ea typeface="微软雅黑" pitchFamily="34" charset="-122"/>
                </a:rPr>
                <a:t>：基于</a:t>
              </a:r>
              <a:r>
                <a:rPr lang="en-US" altLang="zh-CN" b="1" dirty="0">
                  <a:solidFill>
                    <a:srgbClr val="11576A"/>
                  </a:solidFill>
                  <a:latin typeface="微软雅黑" pitchFamily="34" charset="-122"/>
                  <a:ea typeface="微软雅黑" pitchFamily="34" charset="-122"/>
                </a:rPr>
                <a:t>Eclipse</a:t>
              </a:r>
              <a:r>
                <a:rPr lang="zh-CN" altLang="en-US" b="1" dirty="0">
                  <a:solidFill>
                    <a:srgbClr val="11576A"/>
                  </a:solidFill>
                  <a:latin typeface="微软雅黑" pitchFamily="34" charset="-122"/>
                  <a:ea typeface="微软雅黑" pitchFamily="34" charset="-122"/>
                </a:rPr>
                <a:t>的</a:t>
              </a:r>
              <a:r>
                <a:rPr lang="en-US" altLang="zh-CN" b="1" dirty="0">
                  <a:solidFill>
                    <a:srgbClr val="11576A"/>
                  </a:solidFill>
                  <a:latin typeface="微软雅黑" pitchFamily="34" charset="-122"/>
                  <a:ea typeface="微软雅黑" pitchFamily="34" charset="-122"/>
                </a:rPr>
                <a:t>C/C++</a:t>
              </a:r>
              <a:r>
                <a:rPr lang="zh-CN" altLang="en-US" b="1" dirty="0">
                  <a:solidFill>
                    <a:srgbClr val="11576A"/>
                  </a:solidFill>
                  <a:latin typeface="微软雅黑" pitchFamily="34" charset="-122"/>
                  <a:ea typeface="微软雅黑" pitchFamily="34" charset="-122"/>
                </a:rPr>
                <a:t>集成开发环境</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跨</a:t>
              </a:r>
              <a:r>
                <a:rPr lang="zh-CN" altLang="en-US" b="1" dirty="0">
                  <a:solidFill>
                    <a:srgbClr val="11576A"/>
                  </a:solidFill>
                  <a:latin typeface="微软雅黑" pitchFamily="34" charset="-122"/>
                  <a:ea typeface="微软雅黑" pitchFamily="34" charset="-122"/>
                </a:rPr>
                <a:t>平台、丰富的分析理解代码的功能</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可</a:t>
              </a:r>
              <a:r>
                <a:rPr lang="zh-CN" altLang="en-US" b="1" dirty="0">
                  <a:solidFill>
                    <a:srgbClr val="11576A"/>
                  </a:solidFill>
                  <a:latin typeface="微软雅黑" pitchFamily="34" charset="-122"/>
                  <a:ea typeface="微软雅黑" pitchFamily="34" charset="-122"/>
                </a:rPr>
                <a:t>与</a:t>
              </a:r>
              <a:r>
                <a:rPr lang="en-US" altLang="zh-CN" b="1" dirty="0" err="1">
                  <a:solidFill>
                    <a:srgbClr val="11576A"/>
                  </a:solidFill>
                  <a:latin typeface="微软雅黑" pitchFamily="34" charset="-122"/>
                  <a:ea typeface="微软雅黑" pitchFamily="34" charset="-122"/>
                </a:rPr>
                <a:t>qemu</a:t>
              </a:r>
              <a:r>
                <a:rPr lang="zh-CN" altLang="en-US" b="1" dirty="0">
                  <a:solidFill>
                    <a:srgbClr val="11576A"/>
                  </a:solidFill>
                  <a:latin typeface="微软雅黑" pitchFamily="34" charset="-122"/>
                  <a:ea typeface="微软雅黑" pitchFamily="34" charset="-122"/>
                </a:rPr>
                <a:t>结合，联机源码级</a:t>
              </a:r>
              <a:r>
                <a:rPr lang="en-US" altLang="zh-CN" b="1" dirty="0">
                  <a:solidFill>
                    <a:srgbClr val="11576A"/>
                  </a:solidFill>
                  <a:latin typeface="微软雅黑" pitchFamily="34" charset="-122"/>
                  <a:ea typeface="微软雅黑" pitchFamily="34" charset="-122"/>
                </a:rPr>
                <a:t>Debug </a:t>
              </a:r>
              <a:r>
                <a:rPr lang="en-US" altLang="zh-CN" b="1" dirty="0" err="1">
                  <a:solidFill>
                    <a:srgbClr val="11576A"/>
                  </a:solidFill>
                  <a:latin typeface="微软雅黑" pitchFamily="34" charset="-122"/>
                  <a:ea typeface="微软雅黑" pitchFamily="34" charset="-122"/>
                </a:rPr>
                <a:t>uCore</a:t>
              </a:r>
              <a:r>
                <a:rPr lang="en-US" altLang="zh-CN" b="1" dirty="0">
                  <a:solidFill>
                    <a:srgbClr val="11576A"/>
                  </a:solidFill>
                  <a:latin typeface="微软雅黑" pitchFamily="34" charset="-122"/>
                  <a:ea typeface="微软雅黑" pitchFamily="34" charset="-122"/>
                </a:rPr>
                <a:t> OS</a:t>
              </a:r>
              <a:r>
                <a:rPr lang="zh-CN" altLang="en-US" b="1" dirty="0">
                  <a:solidFill>
                    <a:srgbClr val="11576A"/>
                  </a:solidFill>
                  <a:latin typeface="微软雅黑" pitchFamily="34" charset="-122"/>
                  <a:ea typeface="微软雅黑" pitchFamily="34" charset="-122"/>
                </a:rPr>
                <a:t>。</a:t>
              </a:r>
            </a:p>
            <a:p>
              <a:pPr marL="342900" lvl="1" indent="-342900">
                <a:spcBef>
                  <a:spcPct val="20000"/>
                </a:spcBef>
              </a:pPr>
              <a:r>
                <a:rPr lang="en-US" altLang="zh-CN" b="1" dirty="0" smtClean="0">
                  <a:solidFill>
                    <a:srgbClr val="11576A"/>
                  </a:solidFill>
                  <a:latin typeface="微软雅黑" pitchFamily="34" charset="-122"/>
                  <a:ea typeface="微软雅黑" pitchFamily="34" charset="-122"/>
                </a:rPr>
                <a:t>         Understand</a:t>
              </a:r>
              <a:r>
                <a:rPr lang="zh-CN" altLang="en-US" b="1" dirty="0">
                  <a:solidFill>
                    <a:srgbClr val="11576A"/>
                  </a:solidFill>
                  <a:latin typeface="微软雅黑" pitchFamily="34" charset="-122"/>
                  <a:ea typeface="微软雅黑" pitchFamily="34" charset="-122"/>
                </a:rPr>
                <a:t>：跨平台、丰富的分析理解代码的功能</a:t>
              </a:r>
            </a:p>
            <a:p>
              <a:pPr marL="342900" lvl="1" indent="-342900">
                <a:spcBef>
                  <a:spcPct val="20000"/>
                </a:spcBef>
              </a:pPr>
              <a:r>
                <a:rPr lang="en-US" altLang="zh-CN" b="1" dirty="0" smtClean="0">
                  <a:solidFill>
                    <a:srgbClr val="11576A"/>
                  </a:solidFill>
                  <a:latin typeface="微软雅黑" pitchFamily="34" charset="-122"/>
                  <a:ea typeface="微软雅黑" pitchFamily="34" charset="-122"/>
                </a:rPr>
                <a:t>               Windows</a:t>
              </a:r>
              <a:r>
                <a:rPr lang="zh-CN" altLang="en-US" b="1" dirty="0">
                  <a:solidFill>
                    <a:srgbClr val="11576A"/>
                  </a:solidFill>
                  <a:latin typeface="微软雅黑" pitchFamily="34" charset="-122"/>
                  <a:ea typeface="微软雅黑" pitchFamily="34" charset="-122"/>
                </a:rPr>
                <a:t>上有类似的</a:t>
              </a:r>
              <a:r>
                <a:rPr lang="en-US" altLang="zh-CN" b="1" dirty="0" err="1">
                  <a:solidFill>
                    <a:srgbClr val="11576A"/>
                  </a:solidFill>
                  <a:latin typeface="微软雅黑" pitchFamily="34" charset="-122"/>
                  <a:ea typeface="微软雅黑" pitchFamily="34" charset="-122"/>
                </a:rPr>
                <a:t>sourceinsight</a:t>
              </a:r>
              <a:r>
                <a:rPr lang="zh-CN" altLang="en-US" b="1" dirty="0">
                  <a:solidFill>
                    <a:srgbClr val="11576A"/>
                  </a:solidFill>
                  <a:latin typeface="微软雅黑" pitchFamily="34" charset="-122"/>
                  <a:ea typeface="微软雅黑" pitchFamily="34" charset="-122"/>
                </a:rPr>
                <a:t>软件</a:t>
              </a:r>
            </a:p>
            <a:p>
              <a:pPr marL="342900" lvl="1" indent="-342900">
                <a:spcBef>
                  <a:spcPct val="20000"/>
                </a:spcBef>
              </a:pPr>
              <a:r>
                <a:rPr lang="en-US" altLang="zh-CN" b="1" dirty="0" smtClean="0">
                  <a:solidFill>
                    <a:srgbClr val="11576A"/>
                  </a:solidFill>
                  <a:latin typeface="微软雅黑" pitchFamily="34" charset="-122"/>
                  <a:ea typeface="微软雅黑" pitchFamily="34" charset="-122"/>
                </a:rPr>
                <a:t>         </a:t>
              </a:r>
              <a:r>
                <a:rPr lang="en-US" altLang="zh-CN" b="1" dirty="0" err="1" smtClean="0">
                  <a:solidFill>
                    <a:srgbClr val="11576A"/>
                  </a:solidFill>
                  <a:latin typeface="微软雅黑" pitchFamily="34" charset="-122"/>
                  <a:ea typeface="微软雅黑" pitchFamily="34" charset="-122"/>
                </a:rPr>
                <a:t>gedit</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Linux</a:t>
              </a:r>
              <a:r>
                <a:rPr lang="zh-CN" altLang="en-US" b="1" dirty="0">
                  <a:solidFill>
                    <a:srgbClr val="11576A"/>
                  </a:solidFill>
                  <a:latin typeface="微软雅黑" pitchFamily="34" charset="-122"/>
                  <a:ea typeface="微软雅黑" pitchFamily="34" charset="-122"/>
                </a:rPr>
                <a:t>中的常用文本编辑</a:t>
              </a:r>
            </a:p>
            <a:p>
              <a:pPr marL="342900" lvl="1" indent="-342900">
                <a:spcBef>
                  <a:spcPct val="20000"/>
                </a:spcBef>
              </a:pPr>
              <a:r>
                <a:rPr lang="en-US" altLang="zh-CN" b="1" dirty="0" smtClean="0">
                  <a:solidFill>
                    <a:srgbClr val="11576A"/>
                  </a:solidFill>
                  <a:latin typeface="微软雅黑" pitchFamily="34" charset="-122"/>
                  <a:ea typeface="微软雅黑" pitchFamily="34" charset="-122"/>
                </a:rPr>
                <a:t>               Windows</a:t>
              </a:r>
              <a:r>
                <a:rPr lang="zh-CN" altLang="en-US" b="1" dirty="0">
                  <a:solidFill>
                    <a:srgbClr val="11576A"/>
                  </a:solidFill>
                  <a:latin typeface="微软雅黑" pitchFamily="34" charset="-122"/>
                  <a:ea typeface="微软雅黑" pitchFamily="34" charset="-122"/>
                </a:rPr>
                <a:t>上有类似的</a:t>
              </a:r>
              <a:r>
                <a:rPr lang="en-US" altLang="zh-CN" b="1" dirty="0">
                  <a:solidFill>
                    <a:srgbClr val="11576A"/>
                  </a:solidFill>
                  <a:latin typeface="微软雅黑" pitchFamily="34" charset="-122"/>
                  <a:ea typeface="微软雅黑" pitchFamily="34" charset="-122"/>
                </a:rPr>
                <a:t>notepad</a:t>
              </a:r>
            </a:p>
            <a:p>
              <a:pPr marL="342900" lvl="1" indent="-342900">
                <a:spcBef>
                  <a:spcPct val="20000"/>
                </a:spcBef>
              </a:pPr>
              <a:r>
                <a:rPr lang="en-US" altLang="zh-CN" b="1" dirty="0" smtClean="0">
                  <a:solidFill>
                    <a:srgbClr val="11576A"/>
                  </a:solidFill>
                  <a:latin typeface="微软雅黑" pitchFamily="34" charset="-122"/>
                  <a:ea typeface="微软雅黑" pitchFamily="34" charset="-122"/>
                </a:rPr>
                <a:t>         vim</a:t>
              </a:r>
              <a:r>
                <a:rPr lang="en-US" altLang="zh-CN" b="1" dirty="0">
                  <a:solidFill>
                    <a:srgbClr val="11576A"/>
                  </a:solidFill>
                  <a:latin typeface="微软雅黑" pitchFamily="34" charset="-122"/>
                  <a:ea typeface="微软雅黑" pitchFamily="34" charset="-122"/>
                </a:rPr>
                <a:t>: Linux/</a:t>
              </a:r>
              <a:r>
                <a:rPr lang="en-US" altLang="zh-CN" b="1" dirty="0" err="1">
                  <a:solidFill>
                    <a:srgbClr val="11576A"/>
                  </a:solidFill>
                  <a:latin typeface="微软雅黑" pitchFamily="34" charset="-122"/>
                  <a:ea typeface="微软雅黑" pitchFamily="34" charset="-122"/>
                </a:rPr>
                <a:t>unix</a:t>
              </a:r>
              <a:r>
                <a:rPr lang="zh-CN" altLang="en-US" b="1" dirty="0">
                  <a:solidFill>
                    <a:srgbClr val="11576A"/>
                  </a:solidFill>
                  <a:latin typeface="微软雅黑" pitchFamily="34" charset="-122"/>
                  <a:ea typeface="微软雅黑" pitchFamily="34" charset="-122"/>
                </a:rPr>
                <a:t>中的传统编辑器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类似</a:t>
              </a:r>
              <a:r>
                <a:rPr lang="zh-CN" altLang="en-US" b="1" dirty="0">
                  <a:solidFill>
                    <a:srgbClr val="11576A"/>
                  </a:solidFill>
                  <a:latin typeface="微软雅黑" pitchFamily="34" charset="-122"/>
                  <a:ea typeface="微软雅黑" pitchFamily="34" charset="-122"/>
                </a:rPr>
                <a:t>有</a:t>
              </a:r>
              <a:r>
                <a:rPr lang="en-US" altLang="zh-CN" b="1" dirty="0" err="1">
                  <a:solidFill>
                    <a:srgbClr val="11576A"/>
                  </a:solidFill>
                  <a:latin typeface="微软雅黑" pitchFamily="34" charset="-122"/>
                  <a:ea typeface="微软雅黑" pitchFamily="34" charset="-122"/>
                </a:rPr>
                <a:t>emacs</a:t>
              </a:r>
              <a:r>
                <a:rPr lang="zh-CN" altLang="en-US" b="1" dirty="0">
                  <a:solidFill>
                    <a:srgbClr val="11576A"/>
                  </a:solidFill>
                  <a:latin typeface="微软雅黑" pitchFamily="34" charset="-122"/>
                  <a:ea typeface="微软雅黑" pitchFamily="34" charset="-122"/>
                </a:rPr>
                <a:t>等</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可</a:t>
              </a:r>
              <a:r>
                <a:rPr lang="zh-CN" altLang="en-US" b="1" dirty="0">
                  <a:solidFill>
                    <a:srgbClr val="11576A"/>
                  </a:solidFill>
                  <a:latin typeface="微软雅黑" pitchFamily="34" charset="-122"/>
                  <a:ea typeface="微软雅黑" pitchFamily="34" charset="-122"/>
                </a:rPr>
                <a:t>通过</a:t>
              </a:r>
              <a:r>
                <a:rPr lang="en-US" altLang="zh-CN" b="1" dirty="0">
                  <a:solidFill>
                    <a:srgbClr val="11576A"/>
                  </a:solidFill>
                  <a:latin typeface="微软雅黑" pitchFamily="34" charset="-122"/>
                  <a:ea typeface="微软雅黑" pitchFamily="34" charset="-122"/>
                </a:rPr>
                <a:t>exuberant-</a:t>
              </a:r>
              <a:r>
                <a:rPr lang="en-US" altLang="zh-CN" b="1" dirty="0" err="1">
                  <a:solidFill>
                    <a:srgbClr val="11576A"/>
                  </a:solidFill>
                  <a:latin typeface="微软雅黑" pitchFamily="34" charset="-122"/>
                  <a:ea typeface="微软雅黑" pitchFamily="34" charset="-122"/>
                </a:rPr>
                <a:t>ctags</a:t>
              </a:r>
              <a:r>
                <a:rPr lang="zh-CN" altLang="en-US" b="1" dirty="0">
                  <a:solidFill>
                    <a:srgbClr val="11576A"/>
                  </a:solidFill>
                  <a:latin typeface="微软雅黑" pitchFamily="34" charset="-122"/>
                  <a:ea typeface="微软雅黑" pitchFamily="34" charset="-122"/>
                </a:rPr>
                <a:t>、</a:t>
              </a:r>
              <a:r>
                <a:rPr lang="en-US" altLang="zh-CN" b="1" dirty="0" err="1">
                  <a:solidFill>
                    <a:srgbClr val="11576A"/>
                  </a:solidFill>
                  <a:latin typeface="微软雅黑" pitchFamily="34" charset="-122"/>
                  <a:ea typeface="微软雅黑" pitchFamily="34" charset="-122"/>
                </a:rPr>
                <a:t>cscope</a:t>
              </a:r>
              <a:r>
                <a:rPr lang="zh-CN" altLang="en-US" b="1" dirty="0">
                  <a:solidFill>
                    <a:srgbClr val="11576A"/>
                  </a:solidFill>
                  <a:latin typeface="微软雅黑" pitchFamily="34" charset="-122"/>
                  <a:ea typeface="微软雅黑" pitchFamily="34" charset="-122"/>
                </a:rPr>
                <a:t>等实现代码定位</a:t>
              </a:r>
            </a:p>
          </p:txBody>
        </p:sp>
        <p:pic>
          <p:nvPicPr>
            <p:cNvPr id="58" name="图片 57" descr="小点1.png"/>
            <p:cNvPicPr>
              <a:picLocks noChangeAspect="1"/>
            </p:cNvPicPr>
            <p:nvPr/>
          </p:nvPicPr>
          <p:blipFill>
            <a:blip r:embed="rId2" cstate="print"/>
            <a:stretch>
              <a:fillRect/>
            </a:stretch>
          </p:blipFill>
          <p:spPr>
            <a:xfrm>
              <a:off x="1297732" y="1432110"/>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297732" y="2383666"/>
              <a:ext cx="151066" cy="148997"/>
            </a:xfrm>
            <a:prstGeom prst="rect">
              <a:avLst/>
            </a:prstGeom>
          </p:spPr>
        </p:pic>
        <p:pic>
          <p:nvPicPr>
            <p:cNvPr id="6" name="图片 5" descr="小点1.png"/>
            <p:cNvPicPr>
              <a:picLocks noChangeAspect="1"/>
            </p:cNvPicPr>
            <p:nvPr/>
          </p:nvPicPr>
          <p:blipFill>
            <a:blip r:embed="rId2" cstate="print"/>
            <a:stretch>
              <a:fillRect/>
            </a:stretch>
          </p:blipFill>
          <p:spPr>
            <a:xfrm>
              <a:off x="1297732" y="3080886"/>
              <a:ext cx="151066" cy="148997"/>
            </a:xfrm>
            <a:prstGeom prst="rect">
              <a:avLst/>
            </a:prstGeom>
          </p:spPr>
        </p:pic>
        <p:pic>
          <p:nvPicPr>
            <p:cNvPr id="7" name="图片 6" descr="小点1.png"/>
            <p:cNvPicPr>
              <a:picLocks noChangeAspect="1"/>
            </p:cNvPicPr>
            <p:nvPr/>
          </p:nvPicPr>
          <p:blipFill>
            <a:blip r:embed="rId2" cstate="print"/>
            <a:stretch>
              <a:fillRect/>
            </a:stretch>
          </p:blipFill>
          <p:spPr>
            <a:xfrm>
              <a:off x="1297732" y="3703607"/>
              <a:ext cx="151066" cy="148997"/>
            </a:xfrm>
            <a:prstGeom prst="rect">
              <a:avLst/>
            </a:prstGeom>
          </p:spPr>
        </p:pic>
      </p:grpSp>
    </p:spTree>
    <p:extLst>
      <p:ext uri="{BB962C8B-B14F-4D97-AF65-F5344CB8AC3E}">
        <p14:creationId xmlns:p14="http://schemas.microsoft.com/office/powerpoint/2010/main" val="42907299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使用实验</a:t>
            </a:r>
            <a:r>
              <a:rPr lang="zh-CN" altLang="en-US" sz="3000" b="1" dirty="0">
                <a:solidFill>
                  <a:srgbClr val="11576A"/>
                </a:solidFill>
                <a:latin typeface="微软雅黑" pitchFamily="34" charset="-122"/>
                <a:ea typeface="微软雅黑" pitchFamily="34" charset="-122"/>
              </a:rPr>
              <a:t>工具</a:t>
            </a:r>
          </a:p>
        </p:txBody>
      </p:sp>
      <p:grpSp>
        <p:nvGrpSpPr>
          <p:cNvPr id="2" name="组合 1"/>
          <p:cNvGrpSpPr/>
          <p:nvPr/>
        </p:nvGrpSpPr>
        <p:grpSpPr>
          <a:xfrm>
            <a:off x="928662" y="1002814"/>
            <a:ext cx="7143800" cy="1397306"/>
            <a:chOff x="928662" y="1002814"/>
            <a:chExt cx="7143800" cy="1397306"/>
          </a:xfrm>
        </p:grpSpPr>
        <p:sp>
          <p:nvSpPr>
            <p:cNvPr id="57" name="TextBox 82"/>
            <p:cNvSpPr txBox="1"/>
            <p:nvPr/>
          </p:nvSpPr>
          <p:spPr>
            <a:xfrm>
              <a:off x="928662" y="1002814"/>
              <a:ext cx="7143800" cy="1397306"/>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源码</a:t>
              </a:r>
              <a:r>
                <a:rPr lang="zh-CN" altLang="en-US" sz="2000" b="1" dirty="0">
                  <a:solidFill>
                    <a:srgbClr val="11576A"/>
                  </a:solidFill>
                  <a:latin typeface="微软雅黑" pitchFamily="34" charset="-122"/>
                  <a:ea typeface="微软雅黑" pitchFamily="34" charset="-122"/>
                </a:rPr>
                <a:t>比较工具：diff、meld</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比较</a:t>
              </a:r>
              <a:r>
                <a:rPr lang="zh-CN" altLang="en-US" b="1" dirty="0">
                  <a:solidFill>
                    <a:srgbClr val="11576A"/>
                  </a:solidFill>
                  <a:latin typeface="微软雅黑" pitchFamily="34" charset="-122"/>
                  <a:ea typeface="微软雅黑" pitchFamily="34" charset="-122"/>
                </a:rPr>
                <a:t>不同目录或不同文件的区别</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diff</a:t>
              </a:r>
              <a:r>
                <a:rPr lang="zh-CN" altLang="en-US" b="1" dirty="0">
                  <a:solidFill>
                    <a:srgbClr val="11576A"/>
                  </a:solidFill>
                  <a:latin typeface="微软雅黑" pitchFamily="34" charset="-122"/>
                  <a:ea typeface="微软雅黑" pitchFamily="34" charset="-122"/>
                </a:rPr>
                <a:t>是命令行工具，使用简单</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meld</a:t>
              </a:r>
              <a:r>
                <a:rPr lang="zh-CN" altLang="en-US" b="1" dirty="0">
                  <a:solidFill>
                    <a:srgbClr val="11576A"/>
                  </a:solidFill>
                  <a:latin typeface="微软雅黑" pitchFamily="34" charset="-122"/>
                  <a:ea typeface="微软雅黑" pitchFamily="34" charset="-122"/>
                </a:rPr>
                <a:t>是图形界面的工具，功能相对直观和方便</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369740" y="2144259"/>
              <a:ext cx="151066" cy="148997"/>
            </a:xfrm>
            <a:prstGeom prst="rect">
              <a:avLst/>
            </a:prstGeom>
          </p:spPr>
        </p:pic>
      </p:grpSp>
    </p:spTree>
    <p:extLst>
      <p:ext uri="{BB962C8B-B14F-4D97-AF65-F5344CB8AC3E}">
        <p14:creationId xmlns:p14="http://schemas.microsoft.com/office/powerpoint/2010/main" val="5984139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使用实验</a:t>
            </a:r>
            <a:r>
              <a:rPr lang="zh-CN" altLang="en-US" sz="3000" b="1" dirty="0">
                <a:solidFill>
                  <a:srgbClr val="11576A"/>
                </a:solidFill>
                <a:latin typeface="微软雅黑" pitchFamily="34" charset="-122"/>
                <a:ea typeface="微软雅黑" pitchFamily="34" charset="-122"/>
              </a:rPr>
              <a:t>工具</a:t>
            </a:r>
          </a:p>
        </p:txBody>
      </p:sp>
      <p:grpSp>
        <p:nvGrpSpPr>
          <p:cNvPr id="2" name="组合 1"/>
          <p:cNvGrpSpPr/>
          <p:nvPr/>
        </p:nvGrpSpPr>
        <p:grpSpPr>
          <a:xfrm>
            <a:off x="928662" y="1002814"/>
            <a:ext cx="7143800" cy="2062103"/>
            <a:chOff x="928662" y="1002814"/>
            <a:chExt cx="7143800" cy="2062103"/>
          </a:xfrm>
        </p:grpSpPr>
        <p:sp>
          <p:nvSpPr>
            <p:cNvPr id="57" name="TextBox 82"/>
            <p:cNvSpPr txBox="1"/>
            <p:nvPr/>
          </p:nvSpPr>
          <p:spPr>
            <a:xfrm>
              <a:off x="928662" y="1002814"/>
              <a:ext cx="7143800" cy="2062103"/>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开发</a:t>
              </a:r>
              <a:r>
                <a:rPr lang="zh-CN" altLang="en-US" sz="2000" b="1" dirty="0">
                  <a:solidFill>
                    <a:srgbClr val="11576A"/>
                  </a:solidFill>
                  <a:latin typeface="微软雅黑" pitchFamily="34" charset="-122"/>
                  <a:ea typeface="微软雅黑" pitchFamily="34" charset="-122"/>
                </a:rPr>
                <a:t>编译调试工具：gcc 、gdb 、make</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gcc</a:t>
              </a:r>
              <a:r>
                <a:rPr lang="zh-CN" altLang="en-US" b="1" dirty="0">
                  <a:solidFill>
                    <a:srgbClr val="11576A"/>
                  </a:solidFill>
                  <a:latin typeface="微软雅黑" pitchFamily="34" charset="-122"/>
                  <a:ea typeface="微软雅黑" pitchFamily="34" charset="-122"/>
                </a:rPr>
                <a:t>：C语言编译器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gdb</a:t>
              </a:r>
              <a:r>
                <a:rPr lang="zh-CN" altLang="en-US" b="1" dirty="0">
                  <a:solidFill>
                    <a:srgbClr val="11576A"/>
                  </a:solidFill>
                  <a:latin typeface="微软雅黑" pitchFamily="34" charset="-122"/>
                  <a:ea typeface="微软雅黑" pitchFamily="34" charset="-122"/>
                </a:rPr>
                <a:t>：执行程序调试器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make</a:t>
              </a:r>
              <a:r>
                <a:rPr lang="zh-CN" altLang="en-US" b="1" dirty="0">
                  <a:solidFill>
                    <a:srgbClr val="11576A"/>
                  </a:solidFill>
                  <a:latin typeface="微软雅黑" pitchFamily="34" charset="-122"/>
                  <a:ea typeface="微软雅黑" pitchFamily="34" charset="-122"/>
                </a:rPr>
                <a:t>：软件工程管理工具</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make</a:t>
              </a:r>
              <a:r>
                <a:rPr lang="zh-CN" altLang="en-US" b="1" dirty="0">
                  <a:solidFill>
                    <a:srgbClr val="11576A"/>
                  </a:solidFill>
                  <a:latin typeface="微软雅黑" pitchFamily="34" charset="-122"/>
                  <a:ea typeface="微软雅黑" pitchFamily="34" charset="-122"/>
                </a:rPr>
                <a:t>命令执行时，需要一个 makefile 文件，以</a:t>
              </a:r>
              <a:r>
                <a:rPr lang="zh-CN" altLang="en-US" b="1" dirty="0" smtClean="0">
                  <a:solidFill>
                    <a:srgbClr val="11576A"/>
                  </a:solidFill>
                  <a:latin typeface="微软雅黑" pitchFamily="34" charset="-122"/>
                  <a:ea typeface="微软雅黑" pitchFamily="34" charset="-122"/>
                </a:rPr>
                <a:t>告诉</a:t>
              </a:r>
              <a:endParaRPr lang="en-US" altLang="zh-CN" b="1" dirty="0" smtClean="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      make</a:t>
              </a:r>
              <a:r>
                <a:rPr lang="zh-CN" altLang="en-US" b="1" dirty="0">
                  <a:solidFill>
                    <a:srgbClr val="11576A"/>
                  </a:solidFill>
                  <a:latin typeface="微软雅黑" pitchFamily="34" charset="-122"/>
                  <a:ea typeface="微软雅黑" pitchFamily="34" charset="-122"/>
                </a:rPr>
                <a:t>命令如何去编译和链接程序。</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369740" y="2144259"/>
              <a:ext cx="151066" cy="148997"/>
            </a:xfrm>
            <a:prstGeom prst="rect">
              <a:avLst/>
            </a:prstGeom>
          </p:spPr>
        </p:pic>
      </p:grpSp>
    </p:spTree>
    <p:extLst>
      <p:ext uri="{BB962C8B-B14F-4D97-AF65-F5344CB8AC3E}">
        <p14:creationId xmlns:p14="http://schemas.microsoft.com/office/powerpoint/2010/main" val="21674509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使用实验</a:t>
            </a:r>
            <a:r>
              <a:rPr lang="zh-CN" altLang="en-US" sz="3000" b="1" dirty="0">
                <a:solidFill>
                  <a:srgbClr val="11576A"/>
                </a:solidFill>
                <a:latin typeface="微软雅黑" pitchFamily="34" charset="-122"/>
                <a:ea typeface="微软雅黑" pitchFamily="34" charset="-122"/>
              </a:rPr>
              <a:t>工具</a:t>
            </a:r>
          </a:p>
        </p:txBody>
      </p:sp>
      <p:grpSp>
        <p:nvGrpSpPr>
          <p:cNvPr id="2" name="组合 1"/>
          <p:cNvGrpSpPr/>
          <p:nvPr/>
        </p:nvGrpSpPr>
        <p:grpSpPr>
          <a:xfrm>
            <a:off x="928662" y="1002814"/>
            <a:ext cx="7143800" cy="1064907"/>
            <a:chOff x="928662" y="1002814"/>
            <a:chExt cx="7143800" cy="1064907"/>
          </a:xfrm>
        </p:grpSpPr>
        <p:sp>
          <p:nvSpPr>
            <p:cNvPr id="57" name="TextBox 82"/>
            <p:cNvSpPr txBox="1"/>
            <p:nvPr/>
          </p:nvSpPr>
          <p:spPr>
            <a:xfrm>
              <a:off x="928662" y="1002814"/>
              <a:ext cx="7143800" cy="1064907"/>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硬件</a:t>
              </a:r>
              <a:r>
                <a:rPr lang="zh-CN" altLang="en-US" sz="2000" b="1" dirty="0">
                  <a:solidFill>
                    <a:srgbClr val="11576A"/>
                  </a:solidFill>
                  <a:latin typeface="微软雅黑" pitchFamily="34" charset="-122"/>
                  <a:ea typeface="微软雅黑" pitchFamily="34" charset="-122"/>
                </a:rPr>
                <a:t>模拟器：qemu</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qemu</a:t>
              </a:r>
              <a:r>
                <a:rPr lang="zh-CN" altLang="en-US" b="1" dirty="0">
                  <a:solidFill>
                    <a:srgbClr val="11576A"/>
                  </a:solidFill>
                  <a:latin typeface="微软雅黑" pitchFamily="34" charset="-122"/>
                  <a:ea typeface="微软雅黑" pitchFamily="34" charset="-122"/>
                </a:rPr>
                <a:t>可模拟多种CPU硬件环境，本实验中，用于模拟一</a:t>
              </a:r>
              <a:r>
                <a:rPr lang="zh-CN" altLang="en-US" b="1" dirty="0" smtClean="0">
                  <a:solidFill>
                    <a:srgbClr val="11576A"/>
                  </a:solidFill>
                  <a:latin typeface="微软雅黑" pitchFamily="34" charset="-122"/>
                  <a:ea typeface="微软雅黑" pitchFamily="34" charset="-122"/>
                </a:rPr>
                <a:t>台</a:t>
              </a:r>
              <a:endParaRPr lang="en-US" altLang="zh-CN" b="1" dirty="0" smtClean="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intel </a:t>
              </a:r>
              <a:r>
                <a:rPr lang="zh-CN" altLang="en-US" b="1" dirty="0">
                  <a:solidFill>
                    <a:srgbClr val="11576A"/>
                  </a:solidFill>
                  <a:latin typeface="微软雅黑" pitchFamily="34" charset="-122"/>
                  <a:ea typeface="微软雅黑" pitchFamily="34" charset="-122"/>
                </a:rPr>
                <a:t>x86-32的计算机系统</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grpSp>
    </p:spTree>
    <p:extLst>
      <p:ext uri="{BB962C8B-B14F-4D97-AF65-F5344CB8AC3E}">
        <p14:creationId xmlns:p14="http://schemas.microsoft.com/office/powerpoint/2010/main" val="18670918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491880"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参考资料</a:t>
            </a:r>
            <a:endParaRPr lang="zh-CN" altLang="en-US" sz="3000" b="1" dirty="0">
              <a:solidFill>
                <a:srgbClr val="11576A"/>
              </a:solidFill>
              <a:latin typeface="微软雅黑" pitchFamily="34" charset="-122"/>
              <a:ea typeface="微软雅黑" pitchFamily="34" charset="-122"/>
            </a:endParaRPr>
          </a:p>
        </p:txBody>
      </p:sp>
      <p:grpSp>
        <p:nvGrpSpPr>
          <p:cNvPr id="2" name="组合 1"/>
          <p:cNvGrpSpPr/>
          <p:nvPr/>
        </p:nvGrpSpPr>
        <p:grpSpPr>
          <a:xfrm>
            <a:off x="683568" y="833680"/>
            <a:ext cx="6768752" cy="3397853"/>
            <a:chOff x="683568" y="833680"/>
            <a:chExt cx="6768752" cy="3397853"/>
          </a:xfrm>
        </p:grpSpPr>
        <p:sp>
          <p:nvSpPr>
            <p:cNvPr id="57" name="TextBox 82"/>
            <p:cNvSpPr txBox="1"/>
            <p:nvPr/>
          </p:nvSpPr>
          <p:spPr>
            <a:xfrm>
              <a:off x="683568" y="833680"/>
              <a:ext cx="6768752" cy="3397853"/>
            </a:xfrm>
            <a:prstGeom prst="rect">
              <a:avLst/>
            </a:prstGeom>
            <a:noFill/>
          </p:spPr>
          <p:txBody>
            <a:bodyPr wrap="square" rtlCol="0">
              <a:spAutoFit/>
            </a:bodyPr>
            <a:lstStyle/>
            <a:p>
              <a:pPr marL="342900" lvl="1" indent="-342900">
                <a:lnSpc>
                  <a:spcPct val="800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apt-get</a:t>
              </a:r>
            </a:p>
            <a:p>
              <a:pPr marL="342900" lvl="1" indent="-342900">
                <a:lnSpc>
                  <a:spcPct val="80000"/>
                </a:lnSpc>
                <a:spcBef>
                  <a:spcPct val="20000"/>
                </a:spcBef>
              </a:pPr>
              <a:r>
                <a:rPr lang="en-US" altLang="zh-CN" sz="1400" b="1" dirty="0" smtClean="0">
                  <a:solidFill>
                    <a:srgbClr val="11576A"/>
                  </a:solidFill>
                  <a:latin typeface="微软雅黑" pitchFamily="34" charset="-122"/>
                  <a:ea typeface="微软雅黑" pitchFamily="34" charset="-122"/>
                </a:rPr>
                <a:t>	</a:t>
              </a:r>
              <a:r>
                <a:rPr lang="en-US" altLang="zh-CN" sz="1400" b="1" dirty="0" smtClean="0">
                  <a:solidFill>
                    <a:srgbClr val="0070C0"/>
                  </a:solidFill>
                  <a:latin typeface="微软雅黑" pitchFamily="34" charset="-122"/>
                  <a:ea typeface="微软雅黑" pitchFamily="34" charset="-122"/>
                </a:rPr>
                <a:t>http</a:t>
              </a:r>
              <a:r>
                <a:rPr lang="en-US" altLang="zh-CN" sz="1400" b="1" dirty="0">
                  <a:solidFill>
                    <a:srgbClr val="0070C0"/>
                  </a:solidFill>
                  <a:latin typeface="微软雅黑" pitchFamily="34" charset="-122"/>
                  <a:ea typeface="微软雅黑" pitchFamily="34" charset="-122"/>
                </a:rPr>
                <a:t>://</a:t>
              </a:r>
              <a:r>
                <a:rPr lang="en-US" altLang="zh-CN" sz="1400" b="1" dirty="0" smtClean="0">
                  <a:solidFill>
                    <a:srgbClr val="0070C0"/>
                  </a:solidFill>
                  <a:latin typeface="微软雅黑" pitchFamily="34" charset="-122"/>
                  <a:ea typeface="微软雅黑" pitchFamily="34" charset="-122"/>
                </a:rPr>
                <a:t>wiki.ubuntu.org.cn/Apt-get%E4%BD%BF%E7%94%A8%E6%8C%87%E5%8D%97</a:t>
              </a:r>
              <a:endParaRPr lang="en-US" altLang="zh-CN" sz="1400" b="1" dirty="0">
                <a:solidFill>
                  <a:srgbClr val="0070C0"/>
                </a:solidFill>
                <a:latin typeface="微软雅黑" pitchFamily="34" charset="-122"/>
                <a:ea typeface="微软雅黑" pitchFamily="34" charset="-122"/>
              </a:endParaRPr>
            </a:p>
            <a:p>
              <a:pPr marL="342900" lvl="1" indent="-342900">
                <a:lnSpc>
                  <a:spcPct val="800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gcc</a:t>
              </a:r>
              <a:endParaRPr lang="zh-CN" altLang="en-US" b="1" dirty="0">
                <a:solidFill>
                  <a:srgbClr val="11576A"/>
                </a:solidFill>
                <a:latin typeface="微软雅黑" pitchFamily="34" charset="-122"/>
                <a:ea typeface="微软雅黑" pitchFamily="34" charset="-122"/>
              </a:endParaRPr>
            </a:p>
            <a:p>
              <a:pPr marL="342900" lvl="1" indent="-342900">
                <a:lnSpc>
                  <a:spcPct val="80000"/>
                </a:lnSpc>
                <a:spcBef>
                  <a:spcPct val="20000"/>
                </a:spcBef>
              </a:pPr>
              <a:r>
                <a:rPr lang="en-US" altLang="zh-CN" sz="1400" b="1" dirty="0" smtClean="0">
                  <a:solidFill>
                    <a:srgbClr val="11576A"/>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http://wiki.ubuntu.org.cn/Gcchowto</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http://wiki.ubuntu.org.cn/Compiling_Cpp</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http://wiki.ubuntu.org.cn/C_Cpp_IDE</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http://wiki.ubuntu.org.cn/C%E8%AF%AD%E8%A8%80%E7%AE%80%E8%A6%81%E8%AF%AD%E6%B3%95%E6%8C%87%E5%8D%97</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gdb</a:t>
              </a:r>
              <a:endParaRPr lang="zh-CN" altLang="en-US" b="1" dirty="0">
                <a:solidFill>
                  <a:srgbClr val="11576A"/>
                </a:solidFill>
                <a:latin typeface="微软雅黑" pitchFamily="34" charset="-122"/>
                <a:ea typeface="微软雅黑" pitchFamily="34" charset="-122"/>
              </a:endParaRPr>
            </a:p>
            <a:p>
              <a:pPr marL="342900" lvl="1" indent="-342900">
                <a:lnSpc>
                  <a:spcPct val="80000"/>
                </a:lnSpc>
                <a:spcBef>
                  <a:spcPct val="20000"/>
                </a:spcBef>
              </a:pPr>
              <a:r>
                <a:rPr lang="en-US" altLang="zh-CN" sz="1400" b="1" dirty="0" smtClean="0">
                  <a:solidFill>
                    <a:srgbClr val="11576A"/>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http://wiki.ubuntu.org.cn/%E7%94%A8GDB%E8%B0%83%E8%AF%95%E7%A8%8B%E5%BA%8F</a:t>
              </a:r>
            </a:p>
            <a:p>
              <a:pPr marL="342900" lvl="1" indent="-342900">
                <a:lnSpc>
                  <a:spcPct val="800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make </a:t>
              </a:r>
              <a:r>
                <a:rPr lang="zh-CN" altLang="en-US" b="1" dirty="0">
                  <a:solidFill>
                    <a:srgbClr val="11576A"/>
                  </a:solidFill>
                  <a:latin typeface="微软雅黑" pitchFamily="34" charset="-122"/>
                  <a:ea typeface="微软雅黑" pitchFamily="34" charset="-122"/>
                </a:rPr>
                <a:t>&amp; makefile</a:t>
              </a:r>
            </a:p>
            <a:p>
              <a:pPr marL="342900" lvl="1" indent="-342900">
                <a:lnSpc>
                  <a:spcPct val="80000"/>
                </a:lnSpc>
                <a:spcBef>
                  <a:spcPct val="20000"/>
                </a:spcBef>
              </a:pPr>
              <a:r>
                <a:rPr lang="en-US" altLang="zh-CN" sz="1400" b="1" dirty="0" smtClean="0">
                  <a:solidFill>
                    <a:srgbClr val="11576A"/>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http://wiki.ubuntu.com.cn/index.php?title=%E8%B7%9F%E6%88%91%E4%B8%80%E8%B5%B7%E5%86%99Makefile&amp;variant=zh-cn</a:t>
              </a:r>
            </a:p>
          </p:txBody>
        </p:sp>
        <p:pic>
          <p:nvPicPr>
            <p:cNvPr id="58" name="图片 57" descr="小点1.png"/>
            <p:cNvPicPr>
              <a:picLocks noChangeAspect="1"/>
            </p:cNvPicPr>
            <p:nvPr/>
          </p:nvPicPr>
          <p:blipFill>
            <a:blip r:embed="rId2" cstate="print"/>
            <a:stretch>
              <a:fillRect/>
            </a:stretch>
          </p:blipFill>
          <p:spPr>
            <a:xfrm>
              <a:off x="899592" y="1131591"/>
              <a:ext cx="144016" cy="142044"/>
            </a:xfrm>
            <a:prstGeom prst="rect">
              <a:avLst/>
            </a:prstGeom>
          </p:spPr>
        </p:pic>
        <p:pic>
          <p:nvPicPr>
            <p:cNvPr id="5" name="图片 4" descr="小点1.png"/>
            <p:cNvPicPr>
              <a:picLocks noChangeAspect="1"/>
            </p:cNvPicPr>
            <p:nvPr/>
          </p:nvPicPr>
          <p:blipFill>
            <a:blip r:embed="rId2" cstate="print"/>
            <a:stretch>
              <a:fillRect/>
            </a:stretch>
          </p:blipFill>
          <p:spPr>
            <a:xfrm>
              <a:off x="899592" y="1322655"/>
              <a:ext cx="144016" cy="142044"/>
            </a:xfrm>
            <a:prstGeom prst="rect">
              <a:avLst/>
            </a:prstGeom>
          </p:spPr>
        </p:pic>
        <p:pic>
          <p:nvPicPr>
            <p:cNvPr id="6" name="图片 5" descr="小点1.png"/>
            <p:cNvPicPr>
              <a:picLocks noChangeAspect="1"/>
            </p:cNvPicPr>
            <p:nvPr/>
          </p:nvPicPr>
          <p:blipFill>
            <a:blip r:embed="rId2" cstate="print"/>
            <a:stretch>
              <a:fillRect/>
            </a:stretch>
          </p:blipFill>
          <p:spPr>
            <a:xfrm>
              <a:off x="899592" y="1804622"/>
              <a:ext cx="144016" cy="142044"/>
            </a:xfrm>
            <a:prstGeom prst="rect">
              <a:avLst/>
            </a:prstGeom>
          </p:spPr>
        </p:pic>
        <p:pic>
          <p:nvPicPr>
            <p:cNvPr id="7" name="图片 6" descr="小点1.png"/>
            <p:cNvPicPr>
              <a:picLocks noChangeAspect="1"/>
            </p:cNvPicPr>
            <p:nvPr/>
          </p:nvPicPr>
          <p:blipFill>
            <a:blip r:embed="rId2" cstate="print"/>
            <a:stretch>
              <a:fillRect/>
            </a:stretch>
          </p:blipFill>
          <p:spPr>
            <a:xfrm>
              <a:off x="899592" y="1995686"/>
              <a:ext cx="144016" cy="142044"/>
            </a:xfrm>
            <a:prstGeom prst="rect">
              <a:avLst/>
            </a:prstGeom>
          </p:spPr>
        </p:pic>
        <p:pic>
          <p:nvPicPr>
            <p:cNvPr id="8" name="图片 7" descr="小点1.png"/>
            <p:cNvPicPr>
              <a:picLocks noChangeAspect="1"/>
            </p:cNvPicPr>
            <p:nvPr/>
          </p:nvPicPr>
          <p:blipFill>
            <a:blip r:embed="rId2" cstate="print"/>
            <a:stretch>
              <a:fillRect/>
            </a:stretch>
          </p:blipFill>
          <p:spPr>
            <a:xfrm>
              <a:off x="899592" y="2228650"/>
              <a:ext cx="144016" cy="142044"/>
            </a:xfrm>
            <a:prstGeom prst="rect">
              <a:avLst/>
            </a:prstGeom>
          </p:spPr>
        </p:pic>
        <p:pic>
          <p:nvPicPr>
            <p:cNvPr id="9" name="图片 8" descr="小点1.png"/>
            <p:cNvPicPr>
              <a:picLocks noChangeAspect="1"/>
            </p:cNvPicPr>
            <p:nvPr/>
          </p:nvPicPr>
          <p:blipFill>
            <a:blip r:embed="rId2" cstate="print"/>
            <a:stretch>
              <a:fillRect/>
            </a:stretch>
          </p:blipFill>
          <p:spPr>
            <a:xfrm>
              <a:off x="899592" y="2419714"/>
              <a:ext cx="144016" cy="142044"/>
            </a:xfrm>
            <a:prstGeom prst="rect">
              <a:avLst/>
            </a:prstGeom>
          </p:spPr>
        </p:pic>
        <p:pic>
          <p:nvPicPr>
            <p:cNvPr id="10" name="图片 9" descr="小点1.png"/>
            <p:cNvPicPr>
              <a:picLocks noChangeAspect="1"/>
            </p:cNvPicPr>
            <p:nvPr/>
          </p:nvPicPr>
          <p:blipFill>
            <a:blip r:embed="rId2" cstate="print"/>
            <a:stretch>
              <a:fillRect/>
            </a:stretch>
          </p:blipFill>
          <p:spPr>
            <a:xfrm>
              <a:off x="899592" y="3104079"/>
              <a:ext cx="144016" cy="142044"/>
            </a:xfrm>
            <a:prstGeom prst="rect">
              <a:avLst/>
            </a:prstGeom>
          </p:spPr>
        </p:pic>
        <p:pic>
          <p:nvPicPr>
            <p:cNvPr id="11" name="图片 10" descr="小点1.png"/>
            <p:cNvPicPr>
              <a:picLocks noChangeAspect="1"/>
            </p:cNvPicPr>
            <p:nvPr/>
          </p:nvPicPr>
          <p:blipFill>
            <a:blip r:embed="rId2" cstate="print"/>
            <a:stretch>
              <a:fillRect/>
            </a:stretch>
          </p:blipFill>
          <p:spPr>
            <a:xfrm>
              <a:off x="899592" y="3753083"/>
              <a:ext cx="144016" cy="142044"/>
            </a:xfrm>
            <a:prstGeom prst="rect">
              <a:avLst/>
            </a:prstGeom>
          </p:spPr>
        </p:pic>
      </p:grpSp>
    </p:spTree>
    <p:extLst>
      <p:ext uri="{BB962C8B-B14F-4D97-AF65-F5344CB8AC3E}">
        <p14:creationId xmlns:p14="http://schemas.microsoft.com/office/powerpoint/2010/main" val="7058036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491880" y="214296"/>
            <a:ext cx="5544616"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参考资料</a:t>
            </a:r>
            <a:endParaRPr lang="zh-CN" altLang="en-US" sz="3000" b="1" dirty="0">
              <a:solidFill>
                <a:srgbClr val="11576A"/>
              </a:solidFill>
              <a:latin typeface="微软雅黑" pitchFamily="34" charset="-122"/>
              <a:ea typeface="微软雅黑" pitchFamily="34" charset="-122"/>
            </a:endParaRPr>
          </a:p>
        </p:txBody>
      </p:sp>
      <p:grpSp>
        <p:nvGrpSpPr>
          <p:cNvPr id="3" name="组合 2"/>
          <p:cNvGrpSpPr/>
          <p:nvPr/>
        </p:nvGrpSpPr>
        <p:grpSpPr>
          <a:xfrm>
            <a:off x="683568" y="843558"/>
            <a:ext cx="7200800" cy="4370427"/>
            <a:chOff x="683568" y="843558"/>
            <a:chExt cx="7200800" cy="4370427"/>
          </a:xfrm>
        </p:grpSpPr>
        <p:sp>
          <p:nvSpPr>
            <p:cNvPr id="57" name="TextBox 82"/>
            <p:cNvSpPr txBox="1"/>
            <p:nvPr/>
          </p:nvSpPr>
          <p:spPr>
            <a:xfrm>
              <a:off x="683568" y="843558"/>
              <a:ext cx="7200800" cy="4370427"/>
            </a:xfrm>
            <a:prstGeom prst="rect">
              <a:avLst/>
            </a:prstGeom>
            <a:noFill/>
          </p:spPr>
          <p:txBody>
            <a:bodyPr wrap="square" rtlCol="0">
              <a:spAutoFit/>
            </a:bodyPr>
            <a:lstStyle/>
            <a:p>
              <a:pPr marL="342900" lvl="1" indent="-342900">
                <a:lnSpc>
                  <a:spcPct val="800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shell</a:t>
              </a:r>
            </a:p>
            <a:p>
              <a:pPr marL="342900" lvl="1" indent="-342900">
                <a:lnSpc>
                  <a:spcPct val="80000"/>
                </a:lnSpc>
                <a:spcBef>
                  <a:spcPct val="20000"/>
                </a:spcBef>
              </a:pPr>
              <a:r>
                <a:rPr lang="en-US" altLang="zh-CN" sz="1400" b="1" dirty="0" smtClean="0">
                  <a:solidFill>
                    <a:srgbClr val="0070C0"/>
                  </a:solidFill>
                  <a:latin typeface="微软雅黑" pitchFamily="34" charset="-122"/>
                  <a:ea typeface="微软雅黑" pitchFamily="34" charset="-122"/>
                </a:rPr>
                <a:t>	</a:t>
              </a:r>
              <a:r>
                <a:rPr lang="zh-CN" altLang="en-US" sz="1400" b="1" dirty="0" smtClean="0">
                  <a:solidFill>
                    <a:srgbClr val="0070C0"/>
                  </a:solidFill>
                  <a:latin typeface="微软雅黑" pitchFamily="34" charset="-122"/>
                  <a:ea typeface="微软雅黑" pitchFamily="34" charset="-122"/>
                </a:rPr>
                <a:t>http</a:t>
              </a:r>
              <a:r>
                <a:rPr lang="zh-CN" altLang="en-US" sz="1400" b="1" dirty="0">
                  <a:solidFill>
                    <a:srgbClr val="0070C0"/>
                  </a:solidFill>
                  <a:latin typeface="微软雅黑" pitchFamily="34" charset="-122"/>
                  <a:ea typeface="微软雅黑" pitchFamily="34" charset="-122"/>
                </a:rPr>
                <a:t>://wiki.ubuntu.org.cn/Shell%E7%BC%96%E7%A8%8B%E5%9F%BA%E7%A1%80</a:t>
              </a:r>
            </a:p>
            <a:p>
              <a:pPr marL="342900" lvl="1" indent="-342900">
                <a:lnSpc>
                  <a:spcPct val="80000"/>
                </a:lnSpc>
                <a:spcBef>
                  <a:spcPct val="20000"/>
                </a:spcBef>
              </a:pPr>
              <a:r>
                <a:rPr lang="en-US" altLang="zh-CN" sz="1400" b="1" dirty="0" smtClean="0">
                  <a:solidFill>
                    <a:srgbClr val="0070C0"/>
                  </a:solidFill>
                  <a:latin typeface="微软雅黑" pitchFamily="34" charset="-122"/>
                  <a:ea typeface="微软雅黑" pitchFamily="34" charset="-122"/>
                </a:rPr>
                <a:t>	</a:t>
              </a:r>
              <a:r>
                <a:rPr lang="zh-CN" altLang="en-US" sz="1400" b="1" dirty="0" smtClean="0">
                  <a:solidFill>
                    <a:srgbClr val="0070C0"/>
                  </a:solidFill>
                  <a:latin typeface="微软雅黑" pitchFamily="34" charset="-122"/>
                  <a:ea typeface="微软雅黑" pitchFamily="34" charset="-122"/>
                </a:rPr>
                <a:t>http</a:t>
              </a:r>
              <a:r>
                <a:rPr lang="zh-CN" altLang="en-US" sz="1400" b="1" dirty="0">
                  <a:solidFill>
                    <a:srgbClr val="0070C0"/>
                  </a:solidFill>
                  <a:latin typeface="微软雅黑" pitchFamily="34" charset="-122"/>
                  <a:ea typeface="微软雅黑" pitchFamily="34" charset="-122"/>
                </a:rPr>
                <a:t>://wiki.ubuntu.org.cn/%E9%AB%98%E7%BA%A7Bash%E8%84%9A%E6%9C%AC%E7%BC%96%E7%A8%8B%E6%8C%87%E5%8D%97</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understand</a:t>
              </a:r>
              <a:endParaRPr lang="zh-CN" altLang="en-US" b="1" dirty="0">
                <a:solidFill>
                  <a:srgbClr val="11576A"/>
                </a:solidFill>
                <a:latin typeface="微软雅黑" pitchFamily="34" charset="-122"/>
                <a:ea typeface="微软雅黑" pitchFamily="34" charset="-122"/>
              </a:endParaRPr>
            </a:p>
            <a:p>
              <a:pPr marL="342900" lvl="1" indent="-342900">
                <a:lnSpc>
                  <a:spcPct val="80000"/>
                </a:lnSpc>
                <a:spcBef>
                  <a:spcPct val="20000"/>
                </a:spcBef>
              </a:pPr>
              <a:r>
                <a:rPr lang="en-US" altLang="zh-CN" sz="1400" b="1" dirty="0" smtClean="0">
                  <a:solidFill>
                    <a:srgbClr val="0070C0"/>
                  </a:solidFill>
                  <a:latin typeface="微软雅黑" pitchFamily="34" charset="-122"/>
                  <a:ea typeface="微软雅黑" pitchFamily="34" charset="-122"/>
                </a:rPr>
                <a:t>	</a:t>
              </a:r>
              <a:r>
                <a:rPr lang="zh-CN" altLang="en-US" sz="1400" b="1" dirty="0" smtClean="0">
                  <a:solidFill>
                    <a:srgbClr val="0070C0"/>
                  </a:solidFill>
                  <a:latin typeface="微软雅黑" pitchFamily="34" charset="-122"/>
                  <a:ea typeface="微软雅黑" pitchFamily="34" charset="-122"/>
                </a:rPr>
                <a:t>http</a:t>
              </a:r>
              <a:r>
                <a:rPr lang="zh-CN" altLang="en-US" sz="1400" b="1" dirty="0">
                  <a:solidFill>
                    <a:srgbClr val="0070C0"/>
                  </a:solidFill>
                  <a:latin typeface="微软雅黑" pitchFamily="34" charset="-122"/>
                  <a:ea typeface="微软雅黑" pitchFamily="34" charset="-122"/>
                </a:rPr>
                <a:t>://blog.csdn.net/qwang24/article/details/4064975</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vim</a:t>
              </a:r>
              <a:endParaRPr lang="zh-CN" altLang="en-US" b="1" dirty="0">
                <a:solidFill>
                  <a:srgbClr val="11576A"/>
                </a:solidFill>
                <a:latin typeface="微软雅黑" pitchFamily="34" charset="-122"/>
                <a:ea typeface="微软雅黑" pitchFamily="34" charset="-122"/>
              </a:endParaRPr>
            </a:p>
            <a:p>
              <a:pPr marL="342900" lvl="1" indent="-342900">
                <a:lnSpc>
                  <a:spcPct val="80000"/>
                </a:lnSpc>
                <a:spcBef>
                  <a:spcPct val="20000"/>
                </a:spcBef>
              </a:pPr>
              <a:r>
                <a:rPr lang="en-US" altLang="zh-CN" sz="1400" b="1" dirty="0" smtClean="0">
                  <a:solidFill>
                    <a:srgbClr val="0070C0"/>
                  </a:solidFill>
                  <a:latin typeface="微软雅黑" pitchFamily="34" charset="-122"/>
                  <a:ea typeface="微软雅黑" pitchFamily="34" charset="-122"/>
                </a:rPr>
                <a:t>	</a:t>
              </a:r>
              <a:r>
                <a:rPr lang="zh-CN" altLang="en-US" sz="1400" b="1" dirty="0" smtClean="0">
                  <a:solidFill>
                    <a:srgbClr val="0070C0"/>
                  </a:solidFill>
                  <a:latin typeface="微软雅黑" pitchFamily="34" charset="-122"/>
                  <a:ea typeface="微软雅黑" pitchFamily="34" charset="-122"/>
                </a:rPr>
                <a:t>http</a:t>
              </a:r>
              <a:r>
                <a:rPr lang="zh-CN" altLang="en-US" sz="1400" b="1" dirty="0">
                  <a:solidFill>
                    <a:srgbClr val="0070C0"/>
                  </a:solidFill>
                  <a:latin typeface="微软雅黑" pitchFamily="34" charset="-122"/>
                  <a:ea typeface="微软雅黑" pitchFamily="34" charset="-122"/>
                </a:rPr>
                <a:t>://www.httpy.com/html/wangluobiancheng/Perljiaocheng/2014/0613/93894.html</a:t>
              </a:r>
            </a:p>
            <a:p>
              <a:pPr marL="342900" lvl="1" indent="-342900">
                <a:lnSpc>
                  <a:spcPct val="80000"/>
                </a:lnSpc>
                <a:spcBef>
                  <a:spcPct val="20000"/>
                </a:spcBef>
              </a:pPr>
              <a:r>
                <a:rPr lang="en-US" altLang="zh-CN" sz="1400" b="1" dirty="0" smtClean="0">
                  <a:solidFill>
                    <a:srgbClr val="0070C0"/>
                  </a:solidFill>
                  <a:latin typeface="微软雅黑" pitchFamily="34" charset="-122"/>
                  <a:ea typeface="微软雅黑" pitchFamily="34" charset="-122"/>
                </a:rPr>
                <a:t>	</a:t>
              </a:r>
              <a:r>
                <a:rPr lang="zh-CN" altLang="en-US" sz="1400" b="1" dirty="0" smtClean="0">
                  <a:solidFill>
                    <a:srgbClr val="0070C0"/>
                  </a:solidFill>
                  <a:latin typeface="微软雅黑" pitchFamily="34" charset="-122"/>
                  <a:ea typeface="微软雅黑" pitchFamily="34" charset="-122"/>
                </a:rPr>
                <a:t>http</a:t>
              </a:r>
              <a:r>
                <a:rPr lang="zh-CN" altLang="en-US" sz="1400" b="1" dirty="0">
                  <a:solidFill>
                    <a:srgbClr val="0070C0"/>
                  </a:solidFill>
                  <a:latin typeface="微软雅黑" pitchFamily="34" charset="-122"/>
                  <a:ea typeface="微软雅黑" pitchFamily="34" charset="-122"/>
                </a:rPr>
                <a:t>://wenku.baidu.com/view/4b004dd5360cba1aa811da77.html</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meld</a:t>
              </a:r>
              <a:endParaRPr lang="zh-CN" altLang="en-US" b="1" dirty="0">
                <a:solidFill>
                  <a:srgbClr val="11576A"/>
                </a:solidFill>
                <a:latin typeface="微软雅黑" pitchFamily="34" charset="-122"/>
                <a:ea typeface="微软雅黑" pitchFamily="34" charset="-122"/>
              </a:endParaRPr>
            </a:p>
            <a:p>
              <a:pPr marL="342900" lvl="1" indent="-342900">
                <a:lnSpc>
                  <a:spcPct val="80000"/>
                </a:lnSpc>
                <a:spcBef>
                  <a:spcPct val="20000"/>
                </a:spcBef>
              </a:pPr>
              <a:r>
                <a:rPr lang="en-US" altLang="zh-CN" sz="1400" b="1" dirty="0" smtClean="0">
                  <a:solidFill>
                    <a:srgbClr val="0070C0"/>
                  </a:solidFill>
                  <a:latin typeface="微软雅黑" pitchFamily="34" charset="-122"/>
                  <a:ea typeface="微软雅黑" pitchFamily="34" charset="-122"/>
                </a:rPr>
                <a:t>	</a:t>
              </a:r>
              <a:r>
                <a:rPr lang="zh-CN" altLang="en-US" sz="1400" b="1" dirty="0" smtClean="0">
                  <a:solidFill>
                    <a:srgbClr val="0070C0"/>
                  </a:solidFill>
                  <a:latin typeface="微软雅黑" pitchFamily="34" charset="-122"/>
                  <a:ea typeface="微软雅黑" pitchFamily="34" charset="-122"/>
                </a:rPr>
                <a:t>https</a:t>
              </a:r>
              <a:r>
                <a:rPr lang="zh-CN" altLang="en-US" sz="1400" b="1" dirty="0">
                  <a:solidFill>
                    <a:srgbClr val="0070C0"/>
                  </a:solidFill>
                  <a:latin typeface="微软雅黑" pitchFamily="34" charset="-122"/>
                  <a:ea typeface="微软雅黑" pitchFamily="34" charset="-122"/>
                </a:rPr>
                <a:t>://linuxtoy.org/archives/meld-2.html</a:t>
              </a:r>
            </a:p>
            <a:p>
              <a:pPr marL="342900" lvl="1" indent="-342900">
                <a:lnSpc>
                  <a:spcPct val="80000"/>
                </a:lnSpc>
                <a:spcBef>
                  <a:spcPct val="20000"/>
                </a:spcBef>
              </a:pPr>
              <a:r>
                <a:rPr lang="en-US" altLang="zh-CN" sz="1400" b="1" dirty="0" smtClean="0">
                  <a:solidFill>
                    <a:srgbClr val="0070C0"/>
                  </a:solidFill>
                  <a:latin typeface="微软雅黑" pitchFamily="34" charset="-122"/>
                  <a:ea typeface="微软雅黑" pitchFamily="34" charset="-122"/>
                </a:rPr>
                <a:t>	</a:t>
              </a:r>
              <a:r>
                <a:rPr lang="zh-CN" altLang="en-US" sz="1400" b="1" dirty="0" smtClean="0">
                  <a:solidFill>
                    <a:srgbClr val="0070C0"/>
                  </a:solidFill>
                  <a:latin typeface="微软雅黑" pitchFamily="34" charset="-122"/>
                  <a:ea typeface="微软雅黑" pitchFamily="34" charset="-122"/>
                </a:rPr>
                <a:t>类似</a:t>
              </a:r>
              <a:r>
                <a:rPr lang="zh-CN" altLang="en-US" sz="1400" b="1" dirty="0">
                  <a:solidFill>
                    <a:srgbClr val="0070C0"/>
                  </a:solidFill>
                  <a:latin typeface="微软雅黑" pitchFamily="34" charset="-122"/>
                  <a:ea typeface="微软雅黑" pitchFamily="34" charset="-122"/>
                </a:rPr>
                <a:t>的工具还有 kdiff3、diffmerge、P4merge</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qemu</a:t>
              </a:r>
              <a:endParaRPr lang="zh-CN" altLang="en-US" b="1" dirty="0">
                <a:solidFill>
                  <a:srgbClr val="11576A"/>
                </a:solidFill>
                <a:latin typeface="微软雅黑" pitchFamily="34" charset="-122"/>
                <a:ea typeface="微软雅黑" pitchFamily="34" charset="-122"/>
              </a:endParaRPr>
            </a:p>
            <a:p>
              <a:pPr marL="342900" lvl="1" indent="-342900">
                <a:lnSpc>
                  <a:spcPct val="80000"/>
                </a:lnSpc>
                <a:spcBef>
                  <a:spcPct val="20000"/>
                </a:spcBef>
              </a:pPr>
              <a:r>
                <a:rPr lang="en-US" altLang="zh-CN" sz="1400" b="1" dirty="0" smtClean="0">
                  <a:solidFill>
                    <a:srgbClr val="0070C0"/>
                  </a:solidFill>
                  <a:latin typeface="微软雅黑" pitchFamily="34" charset="-122"/>
                  <a:ea typeface="微软雅黑" pitchFamily="34" charset="-122"/>
                </a:rPr>
                <a:t>	</a:t>
              </a:r>
              <a:r>
                <a:rPr lang="zh-CN" altLang="en-US" sz="1400" b="1" dirty="0" smtClean="0">
                  <a:solidFill>
                    <a:srgbClr val="0070C0"/>
                  </a:solidFill>
                  <a:latin typeface="微软雅黑" pitchFamily="34" charset="-122"/>
                  <a:ea typeface="微软雅黑" pitchFamily="34" charset="-122"/>
                </a:rPr>
                <a:t>http</a:t>
              </a:r>
              <a:r>
                <a:rPr lang="zh-CN" altLang="en-US" sz="1400" b="1" dirty="0">
                  <a:solidFill>
                    <a:srgbClr val="0070C0"/>
                  </a:solidFill>
                  <a:latin typeface="微软雅黑" pitchFamily="34" charset="-122"/>
                  <a:ea typeface="微软雅黑" pitchFamily="34" charset="-122"/>
                </a:rPr>
                <a:t>://wenku.baidu.com/view/04c0116aa45177232f60a2eb.</a:t>
              </a:r>
              <a:r>
                <a:rPr lang="zh-CN" altLang="en-US" sz="1400" b="1" dirty="0" smtClean="0">
                  <a:solidFill>
                    <a:srgbClr val="0070C0"/>
                  </a:solidFill>
                  <a:latin typeface="微软雅黑" pitchFamily="34" charset="-122"/>
                  <a:ea typeface="微软雅黑" pitchFamily="34" charset="-122"/>
                </a:rPr>
                <a:t>html</a:t>
              </a:r>
              <a:endParaRPr lang="en-US" altLang="zh-CN" sz="1400" b="1" dirty="0" smtClean="0">
                <a:solidFill>
                  <a:srgbClr val="0070C0"/>
                </a:solidFill>
                <a:latin typeface="微软雅黑" pitchFamily="34" charset="-122"/>
                <a:ea typeface="微软雅黑" pitchFamily="34" charset="-122"/>
              </a:endParaRP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en-US" altLang="zh-CN" b="1" dirty="0">
                  <a:solidFill>
                    <a:srgbClr val="11576A"/>
                  </a:solidFill>
                  <a:latin typeface="微软雅黑" pitchFamily="34" charset="-122"/>
                  <a:ea typeface="微软雅黑" pitchFamily="34" charset="-122"/>
                </a:rPr>
                <a:t>Eclipse-CDT</a:t>
              </a:r>
              <a:endParaRPr lang="zh-CN" altLang="en-US" b="1" dirty="0">
                <a:solidFill>
                  <a:srgbClr val="11576A"/>
                </a:solidFill>
                <a:latin typeface="微软雅黑" pitchFamily="34" charset="-122"/>
                <a:ea typeface="微软雅黑" pitchFamily="34" charset="-122"/>
              </a:endParaRP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http://blog.csdn.net/anzhu_111/article/details/5946634</a:t>
              </a:r>
            </a:p>
            <a:p>
              <a:pPr marL="342900" lvl="1" indent="-342900">
                <a:lnSpc>
                  <a:spcPct val="80000"/>
                </a:lnSpc>
                <a:spcBef>
                  <a:spcPct val="20000"/>
                </a:spcBef>
              </a:pPr>
              <a:endParaRPr lang="zh-CN" altLang="en-US" sz="1400" b="1" dirty="0">
                <a:solidFill>
                  <a:srgbClr val="0070C0"/>
                </a:solidFill>
                <a:latin typeface="微软雅黑" pitchFamily="34" charset="-122"/>
                <a:ea typeface="微软雅黑" pitchFamily="34" charset="-122"/>
              </a:endParaRPr>
            </a:p>
          </p:txBody>
        </p:sp>
        <p:pic>
          <p:nvPicPr>
            <p:cNvPr id="58" name="图片 57" descr="小点1.png"/>
            <p:cNvPicPr>
              <a:picLocks noChangeAspect="1"/>
            </p:cNvPicPr>
            <p:nvPr/>
          </p:nvPicPr>
          <p:blipFill>
            <a:blip r:embed="rId2" cstate="print"/>
            <a:stretch>
              <a:fillRect/>
            </a:stretch>
          </p:blipFill>
          <p:spPr>
            <a:xfrm>
              <a:off x="899592" y="1131591"/>
              <a:ext cx="144016" cy="142044"/>
            </a:xfrm>
            <a:prstGeom prst="rect">
              <a:avLst/>
            </a:prstGeom>
          </p:spPr>
        </p:pic>
        <p:pic>
          <p:nvPicPr>
            <p:cNvPr id="5" name="图片 4" descr="小点1.png"/>
            <p:cNvPicPr>
              <a:picLocks noChangeAspect="1"/>
            </p:cNvPicPr>
            <p:nvPr/>
          </p:nvPicPr>
          <p:blipFill>
            <a:blip r:embed="rId2" cstate="print"/>
            <a:stretch>
              <a:fillRect/>
            </a:stretch>
          </p:blipFill>
          <p:spPr>
            <a:xfrm>
              <a:off x="899592" y="1516462"/>
              <a:ext cx="144016" cy="142044"/>
            </a:xfrm>
            <a:prstGeom prst="rect">
              <a:avLst/>
            </a:prstGeom>
          </p:spPr>
        </p:pic>
        <p:pic>
          <p:nvPicPr>
            <p:cNvPr id="8" name="图片 7" descr="小点1.png"/>
            <p:cNvPicPr>
              <a:picLocks noChangeAspect="1"/>
            </p:cNvPicPr>
            <p:nvPr/>
          </p:nvPicPr>
          <p:blipFill>
            <a:blip r:embed="rId2" cstate="print"/>
            <a:stretch>
              <a:fillRect/>
            </a:stretch>
          </p:blipFill>
          <p:spPr>
            <a:xfrm>
              <a:off x="899592" y="2170182"/>
              <a:ext cx="144016" cy="142044"/>
            </a:xfrm>
            <a:prstGeom prst="rect">
              <a:avLst/>
            </a:prstGeom>
          </p:spPr>
        </p:pic>
        <p:pic>
          <p:nvPicPr>
            <p:cNvPr id="9" name="图片 8" descr="小点1.png"/>
            <p:cNvPicPr>
              <a:picLocks noChangeAspect="1"/>
            </p:cNvPicPr>
            <p:nvPr/>
          </p:nvPicPr>
          <p:blipFill>
            <a:blip r:embed="rId2" cstate="print"/>
            <a:stretch>
              <a:fillRect/>
            </a:stretch>
          </p:blipFill>
          <p:spPr>
            <a:xfrm>
              <a:off x="899592" y="2664398"/>
              <a:ext cx="144016" cy="142044"/>
            </a:xfrm>
            <a:prstGeom prst="rect">
              <a:avLst/>
            </a:prstGeom>
          </p:spPr>
        </p:pic>
        <p:pic>
          <p:nvPicPr>
            <p:cNvPr id="10" name="图片 9" descr="小点1.png"/>
            <p:cNvPicPr>
              <a:picLocks noChangeAspect="1"/>
            </p:cNvPicPr>
            <p:nvPr/>
          </p:nvPicPr>
          <p:blipFill>
            <a:blip r:embed="rId2" cstate="print"/>
            <a:stretch>
              <a:fillRect/>
            </a:stretch>
          </p:blipFill>
          <p:spPr>
            <a:xfrm>
              <a:off x="899592" y="3049518"/>
              <a:ext cx="144016" cy="142044"/>
            </a:xfrm>
            <a:prstGeom prst="rect">
              <a:avLst/>
            </a:prstGeom>
          </p:spPr>
        </p:pic>
        <p:pic>
          <p:nvPicPr>
            <p:cNvPr id="11" name="图片 10" descr="小点1.png"/>
            <p:cNvPicPr>
              <a:picLocks noChangeAspect="1"/>
            </p:cNvPicPr>
            <p:nvPr/>
          </p:nvPicPr>
          <p:blipFill>
            <a:blip r:embed="rId2" cstate="print"/>
            <a:stretch>
              <a:fillRect/>
            </a:stretch>
          </p:blipFill>
          <p:spPr>
            <a:xfrm>
              <a:off x="899592" y="3745463"/>
              <a:ext cx="144016" cy="142044"/>
            </a:xfrm>
            <a:prstGeom prst="rect">
              <a:avLst/>
            </a:prstGeom>
          </p:spPr>
        </p:pic>
        <p:pic>
          <p:nvPicPr>
            <p:cNvPr id="12" name="图片 11" descr="小点1.png"/>
            <p:cNvPicPr>
              <a:picLocks noChangeAspect="1"/>
            </p:cNvPicPr>
            <p:nvPr/>
          </p:nvPicPr>
          <p:blipFill>
            <a:blip r:embed="rId2" cstate="print"/>
            <a:stretch>
              <a:fillRect/>
            </a:stretch>
          </p:blipFill>
          <p:spPr>
            <a:xfrm>
              <a:off x="899592" y="3530184"/>
              <a:ext cx="144016" cy="142044"/>
            </a:xfrm>
            <a:prstGeom prst="rect">
              <a:avLst/>
            </a:prstGeom>
          </p:spPr>
        </p:pic>
        <p:pic>
          <p:nvPicPr>
            <p:cNvPr id="13" name="图片 12" descr="小点1.png"/>
            <p:cNvPicPr>
              <a:picLocks noChangeAspect="1"/>
            </p:cNvPicPr>
            <p:nvPr/>
          </p:nvPicPr>
          <p:blipFill>
            <a:blip r:embed="rId2" cstate="print"/>
            <a:stretch>
              <a:fillRect/>
            </a:stretch>
          </p:blipFill>
          <p:spPr>
            <a:xfrm>
              <a:off x="899592" y="4227934"/>
              <a:ext cx="144016" cy="142044"/>
            </a:xfrm>
            <a:prstGeom prst="rect">
              <a:avLst/>
            </a:prstGeom>
          </p:spPr>
        </p:pic>
        <p:pic>
          <p:nvPicPr>
            <p:cNvPr id="14" name="图片 13" descr="小点1.png"/>
            <p:cNvPicPr>
              <a:picLocks noChangeAspect="1"/>
            </p:cNvPicPr>
            <p:nvPr/>
          </p:nvPicPr>
          <p:blipFill>
            <a:blip r:embed="rId2" cstate="print"/>
            <a:stretch>
              <a:fillRect/>
            </a:stretch>
          </p:blipFill>
          <p:spPr>
            <a:xfrm>
              <a:off x="899592" y="4720959"/>
              <a:ext cx="144016" cy="142044"/>
            </a:xfrm>
            <a:prstGeom prst="rect">
              <a:avLst/>
            </a:prstGeom>
          </p:spPr>
        </p:pic>
      </p:grpSp>
    </p:spTree>
    <p:extLst>
      <p:ext uri="{BB962C8B-B14F-4D97-AF65-F5344CB8AC3E}">
        <p14:creationId xmlns:p14="http://schemas.microsoft.com/office/powerpoint/2010/main" val="3729910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14744" y="214296"/>
            <a:ext cx="2143140"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内容提要</a:t>
            </a:r>
            <a:endParaRPr lang="zh-CN" altLang="en-US" sz="3000" b="1" dirty="0">
              <a:solidFill>
                <a:srgbClr val="11576A"/>
              </a:solidFill>
              <a:latin typeface="微软雅黑" pitchFamily="34" charset="-122"/>
              <a:ea typeface="微软雅黑" pitchFamily="34" charset="-122"/>
            </a:endParaRPr>
          </a:p>
        </p:txBody>
      </p:sp>
      <p:grpSp>
        <p:nvGrpSpPr>
          <p:cNvPr id="2" name="组合 1"/>
          <p:cNvGrpSpPr/>
          <p:nvPr/>
        </p:nvGrpSpPr>
        <p:grpSpPr>
          <a:xfrm>
            <a:off x="928662" y="854061"/>
            <a:ext cx="7143800" cy="4093953"/>
            <a:chOff x="928662" y="854061"/>
            <a:chExt cx="7143800" cy="4093953"/>
          </a:xfrm>
        </p:grpSpPr>
        <p:sp>
          <p:nvSpPr>
            <p:cNvPr id="12" name="TextBox 82"/>
            <p:cNvSpPr txBox="1"/>
            <p:nvPr/>
          </p:nvSpPr>
          <p:spPr>
            <a:xfrm>
              <a:off x="928662" y="3152827"/>
              <a:ext cx="7143800" cy="103483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C00000"/>
                  </a:solidFill>
                  <a:latin typeface="张海山锐谐体2.0-授权联系：Samtype@QQ.com" pitchFamily="2" charset="-122"/>
                  <a:ea typeface="张海山锐谐体2.0-授权联系：Samtype@QQ.com" pitchFamily="2" charset="-122"/>
                </a:rPr>
                <a:t>■ </a:t>
              </a:r>
              <a:r>
                <a:rPr lang="zh-CN" altLang="en-US" sz="2000" b="1" dirty="0" smtClean="0">
                  <a:solidFill>
                    <a:srgbClr val="C00000"/>
                  </a:solidFill>
                  <a:latin typeface="微软雅黑" pitchFamily="34" charset="-122"/>
                  <a:ea typeface="微软雅黑" pitchFamily="34" charset="-122"/>
                </a:rPr>
                <a:t>了解</a:t>
              </a:r>
              <a:r>
                <a:rPr lang="en-US" altLang="zh-CN" sz="2000" b="1" dirty="0">
                  <a:solidFill>
                    <a:srgbClr val="C00000"/>
                  </a:solidFill>
                  <a:latin typeface="微软雅黑" pitchFamily="34" charset="-122"/>
                  <a:ea typeface="微软雅黑" pitchFamily="34" charset="-122"/>
                </a:rPr>
                <a:t>x86-32</a:t>
              </a:r>
              <a:r>
                <a:rPr lang="zh-CN" altLang="en-US" sz="2000" b="1" dirty="0">
                  <a:solidFill>
                    <a:srgbClr val="C00000"/>
                  </a:solidFill>
                  <a:latin typeface="微软雅黑" pitchFamily="34" charset="-122"/>
                  <a:ea typeface="微软雅黑" pitchFamily="34" charset="-122"/>
                </a:rPr>
                <a:t>硬件</a:t>
              </a:r>
            </a:p>
            <a:p>
              <a:pPr marL="342900" indent="-342900">
                <a:lnSpc>
                  <a:spcPts val="1500"/>
                </a:lnSpc>
                <a:spcBef>
                  <a:spcPct val="20000"/>
                </a:spcBef>
              </a:pPr>
              <a:r>
                <a:rPr lang="en-US" altLang="zh-CN" sz="1600" b="1" dirty="0" smtClean="0">
                  <a:solidFill>
                    <a:srgbClr val="C00000"/>
                  </a:solidFill>
                  <a:latin typeface="微软雅黑" pitchFamily="34" charset="-122"/>
                  <a:ea typeface="微软雅黑" pitchFamily="34" charset="-122"/>
                </a:rPr>
                <a:t>          Intel </a:t>
              </a:r>
              <a:r>
                <a:rPr lang="en-US" altLang="zh-CN" sz="1600" b="1" dirty="0">
                  <a:solidFill>
                    <a:srgbClr val="C00000"/>
                  </a:solidFill>
                  <a:latin typeface="微软雅黑" pitchFamily="34" charset="-122"/>
                  <a:ea typeface="微软雅黑" pitchFamily="34" charset="-122"/>
                </a:rPr>
                <a:t>80386</a:t>
              </a:r>
              <a:r>
                <a:rPr lang="zh-CN" altLang="en-US" sz="1600" b="1" dirty="0">
                  <a:solidFill>
                    <a:srgbClr val="C00000"/>
                  </a:solidFill>
                  <a:latin typeface="微软雅黑" pitchFamily="34" charset="-122"/>
                  <a:ea typeface="微软雅黑" pitchFamily="34" charset="-122"/>
                </a:rPr>
                <a:t>运行模式概述</a:t>
              </a:r>
            </a:p>
            <a:p>
              <a:pPr marL="342900" indent="-342900">
                <a:lnSpc>
                  <a:spcPts val="1500"/>
                </a:lnSpc>
                <a:spcBef>
                  <a:spcPct val="20000"/>
                </a:spcBef>
              </a:pPr>
              <a:r>
                <a:rPr lang="en-US" altLang="zh-CN" sz="1600" b="1" dirty="0" smtClean="0">
                  <a:solidFill>
                    <a:srgbClr val="C00000"/>
                  </a:solidFill>
                  <a:latin typeface="微软雅黑" pitchFamily="34" charset="-122"/>
                  <a:ea typeface="微软雅黑" pitchFamily="34" charset="-122"/>
                </a:rPr>
                <a:t>          Intel </a:t>
              </a:r>
              <a:r>
                <a:rPr lang="en-US" altLang="zh-CN" sz="1600" b="1" dirty="0">
                  <a:solidFill>
                    <a:srgbClr val="C00000"/>
                  </a:solidFill>
                  <a:latin typeface="微软雅黑" pitchFamily="34" charset="-122"/>
                  <a:ea typeface="微软雅黑" pitchFamily="34" charset="-122"/>
                </a:rPr>
                <a:t>80386</a:t>
              </a:r>
              <a:r>
                <a:rPr lang="zh-CN" altLang="en-US" sz="1600" b="1" dirty="0">
                  <a:solidFill>
                    <a:srgbClr val="C00000"/>
                  </a:solidFill>
                  <a:latin typeface="微软雅黑" pitchFamily="34" charset="-122"/>
                  <a:ea typeface="微软雅黑" pitchFamily="34" charset="-122"/>
                </a:rPr>
                <a:t>内存架构概述</a:t>
              </a:r>
            </a:p>
            <a:p>
              <a:pPr marL="342900" indent="-342900">
                <a:lnSpc>
                  <a:spcPts val="1500"/>
                </a:lnSpc>
                <a:spcBef>
                  <a:spcPct val="20000"/>
                </a:spcBef>
              </a:pPr>
              <a:r>
                <a:rPr lang="en-US" altLang="zh-CN" sz="1600" b="1" dirty="0" smtClean="0">
                  <a:solidFill>
                    <a:srgbClr val="C00000"/>
                  </a:solidFill>
                  <a:latin typeface="微软雅黑" pitchFamily="34" charset="-122"/>
                  <a:ea typeface="微软雅黑" pitchFamily="34" charset="-122"/>
                </a:rPr>
                <a:t>          Intel </a:t>
              </a:r>
              <a:r>
                <a:rPr lang="en-US" altLang="zh-CN" sz="1600" b="1" dirty="0">
                  <a:solidFill>
                    <a:srgbClr val="C00000"/>
                  </a:solidFill>
                  <a:latin typeface="微软雅黑" pitchFamily="34" charset="-122"/>
                  <a:ea typeface="微软雅黑" pitchFamily="34" charset="-122"/>
                </a:rPr>
                <a:t>80386</a:t>
              </a:r>
              <a:r>
                <a:rPr lang="zh-CN" altLang="en-US" sz="1600" b="1" dirty="0">
                  <a:solidFill>
                    <a:srgbClr val="C00000"/>
                  </a:solidFill>
                  <a:latin typeface="微软雅黑" pitchFamily="34" charset="-122"/>
                  <a:ea typeface="微软雅黑" pitchFamily="34" charset="-122"/>
                </a:rPr>
                <a:t>寄存器概述</a:t>
              </a:r>
            </a:p>
          </p:txBody>
        </p:sp>
        <p:sp>
          <p:nvSpPr>
            <p:cNvPr id="83" name="TextBox 82"/>
            <p:cNvSpPr txBox="1"/>
            <p:nvPr/>
          </p:nvSpPr>
          <p:spPr>
            <a:xfrm>
              <a:off x="928662" y="854061"/>
              <a:ext cx="7143800" cy="539315"/>
            </a:xfrm>
            <a:prstGeom prst="rect">
              <a:avLst/>
            </a:prstGeom>
            <a:noFill/>
          </p:spPr>
          <p:txBody>
            <a:bodyPr wrap="square" rtlCol="0">
              <a:spAutoFit/>
            </a:bodyPr>
            <a:lstStyle/>
            <a:p>
              <a:pPr marL="342900" indent="-342900">
                <a:lnSpc>
                  <a:spcPts val="1500"/>
                </a:lnSpc>
              </a:pPr>
              <a:r>
                <a:rPr lang="zh-CN" altLang="en-US" b="1" dirty="0" smtClean="0">
                  <a:solidFill>
                    <a:srgbClr val="11576A"/>
                  </a:solidFill>
                  <a:latin typeface="张海山锐谐体2.0-授权联系：Samtype@QQ.com" pitchFamily="2" charset="-122"/>
                  <a:ea typeface="张海山锐谐体2.0-授权联系：Samtype@QQ.com" pitchFamily="2" charset="-122"/>
                </a:rPr>
                <a:t>■</a:t>
              </a:r>
              <a:r>
                <a:rPr lang="zh-CN" altLang="en-US" b="1" dirty="0" smtClean="0"/>
                <a:t>  </a:t>
              </a:r>
              <a:r>
                <a:rPr lang="zh-CN" altLang="en-US" sz="2000" b="1" dirty="0" smtClean="0">
                  <a:solidFill>
                    <a:srgbClr val="11576A"/>
                  </a:solidFill>
                  <a:latin typeface="微软雅黑" pitchFamily="34" charset="-122"/>
                  <a:ea typeface="微软雅黑" pitchFamily="34" charset="-122"/>
                </a:rPr>
                <a:t>安装</a:t>
              </a:r>
              <a:r>
                <a:rPr lang="zh-CN" altLang="en-US" sz="2000" b="1" dirty="0">
                  <a:solidFill>
                    <a:srgbClr val="11576A"/>
                  </a:solidFill>
                  <a:latin typeface="微软雅黑" pitchFamily="34" charset="-122"/>
                  <a:ea typeface="微软雅黑" pitchFamily="34" charset="-122"/>
                </a:rPr>
                <a:t>实验环境</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在虚拟机上使用安装好的</a:t>
              </a:r>
              <a:r>
                <a:rPr lang="en-US" altLang="zh-CN" sz="1600" b="1" dirty="0" err="1" smtClean="0">
                  <a:solidFill>
                    <a:srgbClr val="11576A"/>
                  </a:solidFill>
                  <a:latin typeface="微软雅黑" pitchFamily="34" charset="-122"/>
                  <a:ea typeface="微软雅黑" pitchFamily="34" charset="-122"/>
                </a:rPr>
                <a:t>ubuntu</a:t>
              </a:r>
              <a:r>
                <a:rPr lang="zh-CN" altLang="en-US" sz="1600" b="1" dirty="0" smtClean="0">
                  <a:solidFill>
                    <a:srgbClr val="11576A"/>
                  </a:solidFill>
                  <a:latin typeface="微软雅黑" pitchFamily="34" charset="-122"/>
                  <a:ea typeface="微软雅黑" pitchFamily="34" charset="-122"/>
                </a:rPr>
                <a:t>实验环境</a:t>
              </a:r>
              <a:endParaRPr lang="zh-CN" altLang="zh-CN" sz="1600" b="1" dirty="0" smtClean="0">
                <a:solidFill>
                  <a:srgbClr val="11576A"/>
                </a:solidFill>
                <a:latin typeface="微软雅黑" pitchFamily="34" charset="-122"/>
                <a:ea typeface="微软雅黑" pitchFamily="34" charset="-122"/>
                <a:sym typeface="MS PGothic" pitchFamily="34" charset="-128"/>
              </a:endParaRPr>
            </a:p>
          </p:txBody>
        </p:sp>
        <p:pic>
          <p:nvPicPr>
            <p:cNvPr id="85" name="图片 84" descr="小点1.png"/>
            <p:cNvPicPr>
              <a:picLocks noChangeAspect="1"/>
            </p:cNvPicPr>
            <p:nvPr/>
          </p:nvPicPr>
          <p:blipFill>
            <a:blip r:embed="rId2" cstate="print"/>
            <a:stretch>
              <a:fillRect/>
            </a:stretch>
          </p:blipFill>
          <p:spPr>
            <a:xfrm>
              <a:off x="1369740" y="1151215"/>
              <a:ext cx="151066" cy="148997"/>
            </a:xfrm>
            <a:prstGeom prst="rect">
              <a:avLst/>
            </a:prstGeom>
          </p:spPr>
        </p:pic>
        <p:sp>
          <p:nvSpPr>
            <p:cNvPr id="15" name="TextBox 82"/>
            <p:cNvSpPr txBox="1"/>
            <p:nvPr/>
          </p:nvSpPr>
          <p:spPr>
            <a:xfrm>
              <a:off x="928662" y="1393380"/>
              <a:ext cx="7143800" cy="177811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使用实验</a:t>
              </a:r>
              <a:r>
                <a:rPr lang="zh-CN" altLang="en-US" sz="2000" b="1" dirty="0">
                  <a:solidFill>
                    <a:srgbClr val="11576A"/>
                  </a:solidFill>
                  <a:latin typeface="微软雅黑" pitchFamily="34" charset="-122"/>
                  <a:ea typeface="微软雅黑" pitchFamily="34" charset="-122"/>
                </a:rPr>
                <a:t>工具</a:t>
              </a:r>
            </a:p>
            <a:p>
              <a:pPr marL="342900" indent="-342900">
                <a:lnSpc>
                  <a:spcPts val="1500"/>
                </a:lnSpc>
                <a:spcBef>
                  <a:spcPct val="20000"/>
                </a:spcBef>
              </a:pPr>
              <a:r>
                <a:rPr lang="en-US" altLang="zh-CN" sz="1600" b="1" dirty="0" smtClean="0">
                  <a:solidFill>
                    <a:srgbClr val="11576A"/>
                  </a:solidFill>
                  <a:latin typeface="微软雅黑" pitchFamily="34" charset="-122"/>
                  <a:ea typeface="微软雅黑" pitchFamily="34" charset="-122"/>
                </a:rPr>
                <a:t>          shell</a:t>
              </a:r>
              <a:r>
                <a:rPr lang="zh-CN" altLang="en-US" sz="1600" b="1" dirty="0">
                  <a:solidFill>
                    <a:srgbClr val="11576A"/>
                  </a:solidFill>
                  <a:latin typeface="微软雅黑" pitchFamily="34" charset="-122"/>
                  <a:ea typeface="微软雅黑" pitchFamily="34" charset="-122"/>
                </a:rPr>
                <a:t>命令：</a:t>
              </a:r>
              <a:r>
                <a:rPr lang="en-US" altLang="zh-CN" sz="1600" b="1" dirty="0" err="1">
                  <a:solidFill>
                    <a:srgbClr val="11576A"/>
                  </a:solidFill>
                  <a:latin typeface="微软雅黑" pitchFamily="34" charset="-122"/>
                  <a:ea typeface="微软雅黑" pitchFamily="34" charset="-122"/>
                </a:rPr>
                <a:t>ls</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cd</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rm</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pwd</a:t>
              </a:r>
              <a:r>
                <a:rPr lang="en-US" altLang="zh-CN" sz="1600" b="1" dirty="0">
                  <a:solidFill>
                    <a:srgbClr val="11576A"/>
                  </a:solidFill>
                  <a:latin typeface="微软雅黑" pitchFamily="34" charset="-122"/>
                  <a:ea typeface="微软雅黑" pitchFamily="34" charset="-122"/>
                </a:rPr>
                <a:t>...</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系统维护</a:t>
              </a:r>
              <a:r>
                <a:rPr lang="zh-CN" altLang="en-US" sz="1600" b="1" dirty="0">
                  <a:solidFill>
                    <a:srgbClr val="11576A"/>
                  </a:solidFill>
                  <a:latin typeface="微软雅黑" pitchFamily="34" charset="-122"/>
                  <a:ea typeface="微软雅黑" pitchFamily="34" charset="-122"/>
                </a:rPr>
                <a:t>工具：</a:t>
              </a:r>
              <a:r>
                <a:rPr lang="en-US" altLang="zh-CN" sz="1600" b="1" dirty="0">
                  <a:solidFill>
                    <a:srgbClr val="11576A"/>
                  </a:solidFill>
                  <a:latin typeface="微软雅黑" pitchFamily="34" charset="-122"/>
                  <a:ea typeface="微软雅黑" pitchFamily="34" charset="-122"/>
                </a:rPr>
                <a:t>apt</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git</a:t>
              </a:r>
              <a:endParaRPr lang="en-US" altLang="zh-CN" sz="1600" b="1" dirty="0">
                <a:solidFill>
                  <a:srgbClr val="11576A"/>
                </a:solidFill>
                <a:latin typeface="微软雅黑" pitchFamily="34" charset="-122"/>
                <a:ea typeface="微软雅黑" pitchFamily="34" charset="-122"/>
              </a:endParaRPr>
            </a:p>
            <a:p>
              <a:pPr marL="342900" indent="-342900">
                <a:lnSpc>
                  <a:spcPts val="1500"/>
                </a:lnSpc>
                <a:spcBef>
                  <a:spcPct val="20000"/>
                </a:spcBef>
              </a:pPr>
              <a:r>
                <a:rPr lang="en-US" altLang="zh-CN" sz="1600" b="1" dirty="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rPr>
                <a:t>         </a:t>
              </a:r>
              <a:r>
                <a:rPr lang="zh-CN" altLang="en-US" sz="1600" b="1" dirty="0" smtClean="0">
                  <a:solidFill>
                    <a:srgbClr val="11576A"/>
                  </a:solidFill>
                  <a:latin typeface="微软雅黑" pitchFamily="34" charset="-122"/>
                  <a:ea typeface="微软雅黑" pitchFamily="34" charset="-122"/>
                </a:rPr>
                <a:t>源码</a:t>
              </a:r>
              <a:r>
                <a:rPr lang="zh-CN" altLang="en-US" sz="1600" b="1" dirty="0">
                  <a:solidFill>
                    <a:srgbClr val="11576A"/>
                  </a:solidFill>
                  <a:latin typeface="微软雅黑" pitchFamily="34" charset="-122"/>
                  <a:ea typeface="微软雅黑" pitchFamily="34" charset="-122"/>
                </a:rPr>
                <a:t>阅读与编辑工具</a:t>
              </a:r>
              <a:r>
                <a:rPr lang="zh-CN" altLang="en-US" sz="1600" b="1" dirty="0" smtClean="0">
                  <a:solidFill>
                    <a:srgbClr val="11576A"/>
                  </a:solidFill>
                  <a:latin typeface="微软雅黑" pitchFamily="34" charset="-122"/>
                  <a:ea typeface="微软雅黑" pitchFamily="34" charset="-122"/>
                </a:rPr>
                <a:t>：</a:t>
              </a:r>
              <a:r>
                <a:rPr lang="en-US" altLang="zh-CN" sz="1600" b="1" dirty="0" smtClean="0">
                  <a:solidFill>
                    <a:srgbClr val="11576A"/>
                  </a:solidFill>
                  <a:latin typeface="微软雅黑" pitchFamily="34" charset="-122"/>
                  <a:ea typeface="微软雅黑" pitchFamily="34" charset="-122"/>
                </a:rPr>
                <a:t>eclipse-CDT</a:t>
              </a:r>
              <a:r>
                <a:rPr lang="zh-CN" altLang="en-US" sz="1600" b="1" dirty="0">
                  <a:solidFill>
                    <a:srgbClr val="11576A"/>
                  </a:solidFill>
                  <a:latin typeface="微软雅黑" pitchFamily="34" charset="-122"/>
                  <a:ea typeface="微软雅黑" pitchFamily="34" charset="-122"/>
                </a:rPr>
                <a:t> </a:t>
              </a:r>
              <a:r>
                <a:rPr lang="zh-CN" altLang="en-US" sz="1600" b="1" dirty="0" smtClean="0">
                  <a:solidFill>
                    <a:srgbClr val="11576A"/>
                  </a:solidFill>
                  <a:latin typeface="微软雅黑" pitchFamily="34" charset="-122"/>
                  <a:ea typeface="微软雅黑" pitchFamily="34" charset="-122"/>
                </a:rPr>
                <a:t>、</a:t>
              </a:r>
              <a:r>
                <a:rPr lang="en-US" altLang="zh-CN" sz="1600" b="1" dirty="0" smtClean="0">
                  <a:solidFill>
                    <a:srgbClr val="11576A"/>
                  </a:solidFill>
                  <a:latin typeface="微软雅黑" pitchFamily="34" charset="-122"/>
                  <a:ea typeface="微软雅黑" pitchFamily="34" charset="-122"/>
                </a:rPr>
                <a:t>understand</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gedit</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vim</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源码</a:t>
              </a:r>
              <a:r>
                <a:rPr lang="zh-CN" altLang="en-US" sz="1600" b="1" dirty="0">
                  <a:solidFill>
                    <a:srgbClr val="11576A"/>
                  </a:solidFill>
                  <a:latin typeface="微软雅黑" pitchFamily="34" charset="-122"/>
                  <a:ea typeface="微软雅黑" pitchFamily="34" charset="-122"/>
                </a:rPr>
                <a:t>比较工具：</a:t>
              </a:r>
              <a:r>
                <a:rPr lang="en-US" altLang="zh-CN" sz="1600" b="1" dirty="0">
                  <a:solidFill>
                    <a:srgbClr val="11576A"/>
                  </a:solidFill>
                  <a:latin typeface="微软雅黑" pitchFamily="34" charset="-122"/>
                  <a:ea typeface="微软雅黑" pitchFamily="34" charset="-122"/>
                </a:rPr>
                <a:t>diff</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meld</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开发</a:t>
              </a:r>
              <a:r>
                <a:rPr lang="zh-CN" altLang="en-US" sz="1600" b="1" dirty="0">
                  <a:solidFill>
                    <a:srgbClr val="11576A"/>
                  </a:solidFill>
                  <a:latin typeface="微软雅黑" pitchFamily="34" charset="-122"/>
                  <a:ea typeface="微软雅黑" pitchFamily="34" charset="-122"/>
                </a:rPr>
                <a:t>编译调试工具：</a:t>
              </a:r>
              <a:r>
                <a:rPr lang="en-US" altLang="zh-CN" sz="1600" b="1" dirty="0" err="1">
                  <a:solidFill>
                    <a:srgbClr val="11576A"/>
                  </a:solidFill>
                  <a:latin typeface="微软雅黑" pitchFamily="34" charset="-122"/>
                  <a:ea typeface="微软雅黑" pitchFamily="34" charset="-122"/>
                </a:rPr>
                <a:t>gcc</a:t>
              </a:r>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gdb</a:t>
              </a:r>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make</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硬件</a:t>
              </a:r>
              <a:r>
                <a:rPr lang="zh-CN" altLang="en-US" sz="1600" b="1" dirty="0">
                  <a:solidFill>
                    <a:srgbClr val="11576A"/>
                  </a:solidFill>
                  <a:latin typeface="微软雅黑" pitchFamily="34" charset="-122"/>
                  <a:ea typeface="微软雅黑" pitchFamily="34" charset="-122"/>
                </a:rPr>
                <a:t>模拟器：</a:t>
              </a:r>
              <a:r>
                <a:rPr lang="en-US" altLang="zh-CN" sz="1600" b="1" dirty="0" err="1" smtClean="0">
                  <a:solidFill>
                    <a:srgbClr val="11576A"/>
                  </a:solidFill>
                  <a:latin typeface="微软雅黑" pitchFamily="34" charset="-122"/>
                  <a:ea typeface="微软雅黑" pitchFamily="34" charset="-122"/>
                </a:rPr>
                <a:t>qemu</a:t>
              </a:r>
              <a:r>
                <a:rPr lang="en-US" altLang="zh-CN" sz="1600" b="1" dirty="0" smtClean="0">
                  <a:solidFill>
                    <a:srgbClr val="11576A"/>
                  </a:solidFill>
                  <a:latin typeface="微软雅黑" pitchFamily="34" charset="-122"/>
                  <a:ea typeface="微软雅黑" pitchFamily="34" charset="-122"/>
                </a:rPr>
                <a:t>   </a:t>
              </a:r>
              <a:endParaRPr lang="en-US" altLang="zh-CN" sz="1600" b="1" dirty="0">
                <a:solidFill>
                  <a:srgbClr val="11576A"/>
                </a:solidFill>
                <a:latin typeface="微软雅黑" pitchFamily="34" charset="-122"/>
                <a:ea typeface="微软雅黑" pitchFamily="34" charset="-122"/>
              </a:endParaRPr>
            </a:p>
          </p:txBody>
        </p:sp>
        <p:pic>
          <p:nvPicPr>
            <p:cNvPr id="16" name="图片 15" descr="小点1.png"/>
            <p:cNvPicPr>
              <a:picLocks noChangeAspect="1"/>
            </p:cNvPicPr>
            <p:nvPr/>
          </p:nvPicPr>
          <p:blipFill>
            <a:blip r:embed="rId2" cstate="print"/>
            <a:stretch>
              <a:fillRect/>
            </a:stretch>
          </p:blipFill>
          <p:spPr>
            <a:xfrm>
              <a:off x="1369740" y="1685300"/>
              <a:ext cx="151066" cy="148997"/>
            </a:xfrm>
            <a:prstGeom prst="rect">
              <a:avLst/>
            </a:prstGeom>
          </p:spPr>
        </p:pic>
        <p:pic>
          <p:nvPicPr>
            <p:cNvPr id="17" name="图片 16" descr="小点1.png"/>
            <p:cNvPicPr>
              <a:picLocks noChangeAspect="1"/>
            </p:cNvPicPr>
            <p:nvPr/>
          </p:nvPicPr>
          <p:blipFill>
            <a:blip r:embed="rId2" cstate="print"/>
            <a:stretch>
              <a:fillRect/>
            </a:stretch>
          </p:blipFill>
          <p:spPr>
            <a:xfrm>
              <a:off x="1369740" y="1915088"/>
              <a:ext cx="151066" cy="148997"/>
            </a:xfrm>
            <a:prstGeom prst="rect">
              <a:avLst/>
            </a:prstGeom>
          </p:spPr>
        </p:pic>
        <p:pic>
          <p:nvPicPr>
            <p:cNvPr id="18" name="图片 17" descr="小点1.png"/>
            <p:cNvPicPr>
              <a:picLocks noChangeAspect="1"/>
            </p:cNvPicPr>
            <p:nvPr/>
          </p:nvPicPr>
          <p:blipFill>
            <a:blip r:embed="rId2" cstate="print"/>
            <a:stretch>
              <a:fillRect/>
            </a:stretch>
          </p:blipFill>
          <p:spPr>
            <a:xfrm>
              <a:off x="1374833" y="2155472"/>
              <a:ext cx="151066" cy="148997"/>
            </a:xfrm>
            <a:prstGeom prst="rect">
              <a:avLst/>
            </a:prstGeom>
          </p:spPr>
        </p:pic>
        <p:pic>
          <p:nvPicPr>
            <p:cNvPr id="19" name="图片 18" descr="小点1.png"/>
            <p:cNvPicPr>
              <a:picLocks noChangeAspect="1"/>
            </p:cNvPicPr>
            <p:nvPr/>
          </p:nvPicPr>
          <p:blipFill>
            <a:blip r:embed="rId2" cstate="print"/>
            <a:stretch>
              <a:fillRect/>
            </a:stretch>
          </p:blipFill>
          <p:spPr>
            <a:xfrm>
              <a:off x="1369740" y="2413765"/>
              <a:ext cx="151066" cy="148997"/>
            </a:xfrm>
            <a:prstGeom prst="rect">
              <a:avLst/>
            </a:prstGeom>
          </p:spPr>
        </p:pic>
        <p:pic>
          <p:nvPicPr>
            <p:cNvPr id="20" name="图片 19" descr="小点1.png"/>
            <p:cNvPicPr>
              <a:picLocks noChangeAspect="1"/>
            </p:cNvPicPr>
            <p:nvPr/>
          </p:nvPicPr>
          <p:blipFill>
            <a:blip r:embed="rId2" cstate="print"/>
            <a:stretch>
              <a:fillRect/>
            </a:stretch>
          </p:blipFill>
          <p:spPr>
            <a:xfrm>
              <a:off x="1369740" y="2654149"/>
              <a:ext cx="151066" cy="148997"/>
            </a:xfrm>
            <a:prstGeom prst="rect">
              <a:avLst/>
            </a:prstGeom>
          </p:spPr>
        </p:pic>
        <p:pic>
          <p:nvPicPr>
            <p:cNvPr id="21" name="图片 20" descr="小点1.png"/>
            <p:cNvPicPr>
              <a:picLocks noChangeAspect="1"/>
            </p:cNvPicPr>
            <p:nvPr/>
          </p:nvPicPr>
          <p:blipFill>
            <a:blip r:embed="rId2" cstate="print"/>
            <a:stretch>
              <a:fillRect/>
            </a:stretch>
          </p:blipFill>
          <p:spPr>
            <a:xfrm>
              <a:off x="1369740" y="2903488"/>
              <a:ext cx="151066" cy="148997"/>
            </a:xfrm>
            <a:prstGeom prst="rect">
              <a:avLst/>
            </a:prstGeom>
          </p:spPr>
        </p:pic>
        <p:sp>
          <p:nvSpPr>
            <p:cNvPr id="13" name="TextBox 82"/>
            <p:cNvSpPr txBox="1"/>
            <p:nvPr/>
          </p:nvSpPr>
          <p:spPr>
            <a:xfrm>
              <a:off x="928662" y="4160939"/>
              <a:ext cx="7143800" cy="78707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了解</a:t>
              </a:r>
              <a:r>
                <a:rPr lang="en-US" altLang="zh-CN" sz="2000" b="1" dirty="0" err="1">
                  <a:solidFill>
                    <a:srgbClr val="11576A"/>
                  </a:solidFill>
                  <a:latin typeface="微软雅黑" pitchFamily="34" charset="-122"/>
                  <a:ea typeface="微软雅黑" pitchFamily="34" charset="-122"/>
                </a:rPr>
                <a:t>ucore</a:t>
              </a:r>
              <a:r>
                <a:rPr lang="zh-CN" altLang="en-US" sz="2000" b="1" dirty="0">
                  <a:solidFill>
                    <a:srgbClr val="11576A"/>
                  </a:solidFill>
                  <a:latin typeface="微软雅黑" pitchFamily="34" charset="-122"/>
                  <a:ea typeface="微软雅黑" pitchFamily="34" charset="-122"/>
                </a:rPr>
                <a:t>编程方法和通用数据结构</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面向对象</a:t>
              </a:r>
              <a:r>
                <a:rPr lang="zh-CN" altLang="en-US" sz="1600" b="1" dirty="0">
                  <a:solidFill>
                    <a:srgbClr val="11576A"/>
                  </a:solidFill>
                  <a:latin typeface="微软雅黑" pitchFamily="34" charset="-122"/>
                  <a:ea typeface="微软雅黑" pitchFamily="34" charset="-122"/>
                </a:rPr>
                <a:t>编程方法</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通用</a:t>
              </a:r>
              <a:r>
                <a:rPr lang="zh-CN" altLang="en-US" sz="1600" b="1" dirty="0">
                  <a:solidFill>
                    <a:srgbClr val="11576A"/>
                  </a:solidFill>
                  <a:latin typeface="微软雅黑" pitchFamily="34" charset="-122"/>
                  <a:ea typeface="微软雅黑" pitchFamily="34" charset="-122"/>
                </a:rPr>
                <a:t>数据结构</a:t>
              </a:r>
            </a:p>
          </p:txBody>
        </p:sp>
        <p:pic>
          <p:nvPicPr>
            <p:cNvPr id="14" name="图片 13" descr="小点1.png"/>
            <p:cNvPicPr>
              <a:picLocks noChangeAspect="1"/>
            </p:cNvPicPr>
            <p:nvPr/>
          </p:nvPicPr>
          <p:blipFill>
            <a:blip r:embed="rId2" cstate="print"/>
            <a:stretch>
              <a:fillRect/>
            </a:stretch>
          </p:blipFill>
          <p:spPr>
            <a:xfrm>
              <a:off x="1364647" y="3430671"/>
              <a:ext cx="151066" cy="148997"/>
            </a:xfrm>
            <a:prstGeom prst="rect">
              <a:avLst/>
            </a:prstGeom>
          </p:spPr>
        </p:pic>
        <p:pic>
          <p:nvPicPr>
            <p:cNvPr id="22" name="图片 21" descr="小点1.png"/>
            <p:cNvPicPr>
              <a:picLocks noChangeAspect="1"/>
            </p:cNvPicPr>
            <p:nvPr/>
          </p:nvPicPr>
          <p:blipFill>
            <a:blip r:embed="rId2" cstate="print"/>
            <a:stretch>
              <a:fillRect/>
            </a:stretch>
          </p:blipFill>
          <p:spPr>
            <a:xfrm>
              <a:off x="1364647" y="3660459"/>
              <a:ext cx="151066" cy="148997"/>
            </a:xfrm>
            <a:prstGeom prst="rect">
              <a:avLst/>
            </a:prstGeom>
          </p:spPr>
        </p:pic>
        <p:pic>
          <p:nvPicPr>
            <p:cNvPr id="23" name="图片 22" descr="小点1.png"/>
            <p:cNvPicPr>
              <a:picLocks noChangeAspect="1"/>
            </p:cNvPicPr>
            <p:nvPr/>
          </p:nvPicPr>
          <p:blipFill>
            <a:blip r:embed="rId2" cstate="print"/>
            <a:stretch>
              <a:fillRect/>
            </a:stretch>
          </p:blipFill>
          <p:spPr>
            <a:xfrm>
              <a:off x="1369740" y="3900843"/>
              <a:ext cx="151066" cy="148997"/>
            </a:xfrm>
            <a:prstGeom prst="rect">
              <a:avLst/>
            </a:prstGeom>
          </p:spPr>
        </p:pic>
        <p:pic>
          <p:nvPicPr>
            <p:cNvPr id="24" name="图片 23" descr="小点1.png"/>
            <p:cNvPicPr>
              <a:picLocks noChangeAspect="1"/>
            </p:cNvPicPr>
            <p:nvPr/>
          </p:nvPicPr>
          <p:blipFill>
            <a:blip r:embed="rId2" cstate="print"/>
            <a:stretch>
              <a:fillRect/>
            </a:stretch>
          </p:blipFill>
          <p:spPr>
            <a:xfrm>
              <a:off x="1374833" y="4458200"/>
              <a:ext cx="151066" cy="148997"/>
            </a:xfrm>
            <a:prstGeom prst="rect">
              <a:avLst/>
            </a:prstGeom>
          </p:spPr>
        </p:pic>
        <p:pic>
          <p:nvPicPr>
            <p:cNvPr id="25" name="图片 24" descr="小点1.png"/>
            <p:cNvPicPr>
              <a:picLocks noChangeAspect="1"/>
            </p:cNvPicPr>
            <p:nvPr/>
          </p:nvPicPr>
          <p:blipFill>
            <a:blip r:embed="rId2" cstate="print"/>
            <a:stretch>
              <a:fillRect/>
            </a:stretch>
          </p:blipFill>
          <p:spPr>
            <a:xfrm>
              <a:off x="1374833" y="4687988"/>
              <a:ext cx="151066" cy="148997"/>
            </a:xfrm>
            <a:prstGeom prst="rect">
              <a:avLst/>
            </a:prstGeom>
          </p:spPr>
        </p:pic>
      </p:grpSp>
    </p:spTree>
    <p:extLst>
      <p:ext uri="{BB962C8B-B14F-4D97-AF65-F5344CB8AC3E}">
        <p14:creationId xmlns:p14="http://schemas.microsoft.com/office/powerpoint/2010/main" val="33927627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059832" y="195486"/>
            <a:ext cx="4104456" cy="857250"/>
          </a:xfrm>
        </p:spPr>
        <p:txBody>
          <a:bodyPr/>
          <a:lstStyle/>
          <a:p>
            <a:pPr algn="l"/>
            <a:r>
              <a:rPr lang="zh-CN" altLang="en-US" sz="3000" b="1" dirty="0">
                <a:solidFill>
                  <a:srgbClr val="11576A"/>
                </a:solidFill>
                <a:latin typeface="微软雅黑" pitchFamily="34" charset="-122"/>
                <a:ea typeface="微软雅黑" pitchFamily="34" charset="-122"/>
                <a:cs typeface="+mn-cs"/>
              </a:rPr>
              <a:t>实验内容简介</a:t>
            </a:r>
          </a:p>
        </p:txBody>
      </p:sp>
      <p:sp>
        <p:nvSpPr>
          <p:cNvPr id="3075" name="Rectangle 3"/>
          <p:cNvSpPr>
            <a:spLocks noGrp="1" noChangeArrowheads="1"/>
          </p:cNvSpPr>
          <p:nvPr>
            <p:ph idx="1"/>
          </p:nvPr>
        </p:nvSpPr>
        <p:spPr>
          <a:xfrm>
            <a:off x="1331640" y="1131590"/>
            <a:ext cx="4762872" cy="2379711"/>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前言</a:t>
            </a:r>
            <a:endParaRPr lang="zh-CN" altLang="en-US" sz="2000" b="1" dirty="0">
              <a:solidFill>
                <a:srgbClr val="11576A"/>
              </a:solidFill>
              <a:latin typeface="微软雅黑" pitchFamily="34" charset="-122"/>
              <a:ea typeface="微软雅黑" pitchFamily="34" charset="-122"/>
            </a:endParaRPr>
          </a:p>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国内外</a:t>
            </a:r>
            <a:r>
              <a:rPr lang="zh-CN" altLang="en-US" sz="2000" b="1" dirty="0">
                <a:solidFill>
                  <a:srgbClr val="11576A"/>
                </a:solidFill>
                <a:latin typeface="微软雅黑" pitchFamily="34" charset="-122"/>
                <a:ea typeface="微软雅黑" pitchFamily="34" charset="-122"/>
              </a:rPr>
              <a:t>现状</a:t>
            </a:r>
          </a:p>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实验</a:t>
            </a:r>
            <a:r>
              <a:rPr lang="zh-CN" altLang="en-US" sz="2000" b="1" dirty="0">
                <a:solidFill>
                  <a:srgbClr val="11576A"/>
                </a:solidFill>
                <a:latin typeface="微软雅黑" pitchFamily="34" charset="-122"/>
                <a:ea typeface="微软雅黑" pitchFamily="34" charset="-122"/>
              </a:rPr>
              <a:t>课程设计</a:t>
            </a:r>
          </a:p>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效果</a:t>
            </a:r>
            <a:r>
              <a:rPr lang="zh-CN" altLang="en-US" sz="2000" b="1" dirty="0">
                <a:solidFill>
                  <a:srgbClr val="11576A"/>
                </a:solidFill>
                <a:latin typeface="微软雅黑" pitchFamily="34" charset="-122"/>
                <a:ea typeface="微软雅黑" pitchFamily="34" charset="-122"/>
              </a:rPr>
              <a:t>和存在的问题</a:t>
            </a:r>
          </a:p>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小结</a:t>
            </a:r>
            <a:endParaRPr lang="zh-CN" altLang="en-US" sz="20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1177459459"/>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a:solidFill>
                  <a:srgbClr val="11576A"/>
                </a:solidFill>
                <a:latin typeface="微软雅黑" pitchFamily="34" charset="-122"/>
                <a:ea typeface="微软雅黑" pitchFamily="34" charset="-122"/>
              </a:rPr>
              <a:t>x86-32</a:t>
            </a:r>
            <a:r>
              <a:rPr lang="zh-CN" altLang="en-US" sz="3000" b="1" dirty="0">
                <a:solidFill>
                  <a:srgbClr val="11576A"/>
                </a:solidFill>
                <a:latin typeface="微软雅黑" pitchFamily="34" charset="-122"/>
                <a:ea typeface="微软雅黑" pitchFamily="34" charset="-122"/>
              </a:rPr>
              <a:t>硬件</a:t>
            </a:r>
            <a:r>
              <a:rPr lang="en-US" altLang="zh-CN" sz="3000" b="1" dirty="0">
                <a:solidFill>
                  <a:srgbClr val="11576A"/>
                </a:solidFill>
                <a:latin typeface="微软雅黑" pitchFamily="34" charset="-122"/>
                <a:ea typeface="微软雅黑" pitchFamily="34" charset="-122"/>
              </a:rPr>
              <a:t>-</a:t>
            </a:r>
            <a:r>
              <a:rPr lang="zh-CN" altLang="en-US" sz="3000" b="1" dirty="0">
                <a:solidFill>
                  <a:srgbClr val="11576A"/>
                </a:solidFill>
                <a:latin typeface="微软雅黑" pitchFamily="34" charset="-122"/>
                <a:ea typeface="微软雅黑" pitchFamily="34" charset="-122"/>
              </a:rPr>
              <a:t>运行模式</a:t>
            </a:r>
          </a:p>
        </p:txBody>
      </p:sp>
      <p:sp>
        <p:nvSpPr>
          <p:cNvPr id="57" name="TextBox 82"/>
          <p:cNvSpPr txBox="1"/>
          <p:nvPr/>
        </p:nvSpPr>
        <p:spPr>
          <a:xfrm>
            <a:off x="928662" y="1002814"/>
            <a:ext cx="7143800" cy="701731"/>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en-US" altLang="zh-CN" b="1" dirty="0">
                <a:solidFill>
                  <a:srgbClr val="11576A"/>
                </a:solidFill>
                <a:latin typeface="微软雅黑" pitchFamily="34" charset="-122"/>
                <a:ea typeface="微软雅黑" pitchFamily="34" charset="-122"/>
              </a:rPr>
              <a:t>80386</a:t>
            </a:r>
            <a:r>
              <a:rPr lang="zh-CN" altLang="en-US" b="1" dirty="0">
                <a:solidFill>
                  <a:srgbClr val="11576A"/>
                </a:solidFill>
                <a:latin typeface="微软雅黑" pitchFamily="34" charset="-122"/>
                <a:ea typeface="微软雅黑" pitchFamily="34" charset="-122"/>
              </a:rPr>
              <a:t>有四种运行模式</a:t>
            </a:r>
            <a:r>
              <a:rPr lang="zh-CN" altLang="en-US" b="1" dirty="0" smtClean="0">
                <a:solidFill>
                  <a:srgbClr val="11576A"/>
                </a:solidFill>
                <a:latin typeface="微软雅黑" pitchFamily="34" charset="-122"/>
                <a:ea typeface="微软雅黑" pitchFamily="34" charset="-122"/>
              </a:rPr>
              <a:t>：</a:t>
            </a:r>
            <a:endParaRPr lang="en-US" altLang="zh-CN" b="1" dirty="0" smtClean="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实</a:t>
            </a:r>
            <a:r>
              <a:rPr lang="zh-CN" altLang="en-US" b="1" dirty="0">
                <a:solidFill>
                  <a:srgbClr val="11576A"/>
                </a:solidFill>
                <a:latin typeface="微软雅黑" pitchFamily="34" charset="-122"/>
                <a:ea typeface="微软雅黑" pitchFamily="34" charset="-122"/>
              </a:rPr>
              <a:t>模式、保护模式、</a:t>
            </a:r>
            <a:r>
              <a:rPr lang="en-US" altLang="zh-CN" b="1" dirty="0">
                <a:solidFill>
                  <a:srgbClr val="11576A"/>
                </a:solidFill>
                <a:latin typeface="微软雅黑" pitchFamily="34" charset="-122"/>
                <a:ea typeface="微软雅黑" pitchFamily="34" charset="-122"/>
              </a:rPr>
              <a:t>SMM</a:t>
            </a:r>
            <a:r>
              <a:rPr lang="zh-CN" altLang="en-US" b="1" dirty="0">
                <a:solidFill>
                  <a:srgbClr val="11576A"/>
                </a:solidFill>
                <a:latin typeface="微软雅黑" pitchFamily="34" charset="-122"/>
                <a:ea typeface="微软雅黑" pitchFamily="34" charset="-122"/>
              </a:rPr>
              <a:t>模式和虚拟</a:t>
            </a:r>
            <a:r>
              <a:rPr lang="en-US" altLang="zh-CN" b="1" dirty="0">
                <a:solidFill>
                  <a:srgbClr val="11576A"/>
                </a:solidFill>
                <a:latin typeface="微软雅黑" pitchFamily="34" charset="-122"/>
                <a:ea typeface="微软雅黑" pitchFamily="34" charset="-122"/>
              </a:rPr>
              <a:t>8086</a:t>
            </a:r>
            <a:r>
              <a:rPr lang="zh-CN" altLang="en-US" b="1" dirty="0">
                <a:solidFill>
                  <a:srgbClr val="11576A"/>
                </a:solidFill>
                <a:latin typeface="微软雅黑" pitchFamily="34" charset="-122"/>
                <a:ea typeface="微软雅黑" pitchFamily="34" charset="-122"/>
              </a:rPr>
              <a:t>模式。</a:t>
            </a:r>
          </a:p>
        </p:txBody>
      </p:sp>
      <p:sp>
        <p:nvSpPr>
          <p:cNvPr id="5" name="TextBox 82"/>
          <p:cNvSpPr txBox="1"/>
          <p:nvPr/>
        </p:nvSpPr>
        <p:spPr>
          <a:xfrm>
            <a:off x="928662" y="1704545"/>
            <a:ext cx="7243738" cy="923330"/>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实</a:t>
            </a:r>
            <a:r>
              <a:rPr lang="zh-CN" altLang="en-US" b="1" dirty="0">
                <a:solidFill>
                  <a:srgbClr val="11576A"/>
                </a:solidFill>
                <a:latin typeface="微软雅黑" pitchFamily="34" charset="-122"/>
                <a:ea typeface="微软雅黑" pitchFamily="34" charset="-122"/>
              </a:rPr>
              <a:t>模式：</a:t>
            </a:r>
            <a:r>
              <a:rPr lang="en-US" altLang="zh-CN" b="1" dirty="0">
                <a:solidFill>
                  <a:srgbClr val="11576A"/>
                </a:solidFill>
                <a:latin typeface="微软雅黑" pitchFamily="34" charset="-122"/>
                <a:ea typeface="微软雅黑" pitchFamily="34" charset="-122"/>
              </a:rPr>
              <a:t>80386</a:t>
            </a:r>
            <a:r>
              <a:rPr lang="zh-CN" altLang="en-US" b="1" dirty="0">
                <a:solidFill>
                  <a:srgbClr val="11576A"/>
                </a:solidFill>
                <a:latin typeface="微软雅黑" pitchFamily="34" charset="-122"/>
                <a:ea typeface="微软雅黑" pitchFamily="34" charset="-122"/>
              </a:rPr>
              <a:t>加电启动后处于实模式运行状态，在这种状态下软件可访问的物理内存空间不能超过</a:t>
            </a:r>
            <a:r>
              <a:rPr lang="en-US" altLang="zh-CN" b="1" dirty="0">
                <a:solidFill>
                  <a:srgbClr val="11576A"/>
                </a:solidFill>
                <a:latin typeface="微软雅黑" pitchFamily="34" charset="-122"/>
                <a:ea typeface="微软雅黑" pitchFamily="34" charset="-122"/>
              </a:rPr>
              <a:t>1MB</a:t>
            </a:r>
            <a:r>
              <a:rPr lang="zh-CN" altLang="en-US" b="1" dirty="0">
                <a:solidFill>
                  <a:srgbClr val="11576A"/>
                </a:solidFill>
                <a:latin typeface="微软雅黑" pitchFamily="34" charset="-122"/>
                <a:ea typeface="微软雅黑" pitchFamily="34" charset="-122"/>
              </a:rPr>
              <a:t>，且无法发挥</a:t>
            </a:r>
            <a:r>
              <a:rPr lang="en-US" altLang="zh-CN" b="1" dirty="0">
                <a:solidFill>
                  <a:srgbClr val="11576A"/>
                </a:solidFill>
                <a:latin typeface="微软雅黑" pitchFamily="34" charset="-122"/>
                <a:ea typeface="微软雅黑" pitchFamily="34" charset="-122"/>
              </a:rPr>
              <a:t>Intel 80386</a:t>
            </a:r>
            <a:r>
              <a:rPr lang="zh-CN" altLang="en-US" b="1" dirty="0">
                <a:solidFill>
                  <a:srgbClr val="11576A"/>
                </a:solidFill>
                <a:latin typeface="微软雅黑" pitchFamily="34" charset="-122"/>
                <a:ea typeface="微软雅黑" pitchFamily="34" charset="-122"/>
              </a:rPr>
              <a:t>以上级别的</a:t>
            </a:r>
            <a:r>
              <a:rPr lang="en-US" altLang="zh-CN" b="1" dirty="0">
                <a:solidFill>
                  <a:srgbClr val="11576A"/>
                </a:solidFill>
                <a:latin typeface="微软雅黑" pitchFamily="34" charset="-122"/>
                <a:ea typeface="微软雅黑" pitchFamily="34" charset="-122"/>
              </a:rPr>
              <a:t>32</a:t>
            </a:r>
            <a:r>
              <a:rPr lang="zh-CN" altLang="en-US" b="1" dirty="0">
                <a:solidFill>
                  <a:srgbClr val="11576A"/>
                </a:solidFill>
                <a:latin typeface="微软雅黑" pitchFamily="34" charset="-122"/>
                <a:ea typeface="微软雅黑" pitchFamily="34" charset="-122"/>
              </a:rPr>
              <a:t>位</a:t>
            </a:r>
            <a:r>
              <a:rPr lang="en-US" altLang="zh-CN" b="1" dirty="0">
                <a:solidFill>
                  <a:srgbClr val="11576A"/>
                </a:solidFill>
                <a:latin typeface="微软雅黑" pitchFamily="34" charset="-122"/>
                <a:ea typeface="微软雅黑" pitchFamily="34" charset="-122"/>
              </a:rPr>
              <a:t>CPU</a:t>
            </a:r>
            <a:r>
              <a:rPr lang="zh-CN" altLang="en-US" b="1" dirty="0">
                <a:solidFill>
                  <a:srgbClr val="11576A"/>
                </a:solidFill>
                <a:latin typeface="微软雅黑" pitchFamily="34" charset="-122"/>
                <a:ea typeface="微软雅黑" pitchFamily="34" charset="-122"/>
              </a:rPr>
              <a:t>的</a:t>
            </a:r>
            <a:r>
              <a:rPr lang="en-US" altLang="zh-CN" b="1" dirty="0">
                <a:solidFill>
                  <a:srgbClr val="11576A"/>
                </a:solidFill>
                <a:latin typeface="微软雅黑" pitchFamily="34" charset="-122"/>
                <a:ea typeface="微软雅黑" pitchFamily="34" charset="-122"/>
              </a:rPr>
              <a:t>4GB</a:t>
            </a:r>
            <a:r>
              <a:rPr lang="zh-CN" altLang="en-US" b="1" dirty="0">
                <a:solidFill>
                  <a:srgbClr val="11576A"/>
                </a:solidFill>
                <a:latin typeface="微软雅黑" pitchFamily="34" charset="-122"/>
                <a:ea typeface="微软雅黑" pitchFamily="34" charset="-122"/>
              </a:rPr>
              <a:t>内存管理能力。</a:t>
            </a:r>
          </a:p>
        </p:txBody>
      </p:sp>
      <p:sp>
        <p:nvSpPr>
          <p:cNvPr id="6" name="TextBox 82"/>
          <p:cNvSpPr txBox="1"/>
          <p:nvPr/>
        </p:nvSpPr>
        <p:spPr>
          <a:xfrm>
            <a:off x="928662" y="2627875"/>
            <a:ext cx="7243738" cy="1754326"/>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保护</a:t>
            </a:r>
            <a:r>
              <a:rPr lang="zh-CN" altLang="en-US" b="1" dirty="0">
                <a:solidFill>
                  <a:srgbClr val="11576A"/>
                </a:solidFill>
                <a:latin typeface="微软雅黑" pitchFamily="34" charset="-122"/>
                <a:ea typeface="微软雅黑" pitchFamily="34" charset="-122"/>
              </a:rPr>
              <a:t>模式：支持内存分页机制，提供了对虚拟内存的良好支持。保护模式下80386支持多任务，还支持优先级机制，不同的程序可以运行在不同的优先级上。优先级一共分0～3 4个级别，操作系统运行在最高的优先级0上，应用程序则运行在比较低的级别上；配合良好的检查机制后，既可以在任务间实现数据的安全共享也可以很好地隔离各个任务。</a:t>
            </a:r>
          </a:p>
        </p:txBody>
      </p:sp>
    </p:spTree>
    <p:extLst>
      <p:ext uri="{BB962C8B-B14F-4D97-AF65-F5344CB8AC3E}">
        <p14:creationId xmlns:p14="http://schemas.microsoft.com/office/powerpoint/2010/main" val="27666714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a:solidFill>
                  <a:srgbClr val="11576A"/>
                </a:solidFill>
                <a:latin typeface="微软雅黑" pitchFamily="34" charset="-122"/>
                <a:ea typeface="微软雅黑" pitchFamily="34" charset="-122"/>
              </a:rPr>
              <a:t>x86-32</a:t>
            </a:r>
            <a:r>
              <a:rPr lang="zh-CN" altLang="en-US" sz="3000" b="1" dirty="0">
                <a:solidFill>
                  <a:srgbClr val="11576A"/>
                </a:solidFill>
                <a:latin typeface="微软雅黑" pitchFamily="34" charset="-122"/>
                <a:ea typeface="微软雅黑" pitchFamily="34" charset="-122"/>
              </a:rPr>
              <a:t>硬件</a:t>
            </a:r>
            <a:r>
              <a:rPr lang="en-US" altLang="zh-CN" sz="3000" b="1" dirty="0" smtClean="0">
                <a:solidFill>
                  <a:srgbClr val="11576A"/>
                </a:solidFill>
                <a:latin typeface="微软雅黑" pitchFamily="34" charset="-122"/>
                <a:ea typeface="微软雅黑" pitchFamily="34" charset="-122"/>
              </a:rPr>
              <a:t>-</a:t>
            </a:r>
            <a:r>
              <a:rPr lang="zh-CN" altLang="en-US" sz="3000" b="1" dirty="0" smtClean="0">
                <a:solidFill>
                  <a:srgbClr val="11576A"/>
                </a:solidFill>
                <a:latin typeface="微软雅黑" pitchFamily="34" charset="-122"/>
                <a:ea typeface="微软雅黑" pitchFamily="34" charset="-122"/>
              </a:rPr>
              <a:t>内存构架</a:t>
            </a:r>
            <a:endParaRPr lang="zh-CN" altLang="en-US" sz="3000" b="1" dirty="0">
              <a:solidFill>
                <a:srgbClr val="11576A"/>
              </a:solidFill>
              <a:latin typeface="微软雅黑" pitchFamily="34" charset="-122"/>
              <a:ea typeface="微软雅黑" pitchFamily="34" charset="-122"/>
            </a:endParaRPr>
          </a:p>
        </p:txBody>
      </p:sp>
      <p:sp>
        <p:nvSpPr>
          <p:cNvPr id="57" name="TextBox 82"/>
          <p:cNvSpPr txBox="1"/>
          <p:nvPr/>
        </p:nvSpPr>
        <p:spPr>
          <a:xfrm>
            <a:off x="928662" y="843558"/>
            <a:ext cx="7143800" cy="369332"/>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地址</a:t>
            </a:r>
            <a:r>
              <a:rPr lang="zh-CN" altLang="en-US" b="1" dirty="0">
                <a:solidFill>
                  <a:srgbClr val="11576A"/>
                </a:solidFill>
                <a:latin typeface="微软雅黑" pitchFamily="34" charset="-122"/>
                <a:ea typeface="微软雅黑" pitchFamily="34" charset="-122"/>
              </a:rPr>
              <a:t>是访问内存空间的索引。</a:t>
            </a:r>
          </a:p>
        </p:txBody>
      </p:sp>
      <p:sp>
        <p:nvSpPr>
          <p:cNvPr id="5" name="TextBox 82"/>
          <p:cNvSpPr txBox="1"/>
          <p:nvPr/>
        </p:nvSpPr>
        <p:spPr>
          <a:xfrm>
            <a:off x="928662" y="1188358"/>
            <a:ext cx="7243738" cy="646331"/>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80386是32位的处理器，即可以寻址的物理内存地址空间为2^32=4G字节</a:t>
            </a:r>
          </a:p>
        </p:txBody>
      </p:sp>
      <p:sp>
        <p:nvSpPr>
          <p:cNvPr id="6" name="TextBox 82"/>
          <p:cNvSpPr txBox="1"/>
          <p:nvPr/>
        </p:nvSpPr>
        <p:spPr>
          <a:xfrm>
            <a:off x="928662" y="1764422"/>
            <a:ext cx="7243738" cy="646331"/>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物理内存</a:t>
            </a:r>
            <a:r>
              <a:rPr lang="zh-CN" altLang="en-US" b="1" dirty="0">
                <a:solidFill>
                  <a:srgbClr val="11576A"/>
                </a:solidFill>
                <a:latin typeface="微软雅黑" pitchFamily="34" charset="-122"/>
                <a:ea typeface="微软雅黑" pitchFamily="34" charset="-122"/>
              </a:rPr>
              <a:t>地址空间是处理器提交到总线上用于访问计算机系统中的内存和外设的最终地址。一个计算机系统中只有一个物理地址空间。</a:t>
            </a:r>
          </a:p>
        </p:txBody>
      </p:sp>
      <p:sp>
        <p:nvSpPr>
          <p:cNvPr id="7" name="TextBox 82"/>
          <p:cNvSpPr txBox="1"/>
          <p:nvPr/>
        </p:nvSpPr>
        <p:spPr>
          <a:xfrm>
            <a:off x="928662" y="2386221"/>
            <a:ext cx="7243738" cy="923330"/>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线性</a:t>
            </a:r>
            <a:r>
              <a:rPr lang="zh-CN" altLang="en-US" b="1" dirty="0">
                <a:solidFill>
                  <a:srgbClr val="11576A"/>
                </a:solidFill>
                <a:latin typeface="微软雅黑" pitchFamily="34" charset="-122"/>
                <a:ea typeface="微软雅黑" pitchFamily="34" charset="-122"/>
              </a:rPr>
              <a:t>地址空间是在操作系统的虚存管理之下每个运行的应用程序能访问的地址空间。每个运行的应用程序都认为自己独享整个计算机系统的地址空间，这样可让多个运行的应用程序之间相互隔离。</a:t>
            </a:r>
          </a:p>
        </p:txBody>
      </p:sp>
      <p:sp>
        <p:nvSpPr>
          <p:cNvPr id="8" name="TextBox 82"/>
          <p:cNvSpPr txBox="1"/>
          <p:nvPr/>
        </p:nvSpPr>
        <p:spPr>
          <a:xfrm>
            <a:off x="928662" y="3309551"/>
            <a:ext cx="7243738" cy="369332"/>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逻辑</a:t>
            </a:r>
            <a:r>
              <a:rPr lang="zh-CN" altLang="en-US" b="1" dirty="0">
                <a:solidFill>
                  <a:srgbClr val="11576A"/>
                </a:solidFill>
                <a:latin typeface="微软雅黑" pitchFamily="34" charset="-122"/>
                <a:ea typeface="微软雅黑" pitchFamily="34" charset="-122"/>
              </a:rPr>
              <a:t>地址空间是应用程序直接使用的地址空间。</a:t>
            </a:r>
          </a:p>
        </p:txBody>
      </p:sp>
      <p:grpSp>
        <p:nvGrpSpPr>
          <p:cNvPr id="4" name="组合 3"/>
          <p:cNvGrpSpPr/>
          <p:nvPr/>
        </p:nvGrpSpPr>
        <p:grpSpPr>
          <a:xfrm>
            <a:off x="1043608" y="3861083"/>
            <a:ext cx="7920880" cy="654883"/>
            <a:chOff x="928662" y="3861083"/>
            <a:chExt cx="7920880" cy="654883"/>
          </a:xfrm>
        </p:grpSpPr>
        <p:sp>
          <p:nvSpPr>
            <p:cNvPr id="3" name="矩形 2"/>
            <p:cNvSpPr/>
            <p:nvPr/>
          </p:nvSpPr>
          <p:spPr>
            <a:xfrm>
              <a:off x="928662" y="3861083"/>
              <a:ext cx="7027714" cy="654883"/>
            </a:xfrm>
            <a:prstGeom prst="rect">
              <a:avLst/>
            </a:prstGeom>
            <a:effectLst>
              <a:reflection blurRad="6350" stA="52000" endA="300" endPos="35000" dir="5400000" sy="-100000" algn="bl" rotWithShape="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 name="矩形 1"/>
            <p:cNvSpPr/>
            <p:nvPr/>
          </p:nvSpPr>
          <p:spPr>
            <a:xfrm>
              <a:off x="928662" y="3861083"/>
              <a:ext cx="7920880" cy="307777"/>
            </a:xfrm>
            <a:prstGeom prst="rect">
              <a:avLst/>
            </a:prstGeom>
          </p:spPr>
          <p:txBody>
            <a:bodyPr wrap="square">
              <a:spAutoFit/>
            </a:bodyPr>
            <a:lstStyle/>
            <a:p>
              <a:pPr lvl="0" eaLnBrk="0" fontAlgn="base" hangingPunct="0">
                <a:spcBef>
                  <a:spcPct val="20000"/>
                </a:spcBef>
                <a:spcAft>
                  <a:spcPct val="0"/>
                </a:spcAft>
                <a:buClr>
                  <a:schemeClr val="folHlink"/>
                </a:buClr>
                <a:buSzPct val="75000"/>
              </a:pPr>
              <a:r>
                <a:rPr lang="zh-CN" altLang="en-US" sz="1400" b="1" dirty="0">
                  <a:latin typeface="微软雅黑" panose="020B0503020204020204" pitchFamily="34" charset="-122"/>
                  <a:ea typeface="微软雅黑" panose="020B0503020204020204" pitchFamily="34" charset="-122"/>
                </a:rPr>
                <a:t>段机制启动、页机制未启动：逻辑地址-&gt;</a:t>
              </a:r>
              <a:r>
                <a:rPr lang="zh-CN" altLang="en-US" sz="1400" b="1" dirty="0">
                  <a:solidFill>
                    <a:srgbClr val="C00000"/>
                  </a:solidFill>
                  <a:latin typeface="微软雅黑" panose="020B0503020204020204" pitchFamily="34" charset="-122"/>
                  <a:ea typeface="微软雅黑" panose="020B0503020204020204" pitchFamily="34" charset="-122"/>
                </a:rPr>
                <a:t>段机制处理</a:t>
              </a:r>
              <a:r>
                <a:rPr lang="zh-CN" altLang="en-US" sz="1400" b="1" dirty="0">
                  <a:latin typeface="微软雅黑" panose="020B0503020204020204" pitchFamily="34" charset="-122"/>
                  <a:ea typeface="微软雅黑" panose="020B0503020204020204" pitchFamily="34" charset="-122"/>
                </a:rPr>
                <a:t>-&gt;线性地址=物理地址</a:t>
              </a:r>
            </a:p>
          </p:txBody>
        </p:sp>
        <p:sp>
          <p:nvSpPr>
            <p:cNvPr id="9" name="矩形 8"/>
            <p:cNvSpPr/>
            <p:nvPr/>
          </p:nvSpPr>
          <p:spPr>
            <a:xfrm>
              <a:off x="928662" y="4208189"/>
              <a:ext cx="7920880" cy="307777"/>
            </a:xfrm>
            <a:prstGeom prst="rect">
              <a:avLst/>
            </a:prstGeom>
          </p:spPr>
          <p:txBody>
            <a:bodyPr wrap="square">
              <a:spAutoFit/>
            </a:bodyPr>
            <a:lstStyle/>
            <a:p>
              <a:pPr eaLnBrk="0" fontAlgn="base" hangingPunct="0">
                <a:spcBef>
                  <a:spcPct val="20000"/>
                </a:spcBef>
                <a:spcAft>
                  <a:spcPct val="0"/>
                </a:spcAft>
                <a:buClr>
                  <a:schemeClr val="folHlink"/>
                </a:buClr>
                <a:buSzPct val="75000"/>
              </a:pPr>
              <a:r>
                <a:rPr lang="zh-CN" altLang="en-US" sz="1400" b="1" dirty="0">
                  <a:latin typeface="微软雅黑" panose="020B0503020204020204" pitchFamily="34" charset="-122"/>
                  <a:ea typeface="微软雅黑" panose="020B0503020204020204" pitchFamily="34" charset="-122"/>
                </a:rPr>
                <a:t>段机制和页机制都启动：逻辑地址-&gt;</a:t>
              </a:r>
              <a:r>
                <a:rPr lang="zh-CN" altLang="en-US" sz="1400" b="1" dirty="0">
                  <a:solidFill>
                    <a:srgbClr val="C00000"/>
                  </a:solidFill>
                  <a:latin typeface="微软雅黑" panose="020B0503020204020204" pitchFamily="34" charset="-122"/>
                  <a:ea typeface="微软雅黑" panose="020B0503020204020204" pitchFamily="34" charset="-122"/>
                </a:rPr>
                <a:t>段机制处理</a:t>
              </a:r>
              <a:r>
                <a:rPr lang="zh-CN" altLang="en-US" sz="1400" b="1" dirty="0">
                  <a:latin typeface="微软雅黑" panose="020B0503020204020204" pitchFamily="34" charset="-122"/>
                  <a:ea typeface="微软雅黑" panose="020B0503020204020204" pitchFamily="34" charset="-122"/>
                </a:rPr>
                <a:t>-&gt;线性地址-&gt;</a:t>
              </a:r>
              <a:r>
                <a:rPr lang="zh-CN" altLang="en-US" sz="1400" b="1" dirty="0">
                  <a:solidFill>
                    <a:srgbClr val="C00000"/>
                  </a:solidFill>
                  <a:latin typeface="微软雅黑" panose="020B0503020204020204" pitchFamily="34" charset="-122"/>
                  <a:ea typeface="微软雅黑" panose="020B0503020204020204" pitchFamily="34" charset="-122"/>
                </a:rPr>
                <a:t>页机制处理</a:t>
              </a:r>
              <a:r>
                <a:rPr lang="zh-CN" altLang="en-US" sz="1400" b="1" dirty="0">
                  <a:latin typeface="微软雅黑" panose="020B0503020204020204" pitchFamily="34" charset="-122"/>
                  <a:ea typeface="微软雅黑" panose="020B0503020204020204" pitchFamily="34" charset="-122"/>
                </a:rPr>
                <a:t>-&gt;物理地址</a:t>
              </a:r>
            </a:p>
          </p:txBody>
        </p:sp>
      </p:grpSp>
    </p:spTree>
    <p:extLst>
      <p:ext uri="{BB962C8B-B14F-4D97-AF65-F5344CB8AC3E}">
        <p14:creationId xmlns:p14="http://schemas.microsoft.com/office/powerpoint/2010/main" val="10020919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5" grpId="0"/>
      <p:bldP spid="6" grpId="0"/>
      <p:bldP spid="7"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a:solidFill>
                  <a:srgbClr val="11576A"/>
                </a:solidFill>
                <a:latin typeface="微软雅黑" pitchFamily="34" charset="-122"/>
                <a:ea typeface="微软雅黑" pitchFamily="34" charset="-122"/>
              </a:rPr>
              <a:t>x86-32</a:t>
            </a:r>
            <a:r>
              <a:rPr lang="zh-CN" altLang="en-US" sz="3000" b="1" dirty="0">
                <a:solidFill>
                  <a:srgbClr val="11576A"/>
                </a:solidFill>
                <a:latin typeface="微软雅黑" pitchFamily="34" charset="-122"/>
                <a:ea typeface="微软雅黑" pitchFamily="34" charset="-122"/>
              </a:rPr>
              <a:t>硬件</a:t>
            </a:r>
            <a:r>
              <a:rPr lang="en-US" altLang="zh-CN" sz="3000" b="1" dirty="0" smtClean="0">
                <a:solidFill>
                  <a:srgbClr val="11576A"/>
                </a:solidFill>
                <a:latin typeface="微软雅黑" pitchFamily="34" charset="-122"/>
                <a:ea typeface="微软雅黑" pitchFamily="34" charset="-122"/>
              </a:rPr>
              <a:t>-</a:t>
            </a:r>
            <a:r>
              <a:rPr lang="zh-CN" altLang="en-US" sz="3000" b="1" dirty="0" smtClean="0">
                <a:solidFill>
                  <a:srgbClr val="11576A"/>
                </a:solidFill>
                <a:latin typeface="微软雅黑" pitchFamily="34" charset="-122"/>
                <a:ea typeface="微软雅黑" pitchFamily="34" charset="-122"/>
              </a:rPr>
              <a:t>寄存器</a:t>
            </a:r>
            <a:endParaRPr lang="zh-CN" altLang="en-US" sz="3000" b="1" dirty="0">
              <a:solidFill>
                <a:srgbClr val="11576A"/>
              </a:solidFill>
              <a:latin typeface="微软雅黑" pitchFamily="34" charset="-122"/>
              <a:ea typeface="微软雅黑" pitchFamily="34" charset="-122"/>
            </a:endParaRPr>
          </a:p>
        </p:txBody>
      </p:sp>
      <p:grpSp>
        <p:nvGrpSpPr>
          <p:cNvPr id="2" name="组合 1"/>
          <p:cNvGrpSpPr/>
          <p:nvPr/>
        </p:nvGrpSpPr>
        <p:grpSpPr>
          <a:xfrm>
            <a:off x="928662" y="1002814"/>
            <a:ext cx="7143800" cy="2394502"/>
            <a:chOff x="928662" y="1002814"/>
            <a:chExt cx="7143800" cy="2394502"/>
          </a:xfrm>
        </p:grpSpPr>
        <p:sp>
          <p:nvSpPr>
            <p:cNvPr id="57" name="TextBox 82"/>
            <p:cNvSpPr txBox="1"/>
            <p:nvPr/>
          </p:nvSpPr>
          <p:spPr>
            <a:xfrm>
              <a:off x="928662" y="1002814"/>
              <a:ext cx="7143800" cy="2394502"/>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80386的寄存器可以分为8组：</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通用寄存器</a:t>
              </a:r>
              <a:endParaRPr lang="zh-CN" altLang="en-US" b="1" dirty="0">
                <a:solidFill>
                  <a:srgbClr val="11576A"/>
                </a:solidFill>
                <a:latin typeface="微软雅黑" pitchFamily="34" charset="-122"/>
                <a:ea typeface="微软雅黑" pitchFamily="34" charset="-122"/>
              </a:endParaRP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段</a:t>
              </a:r>
              <a:r>
                <a:rPr lang="zh-CN" altLang="en-US" b="1" dirty="0">
                  <a:solidFill>
                    <a:srgbClr val="11576A"/>
                  </a:solidFill>
                  <a:latin typeface="微软雅黑" pitchFamily="34" charset="-122"/>
                  <a:ea typeface="微软雅黑" pitchFamily="34" charset="-122"/>
                </a:rPr>
                <a:t>寄存器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指令</a:t>
              </a:r>
              <a:r>
                <a:rPr lang="zh-CN" altLang="en-US" b="1" dirty="0">
                  <a:solidFill>
                    <a:srgbClr val="11576A"/>
                  </a:solidFill>
                  <a:latin typeface="微软雅黑" pitchFamily="34" charset="-122"/>
                  <a:ea typeface="微软雅黑" pitchFamily="34" charset="-122"/>
                </a:rPr>
                <a:t>指针寄存器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标志</a:t>
              </a:r>
              <a:r>
                <a:rPr lang="zh-CN" altLang="en-US" b="1" dirty="0">
                  <a:solidFill>
                    <a:srgbClr val="11576A"/>
                  </a:solidFill>
                  <a:latin typeface="微软雅黑" pitchFamily="34" charset="-122"/>
                  <a:ea typeface="微软雅黑" pitchFamily="34" charset="-122"/>
                </a:rPr>
                <a:t>寄存器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控制</a:t>
              </a:r>
              <a:r>
                <a:rPr lang="zh-CN" altLang="en-US" b="1" dirty="0">
                  <a:solidFill>
                    <a:srgbClr val="11576A"/>
                  </a:solidFill>
                  <a:latin typeface="微软雅黑" pitchFamily="34" charset="-122"/>
                  <a:ea typeface="微软雅黑" pitchFamily="34" charset="-122"/>
                </a:rPr>
                <a:t>寄存器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系统</a:t>
              </a:r>
              <a:r>
                <a:rPr lang="zh-CN" altLang="en-US" b="1" dirty="0">
                  <a:solidFill>
                    <a:srgbClr val="11576A"/>
                  </a:solidFill>
                  <a:latin typeface="微软雅黑" pitchFamily="34" charset="-122"/>
                  <a:ea typeface="微软雅黑" pitchFamily="34" charset="-122"/>
                </a:rPr>
                <a:t>地址寄存器，调试寄存器，测试寄存器</a:t>
              </a:r>
            </a:p>
          </p:txBody>
        </p:sp>
        <p:pic>
          <p:nvPicPr>
            <p:cNvPr id="7" name="图片 6"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369740" y="1811296"/>
              <a:ext cx="151066" cy="148997"/>
            </a:xfrm>
            <a:prstGeom prst="rect">
              <a:avLst/>
            </a:prstGeom>
          </p:spPr>
        </p:pic>
        <p:pic>
          <p:nvPicPr>
            <p:cNvPr id="9" name="图片 8" descr="小点1.png"/>
            <p:cNvPicPr>
              <a:picLocks noChangeAspect="1"/>
            </p:cNvPicPr>
            <p:nvPr/>
          </p:nvPicPr>
          <p:blipFill>
            <a:blip r:embed="rId2" cstate="print"/>
            <a:stretch>
              <a:fillRect/>
            </a:stretch>
          </p:blipFill>
          <p:spPr>
            <a:xfrm>
              <a:off x="1369740" y="2144259"/>
              <a:ext cx="151066" cy="148997"/>
            </a:xfrm>
            <a:prstGeom prst="rect">
              <a:avLst/>
            </a:prstGeom>
          </p:spPr>
        </p:pic>
        <p:pic>
          <p:nvPicPr>
            <p:cNvPr id="10" name="图片 9" descr="小点1.png"/>
            <p:cNvPicPr>
              <a:picLocks noChangeAspect="1"/>
            </p:cNvPicPr>
            <p:nvPr/>
          </p:nvPicPr>
          <p:blipFill>
            <a:blip r:embed="rId2" cstate="print"/>
            <a:stretch>
              <a:fillRect/>
            </a:stretch>
          </p:blipFill>
          <p:spPr>
            <a:xfrm>
              <a:off x="1369740" y="2456517"/>
              <a:ext cx="151066" cy="148997"/>
            </a:xfrm>
            <a:prstGeom prst="rect">
              <a:avLst/>
            </a:prstGeom>
          </p:spPr>
        </p:pic>
        <p:pic>
          <p:nvPicPr>
            <p:cNvPr id="11" name="图片 10" descr="小点1.png"/>
            <p:cNvPicPr>
              <a:picLocks noChangeAspect="1"/>
            </p:cNvPicPr>
            <p:nvPr/>
          </p:nvPicPr>
          <p:blipFill>
            <a:blip r:embed="rId2" cstate="print"/>
            <a:stretch>
              <a:fillRect/>
            </a:stretch>
          </p:blipFill>
          <p:spPr>
            <a:xfrm>
              <a:off x="1369740" y="2787064"/>
              <a:ext cx="151066" cy="148997"/>
            </a:xfrm>
            <a:prstGeom prst="rect">
              <a:avLst/>
            </a:prstGeom>
          </p:spPr>
        </p:pic>
        <p:pic>
          <p:nvPicPr>
            <p:cNvPr id="12" name="图片 11" descr="小点1.png"/>
            <p:cNvPicPr>
              <a:picLocks noChangeAspect="1"/>
            </p:cNvPicPr>
            <p:nvPr/>
          </p:nvPicPr>
          <p:blipFill>
            <a:blip r:embed="rId2" cstate="print"/>
            <a:stretch>
              <a:fillRect/>
            </a:stretch>
          </p:blipFill>
          <p:spPr>
            <a:xfrm>
              <a:off x="1369740" y="3099322"/>
              <a:ext cx="151066" cy="148997"/>
            </a:xfrm>
            <a:prstGeom prst="rect">
              <a:avLst/>
            </a:prstGeom>
          </p:spPr>
        </p:pic>
      </p:grpSp>
    </p:spTree>
    <p:extLst>
      <p:ext uri="{BB962C8B-B14F-4D97-AF65-F5344CB8AC3E}">
        <p14:creationId xmlns:p14="http://schemas.microsoft.com/office/powerpoint/2010/main" val="17819310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a:solidFill>
                  <a:srgbClr val="11576A"/>
                </a:solidFill>
                <a:latin typeface="微软雅黑" pitchFamily="34" charset="-122"/>
                <a:ea typeface="微软雅黑" pitchFamily="34" charset="-122"/>
              </a:rPr>
              <a:t>x86-32</a:t>
            </a:r>
            <a:r>
              <a:rPr lang="zh-CN" altLang="en-US" sz="3000" b="1" dirty="0">
                <a:solidFill>
                  <a:srgbClr val="11576A"/>
                </a:solidFill>
                <a:latin typeface="微软雅黑" pitchFamily="34" charset="-122"/>
                <a:ea typeface="微软雅黑" pitchFamily="34" charset="-122"/>
              </a:rPr>
              <a:t>硬件</a:t>
            </a:r>
            <a:r>
              <a:rPr lang="en-US" altLang="zh-CN" sz="3000" b="1" dirty="0" smtClean="0">
                <a:solidFill>
                  <a:srgbClr val="11576A"/>
                </a:solidFill>
                <a:latin typeface="微软雅黑" pitchFamily="34" charset="-122"/>
                <a:ea typeface="微软雅黑" pitchFamily="34" charset="-122"/>
              </a:rPr>
              <a:t>-</a:t>
            </a:r>
            <a:r>
              <a:rPr lang="zh-CN" altLang="en-US" sz="3000" b="1" dirty="0" smtClean="0">
                <a:solidFill>
                  <a:srgbClr val="11576A"/>
                </a:solidFill>
                <a:latin typeface="微软雅黑" pitchFamily="34" charset="-122"/>
                <a:ea typeface="微软雅黑" pitchFamily="34" charset="-122"/>
              </a:rPr>
              <a:t>寄存器</a:t>
            </a:r>
            <a:endParaRPr lang="zh-CN" altLang="en-US" sz="3000" b="1" dirty="0">
              <a:solidFill>
                <a:srgbClr val="11576A"/>
              </a:solidFill>
              <a:latin typeface="微软雅黑" pitchFamily="34" charset="-122"/>
              <a:ea typeface="微软雅黑" pitchFamily="34" charset="-122"/>
            </a:endParaRPr>
          </a:p>
        </p:txBody>
      </p:sp>
      <p:grpSp>
        <p:nvGrpSpPr>
          <p:cNvPr id="2" name="组合 1"/>
          <p:cNvGrpSpPr/>
          <p:nvPr/>
        </p:nvGrpSpPr>
        <p:grpSpPr>
          <a:xfrm>
            <a:off x="928662" y="1002814"/>
            <a:ext cx="7143800" cy="3059299"/>
            <a:chOff x="928662" y="1002814"/>
            <a:chExt cx="7143800" cy="3059299"/>
          </a:xfrm>
        </p:grpSpPr>
        <p:sp>
          <p:nvSpPr>
            <p:cNvPr id="57" name="TextBox 82"/>
            <p:cNvSpPr txBox="1"/>
            <p:nvPr/>
          </p:nvSpPr>
          <p:spPr>
            <a:xfrm>
              <a:off x="928662" y="1002814"/>
              <a:ext cx="7143800" cy="3059299"/>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通用寄存器    </a:t>
              </a:r>
              <a:endParaRPr lang="zh-CN" altLang="en-US" sz="2000" b="1" dirty="0">
                <a:solidFill>
                  <a:srgbClr val="11576A"/>
                </a:solidFill>
                <a:latin typeface="微软雅黑" pitchFamily="34" charset="-122"/>
                <a:ea typeface="微软雅黑" pitchFamily="34" charset="-122"/>
              </a:endParaRP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EAX</a:t>
              </a:r>
              <a:r>
                <a:rPr lang="zh-CN" altLang="en-US" b="1" dirty="0">
                  <a:solidFill>
                    <a:srgbClr val="11576A"/>
                  </a:solidFill>
                  <a:latin typeface="微软雅黑" pitchFamily="34" charset="-122"/>
                  <a:ea typeface="微软雅黑" pitchFamily="34" charset="-122"/>
                </a:rPr>
                <a:t>：累加器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EBX</a:t>
              </a:r>
              <a:r>
                <a:rPr lang="zh-CN" altLang="en-US" b="1" dirty="0">
                  <a:solidFill>
                    <a:srgbClr val="11576A"/>
                  </a:solidFill>
                  <a:latin typeface="微软雅黑" pitchFamily="34" charset="-122"/>
                  <a:ea typeface="微软雅黑" pitchFamily="34" charset="-122"/>
                  <a:sym typeface="Arial" panose="020B0604020202020204" pitchFamily="34" charset="0"/>
                </a:rPr>
                <a:t>：基址寄存器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ECX</a:t>
              </a:r>
              <a:r>
                <a:rPr lang="zh-CN" altLang="en-US" b="1" dirty="0">
                  <a:solidFill>
                    <a:srgbClr val="11576A"/>
                  </a:solidFill>
                  <a:latin typeface="微软雅黑" pitchFamily="34" charset="-122"/>
                  <a:ea typeface="微软雅黑" pitchFamily="34" charset="-122"/>
                  <a:sym typeface="Arial" panose="020B0604020202020204" pitchFamily="34" charset="0"/>
                </a:rPr>
                <a:t>：计数器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EDX</a:t>
              </a:r>
              <a:r>
                <a:rPr lang="zh-CN" altLang="en-US" b="1" dirty="0">
                  <a:solidFill>
                    <a:srgbClr val="11576A"/>
                  </a:solidFill>
                  <a:latin typeface="微软雅黑" pitchFamily="34" charset="-122"/>
                  <a:ea typeface="微软雅黑" pitchFamily="34" charset="-122"/>
                  <a:sym typeface="Arial" panose="020B0604020202020204" pitchFamily="34" charset="0"/>
                </a:rPr>
                <a:t>：数据寄存器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ESI</a:t>
              </a:r>
              <a:r>
                <a:rPr lang="zh-CN" altLang="en-US" b="1" dirty="0">
                  <a:solidFill>
                    <a:srgbClr val="11576A"/>
                  </a:solidFill>
                  <a:latin typeface="微软雅黑" pitchFamily="34" charset="-122"/>
                  <a:ea typeface="微软雅黑" pitchFamily="34" charset="-122"/>
                  <a:sym typeface="Arial" panose="020B0604020202020204" pitchFamily="34" charset="0"/>
                </a:rPr>
                <a:t>：源地址指针寄存器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EDI</a:t>
              </a:r>
              <a:r>
                <a:rPr lang="zh-CN" altLang="en-US" b="1" dirty="0">
                  <a:solidFill>
                    <a:srgbClr val="11576A"/>
                  </a:solidFill>
                  <a:latin typeface="微软雅黑" pitchFamily="34" charset="-122"/>
                  <a:ea typeface="微软雅黑" pitchFamily="34" charset="-122"/>
                  <a:sym typeface="Arial" panose="020B0604020202020204" pitchFamily="34" charset="0"/>
                </a:rPr>
                <a:t>：目的地址指针寄存器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EBP</a:t>
              </a:r>
              <a:r>
                <a:rPr lang="zh-CN" altLang="en-US" b="1" dirty="0">
                  <a:solidFill>
                    <a:srgbClr val="11576A"/>
                  </a:solidFill>
                  <a:latin typeface="微软雅黑" pitchFamily="34" charset="-122"/>
                  <a:ea typeface="微软雅黑" pitchFamily="34" charset="-122"/>
                  <a:sym typeface="Arial" panose="020B0604020202020204" pitchFamily="34" charset="0"/>
                </a:rPr>
                <a:t>：基址指针寄存器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ESP</a:t>
              </a:r>
              <a:r>
                <a:rPr lang="zh-CN" altLang="en-US" b="1" dirty="0">
                  <a:solidFill>
                    <a:srgbClr val="11576A"/>
                  </a:solidFill>
                  <a:latin typeface="微软雅黑" pitchFamily="34" charset="-122"/>
                  <a:ea typeface="微软雅黑" pitchFamily="34" charset="-122"/>
                  <a:sym typeface="Arial" panose="020B0604020202020204" pitchFamily="34" charset="0"/>
                </a:rPr>
                <a:t>：堆栈指针寄存器</a:t>
              </a:r>
            </a:p>
          </p:txBody>
        </p:sp>
        <p:pic>
          <p:nvPicPr>
            <p:cNvPr id="7" name="图片 6" descr="小点1.png"/>
            <p:cNvPicPr>
              <a:picLocks noChangeAspect="1"/>
            </p:cNvPicPr>
            <p:nvPr/>
          </p:nvPicPr>
          <p:blipFill>
            <a:blip r:embed="rId2" cstate="print"/>
            <a:stretch>
              <a:fillRect/>
            </a:stretch>
          </p:blipFill>
          <p:spPr>
            <a:xfrm>
              <a:off x="1369740" y="1483798"/>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369740" y="1796056"/>
              <a:ext cx="151066" cy="148997"/>
            </a:xfrm>
            <a:prstGeom prst="rect">
              <a:avLst/>
            </a:prstGeom>
          </p:spPr>
        </p:pic>
        <p:pic>
          <p:nvPicPr>
            <p:cNvPr id="9" name="图片 8" descr="小点1.png"/>
            <p:cNvPicPr>
              <a:picLocks noChangeAspect="1"/>
            </p:cNvPicPr>
            <p:nvPr/>
          </p:nvPicPr>
          <p:blipFill>
            <a:blip r:embed="rId2" cstate="print"/>
            <a:stretch>
              <a:fillRect/>
            </a:stretch>
          </p:blipFill>
          <p:spPr>
            <a:xfrm>
              <a:off x="1369740" y="2129019"/>
              <a:ext cx="151066" cy="148997"/>
            </a:xfrm>
            <a:prstGeom prst="rect">
              <a:avLst/>
            </a:prstGeom>
          </p:spPr>
        </p:pic>
        <p:pic>
          <p:nvPicPr>
            <p:cNvPr id="10" name="图片 9" descr="小点1.png"/>
            <p:cNvPicPr>
              <a:picLocks noChangeAspect="1"/>
            </p:cNvPicPr>
            <p:nvPr/>
          </p:nvPicPr>
          <p:blipFill>
            <a:blip r:embed="rId2" cstate="print"/>
            <a:stretch>
              <a:fillRect/>
            </a:stretch>
          </p:blipFill>
          <p:spPr>
            <a:xfrm>
              <a:off x="1369740" y="2441277"/>
              <a:ext cx="151066" cy="148997"/>
            </a:xfrm>
            <a:prstGeom prst="rect">
              <a:avLst/>
            </a:prstGeom>
          </p:spPr>
        </p:pic>
        <p:pic>
          <p:nvPicPr>
            <p:cNvPr id="11" name="图片 10" descr="小点1.png"/>
            <p:cNvPicPr>
              <a:picLocks noChangeAspect="1"/>
            </p:cNvPicPr>
            <p:nvPr/>
          </p:nvPicPr>
          <p:blipFill>
            <a:blip r:embed="rId2" cstate="print"/>
            <a:stretch>
              <a:fillRect/>
            </a:stretch>
          </p:blipFill>
          <p:spPr>
            <a:xfrm>
              <a:off x="1369740" y="2771824"/>
              <a:ext cx="151066" cy="148997"/>
            </a:xfrm>
            <a:prstGeom prst="rect">
              <a:avLst/>
            </a:prstGeom>
          </p:spPr>
        </p:pic>
        <p:pic>
          <p:nvPicPr>
            <p:cNvPr id="12" name="图片 11" descr="小点1.png"/>
            <p:cNvPicPr>
              <a:picLocks noChangeAspect="1"/>
            </p:cNvPicPr>
            <p:nvPr/>
          </p:nvPicPr>
          <p:blipFill>
            <a:blip r:embed="rId2" cstate="print"/>
            <a:stretch>
              <a:fillRect/>
            </a:stretch>
          </p:blipFill>
          <p:spPr>
            <a:xfrm>
              <a:off x="1369740" y="3084082"/>
              <a:ext cx="151066" cy="148997"/>
            </a:xfrm>
            <a:prstGeom prst="rect">
              <a:avLst/>
            </a:prstGeom>
          </p:spPr>
        </p:pic>
        <p:pic>
          <p:nvPicPr>
            <p:cNvPr id="13" name="图片 12" descr="小点1.png"/>
            <p:cNvPicPr>
              <a:picLocks noChangeAspect="1"/>
            </p:cNvPicPr>
            <p:nvPr/>
          </p:nvPicPr>
          <p:blipFill>
            <a:blip r:embed="rId2" cstate="print"/>
            <a:stretch>
              <a:fillRect/>
            </a:stretch>
          </p:blipFill>
          <p:spPr>
            <a:xfrm>
              <a:off x="1369740" y="3442110"/>
              <a:ext cx="151066" cy="148997"/>
            </a:xfrm>
            <a:prstGeom prst="rect">
              <a:avLst/>
            </a:prstGeom>
          </p:spPr>
        </p:pic>
        <p:pic>
          <p:nvPicPr>
            <p:cNvPr id="14" name="图片 13" descr="小点1.png"/>
            <p:cNvPicPr>
              <a:picLocks noChangeAspect="1"/>
            </p:cNvPicPr>
            <p:nvPr/>
          </p:nvPicPr>
          <p:blipFill>
            <a:blip r:embed="rId2" cstate="print"/>
            <a:stretch>
              <a:fillRect/>
            </a:stretch>
          </p:blipFill>
          <p:spPr>
            <a:xfrm>
              <a:off x="1369740" y="3754368"/>
              <a:ext cx="151066" cy="148997"/>
            </a:xfrm>
            <a:prstGeom prst="rect">
              <a:avLst/>
            </a:prstGeom>
          </p:spPr>
        </p:pic>
      </p:grpSp>
    </p:spTree>
    <p:extLst>
      <p:ext uri="{BB962C8B-B14F-4D97-AF65-F5344CB8AC3E}">
        <p14:creationId xmlns:p14="http://schemas.microsoft.com/office/powerpoint/2010/main" val="35544762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a:solidFill>
                  <a:srgbClr val="11576A"/>
                </a:solidFill>
                <a:latin typeface="微软雅黑" pitchFamily="34" charset="-122"/>
                <a:ea typeface="微软雅黑" pitchFamily="34" charset="-122"/>
              </a:rPr>
              <a:t>x86-32</a:t>
            </a:r>
            <a:r>
              <a:rPr lang="zh-CN" altLang="en-US" sz="3000" b="1" dirty="0">
                <a:solidFill>
                  <a:srgbClr val="11576A"/>
                </a:solidFill>
                <a:latin typeface="微软雅黑" pitchFamily="34" charset="-122"/>
                <a:ea typeface="微软雅黑" pitchFamily="34" charset="-122"/>
              </a:rPr>
              <a:t>硬件</a:t>
            </a:r>
            <a:r>
              <a:rPr lang="en-US" altLang="zh-CN" sz="3000" b="1" dirty="0" smtClean="0">
                <a:solidFill>
                  <a:srgbClr val="11576A"/>
                </a:solidFill>
                <a:latin typeface="微软雅黑" pitchFamily="34" charset="-122"/>
                <a:ea typeface="微软雅黑" pitchFamily="34" charset="-122"/>
              </a:rPr>
              <a:t>-</a:t>
            </a:r>
            <a:r>
              <a:rPr lang="zh-CN" altLang="en-US" sz="3000" b="1" dirty="0" smtClean="0">
                <a:solidFill>
                  <a:srgbClr val="11576A"/>
                </a:solidFill>
                <a:latin typeface="微软雅黑" pitchFamily="34" charset="-122"/>
                <a:ea typeface="微软雅黑" pitchFamily="34" charset="-122"/>
              </a:rPr>
              <a:t>寄存器</a:t>
            </a:r>
            <a:endParaRPr lang="zh-CN" altLang="en-US" sz="3000" b="1" dirty="0">
              <a:solidFill>
                <a:srgbClr val="11576A"/>
              </a:solidFill>
              <a:latin typeface="微软雅黑" pitchFamily="34" charset="-122"/>
              <a:ea typeface="微软雅黑" pitchFamily="34" charset="-122"/>
            </a:endParaRPr>
          </a:p>
        </p:txBody>
      </p:sp>
      <p:grpSp>
        <p:nvGrpSpPr>
          <p:cNvPr id="2" name="组合 1"/>
          <p:cNvGrpSpPr/>
          <p:nvPr/>
        </p:nvGrpSpPr>
        <p:grpSpPr>
          <a:xfrm>
            <a:off x="928662" y="1002814"/>
            <a:ext cx="7143800" cy="2394502"/>
            <a:chOff x="928662" y="1002814"/>
            <a:chExt cx="7143800" cy="2394502"/>
          </a:xfrm>
        </p:grpSpPr>
        <p:sp>
          <p:nvSpPr>
            <p:cNvPr id="57" name="TextBox 82"/>
            <p:cNvSpPr txBox="1"/>
            <p:nvPr/>
          </p:nvSpPr>
          <p:spPr>
            <a:xfrm>
              <a:off x="928662" y="1002814"/>
              <a:ext cx="7143800" cy="2394502"/>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段</a:t>
              </a:r>
              <a:r>
                <a:rPr lang="zh-CN" altLang="en-US" sz="2000" b="1" dirty="0">
                  <a:solidFill>
                    <a:srgbClr val="11576A"/>
                  </a:solidFill>
                  <a:latin typeface="微软雅黑" pitchFamily="34" charset="-122"/>
                  <a:ea typeface="微软雅黑" pitchFamily="34" charset="-122"/>
                </a:rPr>
                <a:t>寄存器        </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CS</a:t>
              </a:r>
              <a:r>
                <a:rPr lang="zh-CN" altLang="en-US" b="1" dirty="0">
                  <a:solidFill>
                    <a:srgbClr val="11576A"/>
                  </a:solidFill>
                  <a:latin typeface="微软雅黑" pitchFamily="34" charset="-122"/>
                  <a:ea typeface="微软雅黑" pitchFamily="34" charset="-122"/>
                </a:rPr>
                <a:t>：代码段(Code Segment)</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DS</a:t>
              </a:r>
              <a:r>
                <a:rPr lang="zh-CN" altLang="en-US" b="1" dirty="0">
                  <a:solidFill>
                    <a:srgbClr val="11576A"/>
                  </a:solidFill>
                  <a:latin typeface="微软雅黑" pitchFamily="34" charset="-122"/>
                  <a:ea typeface="微软雅黑" pitchFamily="34" charset="-122"/>
                  <a:sym typeface="Arial" panose="020B0604020202020204" pitchFamily="34" charset="0"/>
                </a:rPr>
                <a:t>：数据段(Data Segment)</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ES</a:t>
              </a:r>
              <a:r>
                <a:rPr lang="zh-CN" altLang="en-US" b="1" dirty="0">
                  <a:solidFill>
                    <a:srgbClr val="11576A"/>
                  </a:solidFill>
                  <a:latin typeface="微软雅黑" pitchFamily="34" charset="-122"/>
                  <a:ea typeface="微软雅黑" pitchFamily="34" charset="-122"/>
                  <a:sym typeface="Arial" panose="020B0604020202020204" pitchFamily="34" charset="0"/>
                </a:rPr>
                <a:t>：附加数据段(Extra Segment)</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SS</a:t>
              </a:r>
              <a:r>
                <a:rPr lang="zh-CN" altLang="en-US" b="1" dirty="0">
                  <a:solidFill>
                    <a:srgbClr val="11576A"/>
                  </a:solidFill>
                  <a:latin typeface="微软雅黑" pitchFamily="34" charset="-122"/>
                  <a:ea typeface="微软雅黑" pitchFamily="34" charset="-122"/>
                  <a:sym typeface="Arial" panose="020B0604020202020204" pitchFamily="34" charset="0"/>
                </a:rPr>
                <a:t>：堆栈段(Stack Segment)</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FS</a:t>
              </a:r>
              <a:r>
                <a:rPr lang="zh-CN" altLang="en-US" b="1" dirty="0">
                  <a:solidFill>
                    <a:srgbClr val="11576A"/>
                  </a:solidFill>
                  <a:latin typeface="微软雅黑" pitchFamily="34" charset="-122"/>
                  <a:ea typeface="微软雅黑" pitchFamily="34" charset="-122"/>
                  <a:sym typeface="Arial" panose="020B0604020202020204" pitchFamily="34" charset="0"/>
                </a:rPr>
                <a:t>：附加段</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GS</a:t>
              </a:r>
              <a:r>
                <a:rPr lang="zh-CN" altLang="en-US" b="1" dirty="0">
                  <a:solidFill>
                    <a:srgbClr val="11576A"/>
                  </a:solidFill>
                  <a:latin typeface="微软雅黑" pitchFamily="34" charset="-122"/>
                  <a:ea typeface="微软雅黑" pitchFamily="34" charset="-122"/>
                  <a:sym typeface="Arial" panose="020B0604020202020204" pitchFamily="34" charset="0"/>
                </a:rPr>
                <a:t>：附加段</a:t>
              </a:r>
            </a:p>
          </p:txBody>
        </p:sp>
        <p:pic>
          <p:nvPicPr>
            <p:cNvPr id="7" name="图片 6" descr="小点1.png"/>
            <p:cNvPicPr>
              <a:picLocks noChangeAspect="1"/>
            </p:cNvPicPr>
            <p:nvPr/>
          </p:nvPicPr>
          <p:blipFill>
            <a:blip r:embed="rId2" cstate="print"/>
            <a:stretch>
              <a:fillRect/>
            </a:stretch>
          </p:blipFill>
          <p:spPr>
            <a:xfrm>
              <a:off x="1369740" y="1483798"/>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369740" y="1796056"/>
              <a:ext cx="151066" cy="148997"/>
            </a:xfrm>
            <a:prstGeom prst="rect">
              <a:avLst/>
            </a:prstGeom>
          </p:spPr>
        </p:pic>
        <p:pic>
          <p:nvPicPr>
            <p:cNvPr id="9" name="图片 8" descr="小点1.png"/>
            <p:cNvPicPr>
              <a:picLocks noChangeAspect="1"/>
            </p:cNvPicPr>
            <p:nvPr/>
          </p:nvPicPr>
          <p:blipFill>
            <a:blip r:embed="rId2" cstate="print"/>
            <a:stretch>
              <a:fillRect/>
            </a:stretch>
          </p:blipFill>
          <p:spPr>
            <a:xfrm>
              <a:off x="1369740" y="2129019"/>
              <a:ext cx="151066" cy="148997"/>
            </a:xfrm>
            <a:prstGeom prst="rect">
              <a:avLst/>
            </a:prstGeom>
          </p:spPr>
        </p:pic>
        <p:pic>
          <p:nvPicPr>
            <p:cNvPr id="10" name="图片 9" descr="小点1.png"/>
            <p:cNvPicPr>
              <a:picLocks noChangeAspect="1"/>
            </p:cNvPicPr>
            <p:nvPr/>
          </p:nvPicPr>
          <p:blipFill>
            <a:blip r:embed="rId2" cstate="print"/>
            <a:stretch>
              <a:fillRect/>
            </a:stretch>
          </p:blipFill>
          <p:spPr>
            <a:xfrm>
              <a:off x="1369740" y="2441277"/>
              <a:ext cx="151066" cy="148997"/>
            </a:xfrm>
            <a:prstGeom prst="rect">
              <a:avLst/>
            </a:prstGeom>
          </p:spPr>
        </p:pic>
        <p:pic>
          <p:nvPicPr>
            <p:cNvPr id="11" name="图片 10" descr="小点1.png"/>
            <p:cNvPicPr>
              <a:picLocks noChangeAspect="1"/>
            </p:cNvPicPr>
            <p:nvPr/>
          </p:nvPicPr>
          <p:blipFill>
            <a:blip r:embed="rId2" cstate="print"/>
            <a:stretch>
              <a:fillRect/>
            </a:stretch>
          </p:blipFill>
          <p:spPr>
            <a:xfrm>
              <a:off x="1369740" y="2771824"/>
              <a:ext cx="151066" cy="148997"/>
            </a:xfrm>
            <a:prstGeom prst="rect">
              <a:avLst/>
            </a:prstGeom>
          </p:spPr>
        </p:pic>
        <p:pic>
          <p:nvPicPr>
            <p:cNvPr id="12" name="图片 11" descr="小点1.png"/>
            <p:cNvPicPr>
              <a:picLocks noChangeAspect="1"/>
            </p:cNvPicPr>
            <p:nvPr/>
          </p:nvPicPr>
          <p:blipFill>
            <a:blip r:embed="rId2" cstate="print"/>
            <a:stretch>
              <a:fillRect/>
            </a:stretch>
          </p:blipFill>
          <p:spPr>
            <a:xfrm>
              <a:off x="1369740" y="3084082"/>
              <a:ext cx="151066" cy="148997"/>
            </a:xfrm>
            <a:prstGeom prst="rect">
              <a:avLst/>
            </a:prstGeom>
          </p:spPr>
        </p:pic>
      </p:grpSp>
    </p:spTree>
    <p:extLst>
      <p:ext uri="{BB962C8B-B14F-4D97-AF65-F5344CB8AC3E}">
        <p14:creationId xmlns:p14="http://schemas.microsoft.com/office/powerpoint/2010/main" val="1554333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21429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a:solidFill>
                  <a:srgbClr val="11576A"/>
                </a:solidFill>
                <a:latin typeface="微软雅黑" pitchFamily="34" charset="-122"/>
                <a:ea typeface="微软雅黑" pitchFamily="34" charset="-122"/>
              </a:rPr>
              <a:t>x86-32</a:t>
            </a:r>
            <a:r>
              <a:rPr lang="zh-CN" altLang="en-US" sz="3000" b="1" dirty="0">
                <a:solidFill>
                  <a:srgbClr val="11576A"/>
                </a:solidFill>
                <a:latin typeface="微软雅黑" pitchFamily="34" charset="-122"/>
                <a:ea typeface="微软雅黑" pitchFamily="34" charset="-122"/>
              </a:rPr>
              <a:t>硬件</a:t>
            </a:r>
            <a:r>
              <a:rPr lang="en-US" altLang="zh-CN" sz="3000" b="1" dirty="0" smtClean="0">
                <a:solidFill>
                  <a:srgbClr val="11576A"/>
                </a:solidFill>
                <a:latin typeface="微软雅黑" pitchFamily="34" charset="-122"/>
                <a:ea typeface="微软雅黑" pitchFamily="34" charset="-122"/>
              </a:rPr>
              <a:t>-</a:t>
            </a:r>
            <a:r>
              <a:rPr lang="zh-CN" altLang="en-US" sz="3000" b="1" dirty="0" smtClean="0">
                <a:solidFill>
                  <a:srgbClr val="11576A"/>
                </a:solidFill>
                <a:latin typeface="微软雅黑" pitchFamily="34" charset="-122"/>
                <a:ea typeface="微软雅黑" pitchFamily="34" charset="-122"/>
              </a:rPr>
              <a:t>寄存器</a:t>
            </a:r>
            <a:endParaRPr lang="zh-CN" altLang="en-US" sz="3000" b="1" dirty="0">
              <a:solidFill>
                <a:srgbClr val="11576A"/>
              </a:solidFill>
              <a:latin typeface="微软雅黑" pitchFamily="34" charset="-122"/>
              <a:ea typeface="微软雅黑" pitchFamily="34" charset="-122"/>
            </a:endParaRPr>
          </a:p>
        </p:txBody>
      </p:sp>
      <p:grpSp>
        <p:nvGrpSpPr>
          <p:cNvPr id="2" name="组合 1"/>
          <p:cNvGrpSpPr/>
          <p:nvPr/>
        </p:nvGrpSpPr>
        <p:grpSpPr>
          <a:xfrm>
            <a:off x="884584" y="1002814"/>
            <a:ext cx="7143800" cy="3170099"/>
            <a:chOff x="884584" y="1002814"/>
            <a:chExt cx="7143800" cy="3170099"/>
          </a:xfrm>
        </p:grpSpPr>
        <p:sp>
          <p:nvSpPr>
            <p:cNvPr id="57" name="TextBox 82"/>
            <p:cNvSpPr txBox="1"/>
            <p:nvPr/>
          </p:nvSpPr>
          <p:spPr>
            <a:xfrm>
              <a:off x="884584" y="1002814"/>
              <a:ext cx="7143800" cy="3170099"/>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指令寄存器</a:t>
              </a:r>
              <a:r>
                <a:rPr lang="zh-CN" altLang="en-US" sz="2000" b="1" dirty="0">
                  <a:solidFill>
                    <a:srgbClr val="11576A"/>
                  </a:solidFill>
                  <a:latin typeface="微软雅黑" pitchFamily="34" charset="-122"/>
                  <a:ea typeface="微软雅黑" pitchFamily="34" charset="-122"/>
                </a:rPr>
                <a:t>和标志寄存器    </a:t>
              </a:r>
            </a:p>
            <a:p>
              <a:pPr marL="342900" lvl="1" indent="-342900">
                <a:spcBef>
                  <a:spcPct val="20000"/>
                </a:spcBef>
              </a:pPr>
              <a:r>
                <a:rPr lang="zh-CN" altLang="en-US" b="1" dirty="0" smtClean="0">
                  <a:solidFill>
                    <a:srgbClr val="11576A"/>
                  </a:solidFill>
                  <a:latin typeface="微软雅黑" pitchFamily="34" charset="-122"/>
                  <a:ea typeface="微软雅黑" pitchFamily="34" charset="-122"/>
                </a:rPr>
                <a:t>         EIP</a:t>
              </a:r>
              <a:r>
                <a:rPr lang="zh-CN" altLang="en-US" b="1" dirty="0">
                  <a:solidFill>
                    <a:srgbClr val="11576A"/>
                  </a:solidFill>
                  <a:latin typeface="微软雅黑" pitchFamily="34" charset="-122"/>
                  <a:ea typeface="微软雅黑" pitchFamily="34" charset="-122"/>
                </a:rPr>
                <a:t>：</a:t>
              </a:r>
              <a:r>
                <a:rPr lang="zh-CN" altLang="en-US" b="1" dirty="0" smtClean="0">
                  <a:solidFill>
                    <a:srgbClr val="11576A"/>
                  </a:solidFill>
                  <a:latin typeface="微软雅黑" pitchFamily="34" charset="-122"/>
                  <a:ea typeface="微软雅黑" pitchFamily="34" charset="-122"/>
                </a:rPr>
                <a:t>指令寄存器</a:t>
              </a:r>
              <a:endParaRPr lang="en-US" altLang="zh-CN" b="1" dirty="0" smtClean="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EIP</a:t>
              </a:r>
              <a:r>
                <a:rPr lang="zh-CN" altLang="en-US" b="1" dirty="0">
                  <a:solidFill>
                    <a:srgbClr val="11576A"/>
                  </a:solidFill>
                  <a:latin typeface="微软雅黑" pitchFamily="34" charset="-122"/>
                  <a:ea typeface="微软雅黑" pitchFamily="34" charset="-122"/>
                </a:rPr>
                <a:t>的低16位就是8086的IP，它存储的是下一条要执行指令的内存地址，在分段地址转换中，表示指令的段内偏移地址。</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EFLAGS</a:t>
              </a:r>
              <a:r>
                <a:rPr lang="zh-CN" altLang="en-US" b="1" dirty="0">
                  <a:solidFill>
                    <a:srgbClr val="11576A"/>
                  </a:solidFill>
                  <a:latin typeface="微软雅黑" pitchFamily="34" charset="-122"/>
                  <a:ea typeface="微软雅黑" pitchFamily="34" charset="-122"/>
                  <a:sym typeface="Arial" panose="020B0604020202020204" pitchFamily="34" charset="0"/>
                </a:rPr>
                <a:t>：标志寄存器</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IF</a:t>
              </a:r>
              <a:r>
                <a:rPr lang="zh-CN" altLang="en-US" b="1" dirty="0">
                  <a:solidFill>
                    <a:srgbClr val="11576A"/>
                  </a:solidFill>
                  <a:latin typeface="微软雅黑" pitchFamily="34" charset="-122"/>
                  <a:ea typeface="微软雅黑" pitchFamily="34" charset="-122"/>
                  <a:sym typeface="Arial" panose="020B0604020202020204" pitchFamily="34" charset="0"/>
                </a:rPr>
                <a:t>(Interrupt Flag)：中断允许标志位,由CLI，STI两条指令来控制；设置 IF 使CPU可识别外部（可屏蔽）中断请求。复位 IF 则禁止中断。 IF 对不可屏蔽外部中断和故障中断的识别没有任何作用。</a:t>
              </a:r>
            </a:p>
            <a:p>
              <a:pPr marL="342900" lvl="1" indent="-342900">
                <a:spcBef>
                  <a:spcPct val="20000"/>
                </a:spcBef>
              </a:pPr>
              <a:r>
                <a:rPr lang="zh-CN" altLang="en-US" b="1" dirty="0" smtClean="0">
                  <a:solidFill>
                    <a:srgbClr val="11576A"/>
                  </a:solidFill>
                  <a:latin typeface="微软雅黑" pitchFamily="34" charset="-122"/>
                  <a:ea typeface="微软雅黑" pitchFamily="34" charset="-122"/>
                  <a:sym typeface="Arial" panose="020B0604020202020204" pitchFamily="34" charset="0"/>
                </a:rPr>
                <a:t>             CF</a:t>
              </a:r>
              <a:r>
                <a:rPr lang="zh-CN" altLang="en-US" b="1" dirty="0">
                  <a:solidFill>
                    <a:srgbClr val="11576A"/>
                  </a:solidFill>
                  <a:latin typeface="微软雅黑" pitchFamily="34" charset="-122"/>
                  <a:ea typeface="微软雅黑" pitchFamily="34" charset="-122"/>
                  <a:sym typeface="Arial" panose="020B0604020202020204" pitchFamily="34" charset="0"/>
                </a:rPr>
                <a:t>,PF, ZF, ...</a:t>
              </a:r>
            </a:p>
          </p:txBody>
        </p:sp>
        <p:pic>
          <p:nvPicPr>
            <p:cNvPr id="7" name="图片 6" descr="小点1.png"/>
            <p:cNvPicPr>
              <a:picLocks noChangeAspect="1"/>
            </p:cNvPicPr>
            <p:nvPr/>
          </p:nvPicPr>
          <p:blipFill>
            <a:blip r:embed="rId2" cstate="print"/>
            <a:stretch>
              <a:fillRect/>
            </a:stretch>
          </p:blipFill>
          <p:spPr>
            <a:xfrm>
              <a:off x="1325662" y="1476178"/>
              <a:ext cx="151066" cy="148997"/>
            </a:xfrm>
            <a:prstGeom prst="rect">
              <a:avLst/>
            </a:prstGeom>
          </p:spPr>
        </p:pic>
        <p:pic>
          <p:nvPicPr>
            <p:cNvPr id="10" name="图片 9" descr="小点1.png"/>
            <p:cNvPicPr>
              <a:picLocks noChangeAspect="1"/>
            </p:cNvPicPr>
            <p:nvPr/>
          </p:nvPicPr>
          <p:blipFill>
            <a:blip r:embed="rId2" cstate="print"/>
            <a:stretch>
              <a:fillRect/>
            </a:stretch>
          </p:blipFill>
          <p:spPr>
            <a:xfrm>
              <a:off x="1325662" y="2409066"/>
              <a:ext cx="151066" cy="148997"/>
            </a:xfrm>
            <a:prstGeom prst="rect">
              <a:avLst/>
            </a:prstGeom>
          </p:spPr>
        </p:pic>
      </p:grpSp>
    </p:spTree>
    <p:extLst>
      <p:ext uri="{BB962C8B-B14F-4D97-AF65-F5344CB8AC3E}">
        <p14:creationId xmlns:p14="http://schemas.microsoft.com/office/powerpoint/2010/main" val="28966313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14744" y="214296"/>
            <a:ext cx="2143140" cy="553998"/>
          </a:xfrm>
          <a:prstGeom prst="rect">
            <a:avLst/>
          </a:prstGeom>
          <a:noFill/>
        </p:spPr>
        <p:txBody>
          <a:bodyPr wrap="square" rtlCol="0">
            <a:spAutoFit/>
          </a:bodyPr>
          <a:lstStyle/>
          <a:p>
            <a:r>
              <a:rPr lang="zh-CN" altLang="en-US" sz="3000" b="1" dirty="0" smtClean="0">
                <a:solidFill>
                  <a:srgbClr val="11576A"/>
                </a:solidFill>
                <a:latin typeface="微软雅黑" pitchFamily="34" charset="-122"/>
                <a:ea typeface="微软雅黑" pitchFamily="34" charset="-122"/>
              </a:rPr>
              <a:t>内容提要</a:t>
            </a:r>
            <a:endParaRPr lang="zh-CN" altLang="en-US" sz="3000" b="1" dirty="0">
              <a:solidFill>
                <a:srgbClr val="11576A"/>
              </a:solidFill>
              <a:latin typeface="微软雅黑" pitchFamily="34" charset="-122"/>
              <a:ea typeface="微软雅黑" pitchFamily="34" charset="-122"/>
            </a:endParaRPr>
          </a:p>
        </p:txBody>
      </p:sp>
      <p:grpSp>
        <p:nvGrpSpPr>
          <p:cNvPr id="2" name="组合 1"/>
          <p:cNvGrpSpPr/>
          <p:nvPr/>
        </p:nvGrpSpPr>
        <p:grpSpPr>
          <a:xfrm>
            <a:off x="928662" y="854061"/>
            <a:ext cx="7143800" cy="4093953"/>
            <a:chOff x="928662" y="854061"/>
            <a:chExt cx="7143800" cy="4093953"/>
          </a:xfrm>
        </p:grpSpPr>
        <p:sp>
          <p:nvSpPr>
            <p:cNvPr id="12" name="TextBox 82"/>
            <p:cNvSpPr txBox="1"/>
            <p:nvPr/>
          </p:nvSpPr>
          <p:spPr>
            <a:xfrm>
              <a:off x="928662" y="3152827"/>
              <a:ext cx="7143800" cy="103483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了解</a:t>
              </a:r>
              <a:r>
                <a:rPr lang="en-US" altLang="zh-CN" sz="2000" b="1" dirty="0">
                  <a:solidFill>
                    <a:srgbClr val="11576A"/>
                  </a:solidFill>
                  <a:latin typeface="微软雅黑" pitchFamily="34" charset="-122"/>
                  <a:ea typeface="微软雅黑" pitchFamily="34" charset="-122"/>
                </a:rPr>
                <a:t>x86-32</a:t>
              </a:r>
              <a:r>
                <a:rPr lang="zh-CN" altLang="en-US" sz="2000" b="1" dirty="0">
                  <a:solidFill>
                    <a:srgbClr val="11576A"/>
                  </a:solidFill>
                  <a:latin typeface="微软雅黑" pitchFamily="34" charset="-122"/>
                  <a:ea typeface="微软雅黑" pitchFamily="34" charset="-122"/>
                </a:rPr>
                <a:t>硬件</a:t>
              </a:r>
            </a:p>
            <a:p>
              <a:pPr marL="342900" indent="-342900">
                <a:lnSpc>
                  <a:spcPts val="1500"/>
                </a:lnSpc>
                <a:spcBef>
                  <a:spcPct val="20000"/>
                </a:spcBef>
              </a:pPr>
              <a:r>
                <a:rPr lang="en-US" altLang="zh-CN" sz="1600" b="1" dirty="0" smtClean="0">
                  <a:solidFill>
                    <a:srgbClr val="11576A"/>
                  </a:solidFill>
                  <a:latin typeface="微软雅黑" pitchFamily="34" charset="-122"/>
                  <a:ea typeface="微软雅黑" pitchFamily="34" charset="-122"/>
                </a:rPr>
                <a:t>          Intel </a:t>
              </a:r>
              <a:r>
                <a:rPr lang="en-US" altLang="zh-CN" sz="1600" b="1" dirty="0">
                  <a:solidFill>
                    <a:srgbClr val="11576A"/>
                  </a:solidFill>
                  <a:latin typeface="微软雅黑" pitchFamily="34" charset="-122"/>
                  <a:ea typeface="微软雅黑" pitchFamily="34" charset="-122"/>
                </a:rPr>
                <a:t>80386</a:t>
              </a:r>
              <a:r>
                <a:rPr lang="zh-CN" altLang="en-US" sz="1600" b="1" dirty="0">
                  <a:solidFill>
                    <a:srgbClr val="11576A"/>
                  </a:solidFill>
                  <a:latin typeface="微软雅黑" pitchFamily="34" charset="-122"/>
                  <a:ea typeface="微软雅黑" pitchFamily="34" charset="-122"/>
                </a:rPr>
                <a:t>运行模式概述</a:t>
              </a:r>
            </a:p>
            <a:p>
              <a:pPr marL="342900" indent="-342900">
                <a:lnSpc>
                  <a:spcPts val="1500"/>
                </a:lnSpc>
                <a:spcBef>
                  <a:spcPct val="20000"/>
                </a:spcBef>
              </a:pPr>
              <a:r>
                <a:rPr lang="en-US" altLang="zh-CN" sz="1600" b="1" dirty="0" smtClean="0">
                  <a:solidFill>
                    <a:srgbClr val="11576A"/>
                  </a:solidFill>
                  <a:latin typeface="微软雅黑" pitchFamily="34" charset="-122"/>
                  <a:ea typeface="微软雅黑" pitchFamily="34" charset="-122"/>
                </a:rPr>
                <a:t>          Intel </a:t>
              </a:r>
              <a:r>
                <a:rPr lang="en-US" altLang="zh-CN" sz="1600" b="1" dirty="0">
                  <a:solidFill>
                    <a:srgbClr val="11576A"/>
                  </a:solidFill>
                  <a:latin typeface="微软雅黑" pitchFamily="34" charset="-122"/>
                  <a:ea typeface="微软雅黑" pitchFamily="34" charset="-122"/>
                </a:rPr>
                <a:t>80386</a:t>
              </a:r>
              <a:r>
                <a:rPr lang="zh-CN" altLang="en-US" sz="1600" b="1" dirty="0">
                  <a:solidFill>
                    <a:srgbClr val="11576A"/>
                  </a:solidFill>
                  <a:latin typeface="微软雅黑" pitchFamily="34" charset="-122"/>
                  <a:ea typeface="微软雅黑" pitchFamily="34" charset="-122"/>
                </a:rPr>
                <a:t>内存架构概述</a:t>
              </a:r>
            </a:p>
            <a:p>
              <a:pPr marL="342900" indent="-342900">
                <a:lnSpc>
                  <a:spcPts val="1500"/>
                </a:lnSpc>
                <a:spcBef>
                  <a:spcPct val="20000"/>
                </a:spcBef>
              </a:pPr>
              <a:r>
                <a:rPr lang="en-US" altLang="zh-CN" sz="1600" b="1" dirty="0" smtClean="0">
                  <a:solidFill>
                    <a:srgbClr val="11576A"/>
                  </a:solidFill>
                  <a:latin typeface="微软雅黑" pitchFamily="34" charset="-122"/>
                  <a:ea typeface="微软雅黑" pitchFamily="34" charset="-122"/>
                </a:rPr>
                <a:t>          Intel </a:t>
              </a:r>
              <a:r>
                <a:rPr lang="en-US" altLang="zh-CN" sz="1600" b="1" dirty="0">
                  <a:solidFill>
                    <a:srgbClr val="11576A"/>
                  </a:solidFill>
                  <a:latin typeface="微软雅黑" pitchFamily="34" charset="-122"/>
                  <a:ea typeface="微软雅黑" pitchFamily="34" charset="-122"/>
                </a:rPr>
                <a:t>80386</a:t>
              </a:r>
              <a:r>
                <a:rPr lang="zh-CN" altLang="en-US" sz="1600" b="1" dirty="0">
                  <a:solidFill>
                    <a:srgbClr val="11576A"/>
                  </a:solidFill>
                  <a:latin typeface="微软雅黑" pitchFamily="34" charset="-122"/>
                  <a:ea typeface="微软雅黑" pitchFamily="34" charset="-122"/>
                </a:rPr>
                <a:t>寄存器概述</a:t>
              </a:r>
            </a:p>
          </p:txBody>
        </p:sp>
        <p:sp>
          <p:nvSpPr>
            <p:cNvPr id="83" name="TextBox 82"/>
            <p:cNvSpPr txBox="1"/>
            <p:nvPr/>
          </p:nvSpPr>
          <p:spPr>
            <a:xfrm>
              <a:off x="928662" y="854061"/>
              <a:ext cx="7143800" cy="539315"/>
            </a:xfrm>
            <a:prstGeom prst="rect">
              <a:avLst/>
            </a:prstGeom>
            <a:noFill/>
          </p:spPr>
          <p:txBody>
            <a:bodyPr wrap="square" rtlCol="0">
              <a:spAutoFit/>
            </a:bodyPr>
            <a:lstStyle/>
            <a:p>
              <a:pPr marL="342900" indent="-342900">
                <a:lnSpc>
                  <a:spcPts val="1500"/>
                </a:lnSpc>
              </a:pPr>
              <a:r>
                <a:rPr lang="zh-CN" altLang="en-US" b="1" dirty="0" smtClean="0">
                  <a:solidFill>
                    <a:srgbClr val="11576A"/>
                  </a:solidFill>
                  <a:latin typeface="张海山锐谐体2.0-授权联系：Samtype@QQ.com" pitchFamily="2" charset="-122"/>
                  <a:ea typeface="张海山锐谐体2.0-授权联系：Samtype@QQ.com" pitchFamily="2" charset="-122"/>
                </a:rPr>
                <a:t>■</a:t>
              </a:r>
              <a:r>
                <a:rPr lang="zh-CN" altLang="en-US" b="1" dirty="0" smtClean="0"/>
                <a:t>  </a:t>
              </a:r>
              <a:r>
                <a:rPr lang="zh-CN" altLang="en-US" sz="2000" b="1" dirty="0" smtClean="0">
                  <a:solidFill>
                    <a:srgbClr val="11576A"/>
                  </a:solidFill>
                  <a:latin typeface="微软雅黑" pitchFamily="34" charset="-122"/>
                  <a:ea typeface="微软雅黑" pitchFamily="34" charset="-122"/>
                </a:rPr>
                <a:t>安装</a:t>
              </a:r>
              <a:r>
                <a:rPr lang="zh-CN" altLang="en-US" sz="2000" b="1" dirty="0">
                  <a:solidFill>
                    <a:srgbClr val="11576A"/>
                  </a:solidFill>
                  <a:latin typeface="微软雅黑" pitchFamily="34" charset="-122"/>
                  <a:ea typeface="微软雅黑" pitchFamily="34" charset="-122"/>
                </a:rPr>
                <a:t>实验环境</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在虚拟机上使用安装好的</a:t>
              </a:r>
              <a:r>
                <a:rPr lang="en-US" altLang="zh-CN" sz="1600" b="1" dirty="0" err="1" smtClean="0">
                  <a:solidFill>
                    <a:srgbClr val="11576A"/>
                  </a:solidFill>
                  <a:latin typeface="微软雅黑" pitchFamily="34" charset="-122"/>
                  <a:ea typeface="微软雅黑" pitchFamily="34" charset="-122"/>
                </a:rPr>
                <a:t>ubuntu</a:t>
              </a:r>
              <a:r>
                <a:rPr lang="zh-CN" altLang="en-US" sz="1600" b="1" dirty="0" smtClean="0">
                  <a:solidFill>
                    <a:srgbClr val="11576A"/>
                  </a:solidFill>
                  <a:latin typeface="微软雅黑" pitchFamily="34" charset="-122"/>
                  <a:ea typeface="微软雅黑" pitchFamily="34" charset="-122"/>
                </a:rPr>
                <a:t>实验环境</a:t>
              </a:r>
              <a:endParaRPr lang="zh-CN" altLang="zh-CN" sz="1600" b="1" dirty="0" smtClean="0">
                <a:solidFill>
                  <a:srgbClr val="11576A"/>
                </a:solidFill>
                <a:latin typeface="微软雅黑" pitchFamily="34" charset="-122"/>
                <a:ea typeface="微软雅黑" pitchFamily="34" charset="-122"/>
                <a:sym typeface="MS PGothic" pitchFamily="34" charset="-128"/>
              </a:endParaRPr>
            </a:p>
          </p:txBody>
        </p:sp>
        <p:pic>
          <p:nvPicPr>
            <p:cNvPr id="85" name="图片 84" descr="小点1.png"/>
            <p:cNvPicPr>
              <a:picLocks noChangeAspect="1"/>
            </p:cNvPicPr>
            <p:nvPr/>
          </p:nvPicPr>
          <p:blipFill>
            <a:blip r:embed="rId2" cstate="print"/>
            <a:stretch>
              <a:fillRect/>
            </a:stretch>
          </p:blipFill>
          <p:spPr>
            <a:xfrm>
              <a:off x="1369740" y="1151215"/>
              <a:ext cx="151066" cy="148997"/>
            </a:xfrm>
            <a:prstGeom prst="rect">
              <a:avLst/>
            </a:prstGeom>
          </p:spPr>
        </p:pic>
        <p:sp>
          <p:nvSpPr>
            <p:cNvPr id="15" name="TextBox 82"/>
            <p:cNvSpPr txBox="1"/>
            <p:nvPr/>
          </p:nvSpPr>
          <p:spPr>
            <a:xfrm>
              <a:off x="928662" y="1393380"/>
              <a:ext cx="7143800" cy="177811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使用</a:t>
              </a:r>
              <a:r>
                <a:rPr lang="zh-CN" altLang="en-US" sz="2000" b="1" dirty="0">
                  <a:solidFill>
                    <a:srgbClr val="11576A"/>
                  </a:solidFill>
                  <a:latin typeface="微软雅黑" pitchFamily="34" charset="-122"/>
                  <a:ea typeface="微软雅黑" pitchFamily="34" charset="-122"/>
                </a:rPr>
                <a:t>命令行工具和实验工具</a:t>
              </a:r>
            </a:p>
            <a:p>
              <a:pPr marL="342900" indent="-342900">
                <a:lnSpc>
                  <a:spcPts val="1500"/>
                </a:lnSpc>
                <a:spcBef>
                  <a:spcPct val="20000"/>
                </a:spcBef>
              </a:pPr>
              <a:r>
                <a:rPr lang="en-US" altLang="zh-CN" sz="1600" b="1" dirty="0" smtClean="0">
                  <a:solidFill>
                    <a:srgbClr val="11576A"/>
                  </a:solidFill>
                  <a:latin typeface="微软雅黑" pitchFamily="34" charset="-122"/>
                  <a:ea typeface="微软雅黑" pitchFamily="34" charset="-122"/>
                </a:rPr>
                <a:t>          shell</a:t>
              </a:r>
              <a:r>
                <a:rPr lang="zh-CN" altLang="en-US" sz="1600" b="1" dirty="0">
                  <a:solidFill>
                    <a:srgbClr val="11576A"/>
                  </a:solidFill>
                  <a:latin typeface="微软雅黑" pitchFamily="34" charset="-122"/>
                  <a:ea typeface="微软雅黑" pitchFamily="34" charset="-122"/>
                </a:rPr>
                <a:t>命令：</a:t>
              </a:r>
              <a:r>
                <a:rPr lang="en-US" altLang="zh-CN" sz="1600" b="1" dirty="0" err="1">
                  <a:solidFill>
                    <a:srgbClr val="11576A"/>
                  </a:solidFill>
                  <a:latin typeface="微软雅黑" pitchFamily="34" charset="-122"/>
                  <a:ea typeface="微软雅黑" pitchFamily="34" charset="-122"/>
                </a:rPr>
                <a:t>ls</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cd</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rm</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pwd</a:t>
              </a:r>
              <a:r>
                <a:rPr lang="en-US" altLang="zh-CN" sz="1600" b="1" dirty="0">
                  <a:solidFill>
                    <a:srgbClr val="11576A"/>
                  </a:solidFill>
                  <a:latin typeface="微软雅黑" pitchFamily="34" charset="-122"/>
                  <a:ea typeface="微软雅黑" pitchFamily="34" charset="-122"/>
                </a:rPr>
                <a:t>...</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系统维护</a:t>
              </a:r>
              <a:r>
                <a:rPr lang="zh-CN" altLang="en-US" sz="1600" b="1" dirty="0">
                  <a:solidFill>
                    <a:srgbClr val="11576A"/>
                  </a:solidFill>
                  <a:latin typeface="微软雅黑" pitchFamily="34" charset="-122"/>
                  <a:ea typeface="微软雅黑" pitchFamily="34" charset="-122"/>
                </a:rPr>
                <a:t>工具：</a:t>
              </a:r>
              <a:r>
                <a:rPr lang="en-US" altLang="zh-CN" sz="1600" b="1" dirty="0">
                  <a:solidFill>
                    <a:srgbClr val="11576A"/>
                  </a:solidFill>
                  <a:latin typeface="微软雅黑" pitchFamily="34" charset="-122"/>
                  <a:ea typeface="微软雅黑" pitchFamily="34" charset="-122"/>
                </a:rPr>
                <a:t>apt</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git</a:t>
              </a:r>
              <a:endParaRPr lang="en-US" altLang="zh-CN" sz="1600" b="1" dirty="0">
                <a:solidFill>
                  <a:srgbClr val="11576A"/>
                </a:solidFill>
                <a:latin typeface="微软雅黑" pitchFamily="34" charset="-122"/>
                <a:ea typeface="微软雅黑" pitchFamily="34" charset="-122"/>
              </a:endParaRPr>
            </a:p>
            <a:p>
              <a:pPr marL="342900" indent="-342900">
                <a:lnSpc>
                  <a:spcPts val="1500"/>
                </a:lnSpc>
                <a:spcBef>
                  <a:spcPct val="20000"/>
                </a:spcBef>
              </a:pPr>
              <a:r>
                <a:rPr lang="en-US" altLang="zh-CN" sz="1600" b="1" dirty="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rPr>
                <a:t>         </a:t>
              </a:r>
              <a:r>
                <a:rPr lang="zh-CN" altLang="en-US" sz="1600" b="1" dirty="0" smtClean="0">
                  <a:solidFill>
                    <a:srgbClr val="11576A"/>
                  </a:solidFill>
                  <a:latin typeface="微软雅黑" pitchFamily="34" charset="-122"/>
                  <a:ea typeface="微软雅黑" pitchFamily="34" charset="-122"/>
                </a:rPr>
                <a:t>源码</a:t>
              </a:r>
              <a:r>
                <a:rPr lang="zh-CN" altLang="en-US" sz="1600" b="1" dirty="0">
                  <a:solidFill>
                    <a:srgbClr val="11576A"/>
                  </a:solidFill>
                  <a:latin typeface="微软雅黑" pitchFamily="34" charset="-122"/>
                  <a:ea typeface="微软雅黑" pitchFamily="34" charset="-122"/>
                </a:rPr>
                <a:t>阅读与编辑工具</a:t>
              </a:r>
              <a:r>
                <a:rPr lang="zh-CN" altLang="en-US" sz="1600" b="1" dirty="0" smtClean="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 eclipse-CDT</a:t>
              </a:r>
              <a:r>
                <a:rPr lang="zh-CN" altLang="en-US" sz="1600" b="1" dirty="0">
                  <a:solidFill>
                    <a:srgbClr val="11576A"/>
                  </a:solidFill>
                  <a:latin typeface="微软雅黑" pitchFamily="34" charset="-122"/>
                  <a:ea typeface="微软雅黑" pitchFamily="34" charset="-122"/>
                </a:rPr>
                <a:t> </a:t>
              </a:r>
              <a:r>
                <a:rPr lang="zh-CN" altLang="en-US" sz="1600" b="1" dirty="0" smtClean="0">
                  <a:solidFill>
                    <a:srgbClr val="11576A"/>
                  </a:solidFill>
                  <a:latin typeface="微软雅黑" pitchFamily="34" charset="-122"/>
                  <a:ea typeface="微软雅黑" pitchFamily="34" charset="-122"/>
                </a:rPr>
                <a:t>、</a:t>
              </a:r>
              <a:r>
                <a:rPr lang="en-US" altLang="zh-CN" sz="1600" b="1" dirty="0" smtClean="0">
                  <a:solidFill>
                    <a:srgbClr val="11576A"/>
                  </a:solidFill>
                  <a:latin typeface="微软雅黑" pitchFamily="34" charset="-122"/>
                  <a:ea typeface="微软雅黑" pitchFamily="34" charset="-122"/>
                </a:rPr>
                <a:t>understand</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gedit</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vim</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源码</a:t>
              </a:r>
              <a:r>
                <a:rPr lang="zh-CN" altLang="en-US" sz="1600" b="1" dirty="0">
                  <a:solidFill>
                    <a:srgbClr val="11576A"/>
                  </a:solidFill>
                  <a:latin typeface="微软雅黑" pitchFamily="34" charset="-122"/>
                  <a:ea typeface="微软雅黑" pitchFamily="34" charset="-122"/>
                </a:rPr>
                <a:t>比较工具：</a:t>
              </a:r>
              <a:r>
                <a:rPr lang="en-US" altLang="zh-CN" sz="1600" b="1" dirty="0">
                  <a:solidFill>
                    <a:srgbClr val="11576A"/>
                  </a:solidFill>
                  <a:latin typeface="微软雅黑" pitchFamily="34" charset="-122"/>
                  <a:ea typeface="微软雅黑" pitchFamily="34" charset="-122"/>
                </a:rPr>
                <a:t>diff</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meld</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开发</a:t>
              </a:r>
              <a:r>
                <a:rPr lang="zh-CN" altLang="en-US" sz="1600" b="1" dirty="0">
                  <a:solidFill>
                    <a:srgbClr val="11576A"/>
                  </a:solidFill>
                  <a:latin typeface="微软雅黑" pitchFamily="34" charset="-122"/>
                  <a:ea typeface="微软雅黑" pitchFamily="34" charset="-122"/>
                </a:rPr>
                <a:t>编译调试工具：</a:t>
              </a:r>
              <a:r>
                <a:rPr lang="en-US" altLang="zh-CN" sz="1600" b="1" dirty="0" err="1">
                  <a:solidFill>
                    <a:srgbClr val="11576A"/>
                  </a:solidFill>
                  <a:latin typeface="微软雅黑" pitchFamily="34" charset="-122"/>
                  <a:ea typeface="微软雅黑" pitchFamily="34" charset="-122"/>
                </a:rPr>
                <a:t>gcc</a:t>
              </a:r>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gdb</a:t>
              </a:r>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make</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硬件</a:t>
              </a:r>
              <a:r>
                <a:rPr lang="zh-CN" altLang="en-US" sz="1600" b="1" dirty="0">
                  <a:solidFill>
                    <a:srgbClr val="11576A"/>
                  </a:solidFill>
                  <a:latin typeface="微软雅黑" pitchFamily="34" charset="-122"/>
                  <a:ea typeface="微软雅黑" pitchFamily="34" charset="-122"/>
                </a:rPr>
                <a:t>模拟器：</a:t>
              </a:r>
              <a:r>
                <a:rPr lang="en-US" altLang="zh-CN" sz="1600" b="1" dirty="0" err="1" smtClean="0">
                  <a:solidFill>
                    <a:srgbClr val="11576A"/>
                  </a:solidFill>
                  <a:latin typeface="微软雅黑" pitchFamily="34" charset="-122"/>
                  <a:ea typeface="微软雅黑" pitchFamily="34" charset="-122"/>
                </a:rPr>
                <a:t>qemu</a:t>
              </a:r>
              <a:r>
                <a:rPr lang="en-US" altLang="zh-CN" sz="1600" b="1" dirty="0" smtClean="0">
                  <a:solidFill>
                    <a:srgbClr val="11576A"/>
                  </a:solidFill>
                  <a:latin typeface="微软雅黑" pitchFamily="34" charset="-122"/>
                  <a:ea typeface="微软雅黑" pitchFamily="34" charset="-122"/>
                </a:rPr>
                <a:t>   </a:t>
              </a:r>
              <a:endParaRPr lang="en-US" altLang="zh-CN" sz="1600" b="1" dirty="0">
                <a:solidFill>
                  <a:srgbClr val="11576A"/>
                </a:solidFill>
                <a:latin typeface="微软雅黑" pitchFamily="34" charset="-122"/>
                <a:ea typeface="微软雅黑" pitchFamily="34" charset="-122"/>
              </a:endParaRPr>
            </a:p>
          </p:txBody>
        </p:sp>
        <p:pic>
          <p:nvPicPr>
            <p:cNvPr id="16" name="图片 15" descr="小点1.png"/>
            <p:cNvPicPr>
              <a:picLocks noChangeAspect="1"/>
            </p:cNvPicPr>
            <p:nvPr/>
          </p:nvPicPr>
          <p:blipFill>
            <a:blip r:embed="rId2" cstate="print"/>
            <a:stretch>
              <a:fillRect/>
            </a:stretch>
          </p:blipFill>
          <p:spPr>
            <a:xfrm>
              <a:off x="1369740" y="1685300"/>
              <a:ext cx="151066" cy="148997"/>
            </a:xfrm>
            <a:prstGeom prst="rect">
              <a:avLst/>
            </a:prstGeom>
          </p:spPr>
        </p:pic>
        <p:pic>
          <p:nvPicPr>
            <p:cNvPr id="17" name="图片 16" descr="小点1.png"/>
            <p:cNvPicPr>
              <a:picLocks noChangeAspect="1"/>
            </p:cNvPicPr>
            <p:nvPr/>
          </p:nvPicPr>
          <p:blipFill>
            <a:blip r:embed="rId2" cstate="print"/>
            <a:stretch>
              <a:fillRect/>
            </a:stretch>
          </p:blipFill>
          <p:spPr>
            <a:xfrm>
              <a:off x="1369740" y="1915088"/>
              <a:ext cx="151066" cy="148997"/>
            </a:xfrm>
            <a:prstGeom prst="rect">
              <a:avLst/>
            </a:prstGeom>
          </p:spPr>
        </p:pic>
        <p:pic>
          <p:nvPicPr>
            <p:cNvPr id="18" name="图片 17" descr="小点1.png"/>
            <p:cNvPicPr>
              <a:picLocks noChangeAspect="1"/>
            </p:cNvPicPr>
            <p:nvPr/>
          </p:nvPicPr>
          <p:blipFill>
            <a:blip r:embed="rId2" cstate="print"/>
            <a:stretch>
              <a:fillRect/>
            </a:stretch>
          </p:blipFill>
          <p:spPr>
            <a:xfrm>
              <a:off x="1374833" y="2155472"/>
              <a:ext cx="151066" cy="148997"/>
            </a:xfrm>
            <a:prstGeom prst="rect">
              <a:avLst/>
            </a:prstGeom>
          </p:spPr>
        </p:pic>
        <p:pic>
          <p:nvPicPr>
            <p:cNvPr id="19" name="图片 18" descr="小点1.png"/>
            <p:cNvPicPr>
              <a:picLocks noChangeAspect="1"/>
            </p:cNvPicPr>
            <p:nvPr/>
          </p:nvPicPr>
          <p:blipFill>
            <a:blip r:embed="rId2" cstate="print"/>
            <a:stretch>
              <a:fillRect/>
            </a:stretch>
          </p:blipFill>
          <p:spPr>
            <a:xfrm>
              <a:off x="1369740" y="2413765"/>
              <a:ext cx="151066" cy="148997"/>
            </a:xfrm>
            <a:prstGeom prst="rect">
              <a:avLst/>
            </a:prstGeom>
          </p:spPr>
        </p:pic>
        <p:pic>
          <p:nvPicPr>
            <p:cNvPr id="20" name="图片 19" descr="小点1.png"/>
            <p:cNvPicPr>
              <a:picLocks noChangeAspect="1"/>
            </p:cNvPicPr>
            <p:nvPr/>
          </p:nvPicPr>
          <p:blipFill>
            <a:blip r:embed="rId2" cstate="print"/>
            <a:stretch>
              <a:fillRect/>
            </a:stretch>
          </p:blipFill>
          <p:spPr>
            <a:xfrm>
              <a:off x="1369740" y="2654149"/>
              <a:ext cx="151066" cy="148997"/>
            </a:xfrm>
            <a:prstGeom prst="rect">
              <a:avLst/>
            </a:prstGeom>
          </p:spPr>
        </p:pic>
        <p:pic>
          <p:nvPicPr>
            <p:cNvPr id="21" name="图片 20" descr="小点1.png"/>
            <p:cNvPicPr>
              <a:picLocks noChangeAspect="1"/>
            </p:cNvPicPr>
            <p:nvPr/>
          </p:nvPicPr>
          <p:blipFill>
            <a:blip r:embed="rId2" cstate="print"/>
            <a:stretch>
              <a:fillRect/>
            </a:stretch>
          </p:blipFill>
          <p:spPr>
            <a:xfrm>
              <a:off x="1369740" y="2903488"/>
              <a:ext cx="151066" cy="148997"/>
            </a:xfrm>
            <a:prstGeom prst="rect">
              <a:avLst/>
            </a:prstGeom>
          </p:spPr>
        </p:pic>
        <p:sp>
          <p:nvSpPr>
            <p:cNvPr id="13" name="TextBox 82"/>
            <p:cNvSpPr txBox="1"/>
            <p:nvPr/>
          </p:nvSpPr>
          <p:spPr>
            <a:xfrm>
              <a:off x="928662" y="4160939"/>
              <a:ext cx="7143800" cy="78707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C00000"/>
                  </a:solidFill>
                  <a:latin typeface="张海山锐谐体2.0-授权联系：Samtype@QQ.com" pitchFamily="2" charset="-122"/>
                  <a:ea typeface="张海山锐谐体2.0-授权联系：Samtype@QQ.com" pitchFamily="2" charset="-122"/>
                </a:rPr>
                <a:t>■ </a:t>
              </a:r>
              <a:r>
                <a:rPr lang="zh-CN" altLang="en-US" sz="2000" b="1" dirty="0" smtClean="0">
                  <a:solidFill>
                    <a:srgbClr val="C00000"/>
                  </a:solidFill>
                  <a:latin typeface="微软雅黑" pitchFamily="34" charset="-122"/>
                  <a:ea typeface="微软雅黑" pitchFamily="34" charset="-122"/>
                </a:rPr>
                <a:t>了解</a:t>
              </a:r>
              <a:r>
                <a:rPr lang="en-US" altLang="zh-CN" sz="2000" b="1" dirty="0" err="1">
                  <a:solidFill>
                    <a:srgbClr val="C00000"/>
                  </a:solidFill>
                  <a:latin typeface="微软雅黑" pitchFamily="34" charset="-122"/>
                  <a:ea typeface="微软雅黑" pitchFamily="34" charset="-122"/>
                </a:rPr>
                <a:t>ucore</a:t>
              </a:r>
              <a:r>
                <a:rPr lang="zh-CN" altLang="en-US" sz="2000" b="1" dirty="0">
                  <a:solidFill>
                    <a:srgbClr val="C00000"/>
                  </a:solidFill>
                  <a:latin typeface="微软雅黑" pitchFamily="34" charset="-122"/>
                  <a:ea typeface="微软雅黑" pitchFamily="34" charset="-122"/>
                </a:rPr>
                <a:t>编程方法和通用数据结构</a:t>
              </a:r>
            </a:p>
            <a:p>
              <a:pPr marL="342900" indent="-342900">
                <a:lnSpc>
                  <a:spcPts val="1500"/>
                </a:lnSpc>
                <a:spcBef>
                  <a:spcPct val="20000"/>
                </a:spcBef>
              </a:pPr>
              <a:r>
                <a:rPr lang="zh-CN" altLang="en-US" sz="1600" b="1" dirty="0" smtClean="0">
                  <a:solidFill>
                    <a:srgbClr val="C00000"/>
                  </a:solidFill>
                  <a:latin typeface="微软雅黑" pitchFamily="34" charset="-122"/>
                  <a:ea typeface="微软雅黑" pitchFamily="34" charset="-122"/>
                </a:rPr>
                <a:t>          面向对象</a:t>
              </a:r>
              <a:r>
                <a:rPr lang="zh-CN" altLang="en-US" sz="1600" b="1" dirty="0">
                  <a:solidFill>
                    <a:srgbClr val="C00000"/>
                  </a:solidFill>
                  <a:latin typeface="微软雅黑" pitchFamily="34" charset="-122"/>
                  <a:ea typeface="微软雅黑" pitchFamily="34" charset="-122"/>
                </a:rPr>
                <a:t>编程方法</a:t>
              </a:r>
            </a:p>
            <a:p>
              <a:pPr marL="342900" indent="-342900">
                <a:lnSpc>
                  <a:spcPts val="1500"/>
                </a:lnSpc>
                <a:spcBef>
                  <a:spcPct val="20000"/>
                </a:spcBef>
              </a:pPr>
              <a:r>
                <a:rPr lang="zh-CN" altLang="en-US" sz="1600" b="1" dirty="0" smtClean="0">
                  <a:solidFill>
                    <a:srgbClr val="C00000"/>
                  </a:solidFill>
                  <a:latin typeface="微软雅黑" pitchFamily="34" charset="-122"/>
                  <a:ea typeface="微软雅黑" pitchFamily="34" charset="-122"/>
                </a:rPr>
                <a:t>          通用</a:t>
              </a:r>
              <a:r>
                <a:rPr lang="zh-CN" altLang="en-US" sz="1600" b="1" dirty="0">
                  <a:solidFill>
                    <a:srgbClr val="C00000"/>
                  </a:solidFill>
                  <a:latin typeface="微软雅黑" pitchFamily="34" charset="-122"/>
                  <a:ea typeface="微软雅黑" pitchFamily="34" charset="-122"/>
                </a:rPr>
                <a:t>数据结构</a:t>
              </a:r>
            </a:p>
          </p:txBody>
        </p:sp>
        <p:pic>
          <p:nvPicPr>
            <p:cNvPr id="14" name="图片 13" descr="小点1.png"/>
            <p:cNvPicPr>
              <a:picLocks noChangeAspect="1"/>
            </p:cNvPicPr>
            <p:nvPr/>
          </p:nvPicPr>
          <p:blipFill>
            <a:blip r:embed="rId2" cstate="print"/>
            <a:stretch>
              <a:fillRect/>
            </a:stretch>
          </p:blipFill>
          <p:spPr>
            <a:xfrm>
              <a:off x="1364647" y="3430671"/>
              <a:ext cx="151066" cy="148997"/>
            </a:xfrm>
            <a:prstGeom prst="rect">
              <a:avLst/>
            </a:prstGeom>
          </p:spPr>
        </p:pic>
        <p:pic>
          <p:nvPicPr>
            <p:cNvPr id="22" name="图片 21" descr="小点1.png"/>
            <p:cNvPicPr>
              <a:picLocks noChangeAspect="1"/>
            </p:cNvPicPr>
            <p:nvPr/>
          </p:nvPicPr>
          <p:blipFill>
            <a:blip r:embed="rId2" cstate="print"/>
            <a:stretch>
              <a:fillRect/>
            </a:stretch>
          </p:blipFill>
          <p:spPr>
            <a:xfrm>
              <a:off x="1364647" y="3660459"/>
              <a:ext cx="151066" cy="148997"/>
            </a:xfrm>
            <a:prstGeom prst="rect">
              <a:avLst/>
            </a:prstGeom>
          </p:spPr>
        </p:pic>
        <p:pic>
          <p:nvPicPr>
            <p:cNvPr id="23" name="图片 22" descr="小点1.png"/>
            <p:cNvPicPr>
              <a:picLocks noChangeAspect="1"/>
            </p:cNvPicPr>
            <p:nvPr/>
          </p:nvPicPr>
          <p:blipFill>
            <a:blip r:embed="rId2" cstate="print"/>
            <a:stretch>
              <a:fillRect/>
            </a:stretch>
          </p:blipFill>
          <p:spPr>
            <a:xfrm>
              <a:off x="1369740" y="3900843"/>
              <a:ext cx="151066" cy="148997"/>
            </a:xfrm>
            <a:prstGeom prst="rect">
              <a:avLst/>
            </a:prstGeom>
          </p:spPr>
        </p:pic>
        <p:pic>
          <p:nvPicPr>
            <p:cNvPr id="24" name="图片 23" descr="小点1.png"/>
            <p:cNvPicPr>
              <a:picLocks noChangeAspect="1"/>
            </p:cNvPicPr>
            <p:nvPr/>
          </p:nvPicPr>
          <p:blipFill>
            <a:blip r:embed="rId2" cstate="print"/>
            <a:stretch>
              <a:fillRect/>
            </a:stretch>
          </p:blipFill>
          <p:spPr>
            <a:xfrm>
              <a:off x="1374833" y="4458200"/>
              <a:ext cx="151066" cy="148997"/>
            </a:xfrm>
            <a:prstGeom prst="rect">
              <a:avLst/>
            </a:prstGeom>
          </p:spPr>
        </p:pic>
        <p:pic>
          <p:nvPicPr>
            <p:cNvPr id="25" name="图片 24" descr="小点1.png"/>
            <p:cNvPicPr>
              <a:picLocks noChangeAspect="1"/>
            </p:cNvPicPr>
            <p:nvPr/>
          </p:nvPicPr>
          <p:blipFill>
            <a:blip r:embed="rId2" cstate="print"/>
            <a:stretch>
              <a:fillRect/>
            </a:stretch>
          </p:blipFill>
          <p:spPr>
            <a:xfrm>
              <a:off x="1374833" y="4687988"/>
              <a:ext cx="151066" cy="148997"/>
            </a:xfrm>
            <a:prstGeom prst="rect">
              <a:avLst/>
            </a:prstGeom>
          </p:spPr>
        </p:pic>
      </p:grpSp>
    </p:spTree>
    <p:extLst>
      <p:ext uri="{BB962C8B-B14F-4D97-AF65-F5344CB8AC3E}">
        <p14:creationId xmlns:p14="http://schemas.microsoft.com/office/powerpoint/2010/main" val="16817791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214296"/>
            <a:ext cx="6291554"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err="1">
                <a:solidFill>
                  <a:srgbClr val="11576A"/>
                </a:solidFill>
                <a:latin typeface="微软雅黑" pitchFamily="34" charset="-122"/>
                <a:ea typeface="微软雅黑" pitchFamily="34" charset="-122"/>
              </a:rPr>
              <a:t>ucore</a:t>
            </a:r>
            <a:r>
              <a:rPr lang="zh-CN" altLang="en-US" sz="3000" b="1" dirty="0">
                <a:solidFill>
                  <a:srgbClr val="11576A"/>
                </a:solidFill>
                <a:latin typeface="微软雅黑" pitchFamily="34" charset="-122"/>
                <a:ea typeface="微软雅黑" pitchFamily="34" charset="-122"/>
              </a:rPr>
              <a:t>编程方法和通用数据结构</a:t>
            </a:r>
          </a:p>
        </p:txBody>
      </p:sp>
      <p:sp>
        <p:nvSpPr>
          <p:cNvPr id="57" name="TextBox 82"/>
          <p:cNvSpPr txBox="1"/>
          <p:nvPr/>
        </p:nvSpPr>
        <p:spPr>
          <a:xfrm>
            <a:off x="928662" y="927760"/>
            <a:ext cx="6883698" cy="707886"/>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ucore主要基于C语言设计，采用了一定的面向对象编程方法。</a:t>
            </a:r>
          </a:p>
        </p:txBody>
      </p:sp>
      <p:sp>
        <p:nvSpPr>
          <p:cNvPr id="2" name="矩形 1"/>
          <p:cNvSpPr/>
          <p:nvPr/>
        </p:nvSpPr>
        <p:spPr>
          <a:xfrm>
            <a:off x="1368152" y="1707654"/>
            <a:ext cx="4572000" cy="2973122"/>
          </a:xfrm>
          <a:prstGeom prst="rect">
            <a:avLst/>
          </a:prstGeom>
        </p:spPr>
        <p:txBody>
          <a:bodyPr>
            <a:spAutoFit/>
          </a:bodyPr>
          <a:lstStyle/>
          <a:p>
            <a:pPr>
              <a:lnSpc>
                <a:spcPct val="80000"/>
              </a:lnSpc>
              <a:spcBef>
                <a:spcPct val="0"/>
              </a:spcBef>
            </a:pPr>
            <a:r>
              <a:rPr lang="zh-CN" altLang="en-US" dirty="0">
                <a:latin typeface="Times" panose="02020603050405020304" pitchFamily="18" charset="0"/>
              </a:rPr>
              <a:t>/lab2/kern/mm/pmm.h</a:t>
            </a:r>
          </a:p>
          <a:p>
            <a:pPr>
              <a:lnSpc>
                <a:spcPct val="80000"/>
              </a:lnSpc>
              <a:spcBef>
                <a:spcPct val="0"/>
              </a:spcBef>
            </a:pPr>
            <a:r>
              <a:rPr lang="zh-CN" altLang="en-US" dirty="0">
                <a:latin typeface="Times" panose="02020603050405020304" pitchFamily="18" charset="0"/>
              </a:rPr>
              <a:t>---------------------------------</a:t>
            </a:r>
          </a:p>
          <a:p>
            <a:pPr>
              <a:lnSpc>
                <a:spcPct val="80000"/>
              </a:lnSpc>
              <a:spcBef>
                <a:spcPct val="0"/>
              </a:spcBef>
            </a:pPr>
            <a:r>
              <a:rPr lang="zh-CN" altLang="en-US" dirty="0">
                <a:latin typeface="Times" panose="02020603050405020304" pitchFamily="18" charset="0"/>
              </a:rPr>
              <a:t>struct pmm_manager {</a:t>
            </a:r>
          </a:p>
          <a:p>
            <a:pPr>
              <a:lnSpc>
                <a:spcPct val="80000"/>
              </a:lnSpc>
              <a:spcBef>
                <a:spcPct val="0"/>
              </a:spcBef>
            </a:pPr>
            <a:r>
              <a:rPr lang="zh-CN" altLang="en-US" dirty="0">
                <a:latin typeface="Times" panose="02020603050405020304" pitchFamily="18" charset="0"/>
              </a:rPr>
              <a:t>    const char *name;  </a:t>
            </a:r>
          </a:p>
          <a:p>
            <a:pPr>
              <a:lnSpc>
                <a:spcPct val="80000"/>
              </a:lnSpc>
              <a:spcBef>
                <a:spcPct val="0"/>
              </a:spcBef>
            </a:pPr>
            <a:r>
              <a:rPr lang="zh-CN" altLang="en-US" dirty="0">
                <a:latin typeface="Times" panose="02020603050405020304" pitchFamily="18" charset="0"/>
              </a:rPr>
              <a:t>    void (*init)(void); </a:t>
            </a:r>
          </a:p>
          <a:p>
            <a:pPr>
              <a:lnSpc>
                <a:spcPct val="80000"/>
              </a:lnSpc>
              <a:spcBef>
                <a:spcPct val="0"/>
              </a:spcBef>
            </a:pPr>
            <a:r>
              <a:rPr lang="zh-CN" altLang="en-US" dirty="0">
                <a:latin typeface="Times" panose="02020603050405020304" pitchFamily="18" charset="0"/>
              </a:rPr>
              <a:t>    void (*init_memmap)(struct Page *base, size_t n); </a:t>
            </a:r>
          </a:p>
          <a:p>
            <a:pPr>
              <a:lnSpc>
                <a:spcPct val="80000"/>
              </a:lnSpc>
              <a:spcBef>
                <a:spcPct val="0"/>
              </a:spcBef>
            </a:pPr>
            <a:r>
              <a:rPr lang="zh-CN" altLang="en-US" dirty="0">
                <a:latin typeface="Times" panose="02020603050405020304" pitchFamily="18" charset="0"/>
              </a:rPr>
              <a:t>    struct Page *(*alloc_pages)(size_t n);  </a:t>
            </a:r>
          </a:p>
          <a:p>
            <a:pPr>
              <a:lnSpc>
                <a:spcPct val="80000"/>
              </a:lnSpc>
              <a:spcBef>
                <a:spcPct val="0"/>
              </a:spcBef>
            </a:pPr>
            <a:r>
              <a:rPr lang="zh-CN" altLang="en-US" dirty="0">
                <a:latin typeface="Times" panose="02020603050405020304" pitchFamily="18" charset="0"/>
              </a:rPr>
              <a:t>    void (*free_pages)(struct Page *base, size_t n);   </a:t>
            </a:r>
          </a:p>
          <a:p>
            <a:pPr>
              <a:lnSpc>
                <a:spcPct val="80000"/>
              </a:lnSpc>
              <a:spcBef>
                <a:spcPct val="0"/>
              </a:spcBef>
            </a:pPr>
            <a:r>
              <a:rPr lang="zh-CN" altLang="en-US" dirty="0">
                <a:latin typeface="Times" panose="02020603050405020304" pitchFamily="18" charset="0"/>
              </a:rPr>
              <a:t>    size_t (*nr_free_pages)(void);                     </a:t>
            </a:r>
          </a:p>
          <a:p>
            <a:pPr>
              <a:lnSpc>
                <a:spcPct val="80000"/>
              </a:lnSpc>
              <a:spcBef>
                <a:spcPct val="0"/>
              </a:spcBef>
            </a:pPr>
            <a:r>
              <a:rPr lang="zh-CN" altLang="en-US" dirty="0">
                <a:latin typeface="Times" panose="02020603050405020304" pitchFamily="18" charset="0"/>
              </a:rPr>
              <a:t>    void (*check)(void);                               </a:t>
            </a:r>
          </a:p>
          <a:p>
            <a:pPr>
              <a:lnSpc>
                <a:spcPct val="80000"/>
              </a:lnSpc>
              <a:spcBef>
                <a:spcPct val="0"/>
              </a:spcBef>
            </a:pPr>
            <a:r>
              <a:rPr lang="zh-CN" altLang="en-US" dirty="0">
                <a:latin typeface="Times" panose="02020603050405020304" pitchFamily="18" charset="0"/>
              </a:rPr>
              <a:t>};</a:t>
            </a:r>
          </a:p>
        </p:txBody>
      </p:sp>
    </p:spTree>
    <p:extLst>
      <p:ext uri="{BB962C8B-B14F-4D97-AF65-F5344CB8AC3E}">
        <p14:creationId xmlns:p14="http://schemas.microsoft.com/office/powerpoint/2010/main" val="19145906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214296"/>
            <a:ext cx="6291554"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err="1">
                <a:solidFill>
                  <a:srgbClr val="11576A"/>
                </a:solidFill>
                <a:latin typeface="微软雅黑" pitchFamily="34" charset="-122"/>
                <a:ea typeface="微软雅黑" pitchFamily="34" charset="-122"/>
              </a:rPr>
              <a:t>ucore</a:t>
            </a:r>
            <a:r>
              <a:rPr lang="zh-CN" altLang="en-US" sz="3000" b="1" dirty="0">
                <a:solidFill>
                  <a:srgbClr val="11576A"/>
                </a:solidFill>
                <a:latin typeface="微软雅黑" pitchFamily="34" charset="-122"/>
                <a:ea typeface="微软雅黑" pitchFamily="34" charset="-122"/>
              </a:rPr>
              <a:t>编程方法和通用数据结构</a:t>
            </a:r>
          </a:p>
        </p:txBody>
      </p:sp>
      <p:sp>
        <p:nvSpPr>
          <p:cNvPr id="57" name="TextBox 82"/>
          <p:cNvSpPr txBox="1"/>
          <p:nvPr/>
        </p:nvSpPr>
        <p:spPr>
          <a:xfrm>
            <a:off x="755576" y="927760"/>
            <a:ext cx="6883698" cy="400110"/>
          </a:xfrm>
          <a:prstGeom prst="rect">
            <a:avLst/>
          </a:prstGeom>
          <a:noFill/>
        </p:spPr>
        <p:txBody>
          <a:bodyPr wrap="square" rtlCol="0">
            <a:spAutoFit/>
          </a:bodyPr>
          <a:lstStyle/>
          <a:p>
            <a:pPr marL="342900" lvl="1"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双向</a:t>
            </a:r>
            <a:r>
              <a:rPr lang="zh-CN" altLang="en-US" sz="2000" b="1" dirty="0">
                <a:solidFill>
                  <a:srgbClr val="11576A"/>
                </a:solidFill>
                <a:latin typeface="微软雅黑" pitchFamily="34" charset="-122"/>
                <a:ea typeface="微软雅黑" pitchFamily="34" charset="-122"/>
              </a:rPr>
              <a:t>循环链表</a:t>
            </a:r>
          </a:p>
        </p:txBody>
      </p:sp>
      <p:sp>
        <p:nvSpPr>
          <p:cNvPr id="5" name="Text Box 5"/>
          <p:cNvSpPr txBox="1">
            <a:spLocks noChangeArrowheads="1"/>
          </p:cNvSpPr>
          <p:nvPr/>
        </p:nvSpPr>
        <p:spPr bwMode="auto">
          <a:xfrm>
            <a:off x="1043608" y="1327870"/>
            <a:ext cx="28797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2"/>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typedef struct foo {</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a:t>
            </a:r>
            <a:r>
              <a:rPr lang="en-US" altLang="zh-CN" dirty="0" err="1">
                <a:latin typeface="Times" panose="02020603050405020304" pitchFamily="18" charset="0"/>
                <a:ea typeface="宋体" panose="02010600030101010101" pitchFamily="2" charset="-122"/>
              </a:rPr>
              <a:t>ElemType</a:t>
            </a:r>
            <a:r>
              <a:rPr lang="en-US" altLang="zh-CN" dirty="0">
                <a:latin typeface="Times" panose="02020603050405020304" pitchFamily="18" charset="0"/>
                <a:ea typeface="宋体" panose="02010600030101010101" pitchFamily="2" charset="-122"/>
              </a:rPr>
              <a:t> data;</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struct foo *</a:t>
            </a:r>
            <a:r>
              <a:rPr lang="en-US" altLang="zh-CN" dirty="0" err="1">
                <a:latin typeface="Times" panose="02020603050405020304" pitchFamily="18" charset="0"/>
                <a:ea typeface="宋体" panose="02010600030101010101" pitchFamily="2" charset="-122"/>
              </a:rPr>
              <a:t>prev</a:t>
            </a:r>
            <a:r>
              <a:rPr lang="en-US" altLang="zh-CN" dirty="0">
                <a:latin typeface="Times" panose="02020603050405020304" pitchFamily="18" charset="0"/>
                <a:ea typeface="宋体" panose="02010600030101010101" pitchFamily="2" charset="-122"/>
              </a:rPr>
              <a:t>;</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a:t>
            </a:r>
            <a:r>
              <a:rPr lang="en-US" altLang="zh-CN" dirty="0" err="1">
                <a:latin typeface="Times" panose="02020603050405020304" pitchFamily="18" charset="0"/>
                <a:ea typeface="宋体" panose="02010600030101010101" pitchFamily="2" charset="-122"/>
              </a:rPr>
              <a:t>struct</a:t>
            </a:r>
            <a:r>
              <a:rPr lang="en-US" altLang="zh-CN" dirty="0">
                <a:latin typeface="Times" panose="02020603050405020304" pitchFamily="18" charset="0"/>
                <a:ea typeface="宋体" panose="02010600030101010101" pitchFamily="2" charset="-122"/>
              </a:rPr>
              <a:t> foo *next;</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a:t>
            </a:r>
            <a:r>
              <a:rPr lang="en-US" altLang="zh-CN" dirty="0" err="1">
                <a:latin typeface="Times" panose="02020603050405020304" pitchFamily="18" charset="0"/>
                <a:ea typeface="宋体" panose="02010600030101010101" pitchFamily="2" charset="-122"/>
              </a:rPr>
              <a:t>foo_t</a:t>
            </a:r>
            <a:r>
              <a:rPr lang="en-US" altLang="zh-CN" dirty="0">
                <a:latin typeface="Times" panose="02020603050405020304" pitchFamily="18" charset="0"/>
                <a:ea typeface="宋体" panose="02010600030101010101" pitchFamily="2" charset="-122"/>
              </a:rPr>
              <a:t>;</a:t>
            </a:r>
          </a:p>
          <a:p>
            <a:pPr eaLnBrk="1" hangingPunct="1">
              <a:spcBef>
                <a:spcPct val="0"/>
              </a:spcBef>
              <a:buClrTx/>
              <a:buSzTx/>
              <a:buFont typeface="Arial" panose="020B0604020202020204" pitchFamily="34" charset="0"/>
              <a:buNone/>
            </a:pPr>
            <a:endParaRPr lang="en-US" altLang="zh-CN" dirty="0">
              <a:latin typeface="Times" panose="02020603050405020304" pitchFamily="18" charset="0"/>
              <a:ea typeface="宋体" panose="02010600030101010101" pitchFamily="2" charset="-122"/>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419732"/>
            <a:ext cx="4680519" cy="1656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82"/>
          <p:cNvSpPr txBox="1"/>
          <p:nvPr/>
        </p:nvSpPr>
        <p:spPr>
          <a:xfrm>
            <a:off x="1122405" y="3651870"/>
            <a:ext cx="6257907" cy="707886"/>
          </a:xfrm>
          <a:prstGeom prst="rect">
            <a:avLst/>
          </a:prstGeom>
          <a:noFill/>
        </p:spPr>
        <p:txBody>
          <a:bodyPr wrap="square" rtlCol="0">
            <a:spAutoFit/>
          </a:bodyPr>
          <a:lstStyle/>
          <a:p>
            <a:pPr marL="0" lvl="1">
              <a:spcBef>
                <a:spcPct val="20000"/>
              </a:spcBef>
            </a:pPr>
            <a:r>
              <a:rPr lang="zh-CN" altLang="en-US" sz="2000" b="1" dirty="0">
                <a:solidFill>
                  <a:srgbClr val="11576A"/>
                </a:solidFill>
                <a:latin typeface="微软雅黑" pitchFamily="34" charset="-122"/>
                <a:ea typeface="微软雅黑" pitchFamily="34" charset="-122"/>
              </a:rPr>
              <a:t>需要为每种特定数据结构类型定义针对这个数据结构的特定链表插入、删除等各种操作，会导致代码冗余。</a:t>
            </a:r>
          </a:p>
        </p:txBody>
      </p:sp>
    </p:spTree>
    <p:extLst>
      <p:ext uri="{BB962C8B-B14F-4D97-AF65-F5344CB8AC3E}">
        <p14:creationId xmlns:p14="http://schemas.microsoft.com/office/powerpoint/2010/main" val="26147374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5"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214296"/>
            <a:ext cx="6291554"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err="1">
                <a:solidFill>
                  <a:srgbClr val="11576A"/>
                </a:solidFill>
                <a:latin typeface="微软雅黑" pitchFamily="34" charset="-122"/>
                <a:ea typeface="微软雅黑" pitchFamily="34" charset="-122"/>
              </a:rPr>
              <a:t>ucore</a:t>
            </a:r>
            <a:r>
              <a:rPr lang="zh-CN" altLang="en-US" sz="3000" b="1" dirty="0">
                <a:solidFill>
                  <a:srgbClr val="11576A"/>
                </a:solidFill>
                <a:latin typeface="微软雅黑" pitchFamily="34" charset="-122"/>
                <a:ea typeface="微软雅黑" pitchFamily="34" charset="-122"/>
              </a:rPr>
              <a:t>编程方法和通用数据结构</a:t>
            </a:r>
          </a:p>
        </p:txBody>
      </p:sp>
      <p:sp>
        <p:nvSpPr>
          <p:cNvPr id="57" name="TextBox 82"/>
          <p:cNvSpPr txBox="1"/>
          <p:nvPr/>
        </p:nvSpPr>
        <p:spPr>
          <a:xfrm>
            <a:off x="755576" y="843558"/>
            <a:ext cx="6883698" cy="400110"/>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uCore的双向链表结构定义</a:t>
            </a:r>
          </a:p>
        </p:txBody>
      </p:sp>
      <p:sp>
        <p:nvSpPr>
          <p:cNvPr id="8" name="Text Box 5"/>
          <p:cNvSpPr txBox="1">
            <a:spLocks noChangeArrowheads="1"/>
          </p:cNvSpPr>
          <p:nvPr/>
        </p:nvSpPr>
        <p:spPr bwMode="auto">
          <a:xfrm>
            <a:off x="1115616" y="1234158"/>
            <a:ext cx="343651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3"/>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struct </a:t>
            </a:r>
            <a:r>
              <a:rPr lang="en-US" altLang="zh-CN" sz="2000" dirty="0" err="1">
                <a:latin typeface="Times" panose="02020603050405020304" pitchFamily="18" charset="0"/>
                <a:ea typeface="宋体" panose="02010600030101010101" pitchFamily="2" charset="-122"/>
              </a:rPr>
              <a:t>list_entry</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struct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prev</a:t>
            </a:r>
            <a:r>
              <a:rPr lang="en-US" altLang="zh-CN" sz="2000" dirty="0">
                <a:latin typeface="Times" panose="02020603050405020304" pitchFamily="18" charset="0"/>
                <a:ea typeface="宋体" panose="02010600030101010101" pitchFamily="2" charset="-122"/>
              </a:rPr>
              <a:t>, *next;</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a:t>
            </a:r>
          </a:p>
        </p:txBody>
      </p:sp>
      <p:sp>
        <p:nvSpPr>
          <p:cNvPr id="9" name="Text Box 6"/>
          <p:cNvSpPr txBox="1">
            <a:spLocks noChangeArrowheads="1"/>
          </p:cNvSpPr>
          <p:nvPr/>
        </p:nvSpPr>
        <p:spPr bwMode="auto">
          <a:xfrm>
            <a:off x="1115616" y="2159939"/>
            <a:ext cx="3346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3"/>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typedef struct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free_list</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unsigned </a:t>
            </a:r>
            <a:r>
              <a:rPr lang="en-US" altLang="zh-CN" sz="2000" dirty="0" err="1">
                <a:latin typeface="Times" panose="02020603050405020304" pitchFamily="18" charset="0"/>
                <a:ea typeface="宋体" panose="02010600030101010101" pitchFamily="2" charset="-122"/>
              </a:rPr>
              <a:t>int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nr_free</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free_area_t</a:t>
            </a:r>
            <a:r>
              <a:rPr lang="en-US" altLang="zh-CN" sz="2000" dirty="0">
                <a:latin typeface="Times" panose="02020603050405020304" pitchFamily="18" charset="0"/>
                <a:ea typeface="宋体" panose="02010600030101010101" pitchFamily="2" charset="-122"/>
              </a:rPr>
              <a:t>;</a:t>
            </a:r>
          </a:p>
        </p:txBody>
      </p:sp>
      <p:sp>
        <p:nvSpPr>
          <p:cNvPr id="10" name="Text Box 7"/>
          <p:cNvSpPr txBox="1">
            <a:spLocks noChangeArrowheads="1"/>
          </p:cNvSpPr>
          <p:nvPr/>
        </p:nvSpPr>
        <p:spPr bwMode="auto">
          <a:xfrm>
            <a:off x="1115616" y="3423652"/>
            <a:ext cx="281359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3"/>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struct Page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atomic_t</a:t>
            </a:r>
            <a:r>
              <a:rPr lang="en-US" altLang="zh-CN" sz="2000" dirty="0">
                <a:latin typeface="Times" panose="02020603050405020304" pitchFamily="18" charset="0"/>
                <a:ea typeface="宋体" panose="02010600030101010101" pitchFamily="2" charset="-122"/>
              </a:rPr>
              <a:t> ref;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page_link</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a:t>
            </a:r>
          </a:p>
        </p:txBody>
      </p:sp>
      <p:graphicFrame>
        <p:nvGraphicFramePr>
          <p:cNvPr id="11" name="Object 8"/>
          <p:cNvGraphicFramePr>
            <a:graphicFrameLocks/>
          </p:cNvGraphicFramePr>
          <p:nvPr>
            <p:extLst>
              <p:ext uri="{D42A27DB-BD31-4B8C-83A1-F6EECF244321}">
                <p14:modId xmlns:p14="http://schemas.microsoft.com/office/powerpoint/2010/main" val="2147899669"/>
              </p:ext>
            </p:extLst>
          </p:nvPr>
        </p:nvGraphicFramePr>
        <p:xfrm>
          <a:off x="4788024" y="1243668"/>
          <a:ext cx="3752850" cy="3489325"/>
        </p:xfrm>
        <a:graphic>
          <a:graphicData uri="http://schemas.openxmlformats.org/presentationml/2006/ole">
            <mc:AlternateContent xmlns:mc="http://schemas.openxmlformats.org/markup-compatibility/2006">
              <mc:Choice xmlns:v="urn:schemas-microsoft-com:vml" Requires="v">
                <p:oleObj spid="_x0000_s11290" name="Visio" r:id="rId4" imgW="2780489" imgH="2471198" progId="Visio.Drawing.11">
                  <p:embed/>
                </p:oleObj>
              </mc:Choice>
              <mc:Fallback>
                <p:oleObj name="Visio" r:id="rId4" imgW="2780489" imgH="2471198" progId="Visio.Drawing.11">
                  <p:embed/>
                  <p:pic>
                    <p:nvPicPr>
                      <p:cNvPr id="0" name=""/>
                      <p:cNvPicPr>
                        <a:picLocks noChangeArrowheads="1"/>
                      </p:cNvPicPr>
                      <p:nvPr/>
                    </p:nvPicPr>
                    <p:blipFill>
                      <a:blip r:embed="rId5"/>
                      <a:srcRect/>
                      <a:stretch>
                        <a:fillRect/>
                      </a:stretch>
                    </p:blipFill>
                    <p:spPr bwMode="auto">
                      <a:xfrm>
                        <a:off x="4788024" y="1243668"/>
                        <a:ext cx="375285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52791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23928" y="205979"/>
            <a:ext cx="1954560" cy="857250"/>
          </a:xfrm>
        </p:spPr>
        <p:txBody>
          <a:bodyPr/>
          <a:lstStyle/>
          <a:p>
            <a:pPr algn="l"/>
            <a:r>
              <a:rPr lang="zh-CN" altLang="en-US" sz="3000" b="1" dirty="0">
                <a:solidFill>
                  <a:srgbClr val="11576A"/>
                </a:solidFill>
                <a:latin typeface="微软雅黑" pitchFamily="34" charset="-122"/>
                <a:ea typeface="微软雅黑" pitchFamily="34" charset="-122"/>
                <a:cs typeface="+mn-cs"/>
              </a:rPr>
              <a:t>前言</a:t>
            </a:r>
          </a:p>
        </p:txBody>
      </p:sp>
      <p:sp>
        <p:nvSpPr>
          <p:cNvPr id="4" name="Rectangle 3"/>
          <p:cNvSpPr txBox="1">
            <a:spLocks noChangeArrowheads="1"/>
          </p:cNvSpPr>
          <p:nvPr/>
        </p:nvSpPr>
        <p:spPr>
          <a:xfrm>
            <a:off x="1115616" y="987574"/>
            <a:ext cx="72008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对</a:t>
            </a:r>
            <a:r>
              <a:rPr lang="zh-CN" altLang="en-US" sz="2000" b="1" dirty="0">
                <a:solidFill>
                  <a:srgbClr val="11576A"/>
                </a:solidFill>
                <a:latin typeface="微软雅黑" pitchFamily="34" charset="-122"/>
                <a:ea typeface="微软雅黑" pitchFamily="34" charset="-122"/>
              </a:rPr>
              <a:t>操作系统课程教学的</a:t>
            </a:r>
            <a:r>
              <a:rPr lang="zh-CN" altLang="en-US" sz="2000" b="1" dirty="0" smtClean="0">
                <a:solidFill>
                  <a:srgbClr val="11576A"/>
                </a:solidFill>
                <a:latin typeface="微软雅黑" pitchFamily="34" charset="-122"/>
                <a:ea typeface="微软雅黑" pitchFamily="34" charset="-122"/>
              </a:rPr>
              <a:t>理解（</a:t>
            </a:r>
            <a:r>
              <a:rPr lang="en-US" altLang="zh-CN" sz="2000" b="1" dirty="0" smtClean="0">
                <a:solidFill>
                  <a:srgbClr val="11576A"/>
                </a:solidFill>
                <a:latin typeface="微软雅黑" pitchFamily="34" charset="-122"/>
                <a:ea typeface="微软雅黑" pitchFamily="34" charset="-122"/>
              </a:rPr>
              <a:t>Why</a:t>
            </a:r>
            <a:r>
              <a:rPr lang="zh-CN" altLang="en-US" sz="2000" b="1" dirty="0" smtClean="0">
                <a:solidFill>
                  <a:srgbClr val="11576A"/>
                </a:solidFill>
                <a:latin typeface="微软雅黑" pitchFamily="34" charset="-122"/>
                <a:ea typeface="微软雅黑" pitchFamily="34" charset="-122"/>
              </a:rPr>
              <a:t>）</a:t>
            </a:r>
            <a:endParaRPr lang="zh-CN" altLang="en-US" sz="2000" b="1" dirty="0">
              <a:solidFill>
                <a:srgbClr val="11576A"/>
              </a:solidFill>
              <a:latin typeface="微软雅黑" pitchFamily="34" charset="-122"/>
              <a:ea typeface="微软雅黑" pitchFamily="34" charset="-122"/>
            </a:endParaRPr>
          </a:p>
          <a:p>
            <a:pPr marL="0" lvl="1" indent="0">
              <a:buNone/>
            </a:pPr>
            <a:r>
              <a:rPr lang="zh-CN" altLang="en-US" sz="1800" b="1" dirty="0" smtClean="0">
                <a:solidFill>
                  <a:srgbClr val="11576A"/>
                </a:solidFill>
                <a:latin typeface="微软雅黑" pitchFamily="34" charset="-122"/>
                <a:ea typeface="微软雅黑" pitchFamily="34" charset="-122"/>
              </a:rPr>
              <a:t>         计算机科学</a:t>
            </a:r>
            <a:r>
              <a:rPr lang="zh-CN" altLang="en-US" sz="1800" b="1" dirty="0">
                <a:solidFill>
                  <a:srgbClr val="11576A"/>
                </a:solidFill>
                <a:latin typeface="微软雅黑" pitchFamily="34" charset="-122"/>
                <a:ea typeface="微软雅黑" pitchFamily="34" charset="-122"/>
              </a:rPr>
              <a:t>与计算机工程相结合</a:t>
            </a:r>
          </a:p>
          <a:p>
            <a:pPr marL="0" lvl="1" indent="0">
              <a:buNone/>
            </a:pPr>
            <a:r>
              <a:rPr lang="zh-CN" altLang="en-US" sz="1800" b="1" dirty="0" smtClean="0">
                <a:solidFill>
                  <a:srgbClr val="11576A"/>
                </a:solidFill>
                <a:latin typeface="微软雅黑" pitchFamily="34" charset="-122"/>
                <a:ea typeface="微软雅黑" pitchFamily="34" charset="-122"/>
              </a:rPr>
              <a:t>         原理</a:t>
            </a:r>
            <a:r>
              <a:rPr lang="zh-CN" altLang="en-US" sz="1800" b="1" dirty="0">
                <a:solidFill>
                  <a:srgbClr val="11576A"/>
                </a:solidFill>
                <a:latin typeface="微软雅黑" pitchFamily="34" charset="-122"/>
                <a:ea typeface="微软雅黑" pitchFamily="34" charset="-122"/>
              </a:rPr>
              <a:t>和实验教学内容并行进行</a:t>
            </a:r>
          </a:p>
          <a:p>
            <a:pPr marL="0" lvl="2" indent="0">
              <a:buNone/>
            </a:pPr>
            <a:r>
              <a:rPr lang="zh-CN" altLang="en-US" sz="1800" b="1" dirty="0" smtClean="0">
                <a:solidFill>
                  <a:srgbClr val="11576A"/>
                </a:solidFill>
                <a:latin typeface="微软雅黑" pitchFamily="34" charset="-122"/>
                <a:ea typeface="微软雅黑" pitchFamily="34" charset="-122"/>
              </a:rPr>
              <a:t>          </a:t>
            </a:r>
            <a:r>
              <a:rPr lang="en-US" altLang="zh-CN" sz="1800" b="1" dirty="0" smtClean="0">
                <a:solidFill>
                  <a:srgbClr val="11576A"/>
                </a:solidFill>
                <a:latin typeface="微软雅黑" pitchFamily="34" charset="-122"/>
                <a:ea typeface="微软雅黑" pitchFamily="34" charset="-122"/>
              </a:rPr>
              <a:t>· --&gt;…</a:t>
            </a:r>
            <a:r>
              <a:rPr lang="zh-CN" altLang="en-US" sz="1800" b="1" dirty="0" smtClean="0">
                <a:solidFill>
                  <a:srgbClr val="11576A"/>
                </a:solidFill>
                <a:latin typeface="微软雅黑" pitchFamily="34" charset="-122"/>
                <a:ea typeface="微软雅黑" pitchFamily="34" charset="-122"/>
              </a:rPr>
              <a:t>实验</a:t>
            </a:r>
            <a:r>
              <a:rPr lang="en-US" altLang="zh-CN" sz="1800" b="1" dirty="0">
                <a:solidFill>
                  <a:srgbClr val="11576A"/>
                </a:solidFill>
                <a:latin typeface="微软雅黑" pitchFamily="34" charset="-122"/>
                <a:ea typeface="微软雅黑" pitchFamily="34" charset="-122"/>
              </a:rPr>
              <a:t>--&gt;</a:t>
            </a:r>
            <a:r>
              <a:rPr lang="zh-CN" altLang="en-US" sz="1800" b="1" dirty="0">
                <a:solidFill>
                  <a:srgbClr val="11576A"/>
                </a:solidFill>
                <a:latin typeface="微软雅黑" pitchFamily="34" charset="-122"/>
                <a:ea typeface="微软雅黑" pitchFamily="34" charset="-122"/>
              </a:rPr>
              <a:t>原理</a:t>
            </a:r>
            <a:r>
              <a:rPr lang="en-US" altLang="zh-CN" sz="1800" b="1" dirty="0">
                <a:solidFill>
                  <a:srgbClr val="11576A"/>
                </a:solidFill>
                <a:latin typeface="微软雅黑" pitchFamily="34" charset="-122"/>
                <a:ea typeface="微软雅黑" pitchFamily="34" charset="-122"/>
              </a:rPr>
              <a:t>--&gt;</a:t>
            </a:r>
            <a:r>
              <a:rPr lang="zh-CN" altLang="en-US" sz="1800" b="1" dirty="0">
                <a:solidFill>
                  <a:srgbClr val="11576A"/>
                </a:solidFill>
                <a:latin typeface="微软雅黑" pitchFamily="34" charset="-122"/>
                <a:ea typeface="微软雅黑" pitchFamily="34" charset="-122"/>
              </a:rPr>
              <a:t>实验</a:t>
            </a:r>
            <a:r>
              <a:rPr lang="en-US" altLang="zh-CN" sz="1800" b="1" dirty="0">
                <a:solidFill>
                  <a:srgbClr val="11576A"/>
                </a:solidFill>
                <a:latin typeface="微软雅黑" pitchFamily="34" charset="-122"/>
                <a:ea typeface="微软雅黑" pitchFamily="34" charset="-122"/>
              </a:rPr>
              <a:t>--&gt;</a:t>
            </a:r>
            <a:r>
              <a:rPr lang="zh-CN" altLang="en-US" sz="1800" b="1" dirty="0">
                <a:solidFill>
                  <a:srgbClr val="11576A"/>
                </a:solidFill>
                <a:latin typeface="微软雅黑" pitchFamily="34" charset="-122"/>
                <a:ea typeface="微软雅黑" pitchFamily="34" charset="-122"/>
              </a:rPr>
              <a:t>原理</a:t>
            </a:r>
            <a:r>
              <a:rPr lang="en-US" altLang="zh-CN" sz="1800" b="1" dirty="0">
                <a:solidFill>
                  <a:srgbClr val="11576A"/>
                </a:solidFill>
                <a:latin typeface="微软雅黑" pitchFamily="34" charset="-122"/>
                <a:ea typeface="微软雅黑" pitchFamily="34" charset="-122"/>
              </a:rPr>
              <a:t>--&gt;…</a:t>
            </a:r>
            <a:endParaRPr lang="zh-CN" altLang="en-US" sz="1800" b="1" dirty="0">
              <a:solidFill>
                <a:srgbClr val="11576A"/>
              </a:solidFill>
              <a:latin typeface="微软雅黑" pitchFamily="34" charset="-122"/>
              <a:ea typeface="微软雅黑" pitchFamily="34" charset="-122"/>
            </a:endParaRPr>
          </a:p>
          <a:p>
            <a:pPr marL="0" lvl="1" indent="0">
              <a:buNone/>
            </a:pPr>
            <a:r>
              <a:rPr lang="zh-CN" altLang="en-US" sz="1800" b="1" dirty="0" smtClean="0">
                <a:solidFill>
                  <a:srgbClr val="11576A"/>
                </a:solidFill>
                <a:latin typeface="微软雅黑" pitchFamily="34" charset="-122"/>
                <a:ea typeface="微软雅黑" pitchFamily="34" charset="-122"/>
              </a:rPr>
              <a:t>         强调</a:t>
            </a:r>
            <a:r>
              <a:rPr lang="zh-CN" altLang="en-US" sz="1800" b="1" dirty="0">
                <a:solidFill>
                  <a:srgbClr val="11576A"/>
                </a:solidFill>
                <a:latin typeface="微软雅黑" pitchFamily="34" charset="-122"/>
                <a:ea typeface="微软雅黑" pitchFamily="34" charset="-122"/>
              </a:rPr>
              <a:t>动手编程实践</a:t>
            </a:r>
          </a:p>
          <a:p>
            <a:pPr marL="0" lvl="1" indent="0">
              <a:buNone/>
            </a:pPr>
            <a:r>
              <a:rPr lang="zh-CN" altLang="en-US" sz="1800" b="1" dirty="0" smtClean="0">
                <a:solidFill>
                  <a:srgbClr val="11576A"/>
                </a:solidFill>
                <a:latin typeface="微软雅黑" pitchFamily="34" charset="-122"/>
                <a:ea typeface="微软雅黑" pitchFamily="34" charset="-122"/>
              </a:rPr>
              <a:t>         实验</a:t>
            </a:r>
            <a:r>
              <a:rPr lang="zh-CN" altLang="en-US" sz="1800" b="1" dirty="0">
                <a:solidFill>
                  <a:srgbClr val="11576A"/>
                </a:solidFill>
                <a:latin typeface="微软雅黑" pitchFamily="34" charset="-122"/>
                <a:ea typeface="微软雅黑" pitchFamily="34" charset="-122"/>
              </a:rPr>
              <a:t>需求</a:t>
            </a:r>
          </a:p>
          <a:p>
            <a:pPr marL="0" lvl="2" indent="0">
              <a:buNone/>
            </a:pPr>
            <a:r>
              <a:rPr lang="zh-CN" altLang="en-US" sz="1800" b="1" dirty="0" smtClean="0">
                <a:solidFill>
                  <a:srgbClr val="11576A"/>
                </a:solidFill>
                <a:latin typeface="微软雅黑" pitchFamily="34" charset="-122"/>
                <a:ea typeface="微软雅黑" pitchFamily="34" charset="-122"/>
              </a:rPr>
              <a:t>          </a:t>
            </a:r>
            <a:r>
              <a:rPr lang="en-US" altLang="zh-CN" sz="1800" b="1" dirty="0" smtClean="0">
                <a:solidFill>
                  <a:srgbClr val="11576A"/>
                </a:solidFill>
                <a:latin typeface="微软雅黑" pitchFamily="34" charset="-122"/>
                <a:ea typeface="微软雅黑" pitchFamily="34" charset="-122"/>
              </a:rPr>
              <a:t>· </a:t>
            </a:r>
            <a:r>
              <a:rPr lang="zh-CN" altLang="en-US" sz="1800" b="1" dirty="0" smtClean="0">
                <a:solidFill>
                  <a:srgbClr val="11576A"/>
                </a:solidFill>
                <a:latin typeface="微软雅黑" pitchFamily="34" charset="-122"/>
                <a:ea typeface="微软雅黑" pitchFamily="34" charset="-122"/>
              </a:rPr>
              <a:t>理解</a:t>
            </a:r>
            <a:r>
              <a:rPr lang="zh-CN" altLang="en-US" sz="1800" b="1" dirty="0">
                <a:solidFill>
                  <a:srgbClr val="11576A"/>
                </a:solidFill>
                <a:latin typeface="微软雅黑" pitchFamily="34" charset="-122"/>
                <a:ea typeface="微软雅黑" pitchFamily="34" charset="-122"/>
              </a:rPr>
              <a:t>系统     循序渐进     阅读代码</a:t>
            </a:r>
          </a:p>
          <a:p>
            <a:pPr marL="0" lvl="2" indent="0">
              <a:buNone/>
            </a:pPr>
            <a:r>
              <a:rPr lang="zh-CN" altLang="en-US" sz="1800" b="1" dirty="0" smtClean="0">
                <a:solidFill>
                  <a:srgbClr val="11576A"/>
                </a:solidFill>
                <a:latin typeface="微软雅黑" pitchFamily="34" charset="-122"/>
                <a:ea typeface="微软雅黑" pitchFamily="34" charset="-122"/>
              </a:rPr>
              <a:t>          </a:t>
            </a:r>
            <a:r>
              <a:rPr lang="en-US" altLang="zh-CN" sz="1800" b="1" dirty="0" smtClean="0">
                <a:solidFill>
                  <a:srgbClr val="11576A"/>
                </a:solidFill>
                <a:latin typeface="微软雅黑" pitchFamily="34" charset="-122"/>
                <a:ea typeface="微软雅黑" pitchFamily="34" charset="-122"/>
              </a:rPr>
              <a:t>· </a:t>
            </a:r>
            <a:r>
              <a:rPr lang="zh-CN" altLang="en-US" sz="1800" b="1" dirty="0" smtClean="0">
                <a:solidFill>
                  <a:srgbClr val="11576A"/>
                </a:solidFill>
                <a:latin typeface="微软雅黑" pitchFamily="34" charset="-122"/>
                <a:ea typeface="微软雅黑" pitchFamily="34" charset="-122"/>
              </a:rPr>
              <a:t>把握</a:t>
            </a:r>
            <a:r>
              <a:rPr lang="zh-CN" altLang="en-US" sz="1800" b="1" dirty="0">
                <a:solidFill>
                  <a:srgbClr val="11576A"/>
                </a:solidFill>
                <a:latin typeface="微软雅黑" pitchFamily="34" charset="-122"/>
                <a:ea typeface="微软雅黑" pitchFamily="34" charset="-122"/>
              </a:rPr>
              <a:t>全局     功能完善     改进创新</a:t>
            </a:r>
          </a:p>
          <a:p>
            <a:pPr marL="0" lvl="2" indent="0">
              <a:buNone/>
            </a:pPr>
            <a:endParaRPr lang="zh-CN" altLang="en-US" sz="1800" b="1" dirty="0">
              <a:solidFill>
                <a:srgbClr val="11576A"/>
              </a:solidFill>
              <a:latin typeface="微软雅黑" pitchFamily="34" charset="-122"/>
              <a:ea typeface="微软雅黑" pitchFamily="34" charset="-122"/>
            </a:endParaRPr>
          </a:p>
          <a:p>
            <a:pPr marL="0" lvl="1" indent="0">
              <a:buNone/>
            </a:pPr>
            <a:endParaRPr lang="en-US" altLang="zh-CN" sz="1800" b="1" dirty="0">
              <a:solidFill>
                <a:srgbClr val="11576A"/>
              </a:solidFill>
              <a:latin typeface="微软雅黑" pitchFamily="34" charset="-122"/>
              <a:ea typeface="微软雅黑" pitchFamily="34" charset="-122"/>
            </a:endParaRPr>
          </a:p>
        </p:txBody>
      </p:sp>
      <p:pic>
        <p:nvPicPr>
          <p:cNvPr id="6" name="图片 5" descr="小点1.png"/>
          <p:cNvPicPr>
            <a:picLocks noChangeAspect="1"/>
          </p:cNvPicPr>
          <p:nvPr/>
        </p:nvPicPr>
        <p:blipFill>
          <a:blip r:embed="rId2" cstate="print"/>
          <a:stretch>
            <a:fillRect/>
          </a:stretch>
        </p:blipFill>
        <p:spPr>
          <a:xfrm>
            <a:off x="1533914" y="1464130"/>
            <a:ext cx="151066" cy="148997"/>
          </a:xfrm>
          <a:prstGeom prst="rect">
            <a:avLst/>
          </a:prstGeom>
        </p:spPr>
      </p:pic>
      <p:pic>
        <p:nvPicPr>
          <p:cNvPr id="7" name="图片 6" descr="小点1.png"/>
          <p:cNvPicPr>
            <a:picLocks noChangeAspect="1"/>
          </p:cNvPicPr>
          <p:nvPr/>
        </p:nvPicPr>
        <p:blipFill>
          <a:blip r:embed="rId2" cstate="print"/>
          <a:stretch>
            <a:fillRect/>
          </a:stretch>
        </p:blipFill>
        <p:spPr>
          <a:xfrm>
            <a:off x="1533914" y="1779662"/>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533914" y="2427734"/>
            <a:ext cx="151066" cy="148997"/>
          </a:xfrm>
          <a:prstGeom prst="rect">
            <a:avLst/>
          </a:prstGeom>
        </p:spPr>
      </p:pic>
      <p:pic>
        <p:nvPicPr>
          <p:cNvPr id="9" name="图片 8" descr="小点1.png"/>
          <p:cNvPicPr>
            <a:picLocks noChangeAspect="1"/>
          </p:cNvPicPr>
          <p:nvPr/>
        </p:nvPicPr>
        <p:blipFill>
          <a:blip r:embed="rId2" cstate="print"/>
          <a:stretch>
            <a:fillRect/>
          </a:stretch>
        </p:blipFill>
        <p:spPr>
          <a:xfrm>
            <a:off x="1533914" y="2756818"/>
            <a:ext cx="151066" cy="148997"/>
          </a:xfrm>
          <a:prstGeom prst="rect">
            <a:avLst/>
          </a:prstGeom>
        </p:spPr>
      </p:pic>
    </p:spTree>
    <p:extLst>
      <p:ext uri="{BB962C8B-B14F-4D97-AF65-F5344CB8AC3E}">
        <p14:creationId xmlns:p14="http://schemas.microsoft.com/office/powerpoint/2010/main" val="3369910137"/>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214296"/>
            <a:ext cx="6291554"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err="1">
                <a:solidFill>
                  <a:srgbClr val="11576A"/>
                </a:solidFill>
                <a:latin typeface="微软雅黑" pitchFamily="34" charset="-122"/>
                <a:ea typeface="微软雅黑" pitchFamily="34" charset="-122"/>
              </a:rPr>
              <a:t>ucore</a:t>
            </a:r>
            <a:r>
              <a:rPr lang="zh-CN" altLang="en-US" sz="3000" b="1" dirty="0">
                <a:solidFill>
                  <a:srgbClr val="11576A"/>
                </a:solidFill>
                <a:latin typeface="微软雅黑" pitchFamily="34" charset="-122"/>
                <a:ea typeface="微软雅黑" pitchFamily="34" charset="-122"/>
              </a:rPr>
              <a:t>编程方法和通用数据结构</a:t>
            </a:r>
          </a:p>
        </p:txBody>
      </p:sp>
      <p:graphicFrame>
        <p:nvGraphicFramePr>
          <p:cNvPr id="11" name="Object 8"/>
          <p:cNvGraphicFramePr>
            <a:graphicFrameLocks/>
          </p:cNvGraphicFramePr>
          <p:nvPr>
            <p:extLst/>
          </p:nvPr>
        </p:nvGraphicFramePr>
        <p:xfrm>
          <a:off x="6781613" y="912310"/>
          <a:ext cx="2326891" cy="2163496"/>
        </p:xfrm>
        <a:graphic>
          <a:graphicData uri="http://schemas.openxmlformats.org/presentationml/2006/ole">
            <mc:AlternateContent xmlns:mc="http://schemas.openxmlformats.org/markup-compatibility/2006">
              <mc:Choice xmlns:v="urn:schemas-microsoft-com:vml" Requires="v">
                <p:oleObj spid="_x0000_s12314" r:id="rId3" imgW="2781360" imgH="2467080" progId="Word.Document.12">
                  <p:embed/>
                </p:oleObj>
              </mc:Choice>
              <mc:Fallback>
                <p:oleObj r:id="rId3" imgW="2781360" imgH="2467080" progId="Word.Document.1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3" y="912310"/>
                        <a:ext cx="2326891" cy="2163496"/>
                      </a:xfrm>
                      <a:prstGeom prst="rect">
                        <a:avLst/>
                      </a:prstGeom>
                      <a:noFill/>
                      <a:ln>
                        <a:noFill/>
                      </a:ln>
                    </p:spPr>
                  </p:pic>
                </p:oleObj>
              </mc:Fallback>
            </mc:AlternateContent>
          </a:graphicData>
        </a:graphic>
      </p:graphicFrame>
      <p:grpSp>
        <p:nvGrpSpPr>
          <p:cNvPr id="2" name="组合 1"/>
          <p:cNvGrpSpPr/>
          <p:nvPr/>
        </p:nvGrpSpPr>
        <p:grpSpPr>
          <a:xfrm>
            <a:off x="755576" y="84355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链表</a:t>
              </a:r>
              <a:r>
                <a:rPr lang="zh-CN" altLang="en-US" sz="2000" b="1" dirty="0">
                  <a:solidFill>
                    <a:srgbClr val="11576A"/>
                  </a:solidFill>
                  <a:latin typeface="微软雅黑" pitchFamily="34" charset="-122"/>
                  <a:ea typeface="微软雅黑" pitchFamily="34" charset="-122"/>
                </a:rPr>
                <a:t>操作函数</a:t>
              </a: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_init(list_entry_t *elm)</a:t>
              </a: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_add_after和list_add_before</a:t>
              </a: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099632"/>
            <a:ext cx="6883698" cy="400110"/>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访问</a:t>
            </a:r>
            <a:r>
              <a:rPr lang="zh-CN" altLang="en-US" sz="2000" b="1" dirty="0">
                <a:solidFill>
                  <a:srgbClr val="11576A"/>
                </a:solidFill>
                <a:latin typeface="微软雅黑" pitchFamily="34" charset="-122"/>
                <a:ea typeface="微软雅黑" pitchFamily="34" charset="-122"/>
              </a:rPr>
              <a:t>链表节点所在的宿主数据结构</a:t>
            </a:r>
          </a:p>
        </p:txBody>
      </p:sp>
      <p:sp>
        <p:nvSpPr>
          <p:cNvPr id="16" name="Text Box 5"/>
          <p:cNvSpPr txBox="1">
            <a:spLocks noChangeArrowheads="1"/>
          </p:cNvSpPr>
          <p:nvPr/>
        </p:nvSpPr>
        <p:spPr bwMode="auto">
          <a:xfrm>
            <a:off x="1187624" y="2557785"/>
            <a:ext cx="567815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err="1">
                <a:latin typeface="Times" panose="02020603050405020304" pitchFamily="18" charset="0"/>
                <a:ea typeface="宋体" panose="02010600030101010101" pitchFamily="2" charset="-122"/>
              </a:rPr>
              <a:t>free_area_t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free_area</a:t>
            </a:r>
            <a:r>
              <a:rPr lang="en-US" altLang="zh-CN" sz="2000" dirty="0">
                <a:latin typeface="Times" panose="02020603050405020304" pitchFamily="18" charset="0"/>
                <a:ea typeface="宋体" panose="02010600030101010101" pitchFamily="2" charset="-122"/>
              </a:rPr>
              <a:t>; </a:t>
            </a:r>
          </a:p>
          <a:p>
            <a:pPr>
              <a:lnSpc>
                <a:spcPct val="90000"/>
              </a:lnSpc>
              <a:spcBef>
                <a:spcPct val="0"/>
              </a:spcBef>
              <a:buClrTx/>
              <a:buSzTx/>
              <a:buNone/>
            </a:pP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 le = &amp;</a:t>
            </a:r>
            <a:r>
              <a:rPr lang="en-US" altLang="zh-CN" sz="2000" dirty="0" err="1">
                <a:latin typeface="Times" panose="02020603050405020304" pitchFamily="18" charset="0"/>
                <a:ea typeface="宋体" panose="02010600030101010101" pitchFamily="2" charset="-122"/>
              </a:rPr>
              <a:t>free_area.free_list</a:t>
            </a:r>
            <a:r>
              <a:rPr lang="en-US" altLang="zh-CN" sz="2000" dirty="0">
                <a:latin typeface="Times" panose="02020603050405020304" pitchFamily="18" charset="0"/>
                <a:ea typeface="宋体" panose="02010600030101010101" pitchFamily="2" charset="-122"/>
              </a:rPr>
              <a:t>;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while((le=</a:t>
            </a:r>
            <a:r>
              <a:rPr lang="en-US" altLang="zh-CN" sz="2000" dirty="0" err="1">
                <a:latin typeface="Times" panose="02020603050405020304" pitchFamily="18" charset="0"/>
                <a:ea typeface="宋体" panose="02010600030101010101" pitchFamily="2" charset="-122"/>
              </a:rPr>
              <a:t>list_next</a:t>
            </a:r>
            <a:r>
              <a:rPr lang="en-US" altLang="zh-CN" sz="2000" dirty="0">
                <a:latin typeface="Times" panose="02020603050405020304" pitchFamily="18" charset="0"/>
                <a:ea typeface="宋体" panose="02010600030101010101" pitchFamily="2" charset="-122"/>
              </a:rPr>
              <a:t>(le)) != &amp;</a:t>
            </a:r>
            <a:r>
              <a:rPr lang="en-US" altLang="zh-CN" sz="2000" dirty="0" err="1">
                <a:latin typeface="Times" panose="02020603050405020304" pitchFamily="18" charset="0"/>
                <a:ea typeface="宋体" panose="02010600030101010101" pitchFamily="2" charset="-122"/>
              </a:rPr>
              <a:t>free_area.free_list</a:t>
            </a:r>
            <a:r>
              <a:rPr lang="en-US" altLang="zh-CN" sz="2000" dirty="0">
                <a:latin typeface="Times" panose="02020603050405020304" pitchFamily="18" charset="0"/>
                <a:ea typeface="宋体" panose="02010600030101010101" pitchFamily="2" charset="-122"/>
              </a:rPr>
              <a:t>) {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struct Page *p = le2page(le, </a:t>
            </a:r>
            <a:r>
              <a:rPr lang="en-US" altLang="zh-CN" sz="2000" dirty="0" err="1">
                <a:latin typeface="Times" panose="02020603050405020304" pitchFamily="18" charset="0"/>
                <a:ea typeface="宋体" panose="02010600030101010101" pitchFamily="2" charset="-122"/>
              </a:rPr>
              <a:t>page_link</a:t>
            </a:r>
            <a:r>
              <a:rPr lang="en-US" altLang="zh-CN" sz="2000" dirty="0">
                <a:latin typeface="Times" panose="02020603050405020304" pitchFamily="18" charset="0"/>
                <a:ea typeface="宋体" panose="02010600030101010101" pitchFamily="2" charset="-122"/>
              </a:rPr>
              <a:t>);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a:t>
            </a:r>
          </a:p>
        </p:txBody>
      </p:sp>
    </p:spTree>
    <p:extLst>
      <p:ext uri="{BB962C8B-B14F-4D97-AF65-F5344CB8AC3E}">
        <p14:creationId xmlns:p14="http://schemas.microsoft.com/office/powerpoint/2010/main" val="1518445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15" grpId="0"/>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214296"/>
            <a:ext cx="6291554"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err="1">
                <a:solidFill>
                  <a:srgbClr val="11576A"/>
                </a:solidFill>
                <a:latin typeface="微软雅黑" pitchFamily="34" charset="-122"/>
                <a:ea typeface="微软雅黑" pitchFamily="34" charset="-122"/>
              </a:rPr>
              <a:t>ucore</a:t>
            </a:r>
            <a:r>
              <a:rPr lang="zh-CN" altLang="en-US" sz="3000" b="1" dirty="0">
                <a:solidFill>
                  <a:srgbClr val="11576A"/>
                </a:solidFill>
                <a:latin typeface="微软雅黑" pitchFamily="34" charset="-122"/>
                <a:ea typeface="微软雅黑" pitchFamily="34" charset="-122"/>
              </a:rPr>
              <a:t>编程方法和通用数据结构</a:t>
            </a:r>
          </a:p>
        </p:txBody>
      </p:sp>
      <p:graphicFrame>
        <p:nvGraphicFramePr>
          <p:cNvPr id="11" name="Object 8"/>
          <p:cNvGraphicFramePr>
            <a:graphicFrameLocks/>
          </p:cNvGraphicFramePr>
          <p:nvPr>
            <p:extLst/>
          </p:nvPr>
        </p:nvGraphicFramePr>
        <p:xfrm>
          <a:off x="6781613" y="912310"/>
          <a:ext cx="2326891" cy="2163496"/>
        </p:xfrm>
        <a:graphic>
          <a:graphicData uri="http://schemas.openxmlformats.org/presentationml/2006/ole">
            <mc:AlternateContent xmlns:mc="http://schemas.openxmlformats.org/markup-compatibility/2006">
              <mc:Choice xmlns:v="urn:schemas-microsoft-com:vml" Requires="v">
                <p:oleObj spid="_x0000_s13338" r:id="rId3" imgW="2781360" imgH="2467080" progId="Word.Document.12">
                  <p:embed/>
                </p:oleObj>
              </mc:Choice>
              <mc:Fallback>
                <p:oleObj r:id="rId3" imgW="2781360" imgH="2467080" progId="Word.Document.1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3" y="912310"/>
                        <a:ext cx="2326891" cy="2163496"/>
                      </a:xfrm>
                      <a:prstGeom prst="rect">
                        <a:avLst/>
                      </a:prstGeom>
                      <a:noFill/>
                      <a:ln>
                        <a:noFill/>
                      </a:ln>
                    </p:spPr>
                  </p:pic>
                </p:oleObj>
              </mc:Fallback>
            </mc:AlternateContent>
          </a:graphicData>
        </a:graphic>
      </p:graphicFrame>
      <p:grpSp>
        <p:nvGrpSpPr>
          <p:cNvPr id="2" name="组合 1"/>
          <p:cNvGrpSpPr/>
          <p:nvPr/>
        </p:nvGrpSpPr>
        <p:grpSpPr>
          <a:xfrm>
            <a:off x="755576" y="84355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链表</a:t>
              </a:r>
              <a:r>
                <a:rPr lang="zh-CN" altLang="en-US" sz="2000" b="1" dirty="0">
                  <a:solidFill>
                    <a:srgbClr val="11576A"/>
                  </a:solidFill>
                  <a:latin typeface="微软雅黑" pitchFamily="34" charset="-122"/>
                  <a:ea typeface="微软雅黑" pitchFamily="34" charset="-122"/>
                </a:rPr>
                <a:t>操作函数</a:t>
              </a: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_init(list_entry_t *elm)</a:t>
              </a: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_add_after和list_add_before</a:t>
              </a: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099632"/>
            <a:ext cx="6883698" cy="400110"/>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访问</a:t>
            </a:r>
            <a:r>
              <a:rPr lang="zh-CN" altLang="en-US" sz="2000" b="1" dirty="0">
                <a:solidFill>
                  <a:srgbClr val="11576A"/>
                </a:solidFill>
                <a:latin typeface="微软雅黑" pitchFamily="34" charset="-122"/>
                <a:ea typeface="微软雅黑" pitchFamily="34" charset="-122"/>
              </a:rPr>
              <a:t>链表节点所在的宿主数据结构</a:t>
            </a:r>
          </a:p>
        </p:txBody>
      </p:sp>
      <p:sp>
        <p:nvSpPr>
          <p:cNvPr id="17" name="Text Box 6"/>
          <p:cNvSpPr txBox="1">
            <a:spLocks noChangeArrowheads="1"/>
          </p:cNvSpPr>
          <p:nvPr/>
        </p:nvSpPr>
        <p:spPr bwMode="auto">
          <a:xfrm>
            <a:off x="400164" y="259154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Tree>
    <p:extLst>
      <p:ext uri="{BB962C8B-B14F-4D97-AF65-F5344CB8AC3E}">
        <p14:creationId xmlns:p14="http://schemas.microsoft.com/office/powerpoint/2010/main" val="1568388345"/>
      </p:ext>
    </p:extLst>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214296"/>
            <a:ext cx="6291554"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err="1">
                <a:solidFill>
                  <a:srgbClr val="11576A"/>
                </a:solidFill>
                <a:latin typeface="微软雅黑" pitchFamily="34" charset="-122"/>
                <a:ea typeface="微软雅黑" pitchFamily="34" charset="-122"/>
              </a:rPr>
              <a:t>ucore</a:t>
            </a:r>
            <a:r>
              <a:rPr lang="zh-CN" altLang="en-US" sz="3000" b="1" dirty="0">
                <a:solidFill>
                  <a:srgbClr val="11576A"/>
                </a:solidFill>
                <a:latin typeface="微软雅黑" pitchFamily="34" charset="-122"/>
                <a:ea typeface="微软雅黑" pitchFamily="34" charset="-122"/>
              </a:rPr>
              <a:t>编程方法和通用数据结构</a:t>
            </a:r>
          </a:p>
        </p:txBody>
      </p:sp>
      <p:graphicFrame>
        <p:nvGraphicFramePr>
          <p:cNvPr id="11" name="Object 8"/>
          <p:cNvGraphicFramePr>
            <a:graphicFrameLocks/>
          </p:cNvGraphicFramePr>
          <p:nvPr>
            <p:extLst/>
          </p:nvPr>
        </p:nvGraphicFramePr>
        <p:xfrm>
          <a:off x="6781613" y="912310"/>
          <a:ext cx="2326891" cy="2163496"/>
        </p:xfrm>
        <a:graphic>
          <a:graphicData uri="http://schemas.openxmlformats.org/presentationml/2006/ole">
            <mc:AlternateContent xmlns:mc="http://schemas.openxmlformats.org/markup-compatibility/2006">
              <mc:Choice xmlns:v="urn:schemas-microsoft-com:vml" Requires="v">
                <p:oleObj spid="_x0000_s14362" r:id="rId3" imgW="2781360" imgH="2467080" progId="Word.Document.12">
                  <p:embed/>
                </p:oleObj>
              </mc:Choice>
              <mc:Fallback>
                <p:oleObj r:id="rId3" imgW="2781360" imgH="2467080" progId="Word.Document.1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3" y="912310"/>
                        <a:ext cx="2326891" cy="2163496"/>
                      </a:xfrm>
                      <a:prstGeom prst="rect">
                        <a:avLst/>
                      </a:prstGeom>
                      <a:noFill/>
                      <a:ln>
                        <a:noFill/>
                      </a:ln>
                    </p:spPr>
                  </p:pic>
                </p:oleObj>
              </mc:Fallback>
            </mc:AlternateContent>
          </a:graphicData>
        </a:graphic>
      </p:graphicFrame>
      <p:grpSp>
        <p:nvGrpSpPr>
          <p:cNvPr id="2" name="组合 1"/>
          <p:cNvGrpSpPr/>
          <p:nvPr/>
        </p:nvGrpSpPr>
        <p:grpSpPr>
          <a:xfrm>
            <a:off x="755576" y="84355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链表</a:t>
              </a:r>
              <a:r>
                <a:rPr lang="zh-CN" altLang="en-US" sz="2000" b="1" dirty="0">
                  <a:solidFill>
                    <a:srgbClr val="11576A"/>
                  </a:solidFill>
                  <a:latin typeface="微软雅黑" pitchFamily="34" charset="-122"/>
                  <a:ea typeface="微软雅黑" pitchFamily="34" charset="-122"/>
                </a:rPr>
                <a:t>操作函数</a:t>
              </a: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_init(list_entry_t *elm)</a:t>
              </a: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_add_after和list_add_before</a:t>
              </a: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099632"/>
            <a:ext cx="6883698" cy="400110"/>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访问</a:t>
            </a:r>
            <a:r>
              <a:rPr lang="zh-CN" altLang="en-US" sz="2000" b="1" dirty="0">
                <a:solidFill>
                  <a:srgbClr val="11576A"/>
                </a:solidFill>
                <a:latin typeface="微软雅黑" pitchFamily="34" charset="-122"/>
                <a:ea typeface="微软雅黑" pitchFamily="34" charset="-122"/>
              </a:rPr>
              <a:t>链表节点所在的宿主数据结构</a:t>
            </a:r>
          </a:p>
        </p:txBody>
      </p:sp>
      <p:sp>
        <p:nvSpPr>
          <p:cNvPr id="17" name="Text Box 6"/>
          <p:cNvSpPr txBox="1">
            <a:spLocks noChangeArrowheads="1"/>
          </p:cNvSpPr>
          <p:nvPr/>
        </p:nvSpPr>
        <p:spPr bwMode="auto">
          <a:xfrm>
            <a:off x="400164" y="259154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
        <p:nvSpPr>
          <p:cNvPr id="18" name="Text Box 7"/>
          <p:cNvSpPr txBox="1">
            <a:spLocks noChangeArrowheads="1"/>
          </p:cNvSpPr>
          <p:nvPr/>
        </p:nvSpPr>
        <p:spPr bwMode="auto">
          <a:xfrm>
            <a:off x="400164" y="3174450"/>
            <a:ext cx="7532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type, member)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((type *)((char *)(</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a:t>
            </a:r>
          </a:p>
        </p:txBody>
      </p:sp>
    </p:spTree>
    <p:extLst>
      <p:ext uri="{BB962C8B-B14F-4D97-AF65-F5344CB8AC3E}">
        <p14:creationId xmlns:p14="http://schemas.microsoft.com/office/powerpoint/2010/main" val="1704891588"/>
      </p:ext>
    </p:extLst>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214296"/>
            <a:ext cx="6291554"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了解</a:t>
            </a:r>
            <a:r>
              <a:rPr lang="en-US" altLang="zh-CN" sz="3000" b="1" dirty="0" err="1">
                <a:solidFill>
                  <a:srgbClr val="11576A"/>
                </a:solidFill>
                <a:latin typeface="微软雅黑" pitchFamily="34" charset="-122"/>
                <a:ea typeface="微软雅黑" pitchFamily="34" charset="-122"/>
              </a:rPr>
              <a:t>ucore</a:t>
            </a:r>
            <a:r>
              <a:rPr lang="zh-CN" altLang="en-US" sz="3000" b="1" dirty="0">
                <a:solidFill>
                  <a:srgbClr val="11576A"/>
                </a:solidFill>
                <a:latin typeface="微软雅黑" pitchFamily="34" charset="-122"/>
                <a:ea typeface="微软雅黑" pitchFamily="34" charset="-122"/>
              </a:rPr>
              <a:t>编程方法和通用数据结构</a:t>
            </a:r>
          </a:p>
        </p:txBody>
      </p:sp>
      <p:graphicFrame>
        <p:nvGraphicFramePr>
          <p:cNvPr id="11" name="Object 8"/>
          <p:cNvGraphicFramePr>
            <a:graphicFrameLocks/>
          </p:cNvGraphicFramePr>
          <p:nvPr>
            <p:extLst/>
          </p:nvPr>
        </p:nvGraphicFramePr>
        <p:xfrm>
          <a:off x="6781613" y="912310"/>
          <a:ext cx="2326891" cy="2163496"/>
        </p:xfrm>
        <a:graphic>
          <a:graphicData uri="http://schemas.openxmlformats.org/presentationml/2006/ole">
            <mc:AlternateContent xmlns:mc="http://schemas.openxmlformats.org/markup-compatibility/2006">
              <mc:Choice xmlns:v="urn:schemas-microsoft-com:vml" Requires="v">
                <p:oleObj spid="_x0000_s15386" r:id="rId3" imgW="2781360" imgH="2467080" progId="Word.Document.12">
                  <p:embed/>
                </p:oleObj>
              </mc:Choice>
              <mc:Fallback>
                <p:oleObj r:id="rId3" imgW="2781360" imgH="2467080" progId="Word.Document.1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3" y="912310"/>
                        <a:ext cx="2326891" cy="2163496"/>
                      </a:xfrm>
                      <a:prstGeom prst="rect">
                        <a:avLst/>
                      </a:prstGeom>
                      <a:noFill/>
                      <a:ln>
                        <a:noFill/>
                      </a:ln>
                    </p:spPr>
                  </p:pic>
                </p:oleObj>
              </mc:Fallback>
            </mc:AlternateContent>
          </a:graphicData>
        </a:graphic>
      </p:graphicFrame>
      <p:grpSp>
        <p:nvGrpSpPr>
          <p:cNvPr id="2" name="组合 1"/>
          <p:cNvGrpSpPr/>
          <p:nvPr/>
        </p:nvGrpSpPr>
        <p:grpSpPr>
          <a:xfrm>
            <a:off x="755576" y="84355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链表</a:t>
              </a:r>
              <a:r>
                <a:rPr lang="zh-CN" altLang="en-US" sz="2000" b="1" dirty="0">
                  <a:solidFill>
                    <a:srgbClr val="11576A"/>
                  </a:solidFill>
                  <a:latin typeface="微软雅黑" pitchFamily="34" charset="-122"/>
                  <a:ea typeface="微软雅黑" pitchFamily="34" charset="-122"/>
                </a:rPr>
                <a:t>操作函数</a:t>
              </a: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_init(list_entry_t *elm)</a:t>
              </a: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_add_after和list_add_before</a:t>
              </a:r>
            </a:p>
            <a:p>
              <a:pPr marL="0" lvl="1">
                <a:lnSpc>
                  <a:spcPct val="90000"/>
                </a:lnSpc>
                <a:spcBef>
                  <a:spcPct val="0"/>
                </a:spcBef>
              </a:pPr>
              <a:r>
                <a:rPr lang="zh-CN" altLang="en-US" sz="2000" dirty="0" smtClean="0">
                  <a:latin typeface="Times" panose="02020603050405020304" pitchFamily="18" charset="0"/>
                  <a:ea typeface="宋体" panose="02010600030101010101" pitchFamily="2" charset="-122"/>
                </a:rPr>
                <a:t>         list</a:t>
              </a:r>
              <a:r>
                <a:rPr lang="zh-CN" altLang="en-US" sz="2000" dirty="0">
                  <a:latin typeface="Times" panose="02020603050405020304" pitchFamily="18" charset="0"/>
                  <a:ea typeface="宋体" panose="02010600030101010101" pitchFamily="2" charset="-122"/>
                </a:rPr>
                <a: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099632"/>
            <a:ext cx="6883698" cy="400110"/>
          </a:xfrm>
          <a:prstGeom prst="rect">
            <a:avLst/>
          </a:prstGeom>
          <a:noFill/>
        </p:spPr>
        <p:txBody>
          <a:bodyPr wrap="square" rtlCol="0">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访问</a:t>
            </a:r>
            <a:r>
              <a:rPr lang="zh-CN" altLang="en-US" sz="2000" b="1" dirty="0">
                <a:solidFill>
                  <a:srgbClr val="11576A"/>
                </a:solidFill>
                <a:latin typeface="微软雅黑" pitchFamily="34" charset="-122"/>
                <a:ea typeface="微软雅黑" pitchFamily="34" charset="-122"/>
              </a:rPr>
              <a:t>链表节点所在的宿主数据结构</a:t>
            </a:r>
          </a:p>
        </p:txBody>
      </p:sp>
      <p:sp>
        <p:nvSpPr>
          <p:cNvPr id="17" name="Text Box 6"/>
          <p:cNvSpPr txBox="1">
            <a:spLocks noChangeArrowheads="1"/>
          </p:cNvSpPr>
          <p:nvPr/>
        </p:nvSpPr>
        <p:spPr bwMode="auto">
          <a:xfrm>
            <a:off x="400164" y="259154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
        <p:nvSpPr>
          <p:cNvPr id="18" name="Text Box 7"/>
          <p:cNvSpPr txBox="1">
            <a:spLocks noChangeArrowheads="1"/>
          </p:cNvSpPr>
          <p:nvPr/>
        </p:nvSpPr>
        <p:spPr bwMode="auto">
          <a:xfrm>
            <a:off x="400164" y="3174450"/>
            <a:ext cx="7532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type, member)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((type *)((char *)(</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a:t>
            </a:r>
          </a:p>
        </p:txBody>
      </p:sp>
      <p:sp>
        <p:nvSpPr>
          <p:cNvPr id="19" name="Text Box 8"/>
          <p:cNvSpPr txBox="1">
            <a:spLocks noChangeArrowheads="1"/>
          </p:cNvSpPr>
          <p:nvPr/>
        </p:nvSpPr>
        <p:spPr bwMode="auto">
          <a:xfrm>
            <a:off x="400164" y="3997462"/>
            <a:ext cx="5891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size_t</a:t>
            </a:r>
            <a:r>
              <a:rPr lang="en-US" altLang="zh-CN" sz="2000" dirty="0">
                <a:latin typeface="Times" panose="02020603050405020304" pitchFamily="18" charset="0"/>
                <a:ea typeface="宋体" panose="02010600030101010101" pitchFamily="2" charset="-122"/>
              </a:rPr>
              <a:t>)(&amp;((type *)0)-&gt;member))</a:t>
            </a:r>
          </a:p>
        </p:txBody>
      </p:sp>
    </p:spTree>
    <p:extLst>
      <p:ext uri="{BB962C8B-B14F-4D97-AF65-F5344CB8AC3E}">
        <p14:creationId xmlns:p14="http://schemas.microsoft.com/office/powerpoint/2010/main" val="2170158816"/>
      </p:ext>
    </p:extLst>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714744" y="214296"/>
            <a:ext cx="2143140"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小结</a:t>
            </a:r>
          </a:p>
        </p:txBody>
      </p:sp>
      <p:grpSp>
        <p:nvGrpSpPr>
          <p:cNvPr id="2" name="组合 1"/>
          <p:cNvGrpSpPr/>
          <p:nvPr/>
        </p:nvGrpSpPr>
        <p:grpSpPr>
          <a:xfrm>
            <a:off x="928662" y="854061"/>
            <a:ext cx="7143800" cy="4093953"/>
            <a:chOff x="928662" y="854061"/>
            <a:chExt cx="7143800" cy="4093953"/>
          </a:xfrm>
        </p:grpSpPr>
        <p:sp>
          <p:nvSpPr>
            <p:cNvPr id="12" name="TextBox 82"/>
            <p:cNvSpPr txBox="1"/>
            <p:nvPr/>
          </p:nvSpPr>
          <p:spPr>
            <a:xfrm>
              <a:off x="928662" y="3152827"/>
              <a:ext cx="7143800" cy="103483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了解</a:t>
              </a:r>
              <a:r>
                <a:rPr lang="en-US" altLang="zh-CN" sz="2000" b="1" dirty="0">
                  <a:solidFill>
                    <a:srgbClr val="11576A"/>
                  </a:solidFill>
                  <a:latin typeface="微软雅黑" pitchFamily="34" charset="-122"/>
                  <a:ea typeface="微软雅黑" pitchFamily="34" charset="-122"/>
                </a:rPr>
                <a:t>x86-32</a:t>
              </a:r>
              <a:r>
                <a:rPr lang="zh-CN" altLang="en-US" sz="2000" b="1" dirty="0">
                  <a:solidFill>
                    <a:srgbClr val="11576A"/>
                  </a:solidFill>
                  <a:latin typeface="微软雅黑" pitchFamily="34" charset="-122"/>
                  <a:ea typeface="微软雅黑" pitchFamily="34" charset="-122"/>
                </a:rPr>
                <a:t>硬件</a:t>
              </a:r>
            </a:p>
            <a:p>
              <a:pPr marL="342900" indent="-342900">
                <a:lnSpc>
                  <a:spcPts val="1500"/>
                </a:lnSpc>
                <a:spcBef>
                  <a:spcPct val="20000"/>
                </a:spcBef>
              </a:pPr>
              <a:r>
                <a:rPr lang="en-US" altLang="zh-CN" sz="1600" b="1" dirty="0" smtClean="0">
                  <a:solidFill>
                    <a:srgbClr val="11576A"/>
                  </a:solidFill>
                  <a:latin typeface="微软雅黑" pitchFamily="34" charset="-122"/>
                  <a:ea typeface="微软雅黑" pitchFamily="34" charset="-122"/>
                </a:rPr>
                <a:t>          Intel </a:t>
              </a:r>
              <a:r>
                <a:rPr lang="en-US" altLang="zh-CN" sz="1600" b="1" dirty="0">
                  <a:solidFill>
                    <a:srgbClr val="11576A"/>
                  </a:solidFill>
                  <a:latin typeface="微软雅黑" pitchFamily="34" charset="-122"/>
                  <a:ea typeface="微软雅黑" pitchFamily="34" charset="-122"/>
                </a:rPr>
                <a:t>80386</a:t>
              </a:r>
              <a:r>
                <a:rPr lang="zh-CN" altLang="en-US" sz="1600" b="1" dirty="0">
                  <a:solidFill>
                    <a:srgbClr val="11576A"/>
                  </a:solidFill>
                  <a:latin typeface="微软雅黑" pitchFamily="34" charset="-122"/>
                  <a:ea typeface="微软雅黑" pitchFamily="34" charset="-122"/>
                </a:rPr>
                <a:t>运行模式概述</a:t>
              </a:r>
            </a:p>
            <a:p>
              <a:pPr marL="342900" indent="-342900">
                <a:lnSpc>
                  <a:spcPts val="1500"/>
                </a:lnSpc>
                <a:spcBef>
                  <a:spcPct val="20000"/>
                </a:spcBef>
              </a:pPr>
              <a:r>
                <a:rPr lang="en-US" altLang="zh-CN" sz="1600" b="1" dirty="0" smtClean="0">
                  <a:solidFill>
                    <a:srgbClr val="11576A"/>
                  </a:solidFill>
                  <a:latin typeface="微软雅黑" pitchFamily="34" charset="-122"/>
                  <a:ea typeface="微软雅黑" pitchFamily="34" charset="-122"/>
                </a:rPr>
                <a:t>          Intel </a:t>
              </a:r>
              <a:r>
                <a:rPr lang="en-US" altLang="zh-CN" sz="1600" b="1" dirty="0">
                  <a:solidFill>
                    <a:srgbClr val="11576A"/>
                  </a:solidFill>
                  <a:latin typeface="微软雅黑" pitchFamily="34" charset="-122"/>
                  <a:ea typeface="微软雅黑" pitchFamily="34" charset="-122"/>
                </a:rPr>
                <a:t>80386</a:t>
              </a:r>
              <a:r>
                <a:rPr lang="zh-CN" altLang="en-US" sz="1600" b="1" dirty="0">
                  <a:solidFill>
                    <a:srgbClr val="11576A"/>
                  </a:solidFill>
                  <a:latin typeface="微软雅黑" pitchFamily="34" charset="-122"/>
                  <a:ea typeface="微软雅黑" pitchFamily="34" charset="-122"/>
                </a:rPr>
                <a:t>内存架构概述</a:t>
              </a:r>
            </a:p>
            <a:p>
              <a:pPr marL="342900" indent="-342900">
                <a:lnSpc>
                  <a:spcPts val="1500"/>
                </a:lnSpc>
                <a:spcBef>
                  <a:spcPct val="20000"/>
                </a:spcBef>
              </a:pPr>
              <a:r>
                <a:rPr lang="en-US" altLang="zh-CN" sz="1600" b="1" dirty="0" smtClean="0">
                  <a:solidFill>
                    <a:srgbClr val="11576A"/>
                  </a:solidFill>
                  <a:latin typeface="微软雅黑" pitchFamily="34" charset="-122"/>
                  <a:ea typeface="微软雅黑" pitchFamily="34" charset="-122"/>
                </a:rPr>
                <a:t>          Intel </a:t>
              </a:r>
              <a:r>
                <a:rPr lang="en-US" altLang="zh-CN" sz="1600" b="1" dirty="0">
                  <a:solidFill>
                    <a:srgbClr val="11576A"/>
                  </a:solidFill>
                  <a:latin typeface="微软雅黑" pitchFamily="34" charset="-122"/>
                  <a:ea typeface="微软雅黑" pitchFamily="34" charset="-122"/>
                </a:rPr>
                <a:t>80386</a:t>
              </a:r>
              <a:r>
                <a:rPr lang="zh-CN" altLang="en-US" sz="1600" b="1" dirty="0">
                  <a:solidFill>
                    <a:srgbClr val="11576A"/>
                  </a:solidFill>
                  <a:latin typeface="微软雅黑" pitchFamily="34" charset="-122"/>
                  <a:ea typeface="微软雅黑" pitchFamily="34" charset="-122"/>
                </a:rPr>
                <a:t>寄存器概述</a:t>
              </a:r>
            </a:p>
          </p:txBody>
        </p:sp>
        <p:sp>
          <p:nvSpPr>
            <p:cNvPr id="83" name="TextBox 82"/>
            <p:cNvSpPr txBox="1"/>
            <p:nvPr/>
          </p:nvSpPr>
          <p:spPr>
            <a:xfrm>
              <a:off x="928662" y="854061"/>
              <a:ext cx="7143800" cy="539315"/>
            </a:xfrm>
            <a:prstGeom prst="rect">
              <a:avLst/>
            </a:prstGeom>
            <a:noFill/>
          </p:spPr>
          <p:txBody>
            <a:bodyPr wrap="square" rtlCol="0">
              <a:spAutoFit/>
            </a:bodyPr>
            <a:lstStyle/>
            <a:p>
              <a:pPr marL="342900" indent="-342900">
                <a:lnSpc>
                  <a:spcPts val="1500"/>
                </a:lnSpc>
              </a:pPr>
              <a:r>
                <a:rPr lang="zh-CN" altLang="en-US" b="1" dirty="0" smtClean="0">
                  <a:solidFill>
                    <a:srgbClr val="11576A"/>
                  </a:solidFill>
                  <a:latin typeface="张海山锐谐体2.0-授权联系：Samtype@QQ.com" pitchFamily="2" charset="-122"/>
                  <a:ea typeface="张海山锐谐体2.0-授权联系：Samtype@QQ.com" pitchFamily="2" charset="-122"/>
                </a:rPr>
                <a:t>■</a:t>
              </a:r>
              <a:r>
                <a:rPr lang="zh-CN" altLang="en-US" b="1" dirty="0" smtClean="0"/>
                <a:t>  </a:t>
              </a:r>
              <a:r>
                <a:rPr lang="zh-CN" altLang="en-US" sz="2000" b="1" dirty="0" smtClean="0">
                  <a:solidFill>
                    <a:srgbClr val="11576A"/>
                  </a:solidFill>
                  <a:latin typeface="微软雅黑" pitchFamily="34" charset="-122"/>
                  <a:ea typeface="微软雅黑" pitchFamily="34" charset="-122"/>
                </a:rPr>
                <a:t>安装</a:t>
              </a:r>
              <a:r>
                <a:rPr lang="zh-CN" altLang="en-US" sz="2000" b="1" dirty="0">
                  <a:solidFill>
                    <a:srgbClr val="11576A"/>
                  </a:solidFill>
                  <a:latin typeface="微软雅黑" pitchFamily="34" charset="-122"/>
                  <a:ea typeface="微软雅黑" pitchFamily="34" charset="-122"/>
                </a:rPr>
                <a:t>实验环境</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在虚拟机上使用安装好的</a:t>
              </a:r>
              <a:r>
                <a:rPr lang="en-US" altLang="zh-CN" sz="1600" b="1" dirty="0" smtClean="0">
                  <a:solidFill>
                    <a:srgbClr val="FF0000"/>
                  </a:solidFill>
                  <a:latin typeface="微软雅黑" pitchFamily="34" charset="-122"/>
                  <a:ea typeface="微软雅黑" pitchFamily="34" charset="-122"/>
                </a:rPr>
                <a:t>Ubuntu Linux</a:t>
              </a:r>
              <a:r>
                <a:rPr lang="zh-CN" altLang="en-US" sz="1600" b="1" dirty="0" smtClean="0">
                  <a:solidFill>
                    <a:srgbClr val="11576A"/>
                  </a:solidFill>
                  <a:latin typeface="微软雅黑" pitchFamily="34" charset="-122"/>
                  <a:ea typeface="微软雅黑" pitchFamily="34" charset="-122"/>
                </a:rPr>
                <a:t>实验环境</a:t>
              </a:r>
              <a:endParaRPr lang="zh-CN" altLang="zh-CN" sz="1600" b="1" dirty="0" smtClean="0">
                <a:solidFill>
                  <a:srgbClr val="11576A"/>
                </a:solidFill>
                <a:latin typeface="微软雅黑" pitchFamily="34" charset="-122"/>
                <a:ea typeface="微软雅黑" pitchFamily="34" charset="-122"/>
                <a:sym typeface="MS PGothic" pitchFamily="34" charset="-128"/>
              </a:endParaRPr>
            </a:p>
          </p:txBody>
        </p:sp>
        <p:pic>
          <p:nvPicPr>
            <p:cNvPr id="85" name="图片 84" descr="小点1.png"/>
            <p:cNvPicPr>
              <a:picLocks noChangeAspect="1"/>
            </p:cNvPicPr>
            <p:nvPr/>
          </p:nvPicPr>
          <p:blipFill>
            <a:blip r:embed="rId2" cstate="print"/>
            <a:stretch>
              <a:fillRect/>
            </a:stretch>
          </p:blipFill>
          <p:spPr>
            <a:xfrm>
              <a:off x="1369740" y="1151215"/>
              <a:ext cx="151066" cy="148997"/>
            </a:xfrm>
            <a:prstGeom prst="rect">
              <a:avLst/>
            </a:prstGeom>
          </p:spPr>
        </p:pic>
        <p:sp>
          <p:nvSpPr>
            <p:cNvPr id="15" name="TextBox 82"/>
            <p:cNvSpPr txBox="1"/>
            <p:nvPr/>
          </p:nvSpPr>
          <p:spPr>
            <a:xfrm>
              <a:off x="928662" y="1393380"/>
              <a:ext cx="7143800" cy="177811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使用实验</a:t>
              </a:r>
              <a:r>
                <a:rPr lang="zh-CN" altLang="en-US" sz="2000" b="1" dirty="0">
                  <a:solidFill>
                    <a:srgbClr val="11576A"/>
                  </a:solidFill>
                  <a:latin typeface="微软雅黑" pitchFamily="34" charset="-122"/>
                  <a:ea typeface="微软雅黑" pitchFamily="34" charset="-122"/>
                </a:rPr>
                <a:t>工具</a:t>
              </a:r>
            </a:p>
            <a:p>
              <a:pPr marL="342900" indent="-342900">
                <a:lnSpc>
                  <a:spcPts val="1500"/>
                </a:lnSpc>
                <a:spcBef>
                  <a:spcPct val="20000"/>
                </a:spcBef>
              </a:pPr>
              <a:r>
                <a:rPr lang="en-US" altLang="zh-CN" sz="1600" b="1" dirty="0" smtClean="0">
                  <a:solidFill>
                    <a:srgbClr val="11576A"/>
                  </a:solidFill>
                  <a:latin typeface="微软雅黑" pitchFamily="34" charset="-122"/>
                  <a:ea typeface="微软雅黑" pitchFamily="34" charset="-122"/>
                </a:rPr>
                <a:t>          </a:t>
              </a:r>
              <a:r>
                <a:rPr lang="en-US" altLang="zh-CN" sz="1600" b="1" dirty="0" smtClean="0">
                  <a:solidFill>
                    <a:srgbClr val="FF0000"/>
                  </a:solidFill>
                  <a:latin typeface="微软雅黑" pitchFamily="34" charset="-122"/>
                  <a:ea typeface="微软雅黑" pitchFamily="34" charset="-122"/>
                </a:rPr>
                <a:t>shell</a:t>
              </a:r>
              <a:r>
                <a:rPr lang="zh-CN" altLang="en-US" sz="1600" b="1" dirty="0">
                  <a:solidFill>
                    <a:srgbClr val="FF0000"/>
                  </a:solidFill>
                  <a:latin typeface="微软雅黑" pitchFamily="34" charset="-122"/>
                  <a:ea typeface="微软雅黑" pitchFamily="34" charset="-122"/>
                </a:rPr>
                <a:t>命令</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ls</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cd</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rm</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pwd</a:t>
              </a:r>
              <a:r>
                <a:rPr lang="en-US" altLang="zh-CN" sz="1600" b="1" dirty="0">
                  <a:solidFill>
                    <a:srgbClr val="11576A"/>
                  </a:solidFill>
                  <a:latin typeface="微软雅黑" pitchFamily="34" charset="-122"/>
                  <a:ea typeface="微软雅黑" pitchFamily="34" charset="-122"/>
                </a:rPr>
                <a:t>...</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系统维护</a:t>
              </a:r>
              <a:r>
                <a:rPr lang="zh-CN" altLang="en-US" sz="1600" b="1" dirty="0">
                  <a:solidFill>
                    <a:srgbClr val="11576A"/>
                  </a:solidFill>
                  <a:latin typeface="微软雅黑" pitchFamily="34" charset="-122"/>
                  <a:ea typeface="微软雅黑" pitchFamily="34" charset="-122"/>
                </a:rPr>
                <a:t>工具：</a:t>
              </a:r>
              <a:r>
                <a:rPr lang="en-US" altLang="zh-CN" sz="1600" b="1" dirty="0">
                  <a:solidFill>
                    <a:srgbClr val="FF0000"/>
                  </a:solidFill>
                  <a:latin typeface="微软雅黑" pitchFamily="34" charset="-122"/>
                  <a:ea typeface="微软雅黑" pitchFamily="34" charset="-122"/>
                </a:rPr>
                <a:t>apt</a:t>
              </a:r>
              <a:r>
                <a:rPr lang="zh-CN" altLang="en-US" sz="1600" b="1" dirty="0">
                  <a:solidFill>
                    <a:srgbClr val="FF0000"/>
                  </a:solidFill>
                  <a:latin typeface="微软雅黑" pitchFamily="34" charset="-122"/>
                  <a:ea typeface="微软雅黑" pitchFamily="34" charset="-122"/>
                </a:rPr>
                <a:t>、</a:t>
              </a:r>
              <a:r>
                <a:rPr lang="en-US" altLang="zh-CN" sz="1600" b="1" dirty="0" err="1">
                  <a:solidFill>
                    <a:srgbClr val="FF0000"/>
                  </a:solidFill>
                  <a:latin typeface="微软雅黑" pitchFamily="34" charset="-122"/>
                  <a:ea typeface="微软雅黑" pitchFamily="34" charset="-122"/>
                </a:rPr>
                <a:t>git</a:t>
              </a:r>
              <a:endParaRPr lang="en-US" altLang="zh-CN" sz="1600" b="1" dirty="0">
                <a:solidFill>
                  <a:srgbClr val="FF0000"/>
                </a:solidFill>
                <a:latin typeface="微软雅黑" pitchFamily="34" charset="-122"/>
                <a:ea typeface="微软雅黑" pitchFamily="34" charset="-122"/>
              </a:endParaRPr>
            </a:p>
            <a:p>
              <a:pPr marL="342900" indent="-342900">
                <a:lnSpc>
                  <a:spcPts val="1500"/>
                </a:lnSpc>
                <a:spcBef>
                  <a:spcPct val="20000"/>
                </a:spcBef>
              </a:pPr>
              <a:r>
                <a:rPr lang="en-US" altLang="zh-CN" sz="1600" b="1" dirty="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rPr>
                <a:t>         </a:t>
              </a:r>
              <a:r>
                <a:rPr lang="zh-CN" altLang="en-US" sz="1600" b="1" dirty="0" smtClean="0">
                  <a:solidFill>
                    <a:srgbClr val="11576A"/>
                  </a:solidFill>
                  <a:latin typeface="微软雅黑" pitchFamily="34" charset="-122"/>
                  <a:ea typeface="微软雅黑" pitchFamily="34" charset="-122"/>
                </a:rPr>
                <a:t>源码</a:t>
              </a:r>
              <a:r>
                <a:rPr lang="zh-CN" altLang="en-US" sz="1600" b="1" dirty="0">
                  <a:solidFill>
                    <a:srgbClr val="11576A"/>
                  </a:solidFill>
                  <a:latin typeface="微软雅黑" pitchFamily="34" charset="-122"/>
                  <a:ea typeface="微软雅黑" pitchFamily="34" charset="-122"/>
                </a:rPr>
                <a:t>阅读与编辑工具</a:t>
              </a:r>
              <a:r>
                <a:rPr lang="zh-CN" altLang="en-US" sz="1600" b="1" dirty="0" smtClean="0">
                  <a:solidFill>
                    <a:srgbClr val="11576A"/>
                  </a:solidFill>
                  <a:latin typeface="微软雅黑" pitchFamily="34" charset="-122"/>
                  <a:ea typeface="微软雅黑" pitchFamily="34" charset="-122"/>
                </a:rPr>
                <a:t>：</a:t>
              </a:r>
              <a:r>
                <a:rPr lang="en-US" altLang="zh-CN" sz="1600" b="1" dirty="0" smtClean="0">
                  <a:solidFill>
                    <a:srgbClr val="FF0000"/>
                  </a:solidFill>
                  <a:latin typeface="微软雅黑" pitchFamily="34" charset="-122"/>
                  <a:ea typeface="微软雅黑" pitchFamily="34" charset="-122"/>
                </a:rPr>
                <a:t>eclipse-CDT</a:t>
              </a:r>
              <a:r>
                <a:rPr lang="zh-CN" altLang="en-US" sz="1600" b="1" dirty="0" smtClean="0">
                  <a:solidFill>
                    <a:srgbClr val="11576A"/>
                  </a:solidFill>
                  <a:latin typeface="微软雅黑" pitchFamily="34" charset="-122"/>
                  <a:ea typeface="微软雅黑" pitchFamily="34" charset="-122"/>
                </a:rPr>
                <a:t>、</a:t>
              </a:r>
              <a:r>
                <a:rPr lang="en-US" altLang="zh-CN" sz="1600" b="1" dirty="0" smtClean="0">
                  <a:solidFill>
                    <a:srgbClr val="11576A"/>
                  </a:solidFill>
                  <a:latin typeface="微软雅黑" pitchFamily="34" charset="-122"/>
                  <a:ea typeface="微软雅黑" pitchFamily="34" charset="-122"/>
                </a:rPr>
                <a:t>understand</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gedit</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vim</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源码</a:t>
              </a:r>
              <a:r>
                <a:rPr lang="zh-CN" altLang="en-US" sz="1600" b="1" dirty="0">
                  <a:solidFill>
                    <a:srgbClr val="11576A"/>
                  </a:solidFill>
                  <a:latin typeface="微软雅黑" pitchFamily="34" charset="-122"/>
                  <a:ea typeface="微软雅黑" pitchFamily="34" charset="-122"/>
                </a:rPr>
                <a:t>比较工具：</a:t>
              </a:r>
              <a:r>
                <a:rPr lang="en-US" altLang="zh-CN" sz="1600" b="1" dirty="0">
                  <a:solidFill>
                    <a:srgbClr val="11576A"/>
                  </a:solidFill>
                  <a:latin typeface="微软雅黑" pitchFamily="34" charset="-122"/>
                  <a:ea typeface="微软雅黑" pitchFamily="34" charset="-122"/>
                </a:rPr>
                <a:t>diff</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meld</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开发</a:t>
              </a:r>
              <a:r>
                <a:rPr lang="zh-CN" altLang="en-US" sz="1600" b="1" dirty="0">
                  <a:solidFill>
                    <a:srgbClr val="11576A"/>
                  </a:solidFill>
                  <a:latin typeface="微软雅黑" pitchFamily="34" charset="-122"/>
                  <a:ea typeface="微软雅黑" pitchFamily="34" charset="-122"/>
                </a:rPr>
                <a:t>编译调试工具：</a:t>
              </a:r>
              <a:r>
                <a:rPr lang="en-US" altLang="zh-CN" sz="1600" b="1" dirty="0" err="1">
                  <a:solidFill>
                    <a:srgbClr val="11576A"/>
                  </a:solidFill>
                  <a:latin typeface="微软雅黑" pitchFamily="34" charset="-122"/>
                  <a:ea typeface="微软雅黑" pitchFamily="34" charset="-122"/>
                </a:rPr>
                <a:t>gcc</a:t>
              </a:r>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gdb</a:t>
              </a:r>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make</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硬件</a:t>
              </a:r>
              <a:r>
                <a:rPr lang="zh-CN" altLang="en-US" sz="1600" b="1" dirty="0">
                  <a:solidFill>
                    <a:srgbClr val="11576A"/>
                  </a:solidFill>
                  <a:latin typeface="微软雅黑" pitchFamily="34" charset="-122"/>
                  <a:ea typeface="微软雅黑" pitchFamily="34" charset="-122"/>
                </a:rPr>
                <a:t>模拟器：</a:t>
              </a:r>
              <a:r>
                <a:rPr lang="en-US" altLang="zh-CN" sz="1600" b="1" dirty="0" err="1" smtClean="0">
                  <a:solidFill>
                    <a:srgbClr val="FF0000"/>
                  </a:solidFill>
                  <a:latin typeface="微软雅黑" pitchFamily="34" charset="-122"/>
                  <a:ea typeface="微软雅黑" pitchFamily="34" charset="-122"/>
                </a:rPr>
                <a:t>qemu</a:t>
              </a:r>
              <a:r>
                <a:rPr lang="en-US" altLang="zh-CN" sz="1600" b="1" dirty="0" smtClean="0">
                  <a:solidFill>
                    <a:srgbClr val="11576A"/>
                  </a:solidFill>
                  <a:latin typeface="微软雅黑" pitchFamily="34" charset="-122"/>
                  <a:ea typeface="微软雅黑" pitchFamily="34" charset="-122"/>
                </a:rPr>
                <a:t>   </a:t>
              </a:r>
              <a:endParaRPr lang="en-US" altLang="zh-CN" sz="1600" b="1" dirty="0">
                <a:solidFill>
                  <a:srgbClr val="11576A"/>
                </a:solidFill>
                <a:latin typeface="微软雅黑" pitchFamily="34" charset="-122"/>
                <a:ea typeface="微软雅黑" pitchFamily="34" charset="-122"/>
              </a:endParaRPr>
            </a:p>
          </p:txBody>
        </p:sp>
        <p:pic>
          <p:nvPicPr>
            <p:cNvPr id="16" name="图片 15" descr="小点1.png"/>
            <p:cNvPicPr>
              <a:picLocks noChangeAspect="1"/>
            </p:cNvPicPr>
            <p:nvPr/>
          </p:nvPicPr>
          <p:blipFill>
            <a:blip r:embed="rId2" cstate="print"/>
            <a:stretch>
              <a:fillRect/>
            </a:stretch>
          </p:blipFill>
          <p:spPr>
            <a:xfrm>
              <a:off x="1369740" y="1685300"/>
              <a:ext cx="151066" cy="148997"/>
            </a:xfrm>
            <a:prstGeom prst="rect">
              <a:avLst/>
            </a:prstGeom>
          </p:spPr>
        </p:pic>
        <p:pic>
          <p:nvPicPr>
            <p:cNvPr id="17" name="图片 16" descr="小点1.png"/>
            <p:cNvPicPr>
              <a:picLocks noChangeAspect="1"/>
            </p:cNvPicPr>
            <p:nvPr/>
          </p:nvPicPr>
          <p:blipFill>
            <a:blip r:embed="rId2" cstate="print"/>
            <a:stretch>
              <a:fillRect/>
            </a:stretch>
          </p:blipFill>
          <p:spPr>
            <a:xfrm>
              <a:off x="1369740" y="1915088"/>
              <a:ext cx="151066" cy="148997"/>
            </a:xfrm>
            <a:prstGeom prst="rect">
              <a:avLst/>
            </a:prstGeom>
          </p:spPr>
        </p:pic>
        <p:pic>
          <p:nvPicPr>
            <p:cNvPr id="18" name="图片 17" descr="小点1.png"/>
            <p:cNvPicPr>
              <a:picLocks noChangeAspect="1"/>
            </p:cNvPicPr>
            <p:nvPr/>
          </p:nvPicPr>
          <p:blipFill>
            <a:blip r:embed="rId2" cstate="print"/>
            <a:stretch>
              <a:fillRect/>
            </a:stretch>
          </p:blipFill>
          <p:spPr>
            <a:xfrm>
              <a:off x="1374833" y="2155472"/>
              <a:ext cx="151066" cy="148997"/>
            </a:xfrm>
            <a:prstGeom prst="rect">
              <a:avLst/>
            </a:prstGeom>
          </p:spPr>
        </p:pic>
        <p:pic>
          <p:nvPicPr>
            <p:cNvPr id="19" name="图片 18" descr="小点1.png"/>
            <p:cNvPicPr>
              <a:picLocks noChangeAspect="1"/>
            </p:cNvPicPr>
            <p:nvPr/>
          </p:nvPicPr>
          <p:blipFill>
            <a:blip r:embed="rId2" cstate="print"/>
            <a:stretch>
              <a:fillRect/>
            </a:stretch>
          </p:blipFill>
          <p:spPr>
            <a:xfrm>
              <a:off x="1369740" y="2413765"/>
              <a:ext cx="151066" cy="148997"/>
            </a:xfrm>
            <a:prstGeom prst="rect">
              <a:avLst/>
            </a:prstGeom>
          </p:spPr>
        </p:pic>
        <p:pic>
          <p:nvPicPr>
            <p:cNvPr id="20" name="图片 19" descr="小点1.png"/>
            <p:cNvPicPr>
              <a:picLocks noChangeAspect="1"/>
            </p:cNvPicPr>
            <p:nvPr/>
          </p:nvPicPr>
          <p:blipFill>
            <a:blip r:embed="rId2" cstate="print"/>
            <a:stretch>
              <a:fillRect/>
            </a:stretch>
          </p:blipFill>
          <p:spPr>
            <a:xfrm>
              <a:off x="1369740" y="2654149"/>
              <a:ext cx="151066" cy="148997"/>
            </a:xfrm>
            <a:prstGeom prst="rect">
              <a:avLst/>
            </a:prstGeom>
          </p:spPr>
        </p:pic>
        <p:pic>
          <p:nvPicPr>
            <p:cNvPr id="21" name="图片 20" descr="小点1.png"/>
            <p:cNvPicPr>
              <a:picLocks noChangeAspect="1"/>
            </p:cNvPicPr>
            <p:nvPr/>
          </p:nvPicPr>
          <p:blipFill>
            <a:blip r:embed="rId2" cstate="print"/>
            <a:stretch>
              <a:fillRect/>
            </a:stretch>
          </p:blipFill>
          <p:spPr>
            <a:xfrm>
              <a:off x="1369740" y="2903488"/>
              <a:ext cx="151066" cy="148997"/>
            </a:xfrm>
            <a:prstGeom prst="rect">
              <a:avLst/>
            </a:prstGeom>
          </p:spPr>
        </p:pic>
        <p:sp>
          <p:nvSpPr>
            <p:cNvPr id="13" name="TextBox 82"/>
            <p:cNvSpPr txBox="1"/>
            <p:nvPr/>
          </p:nvSpPr>
          <p:spPr>
            <a:xfrm>
              <a:off x="928662" y="4160939"/>
              <a:ext cx="7143800" cy="787075"/>
            </a:xfrm>
            <a:prstGeom prst="rect">
              <a:avLst/>
            </a:prstGeom>
            <a:noFill/>
          </p:spPr>
          <p:txBody>
            <a:bodyPr wrap="square" rtlCol="0">
              <a:spAutoFit/>
            </a:bodyPr>
            <a:lstStyle/>
            <a:p>
              <a:pPr marL="342900" indent="-342900">
                <a:lnSpc>
                  <a:spcPts val="1500"/>
                </a:lnSpc>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了解</a:t>
              </a:r>
              <a:r>
                <a:rPr lang="en-US" altLang="zh-CN" sz="2000" b="1" dirty="0" err="1">
                  <a:solidFill>
                    <a:srgbClr val="11576A"/>
                  </a:solidFill>
                  <a:latin typeface="微软雅黑" pitchFamily="34" charset="-122"/>
                  <a:ea typeface="微软雅黑" pitchFamily="34" charset="-122"/>
                </a:rPr>
                <a:t>ucore</a:t>
              </a:r>
              <a:r>
                <a:rPr lang="zh-CN" altLang="en-US" sz="2000" b="1" dirty="0">
                  <a:solidFill>
                    <a:srgbClr val="11576A"/>
                  </a:solidFill>
                  <a:latin typeface="微软雅黑" pitchFamily="34" charset="-122"/>
                  <a:ea typeface="微软雅黑" pitchFamily="34" charset="-122"/>
                </a:rPr>
                <a:t>编程方法和通用数据结构</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面向对象</a:t>
              </a:r>
              <a:r>
                <a:rPr lang="zh-CN" altLang="en-US" sz="1600" b="1" dirty="0">
                  <a:solidFill>
                    <a:srgbClr val="11576A"/>
                  </a:solidFill>
                  <a:latin typeface="微软雅黑" pitchFamily="34" charset="-122"/>
                  <a:ea typeface="微软雅黑" pitchFamily="34" charset="-122"/>
                </a:rPr>
                <a:t>编程方法</a:t>
              </a:r>
            </a:p>
            <a:p>
              <a:pPr marL="342900" indent="-342900">
                <a:lnSpc>
                  <a:spcPts val="1500"/>
                </a:lnSpc>
                <a:spcBef>
                  <a:spcPct val="20000"/>
                </a:spcBef>
              </a:pPr>
              <a:r>
                <a:rPr lang="zh-CN" altLang="en-US" sz="1600" b="1" dirty="0" smtClean="0">
                  <a:solidFill>
                    <a:srgbClr val="11576A"/>
                  </a:solidFill>
                  <a:latin typeface="微软雅黑" pitchFamily="34" charset="-122"/>
                  <a:ea typeface="微软雅黑" pitchFamily="34" charset="-122"/>
                </a:rPr>
                <a:t>          </a:t>
              </a:r>
              <a:r>
                <a:rPr lang="zh-CN" altLang="en-US" sz="1600" b="1" dirty="0" smtClean="0">
                  <a:solidFill>
                    <a:srgbClr val="FF0000"/>
                  </a:solidFill>
                  <a:latin typeface="微软雅黑" pitchFamily="34" charset="-122"/>
                  <a:ea typeface="微软雅黑" pitchFamily="34" charset="-122"/>
                </a:rPr>
                <a:t>通用</a:t>
              </a:r>
              <a:r>
                <a:rPr lang="zh-CN" altLang="en-US" sz="1600" b="1" dirty="0">
                  <a:solidFill>
                    <a:srgbClr val="FF0000"/>
                  </a:solidFill>
                  <a:latin typeface="微软雅黑" pitchFamily="34" charset="-122"/>
                  <a:ea typeface="微软雅黑" pitchFamily="34" charset="-122"/>
                </a:rPr>
                <a:t>数据结构</a:t>
              </a:r>
            </a:p>
          </p:txBody>
        </p:sp>
        <p:pic>
          <p:nvPicPr>
            <p:cNvPr id="14" name="图片 13" descr="小点1.png"/>
            <p:cNvPicPr>
              <a:picLocks noChangeAspect="1"/>
            </p:cNvPicPr>
            <p:nvPr/>
          </p:nvPicPr>
          <p:blipFill>
            <a:blip r:embed="rId2" cstate="print"/>
            <a:stretch>
              <a:fillRect/>
            </a:stretch>
          </p:blipFill>
          <p:spPr>
            <a:xfrm>
              <a:off x="1364647" y="3430671"/>
              <a:ext cx="151066" cy="148997"/>
            </a:xfrm>
            <a:prstGeom prst="rect">
              <a:avLst/>
            </a:prstGeom>
          </p:spPr>
        </p:pic>
        <p:pic>
          <p:nvPicPr>
            <p:cNvPr id="22" name="图片 21" descr="小点1.png"/>
            <p:cNvPicPr>
              <a:picLocks noChangeAspect="1"/>
            </p:cNvPicPr>
            <p:nvPr/>
          </p:nvPicPr>
          <p:blipFill>
            <a:blip r:embed="rId2" cstate="print"/>
            <a:stretch>
              <a:fillRect/>
            </a:stretch>
          </p:blipFill>
          <p:spPr>
            <a:xfrm>
              <a:off x="1364647" y="3660459"/>
              <a:ext cx="151066" cy="148997"/>
            </a:xfrm>
            <a:prstGeom prst="rect">
              <a:avLst/>
            </a:prstGeom>
          </p:spPr>
        </p:pic>
        <p:pic>
          <p:nvPicPr>
            <p:cNvPr id="23" name="图片 22" descr="小点1.png"/>
            <p:cNvPicPr>
              <a:picLocks noChangeAspect="1"/>
            </p:cNvPicPr>
            <p:nvPr/>
          </p:nvPicPr>
          <p:blipFill>
            <a:blip r:embed="rId2" cstate="print"/>
            <a:stretch>
              <a:fillRect/>
            </a:stretch>
          </p:blipFill>
          <p:spPr>
            <a:xfrm>
              <a:off x="1369740" y="3900843"/>
              <a:ext cx="151066" cy="148997"/>
            </a:xfrm>
            <a:prstGeom prst="rect">
              <a:avLst/>
            </a:prstGeom>
          </p:spPr>
        </p:pic>
        <p:pic>
          <p:nvPicPr>
            <p:cNvPr id="24" name="图片 23" descr="小点1.png"/>
            <p:cNvPicPr>
              <a:picLocks noChangeAspect="1"/>
            </p:cNvPicPr>
            <p:nvPr/>
          </p:nvPicPr>
          <p:blipFill>
            <a:blip r:embed="rId2" cstate="print"/>
            <a:stretch>
              <a:fillRect/>
            </a:stretch>
          </p:blipFill>
          <p:spPr>
            <a:xfrm>
              <a:off x="1374833" y="4458200"/>
              <a:ext cx="151066" cy="148997"/>
            </a:xfrm>
            <a:prstGeom prst="rect">
              <a:avLst/>
            </a:prstGeom>
          </p:spPr>
        </p:pic>
        <p:pic>
          <p:nvPicPr>
            <p:cNvPr id="25" name="图片 24" descr="小点1.png"/>
            <p:cNvPicPr>
              <a:picLocks noChangeAspect="1"/>
            </p:cNvPicPr>
            <p:nvPr/>
          </p:nvPicPr>
          <p:blipFill>
            <a:blip r:embed="rId2" cstate="print"/>
            <a:stretch>
              <a:fillRect/>
            </a:stretch>
          </p:blipFill>
          <p:spPr>
            <a:xfrm>
              <a:off x="1374833" y="4687988"/>
              <a:ext cx="151066" cy="148997"/>
            </a:xfrm>
            <a:prstGeom prst="rect">
              <a:avLst/>
            </a:prstGeom>
          </p:spPr>
        </p:pic>
      </p:grpSp>
    </p:spTree>
    <p:extLst>
      <p:ext uri="{BB962C8B-B14F-4D97-AF65-F5344CB8AC3E}">
        <p14:creationId xmlns:p14="http://schemas.microsoft.com/office/powerpoint/2010/main" val="21350939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1187624" y="843558"/>
            <a:ext cx="6654403" cy="3960440"/>
          </a:xfrm>
        </p:spPr>
        <p:txBody>
          <a:bodyPr/>
          <a:lstStyle/>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itchFamily="34" charset="-122"/>
                <a:ea typeface="微软雅黑" pitchFamily="34" charset="-122"/>
              </a:rPr>
              <a:t>MIT</a:t>
            </a:r>
            <a:r>
              <a:rPr lang="zh-CN" altLang="en-US" sz="1800" b="1" dirty="0">
                <a:solidFill>
                  <a:srgbClr val="11576A"/>
                </a:solidFill>
                <a:latin typeface="微软雅黑" pitchFamily="34" charset="-122"/>
                <a:ea typeface="微软雅黑" pitchFamily="34" charset="-122"/>
              </a:rPr>
              <a:t>：</a:t>
            </a:r>
            <a:r>
              <a:rPr lang="en-US" altLang="zh-CN" sz="1800" b="1" dirty="0">
                <a:solidFill>
                  <a:srgbClr val="11576A"/>
                </a:solidFill>
                <a:latin typeface="微软雅黑" pitchFamily="34" charset="-122"/>
                <a:ea typeface="微软雅黑" pitchFamily="34" charset="-122"/>
              </a:rPr>
              <a:t>xv6 </a:t>
            </a:r>
            <a:r>
              <a:rPr lang="zh-CN" altLang="en-US" sz="1800" b="1" dirty="0">
                <a:solidFill>
                  <a:srgbClr val="11576A"/>
                </a:solidFill>
                <a:latin typeface="微软雅黑" pitchFamily="34" charset="-122"/>
                <a:ea typeface="微软雅黑" pitchFamily="34" charset="-122"/>
              </a:rPr>
              <a:t>和</a:t>
            </a:r>
            <a:r>
              <a:rPr lang="en-US" altLang="zh-CN" sz="1800" b="1" dirty="0">
                <a:solidFill>
                  <a:srgbClr val="11576A"/>
                </a:solidFill>
                <a:latin typeface="微软雅黑" pitchFamily="34" charset="-122"/>
                <a:ea typeface="微软雅黑" pitchFamily="34" charset="-122"/>
              </a:rPr>
              <a:t>JOS</a:t>
            </a:r>
          </a:p>
          <a:p>
            <a:pPr marL="0" lvl="2" indent="0">
              <a:buNone/>
            </a:pPr>
            <a:r>
              <a:rPr lang="en-US" altLang="zh-CN" sz="1600" b="1" dirty="0" smtClean="0">
                <a:solidFill>
                  <a:srgbClr val="11576A"/>
                </a:solidFill>
                <a:latin typeface="微软雅黑" pitchFamily="34" charset="-122"/>
                <a:ea typeface="微软雅黑" pitchFamily="34" charset="-122"/>
              </a:rPr>
              <a:t>         7</a:t>
            </a:r>
            <a:r>
              <a:rPr lang="zh-CN" altLang="en-US" sz="1600" b="1" dirty="0">
                <a:solidFill>
                  <a:srgbClr val="11576A"/>
                </a:solidFill>
                <a:latin typeface="微软雅黑" pitchFamily="34" charset="-122"/>
                <a:ea typeface="微软雅黑" pitchFamily="34" charset="-122"/>
              </a:rPr>
              <a:t>千行以下，</a:t>
            </a:r>
            <a:r>
              <a:rPr lang="en-US" altLang="zh-CN" sz="1600" b="1" dirty="0">
                <a:solidFill>
                  <a:srgbClr val="11576A"/>
                </a:solidFill>
                <a:latin typeface="微软雅黑" pitchFamily="34" charset="-122"/>
                <a:ea typeface="微软雅黑" pitchFamily="34" charset="-122"/>
              </a:rPr>
              <a:t>C</a:t>
            </a:r>
            <a:r>
              <a:rPr lang="zh-CN" altLang="en-US" sz="1600" b="1" dirty="0">
                <a:solidFill>
                  <a:srgbClr val="11576A"/>
                </a:solidFill>
                <a:latin typeface="微软雅黑" pitchFamily="34" charset="-122"/>
                <a:ea typeface="微软雅黑" pitchFamily="34" charset="-122"/>
              </a:rPr>
              <a:t>语言，支持</a:t>
            </a:r>
            <a:r>
              <a:rPr lang="en-US" altLang="zh-CN" sz="1600" b="1" dirty="0">
                <a:solidFill>
                  <a:srgbClr val="11576A"/>
                </a:solidFill>
                <a:latin typeface="微软雅黑" pitchFamily="34" charset="-122"/>
                <a:ea typeface="微软雅黑" pitchFamily="34" charset="-122"/>
              </a:rPr>
              <a:t>X86 SMP</a:t>
            </a:r>
            <a:r>
              <a:rPr lang="zh-CN" altLang="en-US" sz="1600" b="1" dirty="0">
                <a:solidFill>
                  <a:srgbClr val="11576A"/>
                </a:solidFill>
                <a:latin typeface="微软雅黑" pitchFamily="34" charset="-122"/>
                <a:ea typeface="微软雅黑" pitchFamily="34" charset="-122"/>
              </a:rPr>
              <a:t>架构</a:t>
            </a:r>
            <a:endParaRPr lang="en-US" altLang="zh-CN" sz="1600" b="1" dirty="0">
              <a:solidFill>
                <a:srgbClr val="11576A"/>
              </a:solidFill>
              <a:latin typeface="微软雅黑" pitchFamily="34" charset="-122"/>
              <a:ea typeface="微软雅黑"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itchFamily="34" charset="-122"/>
                <a:ea typeface="微软雅黑" pitchFamily="34" charset="-122"/>
              </a:rPr>
              <a:t>Harvard</a:t>
            </a:r>
            <a:r>
              <a:rPr lang="zh-CN" altLang="en-US" sz="1800" b="1" dirty="0">
                <a:solidFill>
                  <a:srgbClr val="11576A"/>
                </a:solidFill>
                <a:latin typeface="微软雅黑" pitchFamily="34" charset="-122"/>
                <a:ea typeface="微软雅黑" pitchFamily="34" charset="-122"/>
              </a:rPr>
              <a:t>：</a:t>
            </a:r>
            <a:r>
              <a:rPr lang="en-US" altLang="zh-CN" sz="1800" b="1" dirty="0">
                <a:solidFill>
                  <a:srgbClr val="11576A"/>
                </a:solidFill>
                <a:latin typeface="微软雅黑" pitchFamily="34" charset="-122"/>
                <a:ea typeface="微软雅黑" pitchFamily="34" charset="-122"/>
              </a:rPr>
              <a:t>OS161-1.4.1</a:t>
            </a:r>
          </a:p>
          <a:p>
            <a:pPr marL="0" lvl="2" indent="0">
              <a:buNone/>
            </a:pPr>
            <a:r>
              <a:rPr lang="en-US" altLang="zh-CN" sz="1600" b="1" dirty="0" smtClean="0">
                <a:solidFill>
                  <a:srgbClr val="11576A"/>
                </a:solidFill>
                <a:latin typeface="微软雅黑" pitchFamily="34" charset="-122"/>
                <a:ea typeface="微软雅黑" pitchFamily="34" charset="-122"/>
              </a:rPr>
              <a:t>         1</a:t>
            </a:r>
            <a:r>
              <a:rPr lang="zh-CN" altLang="en-US" sz="1600" b="1" dirty="0">
                <a:solidFill>
                  <a:srgbClr val="11576A"/>
                </a:solidFill>
                <a:latin typeface="微软雅黑" pitchFamily="34" charset="-122"/>
                <a:ea typeface="微软雅黑" pitchFamily="34" charset="-122"/>
              </a:rPr>
              <a:t>万</a:t>
            </a:r>
            <a:r>
              <a:rPr lang="en-US" altLang="zh-CN" sz="1600" b="1" dirty="0">
                <a:solidFill>
                  <a:srgbClr val="11576A"/>
                </a:solidFill>
                <a:latin typeface="微软雅黑" pitchFamily="34" charset="-122"/>
                <a:ea typeface="微软雅黑" pitchFamily="34" charset="-122"/>
              </a:rPr>
              <a:t>1</a:t>
            </a:r>
            <a:r>
              <a:rPr lang="zh-CN" altLang="en-US" sz="1600" b="1" dirty="0">
                <a:solidFill>
                  <a:srgbClr val="11576A"/>
                </a:solidFill>
                <a:latin typeface="微软雅黑" pitchFamily="34" charset="-122"/>
                <a:ea typeface="微软雅黑" pitchFamily="34" charset="-122"/>
              </a:rPr>
              <a:t>千行代码，</a:t>
            </a:r>
            <a:r>
              <a:rPr lang="en-US" altLang="zh-CN" sz="1600" b="1" dirty="0">
                <a:solidFill>
                  <a:srgbClr val="11576A"/>
                </a:solidFill>
                <a:latin typeface="微软雅黑" pitchFamily="34" charset="-122"/>
                <a:ea typeface="微软雅黑" pitchFamily="34" charset="-122"/>
              </a:rPr>
              <a:t>C</a:t>
            </a:r>
            <a:r>
              <a:rPr lang="zh-CN" altLang="en-US" sz="1600" b="1" dirty="0">
                <a:solidFill>
                  <a:srgbClr val="11576A"/>
                </a:solidFill>
                <a:latin typeface="微软雅黑" pitchFamily="34" charset="-122"/>
                <a:ea typeface="微软雅黑" pitchFamily="34" charset="-122"/>
              </a:rPr>
              <a:t>语言，支持</a:t>
            </a:r>
            <a:r>
              <a:rPr lang="en-US" altLang="zh-CN" sz="1600" b="1" dirty="0">
                <a:solidFill>
                  <a:srgbClr val="11576A"/>
                </a:solidFill>
                <a:latin typeface="微软雅黑" pitchFamily="34" charset="-122"/>
                <a:ea typeface="微软雅黑" pitchFamily="34" charset="-122"/>
              </a:rPr>
              <a:t>MIPS</a:t>
            </a:r>
            <a:r>
              <a:rPr lang="zh-CN" altLang="en-US" sz="1600" b="1" dirty="0">
                <a:solidFill>
                  <a:srgbClr val="11576A"/>
                </a:solidFill>
                <a:latin typeface="微软雅黑" pitchFamily="34" charset="-122"/>
                <a:ea typeface="微软雅黑" pitchFamily="34" charset="-122"/>
              </a:rPr>
              <a:t>架构</a:t>
            </a: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itchFamily="34" charset="-122"/>
                <a:ea typeface="微软雅黑" pitchFamily="34" charset="-122"/>
              </a:rPr>
              <a:t>Columbia</a:t>
            </a:r>
            <a:r>
              <a:rPr lang="zh-CN" altLang="en-US" sz="1800" b="1" dirty="0">
                <a:solidFill>
                  <a:srgbClr val="11576A"/>
                </a:solidFill>
                <a:latin typeface="微软雅黑" pitchFamily="34" charset="-122"/>
                <a:ea typeface="微软雅黑" pitchFamily="34" charset="-122"/>
              </a:rPr>
              <a:t>：</a:t>
            </a:r>
            <a:r>
              <a:rPr lang="en-US" altLang="zh-CN" sz="1800" b="1" dirty="0">
                <a:solidFill>
                  <a:srgbClr val="11576A"/>
                </a:solidFill>
                <a:latin typeface="微软雅黑" pitchFamily="34" charset="-122"/>
                <a:ea typeface="微软雅黑" pitchFamily="34" charset="-122"/>
              </a:rPr>
              <a:t>Linux</a:t>
            </a:r>
          </a:p>
          <a:p>
            <a:pPr marL="0" lvl="2" indent="0">
              <a:buNone/>
            </a:pPr>
            <a:r>
              <a:rPr lang="zh-CN" altLang="en-US" sz="1600" b="1" dirty="0" smtClean="0">
                <a:solidFill>
                  <a:srgbClr val="11576A"/>
                </a:solidFill>
                <a:latin typeface="微软雅黑" pitchFamily="34" charset="-122"/>
                <a:ea typeface="微软雅黑" pitchFamily="34" charset="-122"/>
              </a:rPr>
              <a:t>         部分</a:t>
            </a:r>
            <a:r>
              <a:rPr lang="en-US" altLang="zh-CN" sz="1600" b="1" dirty="0">
                <a:solidFill>
                  <a:srgbClr val="11576A"/>
                </a:solidFill>
                <a:latin typeface="微软雅黑" pitchFamily="34" charset="-122"/>
                <a:ea typeface="微软雅黑" pitchFamily="34" charset="-122"/>
              </a:rPr>
              <a:t>Linux</a:t>
            </a:r>
            <a:r>
              <a:rPr lang="zh-CN" altLang="en-US" sz="1600" b="1" dirty="0">
                <a:solidFill>
                  <a:srgbClr val="11576A"/>
                </a:solidFill>
                <a:latin typeface="微软雅黑" pitchFamily="34" charset="-122"/>
                <a:ea typeface="微软雅黑" pitchFamily="34" charset="-122"/>
              </a:rPr>
              <a:t>核心代码，</a:t>
            </a:r>
            <a:r>
              <a:rPr lang="en-US" altLang="zh-CN" sz="1600" b="1" dirty="0">
                <a:solidFill>
                  <a:srgbClr val="11576A"/>
                </a:solidFill>
                <a:latin typeface="微软雅黑" pitchFamily="34" charset="-122"/>
                <a:ea typeface="微软雅黑" pitchFamily="34" charset="-122"/>
              </a:rPr>
              <a:t>C</a:t>
            </a:r>
            <a:r>
              <a:rPr lang="zh-CN" altLang="en-US" sz="1600" b="1" dirty="0">
                <a:solidFill>
                  <a:srgbClr val="11576A"/>
                </a:solidFill>
                <a:latin typeface="微软雅黑" pitchFamily="34" charset="-122"/>
                <a:ea typeface="微软雅黑" pitchFamily="34" charset="-122"/>
              </a:rPr>
              <a:t>语言</a:t>
            </a: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itchFamily="34" charset="-122"/>
                <a:ea typeface="微软雅黑" pitchFamily="34" charset="-122"/>
              </a:rPr>
              <a:t>Berkeley</a:t>
            </a:r>
            <a:r>
              <a:rPr lang="en-US" altLang="zh-CN" sz="1800" b="1" dirty="0">
                <a:solidFill>
                  <a:srgbClr val="11576A"/>
                </a:solidFill>
                <a:latin typeface="微软雅黑" pitchFamily="34" charset="-122"/>
                <a:ea typeface="微软雅黑" pitchFamily="34" charset="-122"/>
              </a:rPr>
              <a:t>: Nachos</a:t>
            </a:r>
          </a:p>
          <a:p>
            <a:pPr marL="0" lvl="2" indent="0">
              <a:buNone/>
            </a:pPr>
            <a:r>
              <a:rPr lang="en-US" altLang="zh-CN" sz="1600" b="1" dirty="0" smtClean="0">
                <a:solidFill>
                  <a:srgbClr val="11576A"/>
                </a:solidFill>
                <a:latin typeface="微软雅黑" pitchFamily="34" charset="-122"/>
                <a:ea typeface="微软雅黑" pitchFamily="34" charset="-122"/>
              </a:rPr>
              <a:t>         1</a:t>
            </a:r>
            <a:r>
              <a:rPr lang="zh-CN" altLang="en-US" sz="1600" b="1" dirty="0">
                <a:solidFill>
                  <a:srgbClr val="11576A"/>
                </a:solidFill>
                <a:latin typeface="微软雅黑" pitchFamily="34" charset="-122"/>
                <a:ea typeface="微软雅黑" pitchFamily="34" charset="-122"/>
              </a:rPr>
              <a:t>万行左右，</a:t>
            </a:r>
            <a:r>
              <a:rPr lang="en-US" altLang="zh-CN" sz="1600" b="1" dirty="0">
                <a:solidFill>
                  <a:srgbClr val="11576A"/>
                </a:solidFill>
                <a:latin typeface="微软雅黑" pitchFamily="34" charset="-122"/>
                <a:ea typeface="微软雅黑" pitchFamily="34" charset="-122"/>
              </a:rPr>
              <a:t>C++ / java</a:t>
            </a:r>
            <a:r>
              <a:rPr lang="zh-CN" altLang="en-US" sz="1600" b="1" dirty="0">
                <a:solidFill>
                  <a:srgbClr val="11576A"/>
                </a:solidFill>
                <a:latin typeface="微软雅黑" pitchFamily="34" charset="-122"/>
                <a:ea typeface="微软雅黑" pitchFamily="34" charset="-122"/>
              </a:rPr>
              <a:t>语言，模拟</a:t>
            </a:r>
            <a:r>
              <a:rPr lang="en-US" altLang="zh-CN" sz="1600" b="1" dirty="0">
                <a:solidFill>
                  <a:srgbClr val="11576A"/>
                </a:solidFill>
                <a:latin typeface="微软雅黑" pitchFamily="34" charset="-122"/>
                <a:ea typeface="微软雅黑" pitchFamily="34" charset="-122"/>
              </a:rPr>
              <a:t>MIPS</a:t>
            </a:r>
            <a:r>
              <a:rPr lang="zh-CN" altLang="en-US" sz="1600" b="1" dirty="0">
                <a:solidFill>
                  <a:srgbClr val="11576A"/>
                </a:solidFill>
                <a:latin typeface="微软雅黑" pitchFamily="34" charset="-122"/>
                <a:ea typeface="微软雅黑" pitchFamily="34" charset="-122"/>
              </a:rPr>
              <a:t>架构</a:t>
            </a:r>
            <a:endParaRPr lang="en-US" altLang="zh-CN" sz="1600" b="1" dirty="0">
              <a:solidFill>
                <a:srgbClr val="11576A"/>
              </a:solidFill>
              <a:latin typeface="微软雅黑" pitchFamily="34" charset="-122"/>
              <a:ea typeface="微软雅黑"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itchFamily="34" charset="-122"/>
                <a:ea typeface="微软雅黑" pitchFamily="34" charset="-122"/>
              </a:rPr>
              <a:t>Stanford</a:t>
            </a:r>
            <a:r>
              <a:rPr lang="zh-CN" altLang="en-US" sz="1800" b="1" dirty="0">
                <a:solidFill>
                  <a:srgbClr val="11576A"/>
                </a:solidFill>
                <a:latin typeface="微软雅黑" pitchFamily="34" charset="-122"/>
                <a:ea typeface="微软雅黑" pitchFamily="34" charset="-122"/>
              </a:rPr>
              <a:t>：</a:t>
            </a:r>
            <a:r>
              <a:rPr lang="en-US" altLang="zh-CN" sz="1800" b="1" dirty="0" err="1">
                <a:solidFill>
                  <a:srgbClr val="11576A"/>
                </a:solidFill>
                <a:latin typeface="微软雅黑" pitchFamily="34" charset="-122"/>
                <a:ea typeface="微软雅黑" pitchFamily="34" charset="-122"/>
              </a:rPr>
              <a:t>PintOS</a:t>
            </a:r>
            <a:endParaRPr lang="en-US" altLang="zh-CN" sz="1800" b="1" dirty="0">
              <a:solidFill>
                <a:srgbClr val="11576A"/>
              </a:solidFill>
              <a:latin typeface="微软雅黑" pitchFamily="34" charset="-122"/>
              <a:ea typeface="微软雅黑" pitchFamily="34" charset="-122"/>
            </a:endParaRPr>
          </a:p>
          <a:p>
            <a:pPr marL="0" lvl="2" indent="0">
              <a:buNone/>
            </a:pPr>
            <a:r>
              <a:rPr lang="en-US" altLang="zh-CN" sz="1600" b="1" dirty="0" smtClean="0">
                <a:solidFill>
                  <a:srgbClr val="11576A"/>
                </a:solidFill>
                <a:latin typeface="微软雅黑" pitchFamily="34" charset="-122"/>
                <a:ea typeface="微软雅黑" pitchFamily="34" charset="-122"/>
              </a:rPr>
              <a:t>         1</a:t>
            </a:r>
            <a:r>
              <a:rPr lang="zh-CN" altLang="en-US" sz="1600" b="1" dirty="0">
                <a:solidFill>
                  <a:srgbClr val="11576A"/>
                </a:solidFill>
                <a:latin typeface="微软雅黑" pitchFamily="34" charset="-122"/>
                <a:ea typeface="微软雅黑" pitchFamily="34" charset="-122"/>
              </a:rPr>
              <a:t>万</a:t>
            </a:r>
            <a:r>
              <a:rPr lang="en-US" altLang="zh-CN" sz="1600" b="1" dirty="0">
                <a:solidFill>
                  <a:srgbClr val="11576A"/>
                </a:solidFill>
                <a:latin typeface="微软雅黑" pitchFamily="34" charset="-122"/>
                <a:ea typeface="微软雅黑" pitchFamily="34" charset="-122"/>
              </a:rPr>
              <a:t>1</a:t>
            </a:r>
            <a:r>
              <a:rPr lang="zh-CN" altLang="en-US" sz="1600" b="1" dirty="0">
                <a:solidFill>
                  <a:srgbClr val="11576A"/>
                </a:solidFill>
                <a:latin typeface="微软雅黑" pitchFamily="34" charset="-122"/>
                <a:ea typeface="微软雅黑" pitchFamily="34" charset="-122"/>
              </a:rPr>
              <a:t>千行代码，</a:t>
            </a:r>
            <a:r>
              <a:rPr lang="en-US" altLang="zh-CN" sz="1600" b="1" dirty="0">
                <a:solidFill>
                  <a:srgbClr val="11576A"/>
                </a:solidFill>
                <a:latin typeface="微软雅黑" pitchFamily="34" charset="-122"/>
                <a:ea typeface="微软雅黑" pitchFamily="34" charset="-122"/>
              </a:rPr>
              <a:t>C</a:t>
            </a:r>
            <a:r>
              <a:rPr lang="zh-CN" altLang="en-US" sz="1600" b="1" dirty="0">
                <a:solidFill>
                  <a:srgbClr val="11576A"/>
                </a:solidFill>
                <a:latin typeface="微软雅黑" pitchFamily="34" charset="-122"/>
                <a:ea typeface="微软雅黑" pitchFamily="34" charset="-122"/>
              </a:rPr>
              <a:t>语言，</a:t>
            </a:r>
            <a:endParaRPr lang="en-US" altLang="zh-CN" sz="1600" b="1" dirty="0">
              <a:solidFill>
                <a:srgbClr val="11576A"/>
              </a:solidFill>
              <a:latin typeface="微软雅黑" pitchFamily="34" charset="-122"/>
              <a:ea typeface="微软雅黑"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itchFamily="34" charset="-122"/>
                <a:ea typeface="微软雅黑" pitchFamily="34" charset="-122"/>
              </a:rPr>
              <a:t>Univ</a:t>
            </a:r>
            <a:r>
              <a:rPr lang="en-US" altLang="zh-CN" sz="1800" b="1" dirty="0">
                <a:solidFill>
                  <a:srgbClr val="11576A"/>
                </a:solidFill>
                <a:latin typeface="微软雅黑" pitchFamily="34" charset="-122"/>
                <a:ea typeface="微软雅黑" pitchFamily="34" charset="-122"/>
              </a:rPr>
              <a:t>. of Maryland: geek OS</a:t>
            </a:r>
          </a:p>
          <a:p>
            <a:pPr marL="0" lvl="2" indent="0">
              <a:buNone/>
            </a:pPr>
            <a:r>
              <a:rPr lang="en-US" altLang="zh-CN" sz="1600" b="1" dirty="0" smtClean="0">
                <a:solidFill>
                  <a:srgbClr val="11576A"/>
                </a:solidFill>
                <a:latin typeface="微软雅黑" pitchFamily="34" charset="-122"/>
                <a:ea typeface="微软雅黑" pitchFamily="34" charset="-122"/>
              </a:rPr>
              <a:t>         &lt;</a:t>
            </a:r>
            <a:r>
              <a:rPr lang="en-US" altLang="zh-CN" sz="1600" b="1" dirty="0">
                <a:solidFill>
                  <a:srgbClr val="11576A"/>
                </a:solidFill>
                <a:latin typeface="微软雅黑" pitchFamily="34" charset="-122"/>
                <a:ea typeface="微软雅黑" pitchFamily="34" charset="-122"/>
              </a:rPr>
              <a:t>10000</a:t>
            </a:r>
            <a:r>
              <a:rPr lang="zh-CN" altLang="en-US" sz="1600" b="1" dirty="0">
                <a:solidFill>
                  <a:srgbClr val="11576A"/>
                </a:solidFill>
                <a:latin typeface="微软雅黑" pitchFamily="34" charset="-122"/>
                <a:ea typeface="微软雅黑" pitchFamily="34" charset="-122"/>
              </a:rPr>
              <a:t>行代码，</a:t>
            </a:r>
            <a:r>
              <a:rPr lang="en-US" altLang="zh-CN" sz="1600" b="1" dirty="0">
                <a:solidFill>
                  <a:srgbClr val="11576A"/>
                </a:solidFill>
                <a:latin typeface="微软雅黑" pitchFamily="34" charset="-122"/>
                <a:ea typeface="微软雅黑" pitchFamily="34" charset="-122"/>
              </a:rPr>
              <a:t>C</a:t>
            </a:r>
            <a:r>
              <a:rPr lang="zh-CN" altLang="en-US" sz="1600" b="1" dirty="0">
                <a:solidFill>
                  <a:srgbClr val="11576A"/>
                </a:solidFill>
                <a:latin typeface="微软雅黑" pitchFamily="34" charset="-122"/>
                <a:ea typeface="微软雅黑" pitchFamily="34" charset="-122"/>
              </a:rPr>
              <a:t>语言，</a:t>
            </a:r>
            <a:r>
              <a:rPr lang="en-US" altLang="zh-CN" sz="1600" b="1" dirty="0">
                <a:solidFill>
                  <a:srgbClr val="11576A"/>
                </a:solidFill>
                <a:latin typeface="微软雅黑" pitchFamily="34" charset="-122"/>
                <a:ea typeface="微软雅黑" pitchFamily="34" charset="-122"/>
              </a:rPr>
              <a:t>x86</a:t>
            </a:r>
            <a:endParaRPr lang="zh-CN" altLang="en-US" sz="1600" b="1" dirty="0">
              <a:solidFill>
                <a:srgbClr val="11576A"/>
              </a:solidFill>
              <a:latin typeface="微软雅黑" pitchFamily="34" charset="-122"/>
              <a:ea typeface="微软雅黑" pitchFamily="34" charset="-122"/>
            </a:endParaRPr>
          </a:p>
        </p:txBody>
      </p:sp>
      <p:pic>
        <p:nvPicPr>
          <p:cNvPr id="4" name="图片 3" descr="小点1.png"/>
          <p:cNvPicPr>
            <a:picLocks noChangeAspect="1"/>
          </p:cNvPicPr>
          <p:nvPr/>
        </p:nvPicPr>
        <p:blipFill>
          <a:blip r:embed="rId2" cstate="print"/>
          <a:stretch>
            <a:fillRect/>
          </a:stretch>
        </p:blipFill>
        <p:spPr>
          <a:xfrm>
            <a:off x="1595789" y="1275606"/>
            <a:ext cx="151066" cy="148997"/>
          </a:xfrm>
          <a:prstGeom prst="rect">
            <a:avLst/>
          </a:prstGeom>
        </p:spPr>
      </p:pic>
      <p:pic>
        <p:nvPicPr>
          <p:cNvPr id="5" name="图片 4" descr="小点1.png"/>
          <p:cNvPicPr>
            <a:picLocks noChangeAspect="1"/>
          </p:cNvPicPr>
          <p:nvPr/>
        </p:nvPicPr>
        <p:blipFill>
          <a:blip r:embed="rId2" cstate="print"/>
          <a:stretch>
            <a:fillRect/>
          </a:stretch>
        </p:blipFill>
        <p:spPr>
          <a:xfrm>
            <a:off x="1595789" y="1937505"/>
            <a:ext cx="151066" cy="148997"/>
          </a:xfrm>
          <a:prstGeom prst="rect">
            <a:avLst/>
          </a:prstGeom>
        </p:spPr>
      </p:pic>
      <p:pic>
        <p:nvPicPr>
          <p:cNvPr id="6" name="图片 5" descr="小点1.png"/>
          <p:cNvPicPr>
            <a:picLocks noChangeAspect="1"/>
          </p:cNvPicPr>
          <p:nvPr/>
        </p:nvPicPr>
        <p:blipFill>
          <a:blip r:embed="rId2" cstate="print"/>
          <a:stretch>
            <a:fillRect/>
          </a:stretch>
        </p:blipFill>
        <p:spPr>
          <a:xfrm>
            <a:off x="1595789" y="2599404"/>
            <a:ext cx="151066" cy="148997"/>
          </a:xfrm>
          <a:prstGeom prst="rect">
            <a:avLst/>
          </a:prstGeom>
        </p:spPr>
      </p:pic>
      <p:pic>
        <p:nvPicPr>
          <p:cNvPr id="7" name="图片 6" descr="小点1.png"/>
          <p:cNvPicPr>
            <a:picLocks noChangeAspect="1"/>
          </p:cNvPicPr>
          <p:nvPr/>
        </p:nvPicPr>
        <p:blipFill>
          <a:blip r:embed="rId2" cstate="print"/>
          <a:stretch>
            <a:fillRect/>
          </a:stretch>
        </p:blipFill>
        <p:spPr>
          <a:xfrm>
            <a:off x="1595789" y="3246930"/>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595789" y="3916339"/>
            <a:ext cx="151066" cy="148997"/>
          </a:xfrm>
          <a:prstGeom prst="rect">
            <a:avLst/>
          </a:prstGeom>
        </p:spPr>
      </p:pic>
      <p:pic>
        <p:nvPicPr>
          <p:cNvPr id="9" name="图片 8" descr="小点1.png"/>
          <p:cNvPicPr>
            <a:picLocks noChangeAspect="1"/>
          </p:cNvPicPr>
          <p:nvPr/>
        </p:nvPicPr>
        <p:blipFill>
          <a:blip r:embed="rId2" cstate="print"/>
          <a:stretch>
            <a:fillRect/>
          </a:stretch>
        </p:blipFill>
        <p:spPr>
          <a:xfrm>
            <a:off x="1595789" y="4585748"/>
            <a:ext cx="151066" cy="148997"/>
          </a:xfrm>
          <a:prstGeom prst="rect">
            <a:avLst/>
          </a:prstGeom>
        </p:spPr>
      </p:pic>
      <p:sp>
        <p:nvSpPr>
          <p:cNvPr id="10" name="Rectangle 2"/>
          <p:cNvSpPr txBox="1">
            <a:spLocks noChangeArrowheads="1"/>
          </p:cNvSpPr>
          <p:nvPr/>
        </p:nvSpPr>
        <p:spPr>
          <a:xfrm>
            <a:off x="2771800" y="195486"/>
            <a:ext cx="396044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000" b="1" dirty="0" smtClean="0">
                <a:solidFill>
                  <a:srgbClr val="11576A"/>
                </a:solidFill>
                <a:latin typeface="微软雅黑" pitchFamily="34" charset="-122"/>
                <a:ea typeface="微软雅黑" pitchFamily="34" charset="-122"/>
                <a:cs typeface="+mn-cs"/>
              </a:rPr>
              <a:t>国内外现状</a:t>
            </a:r>
            <a:r>
              <a:rPr lang="en-US" altLang="zh-CN" sz="3000" b="1" dirty="0" smtClean="0">
                <a:solidFill>
                  <a:srgbClr val="11576A"/>
                </a:solidFill>
                <a:latin typeface="微软雅黑" pitchFamily="34" charset="-122"/>
                <a:ea typeface="微软雅黑" pitchFamily="34" charset="-122"/>
                <a:cs typeface="+mn-cs"/>
              </a:rPr>
              <a:t>——</a:t>
            </a:r>
            <a:r>
              <a:rPr lang="zh-CN" altLang="en-US" sz="3000" b="1" dirty="0" smtClean="0">
                <a:solidFill>
                  <a:srgbClr val="11576A"/>
                </a:solidFill>
                <a:latin typeface="微软雅黑" pitchFamily="34" charset="-122"/>
                <a:ea typeface="微软雅黑" pitchFamily="34" charset="-122"/>
                <a:cs typeface="+mn-cs"/>
              </a:rPr>
              <a:t>国外</a:t>
            </a:r>
            <a:endParaRPr lang="zh-CN" altLang="en-US" sz="3000" b="1" dirty="0">
              <a:solidFill>
                <a:srgbClr val="11576A"/>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915157555"/>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71800" y="205979"/>
            <a:ext cx="3960440" cy="857250"/>
          </a:xfrm>
        </p:spPr>
        <p:txBody>
          <a:bodyPr/>
          <a:lstStyle/>
          <a:p>
            <a:pPr algn="l"/>
            <a:r>
              <a:rPr lang="zh-CN" altLang="en-US" sz="3000" b="1" dirty="0" smtClean="0">
                <a:solidFill>
                  <a:srgbClr val="11576A"/>
                </a:solidFill>
                <a:latin typeface="微软雅黑" pitchFamily="34" charset="-122"/>
                <a:ea typeface="微软雅黑" pitchFamily="34" charset="-122"/>
                <a:cs typeface="+mn-cs"/>
              </a:rPr>
              <a:t>国内外现状</a:t>
            </a:r>
            <a:r>
              <a:rPr lang="en-US" altLang="zh-CN" sz="3000" b="1" dirty="0" smtClean="0">
                <a:solidFill>
                  <a:srgbClr val="11576A"/>
                </a:solidFill>
                <a:latin typeface="微软雅黑" pitchFamily="34" charset="-122"/>
                <a:ea typeface="微软雅黑" pitchFamily="34" charset="-122"/>
                <a:cs typeface="+mn-cs"/>
              </a:rPr>
              <a:t>——</a:t>
            </a:r>
            <a:r>
              <a:rPr lang="zh-CN" altLang="en-US" sz="3000" b="1" dirty="0" smtClean="0">
                <a:solidFill>
                  <a:srgbClr val="11576A"/>
                </a:solidFill>
                <a:latin typeface="微软雅黑" pitchFamily="34" charset="-122"/>
                <a:ea typeface="微软雅黑" pitchFamily="34" charset="-122"/>
                <a:cs typeface="+mn-cs"/>
              </a:rPr>
              <a:t>国内</a:t>
            </a:r>
            <a:endParaRPr lang="zh-CN" altLang="en-US" sz="3000" b="1" dirty="0">
              <a:solidFill>
                <a:srgbClr val="11576A"/>
              </a:solidFill>
              <a:latin typeface="微软雅黑" pitchFamily="34" charset="-122"/>
              <a:ea typeface="微软雅黑" pitchFamily="34" charset="-122"/>
              <a:cs typeface="+mn-cs"/>
            </a:endParaRPr>
          </a:p>
        </p:txBody>
      </p:sp>
      <p:sp>
        <p:nvSpPr>
          <p:cNvPr id="6147" name="Rectangle 3"/>
          <p:cNvSpPr>
            <a:spLocks noGrp="1" noChangeArrowheads="1"/>
          </p:cNvSpPr>
          <p:nvPr>
            <p:ph idx="1"/>
          </p:nvPr>
        </p:nvSpPr>
        <p:spPr>
          <a:xfrm>
            <a:off x="1187624" y="771550"/>
            <a:ext cx="6912768" cy="3888432"/>
          </a:xfrm>
        </p:spPr>
        <p:txBody>
          <a:bodyPr/>
          <a:lstStyle/>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err="1" smtClean="0">
                <a:solidFill>
                  <a:srgbClr val="11576A"/>
                </a:solidFill>
                <a:latin typeface="微软雅黑" pitchFamily="34" charset="-122"/>
                <a:ea typeface="微软雅黑" pitchFamily="34" charset="-122"/>
              </a:rPr>
              <a:t>ucore</a:t>
            </a:r>
            <a:endParaRPr lang="en-US" altLang="zh-CN" sz="1800" b="1" dirty="0">
              <a:solidFill>
                <a:srgbClr val="11576A"/>
              </a:solidFill>
              <a:latin typeface="微软雅黑" pitchFamily="34" charset="-122"/>
              <a:ea typeface="微软雅黑" pitchFamily="34" charset="-122"/>
            </a:endParaRPr>
          </a:p>
          <a:p>
            <a:pPr marL="0" lvl="1" indent="0">
              <a:buNone/>
            </a:pPr>
            <a:r>
              <a:rPr lang="zh-CN" altLang="en-US" sz="1600" b="1" dirty="0" smtClean="0">
                <a:solidFill>
                  <a:srgbClr val="11576A"/>
                </a:solidFill>
                <a:latin typeface="微软雅黑" pitchFamily="34" charset="-122"/>
                <a:ea typeface="微软雅黑" pitchFamily="34" charset="-122"/>
              </a:rPr>
              <a:t>         清华   </a:t>
            </a:r>
            <a:r>
              <a:rPr lang="zh-CN" altLang="en-US" sz="1600" b="1" dirty="0">
                <a:solidFill>
                  <a:srgbClr val="11576A"/>
                </a:solidFill>
                <a:latin typeface="微软雅黑" pitchFamily="34" charset="-122"/>
                <a:ea typeface="微软雅黑" pitchFamily="34" charset="-122"/>
              </a:rPr>
              <a:t>基于</a:t>
            </a:r>
            <a:r>
              <a:rPr lang="en-US" altLang="zh-CN" sz="1600" b="1" dirty="0" err="1">
                <a:solidFill>
                  <a:srgbClr val="11576A"/>
                </a:solidFill>
                <a:latin typeface="微软雅黑" pitchFamily="34" charset="-122"/>
                <a:ea typeface="微软雅黑" pitchFamily="34" charset="-122"/>
              </a:rPr>
              <a:t>jos</a:t>
            </a:r>
            <a:r>
              <a:rPr lang="en-US" altLang="zh-CN" sz="1600" b="1" dirty="0">
                <a:solidFill>
                  <a:srgbClr val="11576A"/>
                </a:solidFill>
                <a:latin typeface="微软雅黑" pitchFamily="34" charset="-122"/>
                <a:ea typeface="微软雅黑" pitchFamily="34" charset="-122"/>
              </a:rPr>
              <a:t>/xv6/OS161/</a:t>
            </a:r>
            <a:r>
              <a:rPr lang="en-US" altLang="zh-CN" sz="1600" b="1" dirty="0" err="1">
                <a:solidFill>
                  <a:srgbClr val="11576A"/>
                </a:solidFill>
                <a:latin typeface="微软雅黑" pitchFamily="34" charset="-122"/>
                <a:ea typeface="微软雅黑" pitchFamily="34" charset="-122"/>
              </a:rPr>
              <a:t>linux</a:t>
            </a:r>
            <a:r>
              <a:rPr lang="zh-CN" altLang="en-US" sz="1600" b="1" dirty="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200~10000</a:t>
            </a:r>
            <a:r>
              <a:rPr lang="zh-CN" altLang="en-US" sz="1600" b="1" dirty="0">
                <a:solidFill>
                  <a:srgbClr val="11576A"/>
                </a:solidFill>
                <a:latin typeface="微软雅黑" pitchFamily="34" charset="-122"/>
                <a:ea typeface="微软雅黑" pitchFamily="34" charset="-122"/>
              </a:rPr>
              <a:t>行  </a:t>
            </a:r>
            <a:r>
              <a:rPr lang="en-US" altLang="zh-CN" sz="1600" b="1" dirty="0">
                <a:solidFill>
                  <a:srgbClr val="11576A"/>
                </a:solidFill>
                <a:latin typeface="微软雅黑" pitchFamily="34" charset="-122"/>
                <a:ea typeface="微软雅黑" pitchFamily="34" charset="-122"/>
              </a:rPr>
              <a:t>C</a:t>
            </a:r>
            <a:r>
              <a:rPr lang="zh-CN" altLang="en-US" sz="1600" b="1" dirty="0">
                <a:solidFill>
                  <a:srgbClr val="11576A"/>
                </a:solidFill>
                <a:latin typeface="微软雅黑" pitchFamily="34" charset="-122"/>
                <a:ea typeface="微软雅黑" pitchFamily="34" charset="-122"/>
              </a:rPr>
              <a:t>语言，</a:t>
            </a:r>
            <a:r>
              <a:rPr lang="zh-CN" altLang="en-US" sz="1600" b="1" dirty="0" smtClean="0">
                <a:solidFill>
                  <a:srgbClr val="11576A"/>
                </a:solidFill>
                <a:latin typeface="微软雅黑" pitchFamily="34" charset="-122"/>
                <a:ea typeface="微软雅黑" pitchFamily="34" charset="-122"/>
              </a:rPr>
              <a:t>以 </a:t>
            </a:r>
            <a:endParaRPr lang="en-US" altLang="zh-CN" sz="1600" b="1" dirty="0" smtClean="0">
              <a:solidFill>
                <a:srgbClr val="11576A"/>
              </a:solidFill>
              <a:latin typeface="微软雅黑" pitchFamily="34" charset="-122"/>
              <a:ea typeface="微软雅黑" pitchFamily="34" charset="-122"/>
            </a:endParaRPr>
          </a:p>
          <a:p>
            <a:pPr marL="0" lvl="1" indent="0">
              <a:buNone/>
            </a:pPr>
            <a:r>
              <a:rPr lang="en-US" altLang="zh-CN" sz="1600" b="1" dirty="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rPr>
              <a:t>        x86-32</a:t>
            </a:r>
            <a:r>
              <a:rPr lang="zh-CN" altLang="en-US" sz="1600" b="1" dirty="0">
                <a:solidFill>
                  <a:srgbClr val="11576A"/>
                </a:solidFill>
                <a:latin typeface="微软雅黑" pitchFamily="34" charset="-122"/>
                <a:ea typeface="微软雅黑" pitchFamily="34" charset="-122"/>
              </a:rPr>
              <a:t>为主，且支持</a:t>
            </a:r>
            <a:r>
              <a:rPr lang="en-US" altLang="zh-CN" sz="1600" b="1" dirty="0">
                <a:solidFill>
                  <a:srgbClr val="11576A"/>
                </a:solidFill>
                <a:latin typeface="微软雅黑" pitchFamily="34" charset="-122"/>
                <a:ea typeface="微软雅黑" pitchFamily="34" charset="-122"/>
              </a:rPr>
              <a:t>X86-64/ARM/MIPS…</a:t>
            </a: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itchFamily="34" charset="-122"/>
                <a:ea typeface="微软雅黑" pitchFamily="34" charset="-122"/>
              </a:rPr>
              <a:t>xv6</a:t>
            </a:r>
            <a:r>
              <a:rPr lang="zh-CN" altLang="en-US" sz="1800" b="1" dirty="0">
                <a:solidFill>
                  <a:srgbClr val="11576A"/>
                </a:solidFill>
                <a:latin typeface="微软雅黑" pitchFamily="34" charset="-122"/>
                <a:ea typeface="微软雅黑" pitchFamily="34" charset="-122"/>
              </a:rPr>
              <a:t>和</a:t>
            </a:r>
            <a:r>
              <a:rPr lang="en-US" altLang="zh-CN" sz="1800" b="1" dirty="0">
                <a:solidFill>
                  <a:srgbClr val="11576A"/>
                </a:solidFill>
                <a:latin typeface="微软雅黑" pitchFamily="34" charset="-122"/>
                <a:ea typeface="微软雅黑" pitchFamily="34" charset="-122"/>
              </a:rPr>
              <a:t>JOS</a:t>
            </a:r>
          </a:p>
          <a:p>
            <a:pPr marL="0" lvl="1" indent="0">
              <a:buNone/>
            </a:pPr>
            <a:r>
              <a:rPr lang="zh-CN" altLang="en-US" sz="1600" b="1" dirty="0" smtClean="0">
                <a:solidFill>
                  <a:srgbClr val="11576A"/>
                </a:solidFill>
                <a:latin typeface="微软雅黑" pitchFamily="34" charset="-122"/>
                <a:ea typeface="微软雅黑" pitchFamily="34" charset="-122"/>
              </a:rPr>
              <a:t>         北大</a:t>
            </a:r>
            <a:endParaRPr lang="zh-CN" altLang="en-US" sz="1600" b="1" dirty="0">
              <a:solidFill>
                <a:srgbClr val="11576A"/>
              </a:solidFill>
              <a:latin typeface="微软雅黑" pitchFamily="34" charset="-122"/>
              <a:ea typeface="微软雅黑"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itchFamily="34" charset="-122"/>
                <a:ea typeface="微软雅黑" pitchFamily="34" charset="-122"/>
              </a:rPr>
              <a:t>Linux</a:t>
            </a:r>
            <a:endParaRPr lang="en-US" altLang="zh-CN" sz="1800" b="1" dirty="0">
              <a:solidFill>
                <a:srgbClr val="11576A"/>
              </a:solidFill>
              <a:latin typeface="微软雅黑" pitchFamily="34" charset="-122"/>
              <a:ea typeface="微软雅黑" pitchFamily="34" charset="-122"/>
            </a:endParaRPr>
          </a:p>
          <a:p>
            <a:pPr marL="0" lvl="1" indent="0">
              <a:buNone/>
            </a:pPr>
            <a:r>
              <a:rPr lang="zh-CN" altLang="en-US" sz="1600" b="1" dirty="0" smtClean="0">
                <a:solidFill>
                  <a:srgbClr val="11576A"/>
                </a:solidFill>
                <a:latin typeface="微软雅黑" pitchFamily="34" charset="-122"/>
                <a:ea typeface="微软雅黑" pitchFamily="34" charset="-122"/>
              </a:rPr>
              <a:t>         国防</a:t>
            </a:r>
            <a:r>
              <a:rPr lang="zh-CN" altLang="en-US" sz="1600" b="1" dirty="0">
                <a:solidFill>
                  <a:srgbClr val="11576A"/>
                </a:solidFill>
                <a:latin typeface="微软雅黑" pitchFamily="34" charset="-122"/>
                <a:ea typeface="微软雅黑" pitchFamily="34" charset="-122"/>
              </a:rPr>
              <a:t>科大、浙大、西</a:t>
            </a:r>
            <a:r>
              <a:rPr lang="zh-CN" altLang="en-US" sz="1600" b="1" dirty="0" smtClean="0">
                <a:solidFill>
                  <a:srgbClr val="11576A"/>
                </a:solidFill>
                <a:latin typeface="微软雅黑" pitchFamily="34" charset="-122"/>
                <a:ea typeface="微软雅黑" pitchFamily="34" charset="-122"/>
              </a:rPr>
              <a:t>邮</a:t>
            </a:r>
            <a:endParaRPr lang="zh-CN" altLang="en-US" sz="1600" b="1" dirty="0">
              <a:solidFill>
                <a:srgbClr val="11576A"/>
              </a:solidFill>
              <a:latin typeface="微软雅黑" pitchFamily="34" charset="-122"/>
              <a:ea typeface="微软雅黑" pitchFamily="34" charset="-122"/>
            </a:endParaRP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itchFamily="34" charset="-122"/>
                <a:ea typeface="微软雅黑" pitchFamily="34" charset="-122"/>
              </a:rPr>
              <a:t>MINIX</a:t>
            </a:r>
            <a:endParaRPr lang="en-US" altLang="zh-CN" sz="1800" b="1" dirty="0">
              <a:solidFill>
                <a:srgbClr val="11576A"/>
              </a:solidFill>
              <a:latin typeface="微软雅黑" pitchFamily="34" charset="-122"/>
              <a:ea typeface="微软雅黑" pitchFamily="34" charset="-122"/>
            </a:endParaRPr>
          </a:p>
          <a:p>
            <a:pPr marL="0" lvl="1" indent="0">
              <a:buNone/>
            </a:pPr>
            <a:r>
              <a:rPr lang="zh-CN" altLang="en-US" sz="1600" b="1" dirty="0" smtClean="0">
                <a:solidFill>
                  <a:srgbClr val="11576A"/>
                </a:solidFill>
                <a:latin typeface="微软雅黑" pitchFamily="34" charset="-122"/>
                <a:ea typeface="微软雅黑" pitchFamily="34" charset="-122"/>
              </a:rPr>
              <a:t>         上海交大</a:t>
            </a:r>
            <a:r>
              <a:rPr lang="zh-CN" altLang="en-US" sz="1600" b="1" dirty="0">
                <a:solidFill>
                  <a:srgbClr val="11576A"/>
                </a:solidFill>
                <a:latin typeface="微软雅黑" pitchFamily="34" charset="-122"/>
                <a:ea typeface="微软雅黑" pitchFamily="34" charset="-122"/>
              </a:rPr>
              <a:t>，南开</a:t>
            </a: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itchFamily="34" charset="-122"/>
                <a:ea typeface="微软雅黑" pitchFamily="34" charset="-122"/>
              </a:rPr>
              <a:t>Nachos</a:t>
            </a:r>
            <a:endParaRPr lang="en-US" altLang="zh-CN" sz="1800" b="1" dirty="0">
              <a:solidFill>
                <a:srgbClr val="11576A"/>
              </a:solidFill>
              <a:latin typeface="微软雅黑" pitchFamily="34" charset="-122"/>
              <a:ea typeface="微软雅黑" pitchFamily="34" charset="-122"/>
            </a:endParaRPr>
          </a:p>
          <a:p>
            <a:pPr marL="0" lvl="1" indent="0">
              <a:buNone/>
            </a:pPr>
            <a:r>
              <a:rPr lang="zh-CN" altLang="en-US" sz="1600" b="1" dirty="0" smtClean="0">
                <a:solidFill>
                  <a:srgbClr val="11576A"/>
                </a:solidFill>
                <a:latin typeface="微软雅黑" pitchFamily="34" charset="-122"/>
                <a:ea typeface="微软雅黑" pitchFamily="34" charset="-122"/>
              </a:rPr>
              <a:t>         南开</a:t>
            </a:r>
            <a:r>
              <a:rPr lang="zh-CN" altLang="en-US" sz="1600" b="1" dirty="0">
                <a:solidFill>
                  <a:srgbClr val="11576A"/>
                </a:solidFill>
                <a:latin typeface="微软雅黑" pitchFamily="34" charset="-122"/>
                <a:ea typeface="微软雅黑" pitchFamily="34" charset="-122"/>
              </a:rPr>
              <a:t>，山大</a:t>
            </a:r>
          </a:p>
          <a:p>
            <a:pPr marL="0" lvl="1" indent="0">
              <a:buNone/>
            </a:pPr>
            <a:r>
              <a:rPr lang="zh-CN" altLang="en-US" sz="18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en-US" altLang="zh-CN" sz="1800" b="1" dirty="0" smtClean="0">
                <a:solidFill>
                  <a:srgbClr val="11576A"/>
                </a:solidFill>
                <a:latin typeface="微软雅黑" pitchFamily="34" charset="-122"/>
                <a:ea typeface="微软雅黑" pitchFamily="34" charset="-122"/>
              </a:rPr>
              <a:t>Solaris</a:t>
            </a:r>
            <a:r>
              <a:rPr lang="en-US" altLang="zh-CN" sz="1800" b="1" dirty="0">
                <a:solidFill>
                  <a:srgbClr val="11576A"/>
                </a:solidFill>
                <a:latin typeface="微软雅黑" pitchFamily="34" charset="-122"/>
                <a:ea typeface="微软雅黑" pitchFamily="34" charset="-122"/>
              </a:rPr>
              <a:t>, Windows WRK, Wince, RTEMS, </a:t>
            </a:r>
            <a:r>
              <a:rPr lang="en-US" altLang="zh-CN" sz="1800" b="1" dirty="0" err="1">
                <a:solidFill>
                  <a:srgbClr val="11576A"/>
                </a:solidFill>
                <a:latin typeface="微软雅黑" pitchFamily="34" charset="-122"/>
                <a:ea typeface="微软雅黑" pitchFamily="34" charset="-122"/>
              </a:rPr>
              <a:t>uCos</a:t>
            </a:r>
            <a:r>
              <a:rPr lang="en-US" altLang="zh-CN" sz="1800" b="1" dirty="0">
                <a:solidFill>
                  <a:srgbClr val="11576A"/>
                </a:solidFill>
                <a:latin typeface="微软雅黑" pitchFamily="34" charset="-122"/>
                <a:ea typeface="微软雅黑" pitchFamily="34" charset="-122"/>
              </a:rPr>
              <a:t>-II, </a:t>
            </a:r>
            <a:r>
              <a:rPr lang="en-US" altLang="zh-CN" sz="1800" b="1" dirty="0" err="1">
                <a:solidFill>
                  <a:srgbClr val="11576A"/>
                </a:solidFill>
                <a:latin typeface="微软雅黑" pitchFamily="34" charset="-122"/>
                <a:ea typeface="微软雅黑" pitchFamily="34" charset="-122"/>
              </a:rPr>
              <a:t>eCos</a:t>
            </a:r>
            <a:r>
              <a:rPr lang="en-US" altLang="zh-CN" sz="1800" b="1" dirty="0">
                <a:solidFill>
                  <a:srgbClr val="11576A"/>
                </a:solidFill>
                <a:latin typeface="微软雅黑" pitchFamily="34" charset="-122"/>
                <a:ea typeface="微软雅黑" pitchFamily="34" charset="-122"/>
              </a:rPr>
              <a:t> ..</a:t>
            </a:r>
          </a:p>
        </p:txBody>
      </p:sp>
      <p:pic>
        <p:nvPicPr>
          <p:cNvPr id="4" name="图片 3" descr="小点1.png"/>
          <p:cNvPicPr>
            <a:picLocks noChangeAspect="1"/>
          </p:cNvPicPr>
          <p:nvPr/>
        </p:nvPicPr>
        <p:blipFill>
          <a:blip r:embed="rId2" cstate="print"/>
          <a:stretch>
            <a:fillRect/>
          </a:stretch>
        </p:blipFill>
        <p:spPr>
          <a:xfrm>
            <a:off x="1575164" y="1203598"/>
            <a:ext cx="151066" cy="148997"/>
          </a:xfrm>
          <a:prstGeom prst="rect">
            <a:avLst/>
          </a:prstGeom>
        </p:spPr>
      </p:pic>
      <p:pic>
        <p:nvPicPr>
          <p:cNvPr id="5" name="图片 4" descr="小点1.png"/>
          <p:cNvPicPr>
            <a:picLocks noChangeAspect="1"/>
          </p:cNvPicPr>
          <p:nvPr/>
        </p:nvPicPr>
        <p:blipFill>
          <a:blip r:embed="rId2" cstate="print"/>
          <a:stretch>
            <a:fillRect/>
          </a:stretch>
        </p:blipFill>
        <p:spPr>
          <a:xfrm>
            <a:off x="1575164" y="2153452"/>
            <a:ext cx="151066" cy="148997"/>
          </a:xfrm>
          <a:prstGeom prst="rect">
            <a:avLst/>
          </a:prstGeom>
        </p:spPr>
      </p:pic>
      <p:pic>
        <p:nvPicPr>
          <p:cNvPr id="6" name="图片 5" descr="小点1.png"/>
          <p:cNvPicPr>
            <a:picLocks noChangeAspect="1"/>
          </p:cNvPicPr>
          <p:nvPr/>
        </p:nvPicPr>
        <p:blipFill>
          <a:blip r:embed="rId2" cstate="print"/>
          <a:stretch>
            <a:fillRect/>
          </a:stretch>
        </p:blipFill>
        <p:spPr>
          <a:xfrm>
            <a:off x="1575164" y="2813770"/>
            <a:ext cx="151066" cy="148997"/>
          </a:xfrm>
          <a:prstGeom prst="rect">
            <a:avLst/>
          </a:prstGeom>
        </p:spPr>
      </p:pic>
      <p:pic>
        <p:nvPicPr>
          <p:cNvPr id="7" name="图片 6" descr="小点1.png"/>
          <p:cNvPicPr>
            <a:picLocks noChangeAspect="1"/>
          </p:cNvPicPr>
          <p:nvPr/>
        </p:nvPicPr>
        <p:blipFill>
          <a:blip r:embed="rId2" cstate="print"/>
          <a:stretch>
            <a:fillRect/>
          </a:stretch>
        </p:blipFill>
        <p:spPr>
          <a:xfrm>
            <a:off x="1575164" y="3474088"/>
            <a:ext cx="151066" cy="148997"/>
          </a:xfrm>
          <a:prstGeom prst="rect">
            <a:avLst/>
          </a:prstGeom>
        </p:spPr>
      </p:pic>
      <p:pic>
        <p:nvPicPr>
          <p:cNvPr id="9" name="图片 8" descr="小点1.png"/>
          <p:cNvPicPr>
            <a:picLocks noChangeAspect="1"/>
          </p:cNvPicPr>
          <p:nvPr/>
        </p:nvPicPr>
        <p:blipFill>
          <a:blip r:embed="rId2" cstate="print"/>
          <a:stretch>
            <a:fillRect/>
          </a:stretch>
        </p:blipFill>
        <p:spPr>
          <a:xfrm>
            <a:off x="1575164" y="4134406"/>
            <a:ext cx="151066" cy="148997"/>
          </a:xfrm>
          <a:prstGeom prst="rect">
            <a:avLst/>
          </a:prstGeom>
        </p:spPr>
      </p:pic>
    </p:spTree>
    <p:extLst>
      <p:ext uri="{BB962C8B-B14F-4D97-AF65-F5344CB8AC3E}">
        <p14:creationId xmlns:p14="http://schemas.microsoft.com/office/powerpoint/2010/main" val="21739740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03848" y="195486"/>
            <a:ext cx="3322712" cy="857250"/>
          </a:xfrm>
        </p:spPr>
        <p:txBody>
          <a:bodyPr/>
          <a:lstStyle/>
          <a:p>
            <a:pPr algn="l"/>
            <a:r>
              <a:rPr lang="zh-CN" altLang="en-US" sz="3000" b="1" dirty="0">
                <a:solidFill>
                  <a:srgbClr val="11576A"/>
                </a:solidFill>
                <a:latin typeface="微软雅黑" pitchFamily="34" charset="-122"/>
                <a:ea typeface="微软雅黑" pitchFamily="34" charset="-122"/>
                <a:cs typeface="+mn-cs"/>
              </a:rPr>
              <a:t>实验课程设计</a:t>
            </a:r>
          </a:p>
        </p:txBody>
      </p:sp>
      <p:sp>
        <p:nvSpPr>
          <p:cNvPr id="8195" name="Rectangle 3"/>
          <p:cNvSpPr>
            <a:spLocks noGrp="1" noChangeArrowheads="1"/>
          </p:cNvSpPr>
          <p:nvPr>
            <p:ph idx="1"/>
          </p:nvPr>
        </p:nvSpPr>
        <p:spPr>
          <a:xfrm>
            <a:off x="899592" y="987574"/>
            <a:ext cx="7848872" cy="3394472"/>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目标</a:t>
            </a:r>
            <a:r>
              <a:rPr lang="zh-CN" altLang="en-US" sz="2000" b="1" dirty="0">
                <a:solidFill>
                  <a:srgbClr val="11576A"/>
                </a:solidFill>
                <a:latin typeface="微软雅黑" pitchFamily="34" charset="-122"/>
                <a:ea typeface="微软雅黑" pitchFamily="34" charset="-122"/>
              </a:rPr>
              <a:t>：</a:t>
            </a:r>
            <a:r>
              <a:rPr lang="zh-CN" altLang="en-US" sz="1800" b="1" u="sng" dirty="0">
                <a:solidFill>
                  <a:srgbClr val="11576A"/>
                </a:solidFill>
                <a:latin typeface="微软雅黑" pitchFamily="34" charset="-122"/>
                <a:ea typeface="微软雅黑" pitchFamily="34" charset="-122"/>
              </a:rPr>
              <a:t>在</a:t>
            </a:r>
            <a:r>
              <a:rPr lang="en-US" altLang="zh-CN" sz="1800" b="1" u="sng" dirty="0">
                <a:solidFill>
                  <a:srgbClr val="11576A"/>
                </a:solidFill>
                <a:latin typeface="微软雅黑" pitchFamily="34" charset="-122"/>
                <a:ea typeface="微软雅黑" pitchFamily="34" charset="-122"/>
              </a:rPr>
              <a:t>OS</a:t>
            </a:r>
            <a:r>
              <a:rPr lang="zh-CN" altLang="en-US" sz="1800" b="1" u="sng" dirty="0">
                <a:solidFill>
                  <a:srgbClr val="11576A"/>
                </a:solidFill>
                <a:latin typeface="微软雅黑" pitchFamily="34" charset="-122"/>
                <a:ea typeface="微软雅黑" pitchFamily="34" charset="-122"/>
              </a:rPr>
              <a:t>原理和实现中建立一个桥梁</a:t>
            </a:r>
          </a:p>
          <a:p>
            <a:pPr marL="0" lvl="1" indent="0">
              <a:buNone/>
            </a:pPr>
            <a:r>
              <a:rPr lang="zh-CN" altLang="en-US" sz="1800" b="1" dirty="0" smtClean="0">
                <a:solidFill>
                  <a:srgbClr val="11576A"/>
                </a:solidFill>
                <a:latin typeface="微软雅黑" pitchFamily="34" charset="-122"/>
                <a:ea typeface="微软雅黑" pitchFamily="34" charset="-122"/>
              </a:rPr>
              <a:t>         对</a:t>
            </a:r>
            <a:r>
              <a:rPr lang="zh-CN" altLang="en-US" sz="1800" b="1" dirty="0">
                <a:solidFill>
                  <a:srgbClr val="11576A"/>
                </a:solidFill>
                <a:latin typeface="微软雅黑" pitchFamily="34" charset="-122"/>
                <a:ea typeface="微软雅黑" pitchFamily="34" charset="-122"/>
              </a:rPr>
              <a:t>原理知识的补充和完善</a:t>
            </a: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讲课</a:t>
            </a:r>
            <a:r>
              <a:rPr lang="zh-CN" altLang="en-US" sz="1600" b="1" dirty="0">
                <a:solidFill>
                  <a:srgbClr val="11576A"/>
                </a:solidFill>
                <a:latin typeface="微软雅黑" pitchFamily="34" charset="-122"/>
                <a:ea typeface="微软雅黑" pitchFamily="34" charset="-122"/>
              </a:rPr>
              <a:t>内容和实验内容同步</a:t>
            </a:r>
          </a:p>
          <a:p>
            <a:pPr marL="0" lvl="1" indent="0">
              <a:buNone/>
            </a:pPr>
            <a:r>
              <a:rPr lang="zh-CN" altLang="en-US" sz="1800" b="1" dirty="0" smtClean="0">
                <a:solidFill>
                  <a:srgbClr val="11576A"/>
                </a:solidFill>
                <a:latin typeface="微软雅黑" pitchFamily="34" charset="-122"/>
                <a:ea typeface="微软雅黑" pitchFamily="34" charset="-122"/>
              </a:rPr>
              <a:t>         让</a:t>
            </a:r>
            <a:r>
              <a:rPr lang="zh-CN" altLang="en-US" sz="1800" b="1" dirty="0">
                <a:solidFill>
                  <a:srgbClr val="11576A"/>
                </a:solidFill>
                <a:latin typeface="微软雅黑" pitchFamily="34" charset="-122"/>
                <a:ea typeface="微软雅黑" pitchFamily="34" charset="-122"/>
              </a:rPr>
              <a:t>学生对操作系统设计有一个全局的理解</a:t>
            </a: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操作系统</a:t>
            </a:r>
            <a:r>
              <a:rPr lang="zh-CN" altLang="en-US" sz="1600" b="1" dirty="0">
                <a:solidFill>
                  <a:srgbClr val="11576A"/>
                </a:solidFill>
                <a:latin typeface="微软雅黑" pitchFamily="34" charset="-122"/>
                <a:ea typeface="微软雅黑" pitchFamily="34" charset="-122"/>
              </a:rPr>
              <a:t>要小巧且覆盖面全</a:t>
            </a:r>
          </a:p>
          <a:p>
            <a:pPr marL="0" lvl="1" indent="0">
              <a:buNone/>
            </a:pPr>
            <a:r>
              <a:rPr lang="zh-CN" altLang="en-US" sz="1800" b="1" dirty="0" smtClean="0">
                <a:solidFill>
                  <a:srgbClr val="11576A"/>
                </a:solidFill>
                <a:latin typeface="微软雅黑" pitchFamily="34" charset="-122"/>
                <a:ea typeface="微软雅黑" pitchFamily="34" charset="-122"/>
              </a:rPr>
              <a:t>         适合</a:t>
            </a:r>
            <a:r>
              <a:rPr lang="zh-CN" altLang="en-US" sz="1800" b="1" dirty="0">
                <a:solidFill>
                  <a:srgbClr val="11576A"/>
                </a:solidFill>
                <a:latin typeface="微软雅黑" pitchFamily="34" charset="-122"/>
                <a:ea typeface="微软雅黑" pitchFamily="34" charset="-122"/>
              </a:rPr>
              <a:t>不同层次学生的需求</a:t>
            </a:r>
          </a:p>
          <a:p>
            <a:pPr marL="0" lvl="2"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存在</a:t>
            </a:r>
            <a:r>
              <a:rPr lang="zh-CN" altLang="en-US" sz="1600" b="1" dirty="0">
                <a:solidFill>
                  <a:srgbClr val="11576A"/>
                </a:solidFill>
                <a:latin typeface="微软雅黑" pitchFamily="34" charset="-122"/>
                <a:ea typeface="微软雅黑" pitchFamily="34" charset="-122"/>
              </a:rPr>
              <a:t>高中低三类学生</a:t>
            </a:r>
          </a:p>
          <a:p>
            <a:pPr lvl="1" eaLnBrk="1"/>
            <a:endParaRPr lang="zh-CN" altLang="en-US" dirty="0" smtClean="0"/>
          </a:p>
          <a:p>
            <a:pPr eaLnBrk="1">
              <a:buFont typeface="Lucida Sans" panose="020B0602030504020204" pitchFamily="34" charset="0"/>
              <a:buNone/>
            </a:pPr>
            <a:endParaRPr lang="en-US" altLang="zh-CN" dirty="0" smtClean="0"/>
          </a:p>
        </p:txBody>
      </p:sp>
      <p:pic>
        <p:nvPicPr>
          <p:cNvPr id="4" name="图片 3" descr="小点1.png"/>
          <p:cNvPicPr>
            <a:picLocks noChangeAspect="1"/>
          </p:cNvPicPr>
          <p:nvPr/>
        </p:nvPicPr>
        <p:blipFill>
          <a:blip r:embed="rId2" cstate="print"/>
          <a:stretch>
            <a:fillRect/>
          </a:stretch>
        </p:blipFill>
        <p:spPr>
          <a:xfrm>
            <a:off x="1331640" y="1453997"/>
            <a:ext cx="144077" cy="148997"/>
          </a:xfrm>
          <a:prstGeom prst="rect">
            <a:avLst/>
          </a:prstGeom>
        </p:spPr>
      </p:pic>
      <p:pic>
        <p:nvPicPr>
          <p:cNvPr id="5" name="图片 4" descr="小点1.png"/>
          <p:cNvPicPr>
            <a:picLocks noChangeAspect="1"/>
          </p:cNvPicPr>
          <p:nvPr/>
        </p:nvPicPr>
        <p:blipFill>
          <a:blip r:embed="rId2" cstate="print"/>
          <a:stretch>
            <a:fillRect/>
          </a:stretch>
        </p:blipFill>
        <p:spPr>
          <a:xfrm>
            <a:off x="1331640" y="2069417"/>
            <a:ext cx="144077" cy="148997"/>
          </a:xfrm>
          <a:prstGeom prst="rect">
            <a:avLst/>
          </a:prstGeom>
        </p:spPr>
      </p:pic>
      <p:pic>
        <p:nvPicPr>
          <p:cNvPr id="6" name="图片 5" descr="小点1.png"/>
          <p:cNvPicPr>
            <a:picLocks noChangeAspect="1"/>
          </p:cNvPicPr>
          <p:nvPr/>
        </p:nvPicPr>
        <p:blipFill>
          <a:blip r:embed="rId2" cstate="print"/>
          <a:stretch>
            <a:fillRect/>
          </a:stretch>
        </p:blipFill>
        <p:spPr>
          <a:xfrm>
            <a:off x="1331640" y="2684810"/>
            <a:ext cx="144077" cy="148997"/>
          </a:xfrm>
          <a:prstGeom prst="rect">
            <a:avLst/>
          </a:prstGeom>
        </p:spPr>
      </p:pic>
    </p:spTree>
    <p:extLst>
      <p:ext uri="{BB962C8B-B14F-4D97-AF65-F5344CB8AC3E}">
        <p14:creationId xmlns:p14="http://schemas.microsoft.com/office/powerpoint/2010/main" val="208998921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187624" y="1052736"/>
            <a:ext cx="6415088" cy="3396854"/>
          </a:xfrm>
        </p:spPr>
        <p:txBody>
          <a:bodyPr/>
          <a:lstStyle/>
          <a:p>
            <a:pPr marL="0" indent="0">
              <a:buNone/>
            </a:pPr>
            <a:r>
              <a:rPr lang="zh-CN" altLang="en-US" sz="1800" b="1" dirty="0" smtClean="0">
                <a:solidFill>
                  <a:srgbClr val="11576A"/>
                </a:solidFill>
                <a:latin typeface="张海山锐谐体2.0-授权联系：Samtype@QQ.com" pitchFamily="2" charset="-122"/>
                <a:ea typeface="张海山锐谐体2.0-授权联系：Samtype@QQ.com" pitchFamily="2" charset="-122"/>
              </a:rPr>
              <a:t>■</a:t>
            </a:r>
            <a:r>
              <a:rPr lang="zh-CN" altLang="en-US" sz="2000" b="1" dirty="0" smtClean="0">
                <a:solidFill>
                  <a:srgbClr val="11576A"/>
                </a:solidFill>
                <a:latin typeface="张海山锐谐体2.0-授权联系：Samtype@QQ.com" pitchFamily="2" charset="-122"/>
                <a:ea typeface="张海山锐谐体2.0-授权联系：Samtype@QQ.com" pitchFamily="2" charset="-122"/>
              </a:rPr>
              <a:t> </a:t>
            </a:r>
            <a:r>
              <a:rPr lang="zh-CN" altLang="en-US" sz="2000" b="1" dirty="0" smtClean="0">
                <a:solidFill>
                  <a:srgbClr val="11576A"/>
                </a:solidFill>
                <a:latin typeface="微软雅黑" pitchFamily="34" charset="-122"/>
                <a:ea typeface="微软雅黑" pitchFamily="34" charset="-122"/>
              </a:rPr>
              <a:t>设计思路</a:t>
            </a:r>
            <a:endParaRPr lang="en-US" altLang="zh-CN" sz="2000" b="1" dirty="0" smtClean="0">
              <a:solidFill>
                <a:srgbClr val="11576A"/>
              </a:solidFill>
              <a:latin typeface="微软雅黑" pitchFamily="34" charset="-122"/>
              <a:ea typeface="微软雅黑" pitchFamily="34" charset="-122"/>
            </a:endParaRPr>
          </a:p>
          <a:p>
            <a:pPr marL="0" indent="0">
              <a:buNone/>
            </a:pPr>
            <a:r>
              <a:rPr lang="zh-CN" altLang="en-US" sz="1800" b="1" dirty="0" smtClean="0">
                <a:solidFill>
                  <a:srgbClr val="11576A"/>
                </a:solidFill>
                <a:latin typeface="微软雅黑" pitchFamily="34" charset="-122"/>
                <a:ea typeface="微软雅黑" pitchFamily="34" charset="-122"/>
              </a:rPr>
              <a:t>         差异</a:t>
            </a:r>
            <a:r>
              <a:rPr lang="zh-CN" altLang="en-US" sz="1800" b="1" dirty="0">
                <a:solidFill>
                  <a:srgbClr val="11576A"/>
                </a:solidFill>
                <a:latin typeface="微软雅黑" pitchFamily="34" charset="-122"/>
                <a:ea typeface="微软雅黑" pitchFamily="34" charset="-122"/>
              </a:rPr>
              <a:t>化</a:t>
            </a:r>
            <a:r>
              <a:rPr lang="zh-CN" altLang="en-US" sz="1800" b="1" dirty="0" smtClean="0">
                <a:solidFill>
                  <a:srgbClr val="11576A"/>
                </a:solidFill>
                <a:latin typeface="微软雅黑" pitchFamily="34" charset="-122"/>
                <a:ea typeface="微软雅黑" pitchFamily="34" charset="-122"/>
              </a:rPr>
              <a:t>教学</a:t>
            </a:r>
            <a:endParaRPr lang="en-US" altLang="zh-CN" sz="1800" b="1" dirty="0" smtClean="0">
              <a:solidFill>
                <a:srgbClr val="11576A"/>
              </a:solidFill>
              <a:latin typeface="微软雅黑" pitchFamily="34" charset="-122"/>
              <a:ea typeface="微软雅黑" pitchFamily="34" charset="-122"/>
            </a:endParaRPr>
          </a:p>
          <a:p>
            <a:pPr marL="0"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高水平</a:t>
            </a:r>
            <a:r>
              <a:rPr lang="zh-CN" altLang="en-US" sz="1600" b="1" dirty="0">
                <a:solidFill>
                  <a:srgbClr val="11576A"/>
                </a:solidFill>
                <a:latin typeface="微软雅黑" pitchFamily="34" charset="-122"/>
                <a:ea typeface="微软雅黑" pitchFamily="34" charset="-122"/>
              </a:rPr>
              <a:t>学生：鼓励</a:t>
            </a:r>
            <a:r>
              <a:rPr lang="zh-CN" altLang="en-US" sz="1600" b="1" dirty="0" smtClean="0">
                <a:solidFill>
                  <a:srgbClr val="11576A"/>
                </a:solidFill>
                <a:latin typeface="微软雅黑" pitchFamily="34" charset="-122"/>
                <a:ea typeface="微软雅黑" pitchFamily="34" charset="-122"/>
              </a:rPr>
              <a:t>创新</a:t>
            </a:r>
            <a:endParaRPr lang="en-US" altLang="zh-CN" sz="1600" b="1" dirty="0" smtClean="0">
              <a:solidFill>
                <a:srgbClr val="11576A"/>
              </a:solidFill>
              <a:latin typeface="微软雅黑" pitchFamily="34" charset="-122"/>
              <a:ea typeface="微软雅黑" pitchFamily="34" charset="-122"/>
            </a:endParaRPr>
          </a:p>
          <a:p>
            <a:pPr marL="0"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中等</a:t>
            </a:r>
            <a:r>
              <a:rPr lang="zh-CN" altLang="en-US" sz="1600" b="1" dirty="0">
                <a:solidFill>
                  <a:srgbClr val="11576A"/>
                </a:solidFill>
                <a:latin typeface="微软雅黑" pitchFamily="34" charset="-122"/>
                <a:ea typeface="微软雅黑" pitchFamily="34" charset="-122"/>
              </a:rPr>
              <a:t>学生：完成</a:t>
            </a:r>
            <a:r>
              <a:rPr lang="zh-CN" altLang="en-US" sz="1600" b="1" dirty="0" smtClean="0">
                <a:solidFill>
                  <a:srgbClr val="11576A"/>
                </a:solidFill>
                <a:latin typeface="微软雅黑" pitchFamily="34" charset="-122"/>
                <a:ea typeface="微软雅黑" pitchFamily="34" charset="-122"/>
              </a:rPr>
              <a:t>实验</a:t>
            </a:r>
            <a:endParaRPr lang="en-US" altLang="zh-CN" sz="1600" b="1" dirty="0" smtClean="0">
              <a:solidFill>
                <a:srgbClr val="11576A"/>
              </a:solidFill>
              <a:latin typeface="微软雅黑" pitchFamily="34" charset="-122"/>
              <a:ea typeface="微软雅黑" pitchFamily="34" charset="-122"/>
            </a:endParaRPr>
          </a:p>
          <a:p>
            <a:pPr marL="0" indent="0">
              <a:buNone/>
            </a:pPr>
            <a:r>
              <a:rPr lang="en-US" altLang="zh-CN" sz="1600" b="1" dirty="0" smtClean="0">
                <a:solidFill>
                  <a:srgbClr val="11576A"/>
                </a:solidFill>
                <a:latin typeface="微软雅黑" pitchFamily="34" charset="-122"/>
                <a:ea typeface="微软雅黑" pitchFamily="34" charset="-122"/>
              </a:rPr>
              <a:t>          · </a:t>
            </a:r>
            <a:r>
              <a:rPr lang="zh-CN" altLang="en-US" sz="1600" b="1" dirty="0" smtClean="0">
                <a:solidFill>
                  <a:srgbClr val="11576A"/>
                </a:solidFill>
                <a:latin typeface="微软雅黑" pitchFamily="34" charset="-122"/>
                <a:ea typeface="微软雅黑" pitchFamily="34" charset="-122"/>
              </a:rPr>
              <a:t>较弱</a:t>
            </a:r>
            <a:r>
              <a:rPr lang="zh-CN" altLang="en-US" sz="1600" b="1" dirty="0">
                <a:solidFill>
                  <a:srgbClr val="11576A"/>
                </a:solidFill>
                <a:latin typeface="微软雅黑" pitchFamily="34" charset="-122"/>
                <a:ea typeface="微软雅黑" pitchFamily="34" charset="-122"/>
              </a:rPr>
              <a:t>学生：理解实验内容</a:t>
            </a:r>
          </a:p>
          <a:p>
            <a:pPr lvl="2"/>
            <a:endParaRPr lang="en-US" altLang="zh-CN" sz="1600" b="1" dirty="0">
              <a:solidFill>
                <a:srgbClr val="11576A"/>
              </a:solidFill>
              <a:latin typeface="微软雅黑" pitchFamily="34" charset="-122"/>
              <a:ea typeface="微软雅黑" pitchFamily="34" charset="-122"/>
            </a:endParaRPr>
          </a:p>
          <a:p>
            <a:endParaRPr lang="en-US" altLang="zh-CN" sz="1600" b="1" dirty="0">
              <a:solidFill>
                <a:srgbClr val="11576A"/>
              </a:solidFill>
              <a:latin typeface="微软雅黑" pitchFamily="34" charset="-122"/>
              <a:ea typeface="微软雅黑" pitchFamily="34" charset="-122"/>
            </a:endParaRPr>
          </a:p>
        </p:txBody>
      </p:sp>
      <p:sp>
        <p:nvSpPr>
          <p:cNvPr id="5" name="Rectangle 2"/>
          <p:cNvSpPr>
            <a:spLocks noGrp="1" noChangeArrowheads="1"/>
          </p:cNvSpPr>
          <p:nvPr>
            <p:ph type="title"/>
          </p:nvPr>
        </p:nvSpPr>
        <p:spPr>
          <a:xfrm>
            <a:off x="3203848" y="195486"/>
            <a:ext cx="3322712" cy="857250"/>
          </a:xfrm>
        </p:spPr>
        <p:txBody>
          <a:bodyPr/>
          <a:lstStyle/>
          <a:p>
            <a:pPr algn="l"/>
            <a:r>
              <a:rPr lang="zh-CN" altLang="en-US" sz="3000" b="1" dirty="0">
                <a:solidFill>
                  <a:srgbClr val="11576A"/>
                </a:solidFill>
                <a:latin typeface="微软雅黑" pitchFamily="34" charset="-122"/>
                <a:ea typeface="微软雅黑" pitchFamily="34" charset="-122"/>
                <a:cs typeface="+mn-cs"/>
              </a:rPr>
              <a:t>实验课程设计</a:t>
            </a:r>
          </a:p>
        </p:txBody>
      </p:sp>
      <p:pic>
        <p:nvPicPr>
          <p:cNvPr id="6" name="图片 5" descr="小点1.png"/>
          <p:cNvPicPr>
            <a:picLocks noChangeAspect="1"/>
          </p:cNvPicPr>
          <p:nvPr/>
        </p:nvPicPr>
        <p:blipFill>
          <a:blip r:embed="rId2" cstate="print"/>
          <a:stretch>
            <a:fillRect/>
          </a:stretch>
        </p:blipFill>
        <p:spPr>
          <a:xfrm>
            <a:off x="1616902" y="1514322"/>
            <a:ext cx="144077" cy="148997"/>
          </a:xfrm>
          <a:prstGeom prst="rect">
            <a:avLst/>
          </a:prstGeom>
        </p:spPr>
      </p:pic>
    </p:spTree>
    <p:extLst>
      <p:ext uri="{BB962C8B-B14F-4D97-AF65-F5344CB8AC3E}">
        <p14:creationId xmlns:p14="http://schemas.microsoft.com/office/powerpoint/2010/main" val="227397066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TotalTime>
  <Words>3570</Words>
  <Application>Microsoft Office PowerPoint</Application>
  <PresentationFormat>全屏显示(16:9)</PresentationFormat>
  <Paragraphs>483</Paragraphs>
  <Slides>54</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69" baseType="lpstr">
      <vt:lpstr>Monotype Sorts</vt:lpstr>
      <vt:lpstr>MS PGothic</vt:lpstr>
      <vt:lpstr>PMingLiU</vt:lpstr>
      <vt:lpstr>宋体</vt:lpstr>
      <vt:lpstr>微软雅黑</vt:lpstr>
      <vt:lpstr>永中宋体</vt:lpstr>
      <vt:lpstr>张海山锐谐体2.0-授权联系：Samtype@QQ.com</vt:lpstr>
      <vt:lpstr>Arial</vt:lpstr>
      <vt:lpstr>Calibri</vt:lpstr>
      <vt:lpstr>Lucida Sans</vt:lpstr>
      <vt:lpstr>Times</vt:lpstr>
      <vt:lpstr>Times New Roman</vt:lpstr>
      <vt:lpstr>Office 主题</vt:lpstr>
      <vt:lpstr>Visio</vt:lpstr>
      <vt:lpstr>Microsoft Word 文档</vt:lpstr>
      <vt:lpstr>PowerPoint 演示文稿</vt:lpstr>
      <vt:lpstr>内容提要</vt:lpstr>
      <vt:lpstr>实验内容简介</vt:lpstr>
      <vt:lpstr>实验内容简介</vt:lpstr>
      <vt:lpstr>前言</vt:lpstr>
      <vt:lpstr>PowerPoint 演示文稿</vt:lpstr>
      <vt:lpstr>国内外现状——国内</vt:lpstr>
      <vt:lpstr>实验课程设计</vt:lpstr>
      <vt:lpstr>实验课程设计</vt:lpstr>
      <vt:lpstr>实验课程设计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效果</vt:lpstr>
      <vt:lpstr>小结</vt:lpstr>
      <vt:lpstr>实验环境介绍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SSL</cp:lastModifiedBy>
  <cp:revision>163</cp:revision>
  <dcterms:created xsi:type="dcterms:W3CDTF">2015-01-11T06:38:50Z</dcterms:created>
  <dcterms:modified xsi:type="dcterms:W3CDTF">2015-03-01T07:30:00Z</dcterms:modified>
</cp:coreProperties>
</file>