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336" r:id="rId3"/>
    <p:sldId id="287" r:id="rId4"/>
    <p:sldId id="327" r:id="rId5"/>
    <p:sldId id="346" r:id="rId6"/>
    <p:sldId id="292" r:id="rId7"/>
    <p:sldId id="289" r:id="rId8"/>
    <p:sldId id="339" r:id="rId9"/>
    <p:sldId id="291" r:id="rId10"/>
    <p:sldId id="340" r:id="rId11"/>
    <p:sldId id="342" r:id="rId12"/>
    <p:sldId id="344" r:id="rId13"/>
    <p:sldId id="348" r:id="rId14"/>
    <p:sldId id="347" r:id="rId15"/>
    <p:sldId id="350" r:id="rId16"/>
    <p:sldId id="351" r:id="rId17"/>
    <p:sldId id="345" r:id="rId18"/>
    <p:sldId id="34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63BE4-A208-4244-958C-F092D9820EC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D64EF-333C-447E-95CB-636C9BF63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6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8FB68-5477-6A8F-7DC5-54FA13EFC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93A013-AE0A-12FA-BE94-B7F308EF6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ECF234-69F9-95F3-AD1C-0F3C615B2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33102-4B58-2866-0CAD-D24E982D0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4A5A8-DC52-9653-51B7-F391A2AF3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71BF34-DF67-16B7-5A0F-A380CBA41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5D26C7-053C-81A5-9084-56E5F5601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191AF-4412-9C64-5493-ACC506482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8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A14A8-1886-BAC7-7523-A823BB1A1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20C2B5-CD24-05C3-BD8F-4600CD34B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8BD54B-1F93-0EE0-C3E2-F5F3E3B02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21601-E6E2-9B27-35D4-206AD0AB3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1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AE5A3-6315-47E8-E905-13B4D3C3B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88C898-EBCD-88A8-5118-5FF623BFC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5DF318-4ECD-FF2B-DFA9-978939E2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4F73C-7467-8BC4-80CB-12904B383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76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29B7A-BAB7-D0BB-BDE7-E34F7FB6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F87551-4339-2A54-0451-B3D6609E8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4200FC-CE84-1759-A091-CF9A99D34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424D0-1D7E-15AD-3171-0F0431E2E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88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CF41E-CA91-0DC0-3A9E-DF77564CA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C94A56-8489-4C44-F4B3-A8B9B76A5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776C0C-76AC-8994-A332-209187438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42E15-D105-D54B-35C2-EF997B9BE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16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4B3F2-A5CC-0DF1-2FCB-209DC7447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059AA5-5146-1349-811F-993C55055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113FF1-062C-6FE5-C24E-B8E06B60B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3F82BD-A7A5-E42A-CBC4-730ACA652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3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ACE2-2A6D-55B4-6AA8-07525F94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2D93D5-A897-F204-031B-6BDC321E1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CA4757-6085-1B41-F71F-1ECEB91FD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0D2C5-5429-9535-AE3A-BE630F507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46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5A9BA-D81A-37B5-D8D0-BD199DD6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6FD309-AC18-34A0-38D7-FE21C3F20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E12414-A8DD-5A86-CD32-8E979BACF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50B938-B5C1-3864-1F94-D7BC3CED1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0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073D5-B801-9044-05C6-436181C98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462BEF-A14E-BD23-B3D7-98A7A75CB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02ED40-F9A4-E4D4-38DD-04CC81A1D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8E7FD-A811-A48B-19DD-1C2746FDF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0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42CC-89CA-8997-95D1-8362FE52C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381AF1-991A-A3ED-50B3-569FEABCF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8664F5-1FE3-73C4-D910-94C7D988A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76269-7E38-5C8C-21EA-12DD0EE30B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2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FD40-517F-0EC2-268E-3E424260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515596-A4F7-FE36-EC1A-FA60B790B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F4457F-4F8A-AAF1-E37F-204475BDB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D4136-3566-FC44-2D08-9C5CA4FC5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164F9-B04B-7DA0-0205-3D8CD5E0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B29523-EC84-4F0A-F4BB-15D0125CC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022ACD-55D0-5A6F-BFD0-B20C5FBA7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C417D0-54BC-3A77-3693-D0C29E143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8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BE86A-2D69-256C-AEAA-9B8C60E7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80E97F-9AD7-2BCA-7DF9-C227FDAF2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CED9F8-A8D9-C534-2519-74BA9F32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75493-9487-AC72-022E-40EEE7BA52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4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6A12-A08A-921B-648A-D6AC87E54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8751FE-5F1A-B61C-A1D0-06B9324CC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ABDB9F-D5CB-BCC4-68EF-2B1C53D18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EA8CE-DC74-EF28-6202-3A46A0416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4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10E9-F052-1B5D-4B0A-6C6EB6C6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F1DAE4-93E8-8E81-6E00-FAD5F5C2F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3770D4-C03F-5A6F-7745-F331F8AFB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02F4DF-61E8-4B12-F5F3-5A6411351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3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AE161-EEED-75BE-07A2-ACE6674C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278962-2BFD-DA30-0A01-81A9642A8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DE5AFC-1411-518C-CB9F-FE019E944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7EB36-C497-709B-27FA-22DE00638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8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3DCDC-3172-44D6-6C5D-FA0B8DE18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1311A1-3DED-B552-F9D8-113D25097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C93762-62D9-F4C5-7247-8D47C34EF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D82F3-16FD-9AE9-8FAB-BA848D4F6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0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8FEBB-E538-DA34-9678-57A506D68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811674-6EDB-8743-1D85-0F0877CA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3D87C-0D91-860B-3C04-8B20AA4D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BCFEF-57E4-CAD3-9E07-07346BC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A7689-380D-EC3A-FF3B-F2A645C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F56B-B508-7726-97B6-CBF11A7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CF134-97B0-28A5-C1CB-47B93A55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E3EF0-6C03-2B86-282F-31093D9F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E7341-D77B-5C30-5752-6CC411F3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13D7D-467E-B52F-E4A6-5AFB9856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273D91-9879-2842-B25C-6DEABEE9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20211-3192-AB57-0E8F-AF15E68E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E5760-3133-E302-55BB-C381A64E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81024-77A7-723B-68CD-D587FD53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79011-B38E-906F-B634-C676AB76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B4F0C-317A-8228-6ADC-24CBB097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7659A-386F-F7F1-2300-3B6B03CA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620D3-C8AA-5FBE-02D4-7877CCEF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A7294-4622-1666-6559-E1394EB6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497FB-0E55-348D-691A-7D075810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7C598-C8BC-8238-9F53-6E6AA9E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37A10-82E6-28F6-EFEF-BCE62A03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5BECA-8256-6330-7D88-7CF0AD71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DCA08-0DC2-653F-7C4D-6CD043F4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682F-2DBA-1F7F-55C4-C8601F28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4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14417-C339-074D-B929-DBC81D6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28F91-143F-624A-7963-073FB53ED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8A3FB-779D-2CB6-55CC-1BEE498E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A55B6-B93C-9DC7-E6C2-6AD5CCEB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3BC8A-ED49-67D1-BE95-CAEEEA50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9C725-0A18-B993-B9A2-98F96D68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7911E-EBBA-EEA7-5244-22645287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75E24-A84D-BB33-2E23-B6C4981B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212F8-558F-9344-3F5E-5B277CA2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E2026A-D070-51C9-9F06-24AFC12BD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73827A-72E7-69A2-FD5F-C478A28B3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FE2DA-D7B4-A6F6-E8E5-278EF50F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9A7326-B173-705F-0570-8CE9BB11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FE1208-BE5A-AAA0-7422-C0671516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B1A98-7F1C-D3D7-A46A-F4F820CD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AEF0F-4C48-5B60-9B59-11C04976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9A1D71-2302-88C2-A787-AA673338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0BF51-DCF8-0C8A-A852-B6FB1A4C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C9D73-293D-1192-6142-E1B75B2E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4CEF74-1F07-E68E-2C14-78C4748D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CB32A-0111-9E3E-C0CE-B6EF964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690ED-55EA-3C32-4504-C5FB3A64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952A5-D989-AABC-0A1E-0912C1D4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A4EDA-3D8B-C23D-F456-8AE353EB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65637-8B7D-33FC-95E7-E6C54DDF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4B0A8-0C6C-E819-F2B5-3835217D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1677F-2485-ED84-0C14-89FFE6CF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6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21A30-84E7-A086-BFE8-31EF0BF2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6ED3E8-ABEA-DFE8-9DB0-52A78000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EE02F-3731-4D65-C1C9-394BDAD40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56739-A998-2892-577D-5792DE48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F7371-11AA-7FF6-D320-BC25B6B1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2EC2A-8B6E-6FFC-F2C5-903F4B9D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2EAE61-08E4-F321-0E6E-C744DB28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24160-AB2E-F38A-BFCC-9527E4D9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BDE96-AED4-E22B-405C-95A067A4F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70FDF-5C65-4EE8-8F6A-E631AA0E034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FFB23-D274-3CDC-888C-4435C6BC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B10C-3738-BC78-A38A-C21A0509E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9CD50-EF88-495A-AD1C-80D1178E1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4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16.png"/><Relationship Id="rId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4633E-6118-624D-1472-9EA83F18F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83E5B05-C315-47AA-4E95-582A9A53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43" y="1769234"/>
            <a:ext cx="6294449" cy="353874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4D3EF3-3F18-7DE0-447A-1CB3EB7010B1}"/>
              </a:ext>
            </a:extLst>
          </p:cNvPr>
          <p:cNvSpPr txBox="1"/>
          <p:nvPr/>
        </p:nvSpPr>
        <p:spPr>
          <a:xfrm>
            <a:off x="730785" y="719113"/>
            <a:ext cx="10730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/>
              </a:rPr>
              <a:t>复现代码</a:t>
            </a:r>
            <a:endParaRPr lang="en-US" altLang="zh-CN" b="1" dirty="0">
              <a:effectLst/>
            </a:endParaRPr>
          </a:p>
          <a:p>
            <a:r>
              <a:rPr lang="en-US" altLang="zh-CN" b="1" dirty="0">
                <a:effectLst/>
              </a:rPr>
              <a:t>Zero-Shot ECG Classification with Multimodal Learning and Test-time Clinical Knowledge Enhancement.</a:t>
            </a:r>
            <a:endParaRPr lang="en-US" altLang="zh-CN" dirty="0"/>
          </a:p>
          <a:p>
            <a:r>
              <a:rPr lang="en-US" altLang="zh-CN" b="1" dirty="0">
                <a:effectLst/>
              </a:rPr>
              <a:t>ICML 2024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EF0F88F-F223-C6C7-20D1-47933246F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85" y="1948983"/>
            <a:ext cx="4730993" cy="20448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6511D9-3E90-B203-873D-5C560B9320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559"/>
          <a:stretch/>
        </p:blipFill>
        <p:spPr>
          <a:xfrm>
            <a:off x="520228" y="4178454"/>
            <a:ext cx="4631634" cy="2201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368271-F7A3-7302-6602-E7E5818DBC46}"/>
              </a:ext>
            </a:extLst>
          </p:cNvPr>
          <p:cNvSpPr txBox="1"/>
          <p:nvPr/>
        </p:nvSpPr>
        <p:spPr>
          <a:xfrm>
            <a:off x="10085614" y="3809122"/>
            <a:ext cx="18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86643" y="6437509"/>
            <a:ext cx="58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汇报人：周雪薇     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24.12.09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8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740B-4C1F-D92D-5498-F8D7E5C73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4AC61D-07B4-7E94-4CE8-204C43A9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48" y="884595"/>
            <a:ext cx="3511730" cy="18352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AB4301-0F63-6E58-8FFF-A57158F7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480"/>
          <a:stretch/>
        </p:blipFill>
        <p:spPr>
          <a:xfrm>
            <a:off x="3484778" y="814741"/>
            <a:ext cx="3644014" cy="19749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4DED8C-7FC4-4AC9-DF3E-91973F04E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35" y="3309772"/>
            <a:ext cx="6160942" cy="27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4BC9-98AA-08B3-7B42-580B5078A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28B685F-8FC5-895B-1A18-A4658D74DEA3}"/>
              </a:ext>
            </a:extLst>
          </p:cNvPr>
          <p:cNvSpPr txBox="1"/>
          <p:nvPr/>
        </p:nvSpPr>
        <p:spPr>
          <a:xfrm>
            <a:off x="8229600" y="2196682"/>
            <a:ext cx="3482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修改完成：</a:t>
            </a:r>
            <a:endParaRPr lang="en-US" altLang="zh-CN" dirty="0"/>
          </a:p>
          <a:p>
            <a:r>
              <a:rPr lang="zh-CN" altLang="en-US" dirty="0"/>
              <a:t>频谱分支</a:t>
            </a:r>
            <a:endParaRPr lang="en-US" altLang="zh-CN" dirty="0"/>
          </a:p>
          <a:p>
            <a:r>
              <a:rPr lang="zh-CN" altLang="en-US" dirty="0"/>
              <a:t>注意力融合</a:t>
            </a:r>
            <a:endParaRPr lang="en-US" altLang="zh-CN" dirty="0"/>
          </a:p>
          <a:p>
            <a:r>
              <a:rPr lang="zh-CN" altLang="en-US" dirty="0"/>
              <a:t>心电图重建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未完成：</a:t>
            </a:r>
            <a:br>
              <a:rPr lang="en-US" altLang="zh-CN" dirty="0"/>
            </a:b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zh-CN" altLang="en-US" dirty="0"/>
              <a:t>文本重建</a:t>
            </a:r>
            <a:endParaRPr lang="en-US" altLang="zh-CN" dirty="0"/>
          </a:p>
          <a:p>
            <a:r>
              <a:rPr lang="en-US" altLang="zh-CN" dirty="0"/>
              <a:t>linear probing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377010-47FA-8D4F-D48A-9D7375D23D41}"/>
              </a:ext>
            </a:extLst>
          </p:cNvPr>
          <p:cNvSpPr txBox="1"/>
          <p:nvPr/>
        </p:nvSpPr>
        <p:spPr>
          <a:xfrm>
            <a:off x="1105988" y="79248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项目进度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D20B3-AC81-0AAF-A916-219EBA28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80" y="2275062"/>
            <a:ext cx="6591639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9817-A425-F819-885A-71753324B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26A408-E7A7-7464-0277-F8315683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33" y="1152160"/>
            <a:ext cx="8437795" cy="29286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2D5B1D-7B3D-B7AA-B650-886C4F93B7CC}"/>
              </a:ext>
            </a:extLst>
          </p:cNvPr>
          <p:cNvSpPr txBox="1"/>
          <p:nvPr/>
        </p:nvSpPr>
        <p:spPr>
          <a:xfrm>
            <a:off x="870333" y="4241494"/>
            <a:ext cx="10983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Zhihong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"Multi-modal masked autoencoders for medical vision-and-language pre-training."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Medical Image Computing and Computer-Assisted Intervention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Nature Switzerland, 2022.</a:t>
            </a: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MICCAI 2022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8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1032-A156-D203-FF18-FED6AF33F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BB7C4BD-9B45-0F00-7FCD-45360B71C955}"/>
              </a:ext>
            </a:extLst>
          </p:cNvPr>
          <p:cNvSpPr txBox="1"/>
          <p:nvPr/>
        </p:nvSpPr>
        <p:spPr>
          <a:xfrm>
            <a:off x="1061215" y="2227625"/>
            <a:ext cx="10350592" cy="95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Bui, Nhat-Tan, et al. "TSRNET: Simple Framework for Real-Time ECG Anomaly Detection with Multimodal Time and Spectrogram Restoration Network."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2024 IEEE International Symposium on Biomedical Imaging (ISBI)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2024.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6D73E8-31E1-C2E1-EE6F-4D1AAC00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3" y="0"/>
            <a:ext cx="10882737" cy="21131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D514291-8396-7C83-AA81-D3544022D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85" y="3186093"/>
            <a:ext cx="5152030" cy="2896478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601D44F6-4123-386B-7CB8-65E508C5C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" y="3671908"/>
            <a:ext cx="5857428" cy="25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CA719-85BF-9672-3F71-89A89659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9785FE87-D6D2-D8DB-17C7-08EDE1D74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" y="0"/>
            <a:ext cx="6461604" cy="3392935"/>
          </a:xfrm>
          <a:prstGeom prst="rect">
            <a:avLst/>
          </a:prstGeom>
        </p:spPr>
      </p:pic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DC9ED657-70F6-2322-6108-D30DA2C80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51" y="3696420"/>
            <a:ext cx="6054427" cy="26100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182A39-1D8F-B62B-339C-7DB4F9127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687" y="981022"/>
            <a:ext cx="6254191" cy="12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E90B-4BC2-3495-BBBC-33BFFF7BD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17EE8-3242-D60B-A4B0-126D8D651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0666F0-E99F-6F9C-8316-D3D3B155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11" y="841726"/>
            <a:ext cx="3376507" cy="48566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82EF2A-1CAC-A013-E67F-A35CC25B671D}"/>
              </a:ext>
            </a:extLst>
          </p:cNvPr>
          <p:cNvSpPr txBox="1"/>
          <p:nvPr/>
        </p:nvSpPr>
        <p:spPr>
          <a:xfrm>
            <a:off x="6096000" y="1035586"/>
            <a:ext cx="30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时间序列处理模型</a:t>
            </a:r>
          </a:p>
        </p:txBody>
      </p:sp>
    </p:spTree>
    <p:extLst>
      <p:ext uri="{BB962C8B-B14F-4D97-AF65-F5344CB8AC3E}">
        <p14:creationId xmlns:p14="http://schemas.microsoft.com/office/powerpoint/2010/main" val="20473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BBAA0-079C-86F1-28E1-527DF487B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BF6CA14-8125-E337-3C0F-02E0D72D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5" y="1812682"/>
            <a:ext cx="1575312" cy="858374"/>
          </a:xfrm>
          <a:prstGeom prst="rect">
            <a:avLst/>
          </a:prstGeom>
        </p:spPr>
      </p:pic>
      <p:cxnSp>
        <p:nvCxnSpPr>
          <p:cNvPr id="12" name="直接箭头连接符 7">
            <a:extLst>
              <a:ext uri="{FF2B5EF4-FFF2-40B4-BE49-F238E27FC236}">
                <a16:creationId xmlns:a16="http://schemas.microsoft.com/office/drawing/2014/main" id="{9E519365-A889-D676-A3E7-F2E4F508EC9D}"/>
              </a:ext>
            </a:extLst>
          </p:cNvPr>
          <p:cNvCxnSpPr>
            <a:cxnSpLocks/>
          </p:cNvCxnSpPr>
          <p:nvPr/>
        </p:nvCxnSpPr>
        <p:spPr>
          <a:xfrm>
            <a:off x="2139835" y="2393207"/>
            <a:ext cx="506910" cy="0"/>
          </a:xfrm>
          <a:prstGeom prst="straightConnector1">
            <a:avLst/>
          </a:prstGeom>
          <a:ln w="15875">
            <a:solidFill>
              <a:schemeClr val="tx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68">
                <a:extLst>
                  <a:ext uri="{FF2B5EF4-FFF2-40B4-BE49-F238E27FC236}">
                    <a16:creationId xmlns:a16="http://schemas.microsoft.com/office/drawing/2014/main" id="{EF24083F-665F-5C68-3A74-C61E088F2802}"/>
                  </a:ext>
                </a:extLst>
              </p:cNvPr>
              <p:cNvSpPr/>
              <p:nvPr/>
            </p:nvSpPr>
            <p:spPr>
              <a:xfrm>
                <a:off x="2751599" y="2240143"/>
                <a:ext cx="934745" cy="40244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3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altLang="zh-CN" sz="1200" b="0" dirty="0">
                    <a:ea typeface="微软雅黑" panose="020B0503020204020204" pitchFamily="34" charset="-122"/>
                    <a:sym typeface="Arial" panose="020B0604020202020204" pitchFamily="34" charset="0"/>
                  </a:rPr>
                  <a:t>ECG encoder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矩形: 圆角 68">
                <a:extLst>
                  <a:ext uri="{FF2B5EF4-FFF2-40B4-BE49-F238E27FC236}">
                    <a16:creationId xmlns:a16="http://schemas.microsoft.com/office/drawing/2014/main" id="{EF24083F-665F-5C68-3A74-C61E088F2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99" y="2240143"/>
                <a:ext cx="934745" cy="402448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t="-7576" b="-21212"/>
                </a:stretch>
              </a:blipFill>
              <a:ln w="6055" cap="flat">
                <a:noFill/>
                <a:prstDash val="solid"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086006F-4815-28AF-2F10-6680F2DCA884}"/>
                  </a:ext>
                </a:extLst>
              </p:cNvPr>
              <p:cNvSpPr txBox="1"/>
              <p:nvPr/>
            </p:nvSpPr>
            <p:spPr>
              <a:xfrm>
                <a:off x="2120306" y="1966723"/>
                <a:ext cx="524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086006F-4815-28AF-2F10-6680F2DCA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06" y="1966723"/>
                <a:ext cx="52464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68">
                <a:extLst>
                  <a:ext uri="{FF2B5EF4-FFF2-40B4-BE49-F238E27FC236}">
                    <a16:creationId xmlns:a16="http://schemas.microsoft.com/office/drawing/2014/main" id="{FFFA0909-81C2-0494-29EC-03A2BAFF1F08}"/>
                  </a:ext>
                </a:extLst>
              </p:cNvPr>
              <p:cNvSpPr/>
              <p:nvPr/>
            </p:nvSpPr>
            <p:spPr>
              <a:xfrm>
                <a:off x="3986895" y="2188644"/>
                <a:ext cx="730116" cy="375415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3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altLang="zh-CN" sz="1200" b="0" dirty="0">
                    <a:ea typeface="微软雅黑" panose="020B0503020204020204" pitchFamily="34" charset="-122"/>
                    <a:sym typeface="Arial" panose="020B0604020202020204" pitchFamily="34" charset="0"/>
                  </a:rPr>
                  <a:t>linear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矩形: 圆角 68">
                <a:extLst>
                  <a:ext uri="{FF2B5EF4-FFF2-40B4-BE49-F238E27FC236}">
                    <a16:creationId xmlns:a16="http://schemas.microsoft.com/office/drawing/2014/main" id="{FFFA0909-81C2-0494-29EC-03A2BAFF1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95" y="2188644"/>
                <a:ext cx="730116" cy="37541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6055" cap="flat">
                <a:noFill/>
                <a:prstDash val="solid"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64ACEB1B-4625-4D4F-CE15-5B4DCCFB2A25}"/>
              </a:ext>
            </a:extLst>
          </p:cNvPr>
          <p:cNvSpPr txBox="1"/>
          <p:nvPr/>
        </p:nvSpPr>
        <p:spPr>
          <a:xfrm>
            <a:off x="5135506" y="2160553"/>
            <a:ext cx="69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866066-F4C9-B040-4FB4-816F7C7EA451}"/>
                  </a:ext>
                </a:extLst>
              </p:cNvPr>
              <p:cNvSpPr txBox="1"/>
              <p:nvPr/>
            </p:nvSpPr>
            <p:spPr>
              <a:xfrm>
                <a:off x="2839057" y="1773372"/>
                <a:ext cx="5395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866066-F4C9-B040-4FB4-816F7C7E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57" y="1773372"/>
                <a:ext cx="5395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7">
            <a:extLst>
              <a:ext uri="{FF2B5EF4-FFF2-40B4-BE49-F238E27FC236}">
                <a16:creationId xmlns:a16="http://schemas.microsoft.com/office/drawing/2014/main" id="{440933E7-0AFC-BE04-28F1-A9F95BED014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86344" y="2441211"/>
            <a:ext cx="418496" cy="156"/>
          </a:xfrm>
          <a:prstGeom prst="straightConnector1">
            <a:avLst/>
          </a:prstGeom>
          <a:ln w="15875">
            <a:solidFill>
              <a:schemeClr val="tx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7">
            <a:extLst>
              <a:ext uri="{FF2B5EF4-FFF2-40B4-BE49-F238E27FC236}">
                <a16:creationId xmlns:a16="http://schemas.microsoft.com/office/drawing/2014/main" id="{ECC634E8-71ED-BF7C-3037-A699072CD49A}"/>
              </a:ext>
            </a:extLst>
          </p:cNvPr>
          <p:cNvCxnSpPr>
            <a:cxnSpLocks/>
          </p:cNvCxnSpPr>
          <p:nvPr/>
        </p:nvCxnSpPr>
        <p:spPr>
          <a:xfrm>
            <a:off x="4717011" y="2372670"/>
            <a:ext cx="506910" cy="0"/>
          </a:xfrm>
          <a:prstGeom prst="straightConnector1">
            <a:avLst/>
          </a:prstGeom>
          <a:ln w="15875">
            <a:solidFill>
              <a:schemeClr val="tx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1E6B485D-CB6D-3474-3D2D-E218AA4DA8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9468" y="1430575"/>
            <a:ext cx="2680059" cy="184012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0FA6097-7460-9217-B514-480592C3AF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6036" y="2201777"/>
            <a:ext cx="926663" cy="458005"/>
          </a:xfrm>
          <a:prstGeom prst="rect">
            <a:avLst/>
          </a:prstGeom>
        </p:spPr>
      </p:pic>
      <p:sp>
        <p:nvSpPr>
          <p:cNvPr id="37" name="矩形: 圆角 68">
            <a:extLst>
              <a:ext uri="{FF2B5EF4-FFF2-40B4-BE49-F238E27FC236}">
                <a16:creationId xmlns:a16="http://schemas.microsoft.com/office/drawing/2014/main" id="{36F749A7-2A80-C244-21AA-359CFABD86DE}"/>
              </a:ext>
            </a:extLst>
          </p:cNvPr>
          <p:cNvSpPr/>
          <p:nvPr/>
        </p:nvSpPr>
        <p:spPr>
          <a:xfrm>
            <a:off x="9770216" y="2277123"/>
            <a:ext cx="829728" cy="307314"/>
          </a:xfrm>
          <a:prstGeom prst="roundRect">
            <a:avLst>
              <a:gd name="adj" fmla="val 50000"/>
            </a:avLst>
          </a:prstGeom>
          <a:solidFill>
            <a:schemeClr val="tx2">
              <a:alpha val="3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相似度计算</a:t>
            </a:r>
          </a:p>
        </p:txBody>
      </p:sp>
      <p:cxnSp>
        <p:nvCxnSpPr>
          <p:cNvPr id="38" name="直接箭头连接符 7">
            <a:extLst>
              <a:ext uri="{FF2B5EF4-FFF2-40B4-BE49-F238E27FC236}">
                <a16:creationId xmlns:a16="http://schemas.microsoft.com/office/drawing/2014/main" id="{03752FB7-06A6-E3F6-F9BA-B3EFFC3114B9}"/>
              </a:ext>
            </a:extLst>
          </p:cNvPr>
          <p:cNvCxnSpPr>
            <a:cxnSpLocks/>
          </p:cNvCxnSpPr>
          <p:nvPr/>
        </p:nvCxnSpPr>
        <p:spPr>
          <a:xfrm>
            <a:off x="10599944" y="2427285"/>
            <a:ext cx="548117" cy="0"/>
          </a:xfrm>
          <a:prstGeom prst="straightConnector1">
            <a:avLst/>
          </a:prstGeom>
          <a:ln w="15875">
            <a:solidFill>
              <a:schemeClr val="tx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47A9F4CE-ED34-6C76-268E-89224736B0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7108" y="2491686"/>
            <a:ext cx="1701289" cy="705710"/>
          </a:xfrm>
          <a:prstGeom prst="rect">
            <a:avLst/>
          </a:prstGeom>
        </p:spPr>
      </p:pic>
      <p:sp>
        <p:nvSpPr>
          <p:cNvPr id="40" name="矩形: 圆角 68">
            <a:extLst>
              <a:ext uri="{FF2B5EF4-FFF2-40B4-BE49-F238E27FC236}">
                <a16:creationId xmlns:a16="http://schemas.microsoft.com/office/drawing/2014/main" id="{2E7EFF73-FA8D-CBBB-5134-A3829BDABC44}"/>
              </a:ext>
            </a:extLst>
          </p:cNvPr>
          <p:cNvSpPr/>
          <p:nvPr/>
        </p:nvSpPr>
        <p:spPr>
          <a:xfrm>
            <a:off x="6411093" y="2778758"/>
            <a:ext cx="981917" cy="307314"/>
          </a:xfrm>
          <a:prstGeom prst="roundRect">
            <a:avLst>
              <a:gd name="adj" fmla="val 50000"/>
            </a:avLst>
          </a:prstGeom>
          <a:solidFill>
            <a:schemeClr val="tx2">
              <a:alpha val="3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数据集的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label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1" name="直接箭头连接符 7">
            <a:extLst>
              <a:ext uri="{FF2B5EF4-FFF2-40B4-BE49-F238E27FC236}">
                <a16:creationId xmlns:a16="http://schemas.microsoft.com/office/drawing/2014/main" id="{D05FD4A9-25CD-2FFD-AB3F-5E919DDFF35E}"/>
              </a:ext>
            </a:extLst>
          </p:cNvPr>
          <p:cNvCxnSpPr>
            <a:cxnSpLocks/>
          </p:cNvCxnSpPr>
          <p:nvPr/>
        </p:nvCxnSpPr>
        <p:spPr>
          <a:xfrm>
            <a:off x="7395136" y="2940549"/>
            <a:ext cx="668054" cy="0"/>
          </a:xfrm>
          <a:prstGeom prst="straightConnector1">
            <a:avLst/>
          </a:prstGeom>
          <a:ln w="15875">
            <a:solidFill>
              <a:schemeClr val="tx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68">
            <a:extLst>
              <a:ext uri="{FF2B5EF4-FFF2-40B4-BE49-F238E27FC236}">
                <a16:creationId xmlns:a16="http://schemas.microsoft.com/office/drawing/2014/main" id="{DD63BBE4-457D-D1A9-7865-C58A56B35596}"/>
              </a:ext>
            </a:extLst>
          </p:cNvPr>
          <p:cNvSpPr/>
          <p:nvPr/>
        </p:nvSpPr>
        <p:spPr>
          <a:xfrm>
            <a:off x="8067442" y="2786892"/>
            <a:ext cx="1360563" cy="307314"/>
          </a:xfrm>
          <a:prstGeom prst="roundRect">
            <a:avLst>
              <a:gd name="adj" fmla="val 50000"/>
            </a:avLst>
          </a:prstGeom>
          <a:solidFill>
            <a:schemeClr val="tx2">
              <a:alpha val="3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标准的文本提示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5C1520-EDB7-4080-A5BB-2DEA4D6F4587}"/>
              </a:ext>
            </a:extLst>
          </p:cNvPr>
          <p:cNvSpPr txBox="1"/>
          <p:nvPr/>
        </p:nvSpPr>
        <p:spPr>
          <a:xfrm>
            <a:off x="7395136" y="2598539"/>
            <a:ext cx="52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gpt</a:t>
            </a:r>
            <a:endParaRPr lang="zh-CN" altLang="en-US" sz="1200" dirty="0"/>
          </a:p>
        </p:txBody>
      </p:sp>
      <p:sp>
        <p:nvSpPr>
          <p:cNvPr id="44" name="矩形: 圆角 68">
            <a:extLst>
              <a:ext uri="{FF2B5EF4-FFF2-40B4-BE49-F238E27FC236}">
                <a16:creationId xmlns:a16="http://schemas.microsoft.com/office/drawing/2014/main" id="{8005D796-1AB8-5E96-4376-92C8B45C201F}"/>
              </a:ext>
            </a:extLst>
          </p:cNvPr>
          <p:cNvSpPr/>
          <p:nvPr/>
        </p:nvSpPr>
        <p:spPr>
          <a:xfrm>
            <a:off x="11147219" y="2304342"/>
            <a:ext cx="829728" cy="307314"/>
          </a:xfrm>
          <a:prstGeom prst="roundRect">
            <a:avLst>
              <a:gd name="adj" fmla="val 50000"/>
            </a:avLst>
          </a:prstGeom>
          <a:solidFill>
            <a:schemeClr val="tx2">
              <a:alpha val="3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402EE1-7EEA-80EC-6064-A0FF241FEF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736" y="2966262"/>
            <a:ext cx="8572314" cy="35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EA39-1B56-B842-C2CF-3DBDA48CF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C0113C-A976-A25C-877E-A8AE5469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2001215"/>
            <a:ext cx="10713654" cy="17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F4A50-D0EC-CECC-D577-7C100ABBE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FB3DB8-408F-378D-E243-74DE758CF623}"/>
              </a:ext>
            </a:extLst>
          </p:cNvPr>
          <p:cNvSpPr txBox="1"/>
          <p:nvPr/>
        </p:nvSpPr>
        <p:spPr>
          <a:xfrm>
            <a:off x="674914" y="424317"/>
            <a:ext cx="2405743" cy="3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CPSC2018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497F42-9E1C-4B72-0893-4A8BDECD1716}"/>
              </a:ext>
            </a:extLst>
          </p:cNvPr>
          <p:cNvSpPr txBox="1"/>
          <p:nvPr/>
        </p:nvSpPr>
        <p:spPr>
          <a:xfrm>
            <a:off x="441966" y="786355"/>
            <a:ext cx="5040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家医院收集，训练集包含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6,877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个（女性：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3178;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男性：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3699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导联心电图记录，持续时间从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秒到仅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秒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正常和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8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异常，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.mat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文件：心电图数据和患者性别，年龄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78260C-3A8E-D32B-A2A4-AC1D5E9D43FD}"/>
              </a:ext>
            </a:extLst>
          </p:cNvPr>
          <p:cNvSpPr txBox="1"/>
          <p:nvPr/>
        </p:nvSpPr>
        <p:spPr>
          <a:xfrm>
            <a:off x="8336310" y="132148"/>
            <a:ext cx="214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REFERENCE.csv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71833A-8796-953C-11AD-FC3DAAEB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706" y="524382"/>
            <a:ext cx="2825895" cy="24702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3AE8E1-96AC-2AA3-9A60-E326A095C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4496"/>
            <a:ext cx="5628513" cy="18067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407C8E-5921-4AFE-0514-918454D1F359}"/>
              </a:ext>
            </a:extLst>
          </p:cNvPr>
          <p:cNvSpPr txBox="1"/>
          <p:nvPr/>
        </p:nvSpPr>
        <p:spPr>
          <a:xfrm>
            <a:off x="1719941" y="1972496"/>
            <a:ext cx="57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数据集划分</a:t>
            </a:r>
            <a:r>
              <a:rPr lang="en-US" altLang="zh-CN" dirty="0"/>
              <a:t>70%:10%:20% for </a:t>
            </a:r>
            <a:r>
              <a:rPr lang="en-US" altLang="zh-CN" dirty="0" err="1"/>
              <a:t>train:val:test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4CEF74-2503-95D2-331E-01AAEE2F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5335"/>
          <a:stretch/>
        </p:blipFill>
        <p:spPr>
          <a:xfrm>
            <a:off x="37789" y="4477782"/>
            <a:ext cx="4523325" cy="19559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07EE10-242C-1724-E4B9-A0CEC0919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01" y="2994659"/>
            <a:ext cx="8166520" cy="3600635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14FE27-3A80-159A-4391-9AC6E000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51030"/>
              </p:ext>
            </p:extLst>
          </p:nvPr>
        </p:nvGraphicFramePr>
        <p:xfrm>
          <a:off x="7019087" y="3698996"/>
          <a:ext cx="4332514" cy="291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75">
                  <a:extLst>
                    <a:ext uri="{9D8B030D-6E8A-4147-A177-3AD203B41FA5}">
                      <a16:colId xmlns:a16="http://schemas.microsoft.com/office/drawing/2014/main" val="3822242145"/>
                    </a:ext>
                  </a:extLst>
                </a:gridCol>
                <a:gridCol w="3875739">
                  <a:extLst>
                    <a:ext uri="{9D8B030D-6E8A-4147-A177-3AD203B41FA5}">
                      <a16:colId xmlns:a16="http://schemas.microsoft.com/office/drawing/2014/main" val="35928220"/>
                    </a:ext>
                  </a:extLst>
                </a:gridCol>
              </a:tblGrid>
              <a:tr h="167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54553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Atrial fibrillation</a:t>
                      </a:r>
                      <a:r>
                        <a:rPr lang="zh-CN" altLang="en-US" sz="1200" u="none" strike="noStrike" dirty="0">
                          <a:effectLst/>
                        </a:rPr>
                        <a:t>（</a:t>
                      </a:r>
                      <a:r>
                        <a:rPr lang="en-US" altLang="zh-CN" sz="1200" u="none" strike="noStrike" dirty="0">
                          <a:effectLst/>
                        </a:rPr>
                        <a:t>AF</a:t>
                      </a:r>
                      <a:r>
                        <a:rPr lang="zh-CN" altLang="en-US" sz="1200" u="none" strike="noStrike" dirty="0">
                          <a:effectLst/>
                        </a:rPr>
                        <a:t>）心房颤动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7354"/>
                  </a:ext>
                </a:extLst>
              </a:tr>
              <a:tr h="49061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First-degree atrioventricular block (I-AVB)</a:t>
                      </a:r>
                      <a:r>
                        <a:rPr lang="zh-CN" altLang="en-US" sz="1200" u="none" strike="noStrike" dirty="0">
                          <a:effectLst/>
                        </a:rPr>
                        <a:t>一度房室传导阻滞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51162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bundle brunch block (LBBB)</a:t>
                      </a:r>
                      <a:r>
                        <a:rPr lang="zh-CN" altLang="en-US" sz="1200" u="none" strike="noStrike" dirty="0">
                          <a:effectLst/>
                        </a:rPr>
                        <a:t>左束支传导阻滞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39357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bundle brunch block (RBBB)</a:t>
                      </a:r>
                      <a:r>
                        <a:rPr lang="zh-CN" altLang="en-US" sz="1200" u="none" strike="noStrike" dirty="0">
                          <a:effectLst/>
                        </a:rPr>
                        <a:t>右束支传导阻滞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37315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Premature atrial contraction (PAC)</a:t>
                      </a:r>
                      <a:r>
                        <a:rPr lang="zh-CN" altLang="en-US" sz="1200" u="none" strike="noStrike" dirty="0">
                          <a:effectLst/>
                        </a:rPr>
                        <a:t>心房早搏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28024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Premature ventricular contraction (PVC)</a:t>
                      </a:r>
                      <a:r>
                        <a:rPr lang="zh-CN" altLang="en-US" sz="1200" u="none" strike="noStrike" dirty="0">
                          <a:effectLst/>
                        </a:rPr>
                        <a:t>室性早搏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17917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ST-segment depression (STD)</a:t>
                      </a:r>
                      <a:r>
                        <a:rPr lang="en-US" altLang="zh-CN" sz="1200" u="none" strike="noStrike" dirty="0">
                          <a:effectLst/>
                        </a:rPr>
                        <a:t> ST </a:t>
                      </a:r>
                      <a:r>
                        <a:rPr lang="zh-CN" altLang="en-US" sz="1200" u="none" strike="noStrike" dirty="0">
                          <a:effectLst/>
                        </a:rPr>
                        <a:t>段压低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57398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ST-segment elevated (STE) </a:t>
                      </a:r>
                      <a:r>
                        <a:rPr lang="en-US" altLang="zh-CN" sz="1200" u="none" strike="noStrike" dirty="0">
                          <a:effectLst/>
                        </a:rPr>
                        <a:t> ST </a:t>
                      </a:r>
                      <a:r>
                        <a:rPr lang="zh-CN" altLang="en-US" sz="1200" u="none" strike="noStrike" dirty="0">
                          <a:effectLst/>
                        </a:rPr>
                        <a:t>段升高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2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8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7B1E1-A807-4A60-8BAF-C93F6C7B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9434281-CC46-9B02-502D-D70D847587E4}"/>
              </a:ext>
            </a:extLst>
          </p:cNvPr>
          <p:cNvSpPr txBox="1"/>
          <p:nvPr/>
        </p:nvSpPr>
        <p:spPr>
          <a:xfrm>
            <a:off x="421029" y="218021"/>
            <a:ext cx="385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预训练：训练编码器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2C4E67-2937-3841-C923-DEE51FA29167}"/>
                  </a:ext>
                </a:extLst>
              </p:cNvPr>
              <p:cNvSpPr txBox="1"/>
              <p:nvPr/>
            </p:nvSpPr>
            <p:spPr>
              <a:xfrm>
                <a:off x="703833" y="949717"/>
                <a:ext cx="5386951" cy="465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样本对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zh-CN" altLang="en-US" sz="1600" dirty="0">
                    <a:effectLst/>
                    <a:ea typeface="Cambria Math" panose="02040503050406030204" pitchFamily="18" charset="0"/>
                  </a:rPr>
                  <a:t>编码器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编码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6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sz="16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16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600" dirty="0"/>
                  <a:t>：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1D-ResNet18 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+ </a:t>
                </a:r>
                <a:r>
                  <a:rPr lang="zh-CN" altLang="en-US" sz="1600" dirty="0"/>
                  <a:t>下采样层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600" dirty="0"/>
                  <a:t>：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Med-CPT</a:t>
                </a:r>
              </a:p>
              <a:p>
                <a:r>
                  <a:rPr lang="zh-CN" altLang="en-US" sz="1600" dirty="0"/>
                  <a:t>非线性映射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16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16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zh-CN" sz="16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6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6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CMA</a:t>
                </a:r>
                <a:r>
                  <a:rPr lang="zh-CN" altLang="en-US" sz="1600" b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1600" b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ˆ"/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𝐫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：</a:t>
                </a:r>
                <a:r>
                  <a:rPr lang="en-US" altLang="zh-CN" sz="1600" dirty="0"/>
                  <a:t> ECG-report similarities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sz="16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ˆ"/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𝐫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 ：</a:t>
                </a:r>
                <a:r>
                  <a:rPr lang="en-US" altLang="zh-CN" sz="1600" dirty="0"/>
                  <a:t>report – ECG similarities</a:t>
                </a:r>
              </a:p>
              <a:p>
                <a:r>
                  <a:rPr lang="zh-CN" altLang="en-US" sz="1600" dirty="0"/>
                  <a:t>损失函数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通过对 </a:t>
                </a:r>
                <a:r>
                  <a:rPr lang="en-US" altLang="zh-CN" sz="1600" dirty="0"/>
                  <a:t>ECG </a:t>
                </a:r>
                <a:r>
                  <a:rPr lang="zh-CN" altLang="en-US" sz="1600" dirty="0"/>
                  <a:t>信号和文本报告的特征对齐，增强 </a:t>
                </a:r>
                <a:r>
                  <a:rPr lang="en-US" altLang="zh-CN" sz="1600" dirty="0"/>
                  <a:t>ECG </a:t>
                </a:r>
                <a:r>
                  <a:rPr lang="zh-CN" altLang="en-US" sz="1600" dirty="0"/>
                  <a:t>表征的临床意义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2C4E67-2937-3841-C923-DEE51FA2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33" y="949717"/>
                <a:ext cx="5386951" cy="4654736"/>
              </a:xfrm>
              <a:prstGeom prst="rect">
                <a:avLst/>
              </a:prstGeom>
              <a:blipFill>
                <a:blip r:embed="rId3"/>
                <a:stretch>
                  <a:fillRect l="-566" t="-393" b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5C3AC3B7-2D63-2808-B622-0C2297884D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23" t="7002" r="9944" b="5129"/>
          <a:stretch/>
        </p:blipFill>
        <p:spPr>
          <a:xfrm>
            <a:off x="2030895" y="3429000"/>
            <a:ext cx="2563736" cy="150658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B8976A7-6FBD-02A0-4644-862061BFD3B7}"/>
              </a:ext>
            </a:extLst>
          </p:cNvPr>
          <p:cNvCxnSpPr>
            <a:cxnSpLocks/>
          </p:cNvCxnSpPr>
          <p:nvPr/>
        </p:nvCxnSpPr>
        <p:spPr>
          <a:xfrm>
            <a:off x="282607" y="169819"/>
            <a:ext cx="0" cy="50431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22BE886D-A23B-D336-6B46-341AD4CFB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792" y="3965921"/>
            <a:ext cx="3287313" cy="13922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2796240-C0FE-58E1-22E8-9717EB801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90" y="6001883"/>
            <a:ext cx="2706158" cy="517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70D392-14B6-B4AA-1ADD-CF1B950A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1218" y="338604"/>
            <a:ext cx="4518097" cy="2971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40A4A6B-CDF8-2DE6-B15B-7C4F56668AB8}"/>
                  </a:ext>
                </a:extLst>
              </p:cNvPr>
              <p:cNvSpPr txBox="1"/>
              <p:nvPr/>
            </p:nvSpPr>
            <p:spPr>
              <a:xfrm>
                <a:off x="6548585" y="3440220"/>
                <a:ext cx="5207985" cy="30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F0000"/>
                    </a:solidFill>
                  </a:rPr>
                  <a:t>UMA</a:t>
                </a:r>
                <a:r>
                  <a:rPr lang="zh-CN" altLang="en-US" sz="1600" dirty="0"/>
                  <a:t>：生成样本对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z</a:t>
                </a:r>
                <a:r>
                  <a:rPr lang="zh-CN" altLang="en-US" sz="1600" dirty="0"/>
                  <a:t>中每个元素是 </a:t>
                </a:r>
                <a:r>
                  <a:rPr lang="en-US" altLang="zh-CN" sz="1600" dirty="0"/>
                  <a:t>[0,1] </a:t>
                </a:r>
                <a:r>
                  <a:rPr lang="zh-CN" altLang="en-US" sz="1600" dirty="0"/>
                  <a:t>的二值，按概率 </a:t>
                </a:r>
                <a:r>
                  <a:rPr lang="en-US" altLang="zh-CN" sz="1600" dirty="0"/>
                  <a:t>p </a:t>
                </a:r>
                <a:r>
                  <a:rPr lang="zh-CN" altLang="en-US" sz="1600" dirty="0"/>
                  <a:t>决定是否保留原始特征。</a:t>
                </a:r>
                <a:endParaRPr lang="en-US" altLang="zh-CN" sz="1600" dirty="0"/>
              </a:p>
              <a:p>
                <a:r>
                  <a:rPr lang="zh-CN" altLang="en-US" sz="1600" dirty="0"/>
                  <a:t>通过潜在空间中的数据增强策略（</a:t>
                </a:r>
                <a:r>
                  <a:rPr lang="en-US" altLang="zh-CN" sz="1600" dirty="0"/>
                  <a:t>dropout </a:t>
                </a:r>
                <a:r>
                  <a:rPr lang="zh-CN" altLang="en-US" sz="1600" dirty="0"/>
                  <a:t>操作），在</a:t>
                </a:r>
                <a:r>
                  <a:rPr lang="zh-CN" altLang="en-US" sz="1600" b="1" dirty="0"/>
                  <a:t>不损害语义</a:t>
                </a:r>
                <a:r>
                  <a:rPr lang="zh-CN" altLang="en-US" sz="1600" dirty="0"/>
                  <a:t>的情况下进一步优化单模态表示。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40A4A6B-CDF8-2DE6-B15B-7C4F56668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5" y="3440220"/>
                <a:ext cx="5207985" cy="3079176"/>
              </a:xfrm>
              <a:prstGeom prst="rect">
                <a:avLst/>
              </a:prstGeom>
              <a:blipFill>
                <a:blip r:embed="rId8"/>
                <a:stretch>
                  <a:fillRect l="-585" b="-1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B356B-C59D-31CB-B955-44E3BE328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125EE6C-C08F-F397-BA9F-AC80D7F906BF}"/>
              </a:ext>
            </a:extLst>
          </p:cNvPr>
          <p:cNvCxnSpPr/>
          <p:nvPr/>
        </p:nvCxnSpPr>
        <p:spPr>
          <a:xfrm>
            <a:off x="343567" y="135340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05AC6AB-2DC7-E6C2-C4DF-9BE51E28967F}"/>
              </a:ext>
            </a:extLst>
          </p:cNvPr>
          <p:cNvSpPr txBox="1"/>
          <p:nvPr/>
        </p:nvSpPr>
        <p:spPr>
          <a:xfrm>
            <a:off x="435427" y="135340"/>
            <a:ext cx="81512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测试</a:t>
            </a:r>
            <a:endParaRPr lang="en-US" altLang="zh-CN" sz="2000"/>
          </a:p>
          <a:p>
            <a:r>
              <a:rPr lang="zh-CN" altLang="en-US" sz="2000"/>
              <a:t>Clinical Knowledge Enhanced Prompt Engineering </a:t>
            </a:r>
            <a:r>
              <a:rPr lang="zh-CN" altLang="en-US" sz="2000" b="1"/>
              <a:t>(CKEPE)</a:t>
            </a:r>
            <a:endParaRPr lang="en-US" altLang="zh-CN" sz="20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661224-8C43-BC09-7A3C-CB797ED8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94" y="767584"/>
            <a:ext cx="5451337" cy="21089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19B09D0-8DE9-828C-D7FC-96E790D54069}"/>
              </a:ext>
            </a:extLst>
          </p:cNvPr>
          <p:cNvSpPr txBox="1"/>
          <p:nvPr/>
        </p:nvSpPr>
        <p:spPr>
          <a:xfrm>
            <a:off x="343567" y="1015468"/>
            <a:ext cx="815122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生成描述性文本提示：</a:t>
            </a:r>
          </a:p>
          <a:p>
            <a:r>
              <a:rPr lang="en-US" altLang="zh-CN" sz="1400" b="1" dirty="0"/>
              <a:t>1.</a:t>
            </a:r>
            <a:r>
              <a:rPr lang="zh-CN" altLang="en-US" sz="1400" b="1" dirty="0"/>
              <a:t>搜索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利用 </a:t>
            </a:r>
            <a:r>
              <a:rPr lang="en-US" altLang="zh-CN" sz="1400" dirty="0"/>
              <a:t>LLM </a:t>
            </a:r>
            <a:r>
              <a:rPr lang="zh-CN" altLang="en-US" sz="1400" dirty="0"/>
              <a:t>查询目标疾病的临床特征。生成初步的疾病提示查询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从 </a:t>
            </a:r>
            <a:r>
              <a:rPr lang="en-US" altLang="zh-CN" sz="1400" dirty="0"/>
              <a:t>SNOMEDCT </a:t>
            </a:r>
            <a:r>
              <a:rPr lang="zh-CN" altLang="en-US" sz="1400" dirty="0"/>
              <a:t>（临床术语）和</a:t>
            </a:r>
            <a:r>
              <a:rPr lang="en-US" altLang="zh-CN" sz="1400" dirty="0"/>
              <a:t>SCP Statement </a:t>
            </a:r>
            <a:r>
              <a:rPr lang="zh-CN" altLang="en-US" sz="1400" dirty="0"/>
              <a:t>（描述 </a:t>
            </a:r>
            <a:r>
              <a:rPr lang="en-US" altLang="zh-CN" sz="1400" dirty="0"/>
              <a:t>ECG </a:t>
            </a:r>
            <a:r>
              <a:rPr lang="zh-CN" altLang="en-US" sz="1400" dirty="0"/>
              <a:t>信号特征）数据库中提取相关信息。</a:t>
            </a:r>
            <a:endParaRPr lang="en-US" altLang="zh-CN" sz="1400" dirty="0"/>
          </a:p>
          <a:p>
            <a:r>
              <a:rPr lang="zh-CN" altLang="en-US" sz="1400" dirty="0"/>
              <a:t>确保查询的结果与知识库中记录的疾病特征和分类一致。</a:t>
            </a:r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思考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验证 </a:t>
            </a:r>
            <a:r>
              <a:rPr lang="en-US" altLang="zh-CN" sz="1400" dirty="0"/>
              <a:t>LLM </a:t>
            </a:r>
            <a:r>
              <a:rPr lang="zh-CN" altLang="en-US" sz="1400" dirty="0"/>
              <a:t>提供的信息，去除不在知识库中的内容。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提取疾病的详细分类和信号模式特征。</a:t>
            </a:r>
          </a:p>
          <a:p>
            <a:r>
              <a:rPr lang="en-US" altLang="zh-CN" sz="1400" b="1" dirty="0"/>
              <a:t>3. </a:t>
            </a:r>
            <a:r>
              <a:rPr lang="zh-CN" altLang="en-US" sz="1400" b="1" dirty="0"/>
              <a:t>生成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将验证后的知识重新格式化为</a:t>
            </a:r>
            <a:r>
              <a:rPr lang="zh-CN" altLang="en-US" sz="1400" b="1" dirty="0"/>
              <a:t>结构化</a:t>
            </a:r>
            <a:r>
              <a:rPr lang="zh-CN" altLang="en-US" sz="1400" dirty="0"/>
              <a:t>文本提示。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- </a:t>
            </a:r>
            <a:r>
              <a:rPr lang="zh-CN" altLang="en-US" sz="1400" dirty="0"/>
              <a:t>提供给模型用于计算与 </a:t>
            </a:r>
            <a:r>
              <a:rPr lang="en-US" altLang="zh-CN" sz="1400" dirty="0"/>
              <a:t>ECG </a:t>
            </a:r>
            <a:r>
              <a:rPr lang="zh-CN" altLang="en-US" sz="1400" dirty="0"/>
              <a:t>信号的相似度。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b="1" dirty="0"/>
              <a:t>示例：</a:t>
            </a:r>
          </a:p>
          <a:p>
            <a:r>
              <a:rPr lang="zh-CN" altLang="en-US" sz="1400" dirty="0"/>
              <a:t>疾病类型：心肌梗死（</a:t>
            </a:r>
            <a:r>
              <a:rPr lang="en-US" altLang="zh-CN" sz="1400" dirty="0"/>
              <a:t>Myocardial Infarction, MI</a:t>
            </a:r>
            <a:r>
              <a:rPr lang="zh-CN" altLang="en-US" sz="1400" dirty="0"/>
              <a:t>）</a:t>
            </a:r>
          </a:p>
          <a:p>
            <a:r>
              <a:rPr lang="zh-CN" altLang="en-US" sz="1400" dirty="0"/>
              <a:t>原始提示：心肌梗死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增强提示：心肌梗死：表现为 </a:t>
            </a:r>
            <a:r>
              <a:rPr lang="en-US" altLang="zh-CN" sz="1400" dirty="0"/>
              <a:t>ST </a:t>
            </a:r>
            <a:r>
              <a:rPr lang="zh-CN" altLang="en-US" sz="1400" dirty="0"/>
              <a:t>段抬高或 </a:t>
            </a:r>
            <a:r>
              <a:rPr lang="en-US" altLang="zh-CN" sz="1400" dirty="0"/>
              <a:t>T </a:t>
            </a:r>
            <a:r>
              <a:rPr lang="zh-CN" altLang="en-US" sz="1400" dirty="0"/>
              <a:t>波倒置，伴随胸痛症状；前壁心肌梗死常涉及 </a:t>
            </a:r>
            <a:r>
              <a:rPr lang="en-US" altLang="zh-CN" sz="1400" dirty="0"/>
              <a:t>V1-V4 </a:t>
            </a:r>
            <a:r>
              <a:rPr lang="zh-CN" altLang="en-US" sz="1400" dirty="0"/>
              <a:t>导联异常，下壁心肌梗死常涉及 </a:t>
            </a:r>
            <a:r>
              <a:rPr lang="en-US" altLang="zh-CN" sz="1400" dirty="0"/>
              <a:t>II</a:t>
            </a:r>
            <a:r>
              <a:rPr lang="zh-CN" altLang="en-US" sz="1400" dirty="0"/>
              <a:t>、</a:t>
            </a:r>
            <a:r>
              <a:rPr lang="en-US" altLang="zh-CN" sz="1400" dirty="0"/>
              <a:t>III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aVF</a:t>
            </a:r>
            <a:r>
              <a:rPr lang="en-US" altLang="zh-CN" sz="1400" dirty="0"/>
              <a:t> </a:t>
            </a:r>
            <a:r>
              <a:rPr lang="zh-CN" altLang="en-US" sz="1400" dirty="0"/>
              <a:t>导联异常。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将 </a:t>
            </a:r>
            <a:r>
              <a:rPr lang="en-US" altLang="zh-CN" sz="1400" dirty="0"/>
              <a:t>LLM </a:t>
            </a:r>
            <a:r>
              <a:rPr lang="zh-CN" altLang="en-US" sz="1400" dirty="0"/>
              <a:t>和可信临床知识库结合，为零样本分类任务</a:t>
            </a:r>
            <a:r>
              <a:rPr lang="zh-CN" altLang="en-US" sz="1400" b="1" dirty="0"/>
              <a:t>生成高质量的文本提示</a:t>
            </a:r>
            <a:r>
              <a:rPr lang="zh-CN" altLang="en-US" sz="1400" dirty="0"/>
              <a:t>。这样可以显著提高分类模型对未见疾病的泛化能力，同时避免因不准确提示导致的诊断错误。</a:t>
            </a:r>
            <a:endParaRPr lang="en-US" altLang="zh-CN" sz="1400" dirty="0"/>
          </a:p>
          <a:p>
            <a:r>
              <a:rPr lang="zh-CN" altLang="en-US" sz="1400" b="1" dirty="0"/>
              <a:t>目标</a:t>
            </a:r>
            <a:r>
              <a:rPr lang="zh-CN" altLang="en-US" sz="1400" dirty="0"/>
              <a:t>从可信的临床知识库中提取目标疾病的相关信息，包括特征、子类型和分类属性。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014DB2F-AA96-1E69-6F75-D8EE6A5FD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568" y="3194116"/>
            <a:ext cx="2650447" cy="289510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3D5A61C3-D5FD-FFB2-FCC9-47E1E8C5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02" y="5734576"/>
            <a:ext cx="1397072" cy="2159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46C9FF-1997-25BE-B8CE-B608B0587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473" y="2529446"/>
            <a:ext cx="5451337" cy="17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7CAD7-E1A7-3D54-D284-03633D59A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7D4E5C-04F1-9A65-77F0-CB1497B3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28" y="1326084"/>
            <a:ext cx="8572314" cy="35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1D6F1-C186-A520-BD5A-6186642A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02DFF4-B025-DC95-DA24-AFDBB544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" y="707571"/>
            <a:ext cx="6889179" cy="2540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6CFE33-0620-B553-1ACD-8A58A229C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85" y="3872175"/>
            <a:ext cx="5292715" cy="2111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CEA9BC-EAE0-BD69-4EB3-BAA8FE73915D}"/>
              </a:ext>
            </a:extLst>
          </p:cNvPr>
          <p:cNvSpPr txBox="1"/>
          <p:nvPr/>
        </p:nvSpPr>
        <p:spPr>
          <a:xfrm>
            <a:off x="6574971" y="3610195"/>
            <a:ext cx="529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Wenrui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"Self-supervised time series representation learning via cross reconstruction transformer."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Neural Networks and Learning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EFD0C5-5AA5-32DD-1B34-95A4131218AB}"/>
              </a:ext>
            </a:extLst>
          </p:cNvPr>
          <p:cNvSpPr txBox="1"/>
          <p:nvPr/>
        </p:nvSpPr>
        <p:spPr>
          <a:xfrm>
            <a:off x="6574971" y="832934"/>
            <a:ext cx="6157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Wentao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"Radar gait recognition using Dual-branch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Transformer with Asymmetric Attention Fusion."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Pattern Recognition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159 (2025): 111101.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7D90B6-F44A-EAD7-BF49-AACDD62CB5E6}"/>
                  </a:ext>
                </a:extLst>
              </p:cNvPr>
              <p:cNvSpPr txBox="1"/>
              <p:nvPr/>
            </p:nvSpPr>
            <p:spPr>
              <a:xfrm>
                <a:off x="5867401" y="5198539"/>
                <a:ext cx="642257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600" dirty="0"/>
                  <a:t> 振幅，仅仅表示波形的高度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600" dirty="0"/>
                  <a:t> ，频率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600" dirty="0"/>
                  <a:t>是正弦波每秒内完成的周期数，用赫兹（</a:t>
                </a:r>
                <a:r>
                  <a:rPr lang="en-US" altLang="zh-CN" sz="1600" dirty="0"/>
                  <a:t>Hz</a:t>
                </a:r>
                <a:r>
                  <a:rPr lang="zh-CN" altLang="en-US" sz="1600" dirty="0"/>
                  <a:t>）表示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/>
                  <a:t>时间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1600" dirty="0"/>
                  <a:t>相位：波形相对于时间轴的水平移动量</a:t>
                </a:r>
                <a:endParaRPr lang="en-US" altLang="zh-CN" sz="1600" dirty="0"/>
              </a:p>
              <a:p>
                <a:r>
                  <a:rPr lang="zh-CN" altLang="en-US" sz="1600" dirty="0">
                    <a:solidFill>
                      <a:srgbClr val="4D4D4D"/>
                    </a:solidFill>
                    <a:latin typeface="-apple-system"/>
                  </a:rPr>
                  <a:t>相位差：</a:t>
                </a:r>
                <a:r>
                  <a:rPr lang="zh-CN" altLang="en-US" sz="1600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时间差除周期再乘</a:t>
                </a:r>
                <a:r>
                  <a:rPr lang="en-US" altLang="zh-CN" sz="1600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2Pi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7D90B6-F44A-EAD7-BF49-AACDD62CB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1" y="5198539"/>
                <a:ext cx="6422570" cy="1569660"/>
              </a:xfrm>
              <a:prstGeom prst="rect">
                <a:avLst/>
              </a:prstGeom>
              <a:blipFill>
                <a:blip r:embed="rId5"/>
                <a:stretch>
                  <a:fillRect l="-570" b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1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816A-204B-E2CA-246B-470D8C6B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30D84E-7E83-F2E8-D8FF-1660688D7D28}"/>
              </a:ext>
            </a:extLst>
          </p:cNvPr>
          <p:cNvSpPr txBox="1"/>
          <p:nvPr/>
        </p:nvSpPr>
        <p:spPr>
          <a:xfrm>
            <a:off x="583893" y="589135"/>
            <a:ext cx="326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确定模型架构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FB48C01C-DA1F-8B0A-3972-694C78D43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27" y="719236"/>
            <a:ext cx="7212212" cy="31091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D04CBE-A463-857A-9C79-63C02F349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09" y="4078136"/>
            <a:ext cx="5629522" cy="19410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0C630D-DBBF-9C94-C319-2A3B0B007835}"/>
              </a:ext>
            </a:extLst>
          </p:cNvPr>
          <p:cNvSpPr txBox="1"/>
          <p:nvPr/>
        </p:nvSpPr>
        <p:spPr>
          <a:xfrm>
            <a:off x="649207" y="6268865"/>
            <a:ext cx="10276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C-MELT: Contrastive Enhanced Masked Auto-Encoders for ECG-Language Pre-Training.</a:t>
            </a:r>
          </a:p>
          <a:p>
            <a:r>
              <a:rPr lang="en-US" altLang="zh-CN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International Conference on Learning Representations     </a:t>
            </a:r>
            <a:r>
              <a:rPr lang="en-US" altLang="zh-CN" sz="1800" b="0" i="1" dirty="0">
                <a:solidFill>
                  <a:srgbClr val="2C3A4A"/>
                </a:solidFill>
                <a:effectLst/>
                <a:latin typeface="Noto Sans" panose="020B0502040504020204" pitchFamily="34" charset="0"/>
              </a:rPr>
              <a:t>ICLR 2025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5B37C3-B9DF-E119-40B9-F8E2BC371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0" y="3232922"/>
            <a:ext cx="3442187" cy="28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2ECBD-38CC-8983-BE47-F97CB495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94C705-AD26-1F9D-DEC1-FC8E40BA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899"/>
            <a:ext cx="5725833" cy="2695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5CCC7F-BCA4-B049-C47D-40B5BAD4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0" y="3187400"/>
            <a:ext cx="3221868" cy="1756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D2BF71-E843-C498-426D-B26B414D1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039291"/>
            <a:ext cx="3390108" cy="205080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0" y="246015"/>
            <a:ext cx="653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Rethinking Cross-Attention for Infrared and Visible  Image Fusion</a:t>
            </a:r>
            <a:endParaRPr lang="en-US" altLang="zh-CN" b="0" dirty="0">
              <a:solidFill>
                <a:srgbClr val="303030"/>
              </a:solidFill>
              <a:effectLst/>
              <a:latin typeface="-apple-system"/>
            </a:endParaRPr>
          </a:p>
          <a:p>
            <a:pPr algn="ctr"/>
            <a:r>
              <a:rPr lang="en-US" altLang="zh-CN" b="0" dirty="0">
                <a:solidFill>
                  <a:srgbClr val="303030"/>
                </a:solidFill>
                <a:effectLst/>
                <a:latin typeface="-apple-system"/>
              </a:rPr>
              <a:t>Information Fusion</a:t>
            </a:r>
          </a:p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(SCI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升级版 计算机科学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,SCI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基础版 工程技术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,IF 14.7)</a:t>
            </a:r>
            <a:endParaRPr lang="en-US" altLang="zh-CN" b="0" dirty="0">
              <a:solidFill>
                <a:srgbClr val="303030"/>
              </a:solidFill>
              <a:effectLst/>
              <a:latin typeface="-apple-system"/>
            </a:endParaRPr>
          </a:p>
          <a:p>
            <a:pPr algn="ctr"/>
            <a:r>
              <a:rPr lang="en-US" altLang="zh-CN" b="0" i="1" dirty="0">
                <a:solidFill>
                  <a:srgbClr val="303030"/>
                </a:solidFill>
                <a:effectLst/>
                <a:latin typeface="-apple-system"/>
              </a:rPr>
              <a:t> </a:t>
            </a:r>
            <a:endParaRPr lang="zh-CN" altLang="en-US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3EFEF4-EA3A-DFEC-BC4B-9DBB2DFA0898}"/>
                  </a:ext>
                </a:extLst>
              </p:cNvPr>
              <p:cNvSpPr txBox="1"/>
              <p:nvPr/>
            </p:nvSpPr>
            <p:spPr>
              <a:xfrm>
                <a:off x="15317" y="1268897"/>
                <a:ext cx="4545874" cy="1672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DIIM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𝑖𝑟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600"/>
                                      <m:t>token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 i="1"/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600"/>
                                      <m:t>token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 i="1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ACIIM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600"/>
                                      <m:t>token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 i="1"/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𝐴𝐶𝐼𝐼𝑀</m:t>
                            </m:r>
                            <m:d>
                              <m:d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𝑖𝑟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600"/>
                                      <m:t>token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 i="1"/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𝐹𝐹</m:t>
                            </m:r>
                            <m:d>
                              <m:d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𝑖𝑟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600"/>
                                      <m:t>token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 i="1"/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altLang="zh-CN" sz="1600"/>
                                      <m:t>token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 i="1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zh-CN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3EFEF4-EA3A-DFEC-BC4B-9DBB2DFA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" y="1268897"/>
                <a:ext cx="4545874" cy="1672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3C3A1E7-E191-3B5D-A13F-AB7F1D97404D}"/>
                  </a:ext>
                </a:extLst>
              </p:cNvPr>
              <p:cNvSpPr txBox="1"/>
              <p:nvPr/>
            </p:nvSpPr>
            <p:spPr>
              <a:xfrm>
                <a:off x="267865" y="5190246"/>
                <a:ext cx="4293326" cy="134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𝑄𝑉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𝑄𝑉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𝑄𝑉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𝑎𝑑𝑑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𝐷𝐼</m:t>
                                </m:r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𝑄𝑉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𝑖𝑚𝑚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𝑀𝐿𝑃</m:t>
                                </m:r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𝐿𝑁</m:t>
                                    </m:r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𝑎𝑑𝑑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𝑎𝑑𝑑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3C3A1E7-E191-3B5D-A13F-AB7F1D974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5" y="5190246"/>
                <a:ext cx="4293326" cy="1349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DA827-0D05-4AB8-9168-837105944209}"/>
                  </a:ext>
                </a:extLst>
              </p:cNvPr>
              <p:cNvSpPr txBox="1"/>
              <p:nvPr/>
            </p:nvSpPr>
            <p:spPr>
              <a:xfrm>
                <a:off x="5741202" y="5090098"/>
                <a:ext cx="4293326" cy="113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𝑄𝑉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𝑎𝑑𝑑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</a:rPr>
                                  <m:t>Linear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𝑄𝑉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𝑖𝑚𝑚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𝑀𝐿𝑃</m:t>
                                </m:r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𝐿𝑁</m:t>
                                    </m:r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𝑎𝑑𝑑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𝑎𝑑𝑑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DA827-0D05-4AB8-9168-83710594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202" y="5090098"/>
                <a:ext cx="4293326" cy="1131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DA467-8131-0096-9FC7-90D91394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B585059C-2B12-938F-F281-61B9CDA4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99" y="2299084"/>
            <a:ext cx="6900535" cy="29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9519</TotalTime>
  <Words>894</Words>
  <Application>Microsoft Office PowerPoint</Application>
  <PresentationFormat>宽屏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-apple-system</vt:lpstr>
      <vt:lpstr>FZZhengHeiS-DB-GB</vt:lpstr>
      <vt:lpstr>等线</vt:lpstr>
      <vt:lpstr>等线 Light</vt:lpstr>
      <vt:lpstr>微软雅黑</vt:lpstr>
      <vt:lpstr>Arial</vt:lpstr>
      <vt:lpstr>Cambria Math</vt:lpstr>
      <vt:lpstr>Georgia</vt:lpstr>
      <vt:lpstr>Noto Sans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xw zhou</dc:creator>
  <cp:lastModifiedBy>xw zhou</cp:lastModifiedBy>
  <cp:revision>75</cp:revision>
  <dcterms:created xsi:type="dcterms:W3CDTF">2024-12-15T05:41:39Z</dcterms:created>
  <dcterms:modified xsi:type="dcterms:W3CDTF">2025-02-08T14:33:01Z</dcterms:modified>
</cp:coreProperties>
</file>