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57" r:id="rId6"/>
  </p:sldMasterIdLst>
  <p:notesMasterIdLst>
    <p:notesMasterId r:id="rId33"/>
  </p:notesMasterIdLst>
  <p:sldIdLst>
    <p:sldId id="270" r:id="rId7"/>
    <p:sldId id="307" r:id="rId8"/>
    <p:sldId id="308" r:id="rId9"/>
    <p:sldId id="333" r:id="rId10"/>
    <p:sldId id="321" r:id="rId11"/>
    <p:sldId id="309" r:id="rId12"/>
    <p:sldId id="310" r:id="rId13"/>
    <p:sldId id="311" r:id="rId14"/>
    <p:sldId id="312" r:id="rId15"/>
    <p:sldId id="313" r:id="rId16"/>
    <p:sldId id="314" r:id="rId17"/>
    <p:sldId id="323" r:id="rId18"/>
    <p:sldId id="328" r:id="rId19"/>
    <p:sldId id="324" r:id="rId20"/>
    <p:sldId id="325" r:id="rId21"/>
    <p:sldId id="326" r:id="rId22"/>
    <p:sldId id="327" r:id="rId23"/>
    <p:sldId id="329" r:id="rId24"/>
    <p:sldId id="330" r:id="rId25"/>
    <p:sldId id="316" r:id="rId26"/>
    <p:sldId id="331" r:id="rId27"/>
    <p:sldId id="318" r:id="rId28"/>
    <p:sldId id="315" r:id="rId29"/>
    <p:sldId id="332" r:id="rId30"/>
    <p:sldId id="319" r:id="rId31"/>
    <p:sldId id="30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110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pos="2880">
          <p15:clr>
            <a:srgbClr val="A4A3A4"/>
          </p15:clr>
        </p15:guide>
        <p15:guide id="6" pos="229">
          <p15:clr>
            <a:srgbClr val="A4A3A4"/>
          </p15:clr>
        </p15:guide>
        <p15:guide id="7" pos="5531">
          <p15:clr>
            <a:srgbClr val="A4A3A4"/>
          </p15:clr>
        </p15:guide>
        <p15:guide id="8" pos="336">
          <p15:clr>
            <a:srgbClr val="A4A3A4"/>
          </p15:clr>
        </p15:guide>
        <p15:guide id="9" pos="25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.Jing" initials="Z" lastIdx="1" clrIdx="0">
    <p:extLst>
      <p:ext uri="{19B8F6BF-5375-455C-9EA6-DF929625EA0E}">
        <p15:presenceInfo xmlns:p15="http://schemas.microsoft.com/office/powerpoint/2012/main" userId="S-1-5-21-2109753547-707883502-1543859470-1010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5A"/>
    <a:srgbClr val="000000"/>
    <a:srgbClr val="26A9E0"/>
    <a:srgbClr val="F9EC31"/>
    <a:srgbClr val="9DD6F4"/>
    <a:srgbClr val="FFFFFF"/>
    <a:srgbClr val="9E1F63"/>
    <a:srgbClr val="343E40"/>
    <a:srgbClr val="0084AE"/>
    <a:srgbClr val="005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5" autoAdjust="0"/>
    <p:restoredTop sz="84806" autoAdjust="0"/>
  </p:normalViewPr>
  <p:slideViewPr>
    <p:cSldViewPr showGuides="1">
      <p:cViewPr varScale="1">
        <p:scale>
          <a:sx n="96" d="100"/>
          <a:sy n="96" d="100"/>
        </p:scale>
        <p:origin x="1332" y="90"/>
      </p:cViewPr>
      <p:guideLst>
        <p:guide orient="horz" pos="2160"/>
        <p:guide orient="horz" pos="192"/>
        <p:guide orient="horz" pos="1104"/>
        <p:guide orient="horz" pos="864"/>
        <p:guide pos="2880"/>
        <p:guide pos="229"/>
        <p:guide pos="5531"/>
        <p:guide pos="336"/>
        <p:guide pos="25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5824-205A-4858-B9B2-B490FB0872B3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656D7-0556-4538-B57C-DA84B00CD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7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所谓动态是说可以在系统运行时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动态给对象增加其它职责而不需要修改代码或重新编译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所谓静态是 说必须通过调整代码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DesignTime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才能给对象增加职责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而且系统还需要重新编译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对象的组合和继承正好对应于前面的动态和静态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656D7-0556-4538-B57C-DA84B00CDA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组合：</a:t>
            </a:r>
            <a:r>
              <a:rPr lang="zh-CN" altLang="en-US" baseline="0" dirty="0" smtClean="0"/>
              <a:t> 动态添加职责</a:t>
            </a:r>
            <a:endParaRPr lang="en-US" altLang="zh-CN" baseline="0" dirty="0" smtClean="0"/>
          </a:p>
          <a:p>
            <a:r>
              <a:rPr lang="zh-CN" altLang="en-US" baseline="0" dirty="0" smtClean="0"/>
              <a:t>继承：提供统一装饰者和被装饰者的接口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656D7-0556-4538-B57C-DA84B00CDA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23753"/>
            <a:ext cx="9144000" cy="2534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27254"/>
            <a:ext cx="7772400" cy="1393825"/>
          </a:xfrm>
        </p:spPr>
        <p:txBody>
          <a:bodyPr/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22477"/>
            <a:ext cx="6400800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5980614"/>
            <a:ext cx="2133600" cy="365125"/>
          </a:xfrm>
        </p:spPr>
        <p:txBody>
          <a:bodyPr/>
          <a:lstStyle/>
          <a:p>
            <a:fld id="{CC9A5953-15CF-4E39-82D9-8FC0BAE01F9D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5980614"/>
            <a:ext cx="1981200" cy="365125"/>
          </a:xfrm>
        </p:spPr>
        <p:txBody>
          <a:bodyPr/>
          <a:lstStyle/>
          <a:p>
            <a:r>
              <a:rPr lang="en-US" dirty="0" smtClean="0"/>
              <a:t>IGT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5833174"/>
            <a:ext cx="990600" cy="643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25011"/>
            <a:ext cx="7772400" cy="37338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5000"/>
              </a:lnSpc>
              <a:defRPr lang="en-US"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7772400" cy="433387"/>
          </a:xfrm>
        </p:spPr>
        <p:txBody>
          <a:bodyPr vert="horz" lIns="0" tIns="45720" rIns="0" bIns="45720" rtlCol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lang="en-US" sz="180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A0B-9D57-4263-8019-17FF07F9AD1C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7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" y="0"/>
            <a:ext cx="91419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371599"/>
            <a:ext cx="6781800" cy="266700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5000"/>
              </a:lnSpc>
              <a:defRPr lang="en-US"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00500"/>
            <a:ext cx="7772400" cy="433387"/>
          </a:xfrm>
        </p:spPr>
        <p:txBody>
          <a:bodyPr vert="horz" lIns="0" tIns="45720" rIns="0" bIns="45720" rtlCol="0" anchor="b" anchorCtr="0">
            <a:noAutofit/>
          </a:bodyPr>
          <a:lstStyle>
            <a:lvl1pPr marL="398463" indent="-398463">
              <a:spcBef>
                <a:spcPts val="0"/>
              </a:spcBef>
              <a:buFont typeface="Arial" pitchFamily="34" charset="0"/>
              <a:buChar char="—"/>
              <a:defRPr lang="en-US" sz="2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A0B-9D57-4263-8019-17FF07F9AD1C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38" y="6220930"/>
            <a:ext cx="586747" cy="3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752601"/>
            <a:ext cx="4056062" cy="3886200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1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1" y="1752601"/>
            <a:ext cx="4056062" cy="3886200"/>
          </a:xfrm>
        </p:spPr>
        <p:txBody>
          <a:bodyPr vert="horz" lIns="0" tIns="45720" rIns="0" bIns="45720" rtlCol="0">
            <a:normAutofit/>
          </a:bodyPr>
          <a:lstStyle>
            <a:lvl1pPr>
              <a:spcBef>
                <a:spcPts val="1000"/>
              </a:spcBef>
              <a:defRPr lang="en-US" sz="2100" smtClean="0"/>
            </a:lvl1pPr>
            <a:lvl2pPr>
              <a:defRPr lang="en-US" sz="2100" smtClean="0"/>
            </a:lvl2pPr>
            <a:lvl3pPr>
              <a:defRPr lang="en-US" sz="1800" smtClean="0"/>
            </a:lvl3pPr>
            <a:lvl4pPr>
              <a:defRPr lang="en-US" sz="1500" smtClean="0"/>
            </a:lvl4pPr>
            <a:lvl5pPr>
              <a:defRPr lang="en-US"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00A-5F10-4386-B858-5A2CCF99AE08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47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3538" y="1398864"/>
            <a:ext cx="4059936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538" y="2097248"/>
            <a:ext cx="4059936" cy="354155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1800" dirty="0" smtClean="0"/>
            </a:lvl3pPr>
            <a:lvl4pPr>
              <a:defRPr lang="en-US" sz="1500" dirty="0" smtClean="0"/>
            </a:lvl4pPr>
            <a:lvl5pPr>
              <a:defRPr lang="en-US" sz="15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849" y="1398864"/>
            <a:ext cx="4059936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129" y="2097248"/>
            <a:ext cx="4059936" cy="354155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1800" dirty="0" smtClean="0"/>
            </a:lvl3pPr>
            <a:lvl4pPr>
              <a:defRPr lang="en-US" sz="1500" dirty="0" smtClean="0"/>
            </a:lvl4pPr>
            <a:lvl5pPr>
              <a:defRPr lang="en-US" sz="15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301752"/>
            <a:ext cx="8416925" cy="103327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E0C6-9640-42E2-8381-38D596652F70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1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298392"/>
            <a:ext cx="8416925" cy="10334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F26-77FD-426A-92BA-82F4F8C45D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5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1CBE-DF35-447C-8454-E39A12BD7815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25011"/>
            <a:ext cx="7772400" cy="37338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5000"/>
              </a:lnSpc>
              <a:defRPr lang="en-US"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7772400" cy="433387"/>
          </a:xfrm>
        </p:spPr>
        <p:txBody>
          <a:bodyPr vert="horz" lIns="0" tIns="45720" rIns="0" bIns="45720" rtlCol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lang="en-US" sz="180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A0B-9D57-4263-8019-17FF07F9AD1C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" y="0"/>
            <a:ext cx="91419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371599"/>
            <a:ext cx="6781800" cy="266700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5000"/>
              </a:lnSpc>
              <a:defRPr lang="en-US"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00500"/>
            <a:ext cx="7772400" cy="433387"/>
          </a:xfrm>
        </p:spPr>
        <p:txBody>
          <a:bodyPr vert="horz" lIns="0" tIns="45720" rIns="0" bIns="45720" rtlCol="0" anchor="b" anchorCtr="0">
            <a:noAutofit/>
          </a:bodyPr>
          <a:lstStyle>
            <a:lvl1pPr marL="398463" indent="-398463">
              <a:spcBef>
                <a:spcPts val="0"/>
              </a:spcBef>
              <a:buFont typeface="Arial" pitchFamily="34" charset="0"/>
              <a:buChar char="—"/>
              <a:defRPr lang="en-US" sz="2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A0B-9D57-4263-8019-17FF07F9AD1C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38" y="6220930"/>
            <a:ext cx="586747" cy="3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6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752601"/>
            <a:ext cx="4056062" cy="3886200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1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1" y="1752601"/>
            <a:ext cx="4056062" cy="3886200"/>
          </a:xfrm>
        </p:spPr>
        <p:txBody>
          <a:bodyPr vert="horz" lIns="0" tIns="45720" rIns="0" bIns="45720" rtlCol="0">
            <a:normAutofit/>
          </a:bodyPr>
          <a:lstStyle>
            <a:lvl1pPr>
              <a:spcBef>
                <a:spcPts val="1000"/>
              </a:spcBef>
              <a:defRPr lang="en-US" sz="2100" smtClean="0"/>
            </a:lvl1pPr>
            <a:lvl2pPr>
              <a:defRPr lang="en-US" sz="2100" smtClean="0"/>
            </a:lvl2pPr>
            <a:lvl3pPr>
              <a:defRPr lang="en-US" sz="1800" smtClean="0"/>
            </a:lvl3pPr>
            <a:lvl4pPr>
              <a:defRPr lang="en-US" sz="1500" smtClean="0"/>
            </a:lvl4pPr>
            <a:lvl5pPr>
              <a:defRPr lang="en-US"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00A-5F10-4386-B858-5A2CCF99AE08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3538" y="1398864"/>
            <a:ext cx="4059936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538" y="2097248"/>
            <a:ext cx="4059936" cy="354155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1800" dirty="0" smtClean="0"/>
            </a:lvl3pPr>
            <a:lvl4pPr>
              <a:defRPr lang="en-US" sz="1500" dirty="0" smtClean="0"/>
            </a:lvl4pPr>
            <a:lvl5pPr>
              <a:defRPr lang="en-US" sz="15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849" y="1398864"/>
            <a:ext cx="4059936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129" y="2097248"/>
            <a:ext cx="4059936" cy="354155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1800" dirty="0" smtClean="0"/>
            </a:lvl3pPr>
            <a:lvl4pPr>
              <a:defRPr lang="en-US" sz="1500" dirty="0" smtClean="0"/>
            </a:lvl4pPr>
            <a:lvl5pPr>
              <a:defRPr lang="en-US" sz="15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301752"/>
            <a:ext cx="8416925" cy="103327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E0C6-9640-42E2-8381-38D596652F70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298392"/>
            <a:ext cx="8416925" cy="10334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F26-77FD-426A-92BA-82F4F8C45D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1CBE-DF35-447C-8454-E39A12BD7815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" y="0"/>
            <a:ext cx="91419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27254"/>
            <a:ext cx="7772400" cy="1393825"/>
          </a:xfrm>
        </p:spPr>
        <p:txBody>
          <a:bodyPr/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22477"/>
            <a:ext cx="6400800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5980614"/>
            <a:ext cx="2133600" cy="365125"/>
          </a:xfrm>
        </p:spPr>
        <p:txBody>
          <a:bodyPr/>
          <a:lstStyle/>
          <a:p>
            <a:fld id="{CC9A5953-15CF-4E39-82D9-8FC0BAE01F9D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5980614"/>
            <a:ext cx="1981200" cy="365125"/>
          </a:xfrm>
        </p:spPr>
        <p:txBody>
          <a:bodyPr/>
          <a:lstStyle/>
          <a:p>
            <a:r>
              <a:rPr lang="en-US" dirty="0" smtClean="0"/>
              <a:t>IGT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5833174"/>
            <a:ext cx="990600" cy="6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05238"/>
            <a:ext cx="9144000" cy="11513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7" y="298392"/>
            <a:ext cx="8416925" cy="10334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7" y="1752601"/>
            <a:ext cx="8416925" cy="3962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0" y="6160116"/>
            <a:ext cx="21336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4488DC10-85CE-4EA4-B9A7-AC24084032E7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160116"/>
            <a:ext cx="1981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IGT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479" y="6168172"/>
            <a:ext cx="21336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38" y="6220930"/>
            <a:ext cx="586747" cy="381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buNone/>
        <a:defRPr sz="36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66688" indent="-166688" algn="l" defTabSz="914400" rtl="0" eaLnBrk="1" latinLnBrk="0" hangingPunct="1">
        <a:lnSpc>
          <a:spcPct val="90000"/>
        </a:lnSpc>
        <a:spcBef>
          <a:spcPts val="12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50" indent="-16668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113" indent="-168275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68275" algn="l" defTabSz="914400" rtl="0" eaLnBrk="1" latinLnBrk="0" hangingPunct="1">
        <a:lnSpc>
          <a:spcPct val="90000"/>
        </a:lnSpc>
        <a:spcBef>
          <a:spcPts val="300"/>
        </a:spcBef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" y="0"/>
            <a:ext cx="914196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7" y="298392"/>
            <a:ext cx="8416925" cy="10334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7" y="1752601"/>
            <a:ext cx="8416925" cy="3962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0" y="6160116"/>
            <a:ext cx="21336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4488DC10-85CE-4EA4-B9A7-AC24084032E7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160116"/>
            <a:ext cx="1981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IGT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479" y="6168172"/>
            <a:ext cx="21336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38" y="6220930"/>
            <a:ext cx="586747" cy="3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4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buNone/>
        <a:defRPr sz="3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lnSpc>
          <a:spcPct val="90000"/>
        </a:lnSpc>
        <a:spcBef>
          <a:spcPts val="1200"/>
        </a:spcBef>
        <a:buFont typeface="Arial" pitchFamily="34" charset="0"/>
        <a:buChar char="•"/>
        <a:defRPr sz="27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68275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519113" indent="-168275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3pPr>
      <a:lvl4pPr marL="74295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68275" algn="l" defTabSz="914400" rtl="0" eaLnBrk="1" latinLnBrk="0" hangingPunct="1">
        <a:lnSpc>
          <a:spcPct val="90000"/>
        </a:lnSpc>
        <a:spcBef>
          <a:spcPts val="300"/>
        </a:spcBef>
        <a:buFont typeface="Arial" pitchFamily="34" charset="0"/>
        <a:buChar char="-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bin/Debug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 17 2014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ZhouJing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1855"/>
            <a:ext cx="7353300" cy="404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" y="1439394"/>
            <a:ext cx="1274685" cy="1738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1" y="5307512"/>
            <a:ext cx="1828800" cy="749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3" y="5522965"/>
            <a:ext cx="318600" cy="31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5547814"/>
            <a:ext cx="1812916" cy="337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534372"/>
            <a:ext cx="1853968" cy="36825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317384" y="1312954"/>
            <a:ext cx="5791200" cy="4709614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48400" y="1331855"/>
            <a:ext cx="1981200" cy="110654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Open</a:t>
            </a:r>
          </a:p>
          <a:p>
            <a:pPr algn="ctr"/>
            <a:r>
              <a:rPr lang="en-US" sz="3200" dirty="0" smtClean="0"/>
              <a:t>Close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2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57"/>
            <a:ext cx="8416925" cy="103346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1870444"/>
            <a:ext cx="402907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793787"/>
            <a:ext cx="4336846" cy="2047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639961"/>
            <a:ext cx="28384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6" y="1899411"/>
            <a:ext cx="39624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244" y="4793787"/>
            <a:ext cx="4267200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 flipV="1">
            <a:off x="2010792" y="1400872"/>
            <a:ext cx="1966404" cy="45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77196" y="1411794"/>
            <a:ext cx="2425192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77998" y="4415746"/>
            <a:ext cx="3824390" cy="3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02388" y="4384889"/>
            <a:ext cx="512456" cy="37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7" y="2695250"/>
            <a:ext cx="1280271" cy="17375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7462" y="5289579"/>
            <a:ext cx="1828959" cy="7498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4456" y="5477042"/>
            <a:ext cx="1812916" cy="3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57"/>
            <a:ext cx="8416925" cy="103346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1870444"/>
            <a:ext cx="402907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793787"/>
            <a:ext cx="4336846" cy="2047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639961"/>
            <a:ext cx="28384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6" y="1899411"/>
            <a:ext cx="39624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61" y="4824412"/>
            <a:ext cx="4267200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 flipV="1">
            <a:off x="2010792" y="1400872"/>
            <a:ext cx="1966404" cy="45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77196" y="1411794"/>
            <a:ext cx="2425192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77998" y="4415746"/>
            <a:ext cx="3824390" cy="3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H="1" flipV="1">
            <a:off x="6402388" y="4423144"/>
            <a:ext cx="561873" cy="4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 rot="20175645">
            <a:off x="4490193" y="1330577"/>
            <a:ext cx="462807" cy="892549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58" y="2253807"/>
            <a:ext cx="7236605" cy="1894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32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57"/>
            <a:ext cx="8416925" cy="103346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1870444"/>
            <a:ext cx="402907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793787"/>
            <a:ext cx="4336846" cy="2047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639961"/>
            <a:ext cx="28384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49" y="1944517"/>
            <a:ext cx="3962400" cy="1104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61" y="4824412"/>
            <a:ext cx="4267200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 flipV="1">
            <a:off x="2010792" y="1400872"/>
            <a:ext cx="1966404" cy="45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77196" y="1411794"/>
            <a:ext cx="2425192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77998" y="4415746"/>
            <a:ext cx="3824390" cy="3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H="1" flipV="1">
            <a:off x="6402388" y="4423144"/>
            <a:ext cx="561873" cy="4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57"/>
            <a:ext cx="8416925" cy="103346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1870444"/>
            <a:ext cx="402907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793787"/>
            <a:ext cx="4336846" cy="2047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639961"/>
            <a:ext cx="28384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6" y="1899411"/>
            <a:ext cx="39624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61" y="4824412"/>
            <a:ext cx="4267200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 flipV="1">
            <a:off x="2010792" y="1400872"/>
            <a:ext cx="1966404" cy="45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77196" y="1411794"/>
            <a:ext cx="2425192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77998" y="4415746"/>
            <a:ext cx="3824390" cy="3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H="1" flipV="1">
            <a:off x="6402388" y="4423144"/>
            <a:ext cx="561873" cy="4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514725"/>
            <a:ext cx="8822320" cy="2460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1790384" y="5386798"/>
            <a:ext cx="3399408" cy="4537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Operation need to be decorated</a:t>
            </a:r>
            <a:endParaRPr lang="en-US" sz="1600" dirty="0"/>
          </a:p>
        </p:txBody>
      </p:sp>
      <p:sp>
        <p:nvSpPr>
          <p:cNvPr id="17" name="Down Arrow 16"/>
          <p:cNvSpPr/>
          <p:nvPr/>
        </p:nvSpPr>
        <p:spPr>
          <a:xfrm rot="20175645">
            <a:off x="2141281" y="2752295"/>
            <a:ext cx="462807" cy="892549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626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57"/>
            <a:ext cx="8416925" cy="103346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1870444"/>
            <a:ext cx="4029075" cy="2552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793787"/>
            <a:ext cx="4336846" cy="2047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639961"/>
            <a:ext cx="28384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6" y="1899411"/>
            <a:ext cx="39624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61" y="4824412"/>
            <a:ext cx="4267200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 flipV="1">
            <a:off x="2010792" y="1400872"/>
            <a:ext cx="1966404" cy="45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77196" y="1411794"/>
            <a:ext cx="2425192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77998" y="4415746"/>
            <a:ext cx="3824390" cy="3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H="1" flipV="1">
            <a:off x="6402388" y="4423144"/>
            <a:ext cx="561873" cy="4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57"/>
            <a:ext cx="8416925" cy="103346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1870444"/>
            <a:ext cx="402907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793787"/>
            <a:ext cx="4336846" cy="2047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639961"/>
            <a:ext cx="28384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6" y="1899411"/>
            <a:ext cx="39624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61" y="4824412"/>
            <a:ext cx="4267200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 flipV="1">
            <a:off x="2010792" y="1400872"/>
            <a:ext cx="1966404" cy="45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77196" y="1411794"/>
            <a:ext cx="2425192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77998" y="4415746"/>
            <a:ext cx="3824390" cy="3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H="1" flipV="1">
            <a:off x="6402388" y="4423144"/>
            <a:ext cx="561873" cy="4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1" y="1260979"/>
            <a:ext cx="7452804" cy="4721871"/>
          </a:xfrm>
          <a:prstGeom prst="rect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2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57"/>
            <a:ext cx="8416925" cy="103346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1870444"/>
            <a:ext cx="402907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8" y="4810125"/>
            <a:ext cx="4336846" cy="2047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639961"/>
            <a:ext cx="28384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6" y="1899411"/>
            <a:ext cx="39624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61" y="4824412"/>
            <a:ext cx="4267200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 flipV="1">
            <a:off x="2010792" y="1400872"/>
            <a:ext cx="1966404" cy="45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77196" y="1411794"/>
            <a:ext cx="2425192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402341" y="4432084"/>
            <a:ext cx="3824390" cy="3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H="1" flipV="1">
            <a:off x="6402388" y="4423144"/>
            <a:ext cx="561873" cy="4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57"/>
            <a:ext cx="8416925" cy="103346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1870444"/>
            <a:ext cx="402907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8" y="4810125"/>
            <a:ext cx="4336846" cy="2047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639961"/>
            <a:ext cx="28384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6" y="1899411"/>
            <a:ext cx="39624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61" y="4824412"/>
            <a:ext cx="4267200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 flipV="1">
            <a:off x="2010792" y="1400872"/>
            <a:ext cx="1966404" cy="45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77196" y="1411794"/>
            <a:ext cx="2425192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402341" y="4432084"/>
            <a:ext cx="3824390" cy="3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H="1" flipV="1">
            <a:off x="6402388" y="4423144"/>
            <a:ext cx="561873" cy="4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67" y="1318486"/>
            <a:ext cx="8358212" cy="3946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1524000" y="2801365"/>
            <a:ext cx="2286000" cy="3693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Down Arrow 16"/>
          <p:cNvSpPr/>
          <p:nvPr/>
        </p:nvSpPr>
        <p:spPr>
          <a:xfrm rot="5400000">
            <a:off x="4483875" y="2579236"/>
            <a:ext cx="304800" cy="78584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Rectangle 18"/>
          <p:cNvSpPr/>
          <p:nvPr/>
        </p:nvSpPr>
        <p:spPr>
          <a:xfrm>
            <a:off x="5161679" y="2753973"/>
            <a:ext cx="3761900" cy="4816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Added your own operation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6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711"/>
            <a:ext cx="7648576" cy="315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4241"/>
            <a:ext cx="580231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Kingdoms Kill Card System</a:t>
            </a:r>
          </a:p>
          <a:p>
            <a:r>
              <a:rPr lang="en-US" dirty="0"/>
              <a:t>What is Decorator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When To Use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67" y="849154"/>
            <a:ext cx="6875463" cy="3676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95" y="4630195"/>
            <a:ext cx="5220774" cy="22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Definition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21</a:t>
            </a:fld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339771" y="2415724"/>
            <a:ext cx="152400" cy="990600"/>
          </a:xfrm>
          <a:prstGeom prst="lef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1099" y="5374499"/>
            <a:ext cx="67818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Favor composition over inheritance</a:t>
            </a:r>
            <a:r>
              <a:rPr lang="en-US" sz="2800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sz="2800" dirty="0"/>
          </a:p>
        </p:txBody>
      </p:sp>
      <p:sp>
        <p:nvSpPr>
          <p:cNvPr id="15" name="Left-Right Arrow 14"/>
          <p:cNvSpPr/>
          <p:nvPr/>
        </p:nvSpPr>
        <p:spPr>
          <a:xfrm>
            <a:off x="2842004" y="2416701"/>
            <a:ext cx="609600" cy="141119"/>
          </a:xfrm>
          <a:prstGeom prst="left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Left-Right Arrow 15"/>
          <p:cNvSpPr/>
          <p:nvPr/>
        </p:nvSpPr>
        <p:spPr>
          <a:xfrm>
            <a:off x="2848879" y="3520582"/>
            <a:ext cx="609600" cy="163229"/>
          </a:xfrm>
          <a:prstGeom prst="left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ight Arrow 17"/>
          <p:cNvSpPr/>
          <p:nvPr/>
        </p:nvSpPr>
        <p:spPr>
          <a:xfrm>
            <a:off x="5501526" y="2347546"/>
            <a:ext cx="685800" cy="1905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/>
          <p:cNvSpPr/>
          <p:nvPr/>
        </p:nvSpPr>
        <p:spPr>
          <a:xfrm>
            <a:off x="891208" y="914400"/>
            <a:ext cx="8100392" cy="705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Attach additional responsibilities to an object </a:t>
            </a:r>
            <a:r>
              <a:rPr lang="en-US" sz="2400" dirty="0">
                <a:solidFill>
                  <a:srgbClr val="FF0000"/>
                </a:solidFill>
              </a:rPr>
              <a:t>dynamically</a:t>
            </a:r>
          </a:p>
          <a:p>
            <a:pPr algn="ctr"/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937591" y="2057400"/>
            <a:ext cx="1799325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Dynamic</a:t>
            </a:r>
          </a:p>
          <a:p>
            <a:pPr algn="ctr"/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3570443" y="3173346"/>
            <a:ext cx="1799325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Design Time</a:t>
            </a:r>
            <a:endParaRPr lang="en-US" sz="2000" dirty="0"/>
          </a:p>
          <a:p>
            <a:pPr algn="ctr"/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937590" y="3222294"/>
            <a:ext cx="1799325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Static</a:t>
            </a:r>
          </a:p>
          <a:p>
            <a:pPr algn="ctr"/>
            <a:endParaRPr lang="en-US" sz="1050" dirty="0"/>
          </a:p>
        </p:txBody>
      </p:sp>
      <p:sp>
        <p:nvSpPr>
          <p:cNvPr id="26" name="Rectangle 25"/>
          <p:cNvSpPr/>
          <p:nvPr/>
        </p:nvSpPr>
        <p:spPr>
          <a:xfrm>
            <a:off x="6248400" y="2069586"/>
            <a:ext cx="1799325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Flexibility</a:t>
            </a:r>
            <a:endParaRPr lang="en-US" sz="2800" dirty="0"/>
          </a:p>
          <a:p>
            <a:pPr algn="ctr"/>
            <a:endParaRPr lang="en-US" sz="1050" dirty="0"/>
          </a:p>
        </p:txBody>
      </p:sp>
      <p:sp>
        <p:nvSpPr>
          <p:cNvPr id="27" name="Rectangle 26"/>
          <p:cNvSpPr/>
          <p:nvPr/>
        </p:nvSpPr>
        <p:spPr>
          <a:xfrm>
            <a:off x="3570443" y="2069586"/>
            <a:ext cx="1799325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RunTime</a:t>
            </a:r>
            <a:endParaRPr lang="en-US" sz="2800" dirty="0"/>
          </a:p>
          <a:p>
            <a:pPr algn="ctr"/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1837252" y="4267200"/>
            <a:ext cx="1621227" cy="762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Composition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024252" y="4267200"/>
            <a:ext cx="1621227" cy="762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Inheritance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27004" y="4460099"/>
            <a:ext cx="621196" cy="4167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0685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  <p:bldP spid="24" grpId="0" animBg="1"/>
      <p:bldP spid="26" grpId="0" animBg="1"/>
      <p:bldP spid="27" grpId="0" animBg="1"/>
      <p:bldP spid="10" grpId="0" animBg="1"/>
      <p:bldP spid="28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416925" cy="616008"/>
          </a:xfrm>
        </p:spPr>
        <p:txBody>
          <a:bodyPr/>
          <a:lstStyle/>
          <a:p>
            <a:r>
              <a:rPr lang="en-US" dirty="0" smtClean="0"/>
              <a:t>Back to Decorator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1682" y="6232389"/>
            <a:ext cx="2133600" cy="365125"/>
          </a:xfrm>
        </p:spPr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8082" y="6232389"/>
            <a:ext cx="1981200" cy="365125"/>
          </a:xfrm>
        </p:spPr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2" y="745139"/>
            <a:ext cx="6331768" cy="4010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999" y="2633460"/>
            <a:ext cx="1524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700" dirty="0" smtClean="0"/>
              <a:t>Dynamic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3286" y="2642563"/>
            <a:ext cx="1515374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700" dirty="0" smtClean="0"/>
              <a:t>Static</a:t>
            </a:r>
          </a:p>
        </p:txBody>
      </p:sp>
      <p:sp>
        <p:nvSpPr>
          <p:cNvPr id="12" name="Plus 11"/>
          <p:cNvSpPr/>
          <p:nvPr/>
        </p:nvSpPr>
        <p:spPr>
          <a:xfrm>
            <a:off x="6076760" y="2642563"/>
            <a:ext cx="304800" cy="313158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12"/>
          <p:cNvSpPr/>
          <p:nvPr/>
        </p:nvSpPr>
        <p:spPr>
          <a:xfrm>
            <a:off x="4099999" y="3401060"/>
            <a:ext cx="1219200" cy="5969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Has A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751072" y="3401060"/>
            <a:ext cx="1219200" cy="5969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A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099999" y="4384643"/>
            <a:ext cx="1981200" cy="9336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Provide additional </a:t>
            </a:r>
            <a:r>
              <a:rPr lang="en-US" sz="1600" dirty="0" smtClean="0"/>
              <a:t>responsibilities </a:t>
            </a:r>
            <a:r>
              <a:rPr lang="en-US" sz="1600" dirty="0"/>
              <a:t>dynamically</a:t>
            </a:r>
          </a:p>
          <a:p>
            <a:pPr algn="ctr"/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6733286" y="4407700"/>
            <a:ext cx="2098162" cy="8299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Provide unified interface</a:t>
            </a:r>
            <a:endParaRPr lang="en-US" sz="2000" dirty="0"/>
          </a:p>
          <a:p>
            <a:pPr algn="ctr"/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2438400" y="692208"/>
            <a:ext cx="2438400" cy="474061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14"/>
          <p:cNvSpPr/>
          <p:nvPr/>
        </p:nvSpPr>
        <p:spPr>
          <a:xfrm>
            <a:off x="1579682" y="1246673"/>
            <a:ext cx="2438400" cy="474061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1143000" y="5459417"/>
            <a:ext cx="6874079" cy="914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 to an interface, not an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17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3" grpId="0" animBg="1"/>
      <p:bldP spid="1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2286000"/>
            <a:ext cx="4656825" cy="1371600"/>
          </a:xfrm>
        </p:spPr>
        <p:txBody>
          <a:bodyPr/>
          <a:lstStyle/>
          <a:p>
            <a:pPr algn="ctr"/>
            <a:r>
              <a:rPr lang="en-US" sz="11500" dirty="0" smtClean="0">
                <a:hlinkClick r:id="rId2" action="ppaction://hlinkfile"/>
              </a:rPr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7259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1CBE-DF35-447C-8454-E39A12BD7815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457200"/>
            <a:ext cx="4876800" cy="5562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HeadImageDecorator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err="1" smtClean="0"/>
              <a:t>BloodDecorator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err="1" smtClean="0"/>
              <a:t>WeaponDecorator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err="1" smtClean="0"/>
              <a:t>JueYingDecorator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err="1" smtClean="0"/>
              <a:t>CountryDecorator</a:t>
            </a:r>
            <a:endParaRPr lang="en-US" sz="3600" dirty="0" smtClean="0"/>
          </a:p>
          <a:p>
            <a:pPr algn="ctr"/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4014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416925" cy="1805511"/>
          </a:xfrm>
          <a:ln w="31750">
            <a:solidFill>
              <a:schemeClr val="accent4"/>
            </a:solidFill>
          </a:ln>
        </p:spPr>
        <p:txBody>
          <a:bodyPr/>
          <a:lstStyle/>
          <a:p>
            <a:r>
              <a:rPr lang="en-US" dirty="0"/>
              <a:t>Want to add additional </a:t>
            </a:r>
            <a:r>
              <a:rPr lang="en-US" dirty="0" smtClean="0"/>
              <a:t>responsibilities dynamically</a:t>
            </a:r>
          </a:p>
          <a:p>
            <a:r>
              <a:rPr lang="en-US" dirty="0" smtClean="0"/>
              <a:t>Provide more flexibilities for future change</a:t>
            </a:r>
          </a:p>
          <a:p>
            <a:r>
              <a:rPr lang="en-US" dirty="0" smtClean="0"/>
              <a:t>Too complicated to use inheritance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0026" y="3933861"/>
            <a:ext cx="8416925" cy="1247739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vert="horz" lIns="0" tIns="45720" rIns="0" bIns="45720" rtlCol="0">
            <a:normAutofit/>
          </a:bodyPr>
          <a:lstStyle>
            <a:lvl1pPr marL="166688" indent="-1666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3850" indent="-1666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13" indent="-1682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6827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Efficiency</a:t>
            </a:r>
          </a:p>
          <a:p>
            <a:r>
              <a:rPr lang="en-US" dirty="0" smtClean="0"/>
              <a:t>Difficult to change inner state of object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3537" y="2133601"/>
            <a:ext cx="8416925" cy="274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F39F-BF3A-4B04-8C28-71F1DBC3E929}" type="datetime4">
              <a:rPr lang="en-US" smtClean="0">
                <a:solidFill>
                  <a:prstClr val="white"/>
                </a:solidFill>
              </a:rPr>
              <a:t>February 25, 2014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IGT Confidential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Kingdoms Kill Card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3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21" y="1447800"/>
            <a:ext cx="298515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Kingdoms Kill Card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0" y="911191"/>
            <a:ext cx="2209800" cy="3013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3" y="1112902"/>
            <a:ext cx="1828800" cy="749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6" y="889963"/>
            <a:ext cx="318600" cy="31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13" y="2133074"/>
            <a:ext cx="460476" cy="46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99" y="2133074"/>
            <a:ext cx="460476" cy="460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85" y="2131594"/>
            <a:ext cx="460476" cy="460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04" y="2133074"/>
            <a:ext cx="437617" cy="4604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85" y="889963"/>
            <a:ext cx="2209800" cy="3013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48" y="1091674"/>
            <a:ext cx="1828800" cy="749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51" y="868735"/>
            <a:ext cx="318600" cy="318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78" y="2111846"/>
            <a:ext cx="460476" cy="4604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64" y="2111846"/>
            <a:ext cx="460476" cy="4604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0" y="2110366"/>
            <a:ext cx="460476" cy="4604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69" y="2111846"/>
            <a:ext cx="437617" cy="4604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636" y="2682530"/>
            <a:ext cx="1812916" cy="3372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10" y="3188544"/>
            <a:ext cx="1853968" cy="3682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0" y="911191"/>
            <a:ext cx="2209800" cy="30133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3" y="1112902"/>
            <a:ext cx="1828800" cy="7495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6" y="889963"/>
            <a:ext cx="318600" cy="318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13" y="2133074"/>
            <a:ext cx="460476" cy="4604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99" y="2133074"/>
            <a:ext cx="460476" cy="4604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85" y="2131594"/>
            <a:ext cx="460476" cy="4604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04" y="2133074"/>
            <a:ext cx="437617" cy="4604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13" y="911191"/>
            <a:ext cx="2209800" cy="301336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76" y="1112902"/>
            <a:ext cx="1828800" cy="74950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79" y="889963"/>
            <a:ext cx="318600" cy="318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6" y="2133074"/>
            <a:ext cx="460476" cy="4604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92" y="2133074"/>
            <a:ext cx="460476" cy="4604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78" y="2131594"/>
            <a:ext cx="460476" cy="46047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97" y="2133074"/>
            <a:ext cx="437617" cy="46047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38" y="3209772"/>
            <a:ext cx="1853968" cy="368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38" y="2682530"/>
            <a:ext cx="1853968" cy="36825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1" y="3945783"/>
            <a:ext cx="2209800" cy="30133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4" y="4147494"/>
            <a:ext cx="1828800" cy="74950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3" y="3931104"/>
            <a:ext cx="318600" cy="318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4" y="5167666"/>
            <a:ext cx="460476" cy="46047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00" y="5167666"/>
            <a:ext cx="460476" cy="46047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6" y="6244364"/>
            <a:ext cx="1853968" cy="3682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6" y="5717122"/>
            <a:ext cx="1853968" cy="36825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94" y="3959040"/>
            <a:ext cx="2209800" cy="301336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76" y="5155092"/>
            <a:ext cx="460476" cy="46047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62" y="5155092"/>
            <a:ext cx="460476" cy="46047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48" y="5153612"/>
            <a:ext cx="460476" cy="46047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10" y="4172512"/>
            <a:ext cx="1682953" cy="68973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51" y="3931104"/>
            <a:ext cx="318600" cy="3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Kingdoms Kill Card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42952"/>
            <a:ext cx="2985155" cy="38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91" y="875763"/>
            <a:ext cx="1906561" cy="2599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41" y="3744516"/>
            <a:ext cx="1882450" cy="771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38" y="3422217"/>
            <a:ext cx="318600" cy="31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24" y="5032815"/>
            <a:ext cx="1853968" cy="368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2" y="5465829"/>
            <a:ext cx="460476" cy="460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24" y="4599801"/>
            <a:ext cx="1853968" cy="368254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3962400" y="1752600"/>
            <a:ext cx="609599" cy="3713229"/>
          </a:xfrm>
          <a:prstGeom prst="leftBrac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Kill Card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7959"/>
            <a:ext cx="2209800" cy="30133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3" y="2069670"/>
            <a:ext cx="1828800" cy="7495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1846731"/>
            <a:ext cx="318600" cy="31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7698" y="1755478"/>
            <a:ext cx="3807781" cy="409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Class: Card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3" y="3089842"/>
            <a:ext cx="460476" cy="4604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9" y="3089842"/>
            <a:ext cx="460476" cy="4604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65" y="3088362"/>
            <a:ext cx="460476" cy="4604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84" y="3089842"/>
            <a:ext cx="437617" cy="46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51" y="3660526"/>
            <a:ext cx="1812916" cy="337206"/>
          </a:xfrm>
          <a:prstGeom prst="rect">
            <a:avLst/>
          </a:prstGeom>
        </p:spPr>
      </p:pic>
      <p:sp>
        <p:nvSpPr>
          <p:cNvPr id="39" name="Flowchart: Connector 38"/>
          <p:cNvSpPr/>
          <p:nvPr/>
        </p:nvSpPr>
        <p:spPr>
          <a:xfrm>
            <a:off x="3848100" y="5350397"/>
            <a:ext cx="228600" cy="271104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Flowchart: Connector 39"/>
          <p:cNvSpPr/>
          <p:nvPr/>
        </p:nvSpPr>
        <p:spPr>
          <a:xfrm>
            <a:off x="4457764" y="5350397"/>
            <a:ext cx="228600" cy="271104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Connector 40"/>
          <p:cNvSpPr/>
          <p:nvPr/>
        </p:nvSpPr>
        <p:spPr>
          <a:xfrm>
            <a:off x="5067428" y="5350397"/>
            <a:ext cx="228600" cy="271104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" y="4166540"/>
            <a:ext cx="1853968" cy="36825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837698" y="2433589"/>
            <a:ext cx="3807781" cy="409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Class: </a:t>
            </a:r>
            <a:r>
              <a:rPr lang="en-US" sz="2700" dirty="0" err="1" smtClean="0"/>
              <a:t>CardWithPangDe</a:t>
            </a:r>
            <a:endParaRPr lang="en-US" sz="27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853732" y="3816098"/>
            <a:ext cx="3807781" cy="409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Class: </a:t>
            </a:r>
            <a:r>
              <a:rPr lang="en-US" sz="2700" dirty="0" err="1" smtClean="0"/>
              <a:t>CardWithPangDeFullBloodFTHJ</a:t>
            </a:r>
            <a:endParaRPr lang="en-US" sz="27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837697" y="3093173"/>
            <a:ext cx="5218464" cy="409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Class: </a:t>
            </a:r>
            <a:r>
              <a:rPr lang="en-US" sz="2700" dirty="0" err="1" smtClean="0"/>
              <a:t>CardWithPangDeFullBlood</a:t>
            </a:r>
            <a:endParaRPr lang="en-US" sz="27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859650" y="4466310"/>
            <a:ext cx="6360194" cy="409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Class: </a:t>
            </a:r>
            <a:r>
              <a:rPr lang="en-US" sz="2700" dirty="0" err="1" smtClean="0"/>
              <a:t>CardWithPangDeFBFTHJPlusOne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29658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45625"/>
              </p:ext>
            </p:extLst>
          </p:nvPr>
        </p:nvGraphicFramePr>
        <p:xfrm>
          <a:off x="3276600" y="533400"/>
          <a:ext cx="2057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Card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44190"/>
              </p:ext>
            </p:extLst>
          </p:nvPr>
        </p:nvGraphicFramePr>
        <p:xfrm>
          <a:off x="76200" y="1752600"/>
          <a:ext cx="3200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CardWithPangDe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02161"/>
              </p:ext>
            </p:extLst>
          </p:nvPr>
        </p:nvGraphicFramePr>
        <p:xfrm>
          <a:off x="3352800" y="1752600"/>
          <a:ext cx="329267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79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CardWithPangDeFullBolod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20631"/>
              </p:ext>
            </p:extLst>
          </p:nvPr>
        </p:nvGraphicFramePr>
        <p:xfrm>
          <a:off x="4952999" y="2133600"/>
          <a:ext cx="382607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07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CardWithPangDeFBAndPlusOne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56273"/>
              </p:ext>
            </p:extLst>
          </p:nvPr>
        </p:nvGraphicFramePr>
        <p:xfrm>
          <a:off x="528526" y="2590800"/>
          <a:ext cx="335767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673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CardWithPangDeFBAndBGZ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22779"/>
              </p:ext>
            </p:extLst>
          </p:nvPr>
        </p:nvGraphicFramePr>
        <p:xfrm>
          <a:off x="1600200" y="3200400"/>
          <a:ext cx="3962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CardWithPangDeFBAndMinusOne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8613"/>
              </p:ext>
            </p:extLst>
          </p:nvPr>
        </p:nvGraphicFramePr>
        <p:xfrm>
          <a:off x="3832934" y="3581400"/>
          <a:ext cx="42672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CardWithPangDeFBAndPlusOne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AndThreeBlood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Flowchart: Connector 17"/>
          <p:cNvSpPr/>
          <p:nvPr/>
        </p:nvSpPr>
        <p:spPr>
          <a:xfrm>
            <a:off x="2971736" y="5029200"/>
            <a:ext cx="228600" cy="271104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Flowchart: Connector 18"/>
          <p:cNvSpPr/>
          <p:nvPr/>
        </p:nvSpPr>
        <p:spPr>
          <a:xfrm>
            <a:off x="3581400" y="5029200"/>
            <a:ext cx="228600" cy="271104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Flowchart: Connector 19"/>
          <p:cNvSpPr/>
          <p:nvPr/>
        </p:nvSpPr>
        <p:spPr>
          <a:xfrm>
            <a:off x="4191064" y="5029200"/>
            <a:ext cx="228600" cy="271104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1524000" y="1539240"/>
            <a:ext cx="2781300" cy="21336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rot="3752261">
            <a:off x="4120826" y="1463040"/>
            <a:ext cx="228600" cy="152400"/>
          </a:xfrm>
          <a:prstGeom prst="triangl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1903065" y="5497958"/>
            <a:ext cx="4838636" cy="4531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>
                <a:solidFill>
                  <a:schemeClr val="accent5">
                    <a:lumMod val="75000"/>
                  </a:schemeClr>
                </a:solidFill>
              </a:rPr>
              <a:t>There is a will, there is a way…</a:t>
            </a:r>
          </a:p>
        </p:txBody>
      </p:sp>
      <p:cxnSp>
        <p:nvCxnSpPr>
          <p:cNvPr id="21" name="Straight Connector 20"/>
          <p:cNvCxnSpPr>
            <a:endCxn id="12" idx="0"/>
          </p:cNvCxnSpPr>
          <p:nvPr/>
        </p:nvCxnSpPr>
        <p:spPr>
          <a:xfrm>
            <a:off x="4322383" y="1532890"/>
            <a:ext cx="676756" cy="21971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66044" y="1530050"/>
            <a:ext cx="2457862" cy="6224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 flipH="1">
            <a:off x="3581400" y="1531184"/>
            <a:ext cx="730202" cy="166921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0"/>
          </p:cNvCxnSpPr>
          <p:nvPr/>
        </p:nvCxnSpPr>
        <p:spPr>
          <a:xfrm>
            <a:off x="4322383" y="1516787"/>
            <a:ext cx="1644151" cy="206461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0"/>
          </p:cNvCxnSpPr>
          <p:nvPr/>
        </p:nvCxnSpPr>
        <p:spPr>
          <a:xfrm flipV="1">
            <a:off x="2207362" y="1524000"/>
            <a:ext cx="2078476" cy="10668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 rot="1488797">
            <a:off x="4171538" y="1477703"/>
            <a:ext cx="228600" cy="152400"/>
          </a:xfrm>
          <a:prstGeom prst="triangl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Isosceles Triangle 29"/>
          <p:cNvSpPr/>
          <p:nvPr/>
        </p:nvSpPr>
        <p:spPr>
          <a:xfrm rot="5117260">
            <a:off x="4311642" y="1512491"/>
            <a:ext cx="228600" cy="152400"/>
          </a:xfrm>
          <a:prstGeom prst="triangl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Isosceles Triangle 30"/>
          <p:cNvSpPr/>
          <p:nvPr/>
        </p:nvSpPr>
        <p:spPr>
          <a:xfrm rot="3752261">
            <a:off x="4372069" y="1480255"/>
            <a:ext cx="228600" cy="152400"/>
          </a:xfrm>
          <a:prstGeom prst="triangl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07442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133600"/>
            <a:ext cx="6400800" cy="1033463"/>
          </a:xfrm>
        </p:spPr>
        <p:txBody>
          <a:bodyPr/>
          <a:lstStyle/>
          <a:p>
            <a:r>
              <a:rPr lang="en-US" dirty="0" smtClean="0"/>
              <a:t>There is a will, there is a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971800"/>
            <a:ext cx="4572000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Decorator</a:t>
            </a:r>
            <a:endParaRPr lang="en-US" sz="16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Decorator???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additional responsibilities to an object </a:t>
            </a:r>
            <a:r>
              <a:rPr lang="en-US" dirty="0">
                <a:solidFill>
                  <a:srgbClr val="FF0000"/>
                </a:solidFill>
              </a:rPr>
              <a:t>dynamically</a:t>
            </a:r>
          </a:p>
          <a:p>
            <a:endParaRPr lang="en-US" dirty="0" smtClean="0"/>
          </a:p>
          <a:p>
            <a:r>
              <a:rPr lang="en-US" dirty="0" smtClean="0"/>
              <a:t>Provide more flexibility than inheritance.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795-E0C1-44C4-A90F-67861263D77F}" type="datetime4">
              <a:rPr lang="en-US" smtClean="0"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Landor IGT 01">
      <a:dk1>
        <a:srgbClr val="6B6B6D"/>
      </a:dk1>
      <a:lt1>
        <a:sysClr val="window" lastClr="FFFFFF"/>
      </a:lt1>
      <a:dk2>
        <a:srgbClr val="3F6CAA"/>
      </a:dk2>
      <a:lt2>
        <a:srgbClr val="FFFFFF"/>
      </a:lt2>
      <a:accent1>
        <a:srgbClr val="3F6CAA"/>
      </a:accent1>
      <a:accent2>
        <a:srgbClr val="6B6B6D"/>
      </a:accent2>
      <a:accent3>
        <a:srgbClr val="FBB033"/>
      </a:accent3>
      <a:accent4>
        <a:srgbClr val="7ABC35"/>
      </a:accent4>
      <a:accent5>
        <a:srgbClr val="E92071"/>
      </a:accent5>
      <a:accent6>
        <a:srgbClr val="00A4D9"/>
      </a:accent6>
      <a:hlink>
        <a:srgbClr val="7DDAFF"/>
      </a:hlink>
      <a:folHlink>
        <a:srgbClr val="C0C1C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chemeClr val="tx1">
              <a:lumMod val="60000"/>
              <a:lumOff val="40000"/>
            </a:schemeClr>
          </a:solidFill>
          <a:miter lim="800000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lnSpc>
            <a:spcPct val="90000"/>
          </a:lnSpc>
          <a:defRPr sz="27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IGT Dark Standard">
  <a:themeElements>
    <a:clrScheme name="Landor IGT 01">
      <a:dk1>
        <a:srgbClr val="6B6B6D"/>
      </a:dk1>
      <a:lt1>
        <a:sysClr val="window" lastClr="FFFFFF"/>
      </a:lt1>
      <a:dk2>
        <a:srgbClr val="3F6CAA"/>
      </a:dk2>
      <a:lt2>
        <a:srgbClr val="FFFFFF"/>
      </a:lt2>
      <a:accent1>
        <a:srgbClr val="3F6CAA"/>
      </a:accent1>
      <a:accent2>
        <a:srgbClr val="6B6B6D"/>
      </a:accent2>
      <a:accent3>
        <a:srgbClr val="FBB033"/>
      </a:accent3>
      <a:accent4>
        <a:srgbClr val="7ABC35"/>
      </a:accent4>
      <a:accent5>
        <a:srgbClr val="E92071"/>
      </a:accent5>
      <a:accent6>
        <a:srgbClr val="00A4D9"/>
      </a:accent6>
      <a:hlink>
        <a:srgbClr val="7DDAFF"/>
      </a:hlink>
      <a:folHlink>
        <a:srgbClr val="C0C1C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chemeClr val="tx1">
              <a:lumMod val="60000"/>
              <a:lumOff val="40000"/>
            </a:schemeClr>
          </a:solidFill>
          <a:miter lim="800000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lnSpc>
            <a:spcPct val="90000"/>
          </a:lnSpc>
          <a:defRPr sz="27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a6a0abe-9037-4627-9b2e-eaefb0860f88">IGTX-101-240</_dlc_DocId>
    <_dlc_DocIdUrl xmlns="1a6a0abe-9037-4627-9b2e-eaefb0860f88">
      <Url>http://igtweb/dept/international/IntlOffices/CRDC-CorpSite/CRDC-EngQA/_layouts/DocIdRedir.aspx?ID=IGTX-101-240</Url>
      <Description>IGTX-101-240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DF8F7A7AA0C4E92082EFF726E8E2A" ma:contentTypeVersion="4" ma:contentTypeDescription="Create a new document." ma:contentTypeScope="" ma:versionID="5661ce7d4e2ee94bee7755e5f339501d">
  <xsd:schema xmlns:xsd="http://www.w3.org/2001/XMLSchema" xmlns:xs="http://www.w3.org/2001/XMLSchema" xmlns:p="http://schemas.microsoft.com/office/2006/metadata/properties" xmlns:ns2="1a6a0abe-9037-4627-9b2e-eaefb0860f88" targetNamespace="http://schemas.microsoft.com/office/2006/metadata/properties" ma:root="true" ma:fieldsID="4cd8f838e46fac5c55791a6e26a2087b" ns2:_="">
    <xsd:import namespace="1a6a0abe-9037-4627-9b2e-eaefb0860f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a0abe-9037-4627-9b2e-eaefb0860f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4E5502-9C6E-4837-B188-553177B54DC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00A0FF6-2F76-4419-A9FE-1A295C84BC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E6F379-2221-435F-B3DA-FB9F06EFF633}">
  <ds:schemaRefs>
    <ds:schemaRef ds:uri="1a6a0abe-9037-4627-9b2e-eaefb0860f88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6A85678-A5E0-479B-AE4E-31C6E81EF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6a0abe-9037-4627-9b2e-eaefb0860f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11883</TotalTime>
  <Words>458</Words>
  <Application>Microsoft Office PowerPoint</Application>
  <PresentationFormat>On-screen Show (4:3)</PresentationFormat>
  <Paragraphs>192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1</vt:lpstr>
      <vt:lpstr>IGT Dark Standard</vt:lpstr>
      <vt:lpstr>Decorator Pattern</vt:lpstr>
      <vt:lpstr>Agenda</vt:lpstr>
      <vt:lpstr>Three Kingdoms Kill Card System</vt:lpstr>
      <vt:lpstr>Three Kingdoms Kill Card System</vt:lpstr>
      <vt:lpstr>Three Kingdoms Kill Card System</vt:lpstr>
      <vt:lpstr>Three Kill Card System</vt:lpstr>
      <vt:lpstr>PowerPoint Presentation</vt:lpstr>
      <vt:lpstr>There is a will, there is a way</vt:lpstr>
      <vt:lpstr>What is Decorator???</vt:lpstr>
      <vt:lpstr>Structure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Client</vt:lpstr>
      <vt:lpstr>Client</vt:lpstr>
      <vt:lpstr>Back To Definition</vt:lpstr>
      <vt:lpstr>Back to Decorator Class</vt:lpstr>
      <vt:lpstr>Demo</vt:lpstr>
      <vt:lpstr>PowerPoint Presentation</vt:lpstr>
      <vt:lpstr>When To Use???</vt:lpstr>
      <vt:lpstr>Q &amp; A</vt:lpstr>
    </vt:vector>
  </TitlesOfParts>
  <Company>IGT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WinDbg in Practice - Study Software in Assembly</dc:title>
  <dc:subject>WinDbg in Practice - Study Software in Assembly</dc:subject>
  <dc:creator>Qin.Jianbao</dc:creator>
  <cp:keywords>WinDbg; Assembly</cp:keywords>
  <dc:description>Copyrights Bobby Qin, 2013-2014. All Rights Reserved!</dc:description>
  <cp:lastModifiedBy>Zhou.Jing</cp:lastModifiedBy>
  <cp:revision>135</cp:revision>
  <dcterms:created xsi:type="dcterms:W3CDTF">2013-09-16T05:25:47Z</dcterms:created>
  <dcterms:modified xsi:type="dcterms:W3CDTF">2014-02-25T03:00:22Z</dcterms:modified>
  <cp:category>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0x0101004EFDF8F7A7AA0C4E92082EFF726E8E2A</vt:lpwstr>
  </property>
  <property fmtid="{D5CDD505-2E9C-101B-9397-08002B2CF9AE}" pid="3" name="_dlc_DocIdItemGuid">
    <vt:lpwstr>5cc9e006-176c-4915-a031-84ee105b8aa3</vt:lpwstr>
  </property>
</Properties>
</file>