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2918400" cy="45720000"/>
  <p:notesSz cx="6858000" cy="9144000"/>
  <p:defaultTextStyle>
    <a:defPPr>
      <a:defRPr lang="en-US"/>
    </a:defPPr>
    <a:lvl1pPr marL="0" algn="l" defTabSz="3774643" rtl="0" eaLnBrk="1" latinLnBrk="0" hangingPunct="1">
      <a:defRPr sz="7430" kern="1200">
        <a:solidFill>
          <a:schemeClr val="tx1"/>
        </a:solidFill>
        <a:latin typeface="+mn-lt"/>
        <a:ea typeface="+mn-ea"/>
        <a:cs typeface="+mn-cs"/>
      </a:defRPr>
    </a:lvl1pPr>
    <a:lvl2pPr marL="1887322" algn="l" defTabSz="3774643" rtl="0" eaLnBrk="1" latinLnBrk="0" hangingPunct="1">
      <a:defRPr sz="7430" kern="1200">
        <a:solidFill>
          <a:schemeClr val="tx1"/>
        </a:solidFill>
        <a:latin typeface="+mn-lt"/>
        <a:ea typeface="+mn-ea"/>
        <a:cs typeface="+mn-cs"/>
      </a:defRPr>
    </a:lvl2pPr>
    <a:lvl3pPr marL="3774643" algn="l" defTabSz="3774643" rtl="0" eaLnBrk="1" latinLnBrk="0" hangingPunct="1">
      <a:defRPr sz="7430" kern="1200">
        <a:solidFill>
          <a:schemeClr val="tx1"/>
        </a:solidFill>
        <a:latin typeface="+mn-lt"/>
        <a:ea typeface="+mn-ea"/>
        <a:cs typeface="+mn-cs"/>
      </a:defRPr>
    </a:lvl3pPr>
    <a:lvl4pPr marL="5661965" algn="l" defTabSz="3774643" rtl="0" eaLnBrk="1" latinLnBrk="0" hangingPunct="1">
      <a:defRPr sz="7430" kern="1200">
        <a:solidFill>
          <a:schemeClr val="tx1"/>
        </a:solidFill>
        <a:latin typeface="+mn-lt"/>
        <a:ea typeface="+mn-ea"/>
        <a:cs typeface="+mn-cs"/>
      </a:defRPr>
    </a:lvl4pPr>
    <a:lvl5pPr marL="7549286" algn="l" defTabSz="3774643" rtl="0" eaLnBrk="1" latinLnBrk="0" hangingPunct="1">
      <a:defRPr sz="7430" kern="1200">
        <a:solidFill>
          <a:schemeClr val="tx1"/>
        </a:solidFill>
        <a:latin typeface="+mn-lt"/>
        <a:ea typeface="+mn-ea"/>
        <a:cs typeface="+mn-cs"/>
      </a:defRPr>
    </a:lvl5pPr>
    <a:lvl6pPr marL="9436608" algn="l" defTabSz="3774643" rtl="0" eaLnBrk="1" latinLnBrk="0" hangingPunct="1">
      <a:defRPr sz="7430" kern="1200">
        <a:solidFill>
          <a:schemeClr val="tx1"/>
        </a:solidFill>
        <a:latin typeface="+mn-lt"/>
        <a:ea typeface="+mn-ea"/>
        <a:cs typeface="+mn-cs"/>
      </a:defRPr>
    </a:lvl6pPr>
    <a:lvl7pPr marL="11323930" algn="l" defTabSz="3774643" rtl="0" eaLnBrk="1" latinLnBrk="0" hangingPunct="1">
      <a:defRPr sz="7430" kern="1200">
        <a:solidFill>
          <a:schemeClr val="tx1"/>
        </a:solidFill>
        <a:latin typeface="+mn-lt"/>
        <a:ea typeface="+mn-ea"/>
        <a:cs typeface="+mn-cs"/>
      </a:defRPr>
    </a:lvl7pPr>
    <a:lvl8pPr marL="13211251" algn="l" defTabSz="3774643" rtl="0" eaLnBrk="1" latinLnBrk="0" hangingPunct="1">
      <a:defRPr sz="7430" kern="1200">
        <a:solidFill>
          <a:schemeClr val="tx1"/>
        </a:solidFill>
        <a:latin typeface="+mn-lt"/>
        <a:ea typeface="+mn-ea"/>
        <a:cs typeface="+mn-cs"/>
      </a:defRPr>
    </a:lvl8pPr>
    <a:lvl9pPr marL="15098573" algn="l" defTabSz="3774643" rtl="0" eaLnBrk="1" latinLnBrk="0" hangingPunct="1">
      <a:defRPr sz="74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7"/>
    <p:restoredTop sz="95690"/>
  </p:normalViewPr>
  <p:slideViewPr>
    <p:cSldViewPr snapToGrid="0" snapToObjects="1">
      <p:cViewPr>
        <p:scale>
          <a:sx n="10" d="100"/>
          <a:sy n="10" d="100"/>
        </p:scale>
        <p:origin x="3648" y="10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96AA0-8A00-C745-8785-52CD7E2830B4}" type="datetimeFigureOut">
              <a:rPr lang="en-US" smtClean="0"/>
              <a:t>5/7/16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7750" y="1143000"/>
            <a:ext cx="2222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A3D90-C2DF-2E42-919E-FE3929F08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774643" rtl="0" eaLnBrk="1" latinLnBrk="0" hangingPunct="1">
      <a:defRPr sz="4954" kern="1200">
        <a:solidFill>
          <a:schemeClr val="tx1"/>
        </a:solidFill>
        <a:latin typeface="+mn-lt"/>
        <a:ea typeface="+mn-ea"/>
        <a:cs typeface="+mn-cs"/>
      </a:defRPr>
    </a:lvl1pPr>
    <a:lvl2pPr marL="1887322" algn="l" defTabSz="3774643" rtl="0" eaLnBrk="1" latinLnBrk="0" hangingPunct="1">
      <a:defRPr sz="4954" kern="1200">
        <a:solidFill>
          <a:schemeClr val="tx1"/>
        </a:solidFill>
        <a:latin typeface="+mn-lt"/>
        <a:ea typeface="+mn-ea"/>
        <a:cs typeface="+mn-cs"/>
      </a:defRPr>
    </a:lvl2pPr>
    <a:lvl3pPr marL="3774643" algn="l" defTabSz="3774643" rtl="0" eaLnBrk="1" latinLnBrk="0" hangingPunct="1">
      <a:defRPr sz="4954" kern="1200">
        <a:solidFill>
          <a:schemeClr val="tx1"/>
        </a:solidFill>
        <a:latin typeface="+mn-lt"/>
        <a:ea typeface="+mn-ea"/>
        <a:cs typeface="+mn-cs"/>
      </a:defRPr>
    </a:lvl3pPr>
    <a:lvl4pPr marL="5661965" algn="l" defTabSz="3774643" rtl="0" eaLnBrk="1" latinLnBrk="0" hangingPunct="1">
      <a:defRPr sz="4954" kern="1200">
        <a:solidFill>
          <a:schemeClr val="tx1"/>
        </a:solidFill>
        <a:latin typeface="+mn-lt"/>
        <a:ea typeface="+mn-ea"/>
        <a:cs typeface="+mn-cs"/>
      </a:defRPr>
    </a:lvl4pPr>
    <a:lvl5pPr marL="7549286" algn="l" defTabSz="3774643" rtl="0" eaLnBrk="1" latinLnBrk="0" hangingPunct="1">
      <a:defRPr sz="4954" kern="1200">
        <a:solidFill>
          <a:schemeClr val="tx1"/>
        </a:solidFill>
        <a:latin typeface="+mn-lt"/>
        <a:ea typeface="+mn-ea"/>
        <a:cs typeface="+mn-cs"/>
      </a:defRPr>
    </a:lvl5pPr>
    <a:lvl6pPr marL="9436608" algn="l" defTabSz="3774643" rtl="0" eaLnBrk="1" latinLnBrk="0" hangingPunct="1">
      <a:defRPr sz="4954" kern="1200">
        <a:solidFill>
          <a:schemeClr val="tx1"/>
        </a:solidFill>
        <a:latin typeface="+mn-lt"/>
        <a:ea typeface="+mn-ea"/>
        <a:cs typeface="+mn-cs"/>
      </a:defRPr>
    </a:lvl6pPr>
    <a:lvl7pPr marL="11323930" algn="l" defTabSz="3774643" rtl="0" eaLnBrk="1" latinLnBrk="0" hangingPunct="1">
      <a:defRPr sz="4954" kern="1200">
        <a:solidFill>
          <a:schemeClr val="tx1"/>
        </a:solidFill>
        <a:latin typeface="+mn-lt"/>
        <a:ea typeface="+mn-ea"/>
        <a:cs typeface="+mn-cs"/>
      </a:defRPr>
    </a:lvl7pPr>
    <a:lvl8pPr marL="13211251" algn="l" defTabSz="3774643" rtl="0" eaLnBrk="1" latinLnBrk="0" hangingPunct="1">
      <a:defRPr sz="4954" kern="1200">
        <a:solidFill>
          <a:schemeClr val="tx1"/>
        </a:solidFill>
        <a:latin typeface="+mn-lt"/>
        <a:ea typeface="+mn-ea"/>
        <a:cs typeface="+mn-cs"/>
      </a:defRPr>
    </a:lvl8pPr>
    <a:lvl9pPr marL="15098573" algn="l" defTabSz="3774643" rtl="0" eaLnBrk="1" latinLnBrk="0" hangingPunct="1">
      <a:defRPr sz="49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A3D90-C2DF-2E42-919E-FE3929F08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482420"/>
            <a:ext cx="27980640" cy="15917333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4013588"/>
            <a:ext cx="24688800" cy="11038413"/>
          </a:xfrm>
        </p:spPr>
        <p:txBody>
          <a:bodyPr/>
          <a:lstStyle>
            <a:lvl1pPr marL="0" indent="0" algn="ctr">
              <a:buNone/>
              <a:defRPr sz="8641"/>
            </a:lvl1pPr>
            <a:lvl2pPr marL="1645953" indent="0" algn="ctr">
              <a:buNone/>
              <a:defRPr sz="7200"/>
            </a:lvl2pPr>
            <a:lvl3pPr marL="3291906" indent="0" algn="ctr">
              <a:buNone/>
              <a:defRPr sz="6480"/>
            </a:lvl3pPr>
            <a:lvl4pPr marL="4937858" indent="0" algn="ctr">
              <a:buNone/>
              <a:defRPr sz="5760"/>
            </a:lvl4pPr>
            <a:lvl5pPr marL="6583811" indent="0" algn="ctr">
              <a:buNone/>
              <a:defRPr sz="5760"/>
            </a:lvl5pPr>
            <a:lvl6pPr marL="8229765" indent="0" algn="ctr">
              <a:buNone/>
              <a:defRPr sz="5760"/>
            </a:lvl6pPr>
            <a:lvl7pPr marL="9875718" indent="0" algn="ctr">
              <a:buNone/>
              <a:defRPr sz="5760"/>
            </a:lvl7pPr>
            <a:lvl8pPr marL="11521671" indent="0" algn="ctr">
              <a:buNone/>
              <a:defRPr sz="5760"/>
            </a:lvl8pPr>
            <a:lvl9pPr marL="13167623" indent="0" algn="ctr">
              <a:buNone/>
              <a:defRPr sz="5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20BC-BC70-3C41-91ED-96CA3D865B3E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8477-024A-134A-9299-75CD526F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20BC-BC70-3C41-91ED-96CA3D865B3E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8477-024A-134A-9299-75CD526F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434168"/>
            <a:ext cx="7098030" cy="387455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434168"/>
            <a:ext cx="20882610" cy="387455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20BC-BC70-3C41-91ED-96CA3D865B3E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8477-024A-134A-9299-75CD526F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1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20BC-BC70-3C41-91ED-96CA3D865B3E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8477-024A-134A-9299-75CD526F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4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1398265"/>
            <a:ext cx="28392120" cy="19018246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30596432"/>
            <a:ext cx="28392120" cy="10001246"/>
          </a:xfrm>
        </p:spPr>
        <p:txBody>
          <a:bodyPr/>
          <a:lstStyle>
            <a:lvl1pPr marL="0" indent="0">
              <a:buNone/>
              <a:defRPr sz="8641">
                <a:solidFill>
                  <a:schemeClr val="tx1"/>
                </a:solidFill>
              </a:defRPr>
            </a:lvl1pPr>
            <a:lvl2pPr marL="1645953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906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858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811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765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718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671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623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20BC-BC70-3C41-91ED-96CA3D865B3E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8477-024A-134A-9299-75CD526F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0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2170834"/>
            <a:ext cx="13990320" cy="290089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2170834"/>
            <a:ext cx="13990320" cy="290089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20BC-BC70-3C41-91ED-96CA3D865B3E}" type="datetimeFigureOut">
              <a:rPr lang="en-US" smtClean="0"/>
              <a:t>5/7/16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8477-024A-134A-9299-75CD526F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3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434178"/>
            <a:ext cx="28392120" cy="8837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1207754"/>
            <a:ext cx="13926024" cy="5492746"/>
          </a:xfrm>
        </p:spPr>
        <p:txBody>
          <a:bodyPr anchor="b"/>
          <a:lstStyle>
            <a:lvl1pPr marL="0" indent="0">
              <a:buNone/>
              <a:defRPr sz="8641" b="1"/>
            </a:lvl1pPr>
            <a:lvl2pPr marL="1645953" indent="0">
              <a:buNone/>
              <a:defRPr sz="7200" b="1"/>
            </a:lvl2pPr>
            <a:lvl3pPr marL="3291906" indent="0">
              <a:buNone/>
              <a:defRPr sz="6480" b="1"/>
            </a:lvl3pPr>
            <a:lvl4pPr marL="4937858" indent="0">
              <a:buNone/>
              <a:defRPr sz="5760" b="1"/>
            </a:lvl4pPr>
            <a:lvl5pPr marL="6583811" indent="0">
              <a:buNone/>
              <a:defRPr sz="5760" b="1"/>
            </a:lvl5pPr>
            <a:lvl6pPr marL="8229765" indent="0">
              <a:buNone/>
              <a:defRPr sz="5760" b="1"/>
            </a:lvl6pPr>
            <a:lvl7pPr marL="9875718" indent="0">
              <a:buNone/>
              <a:defRPr sz="5760" b="1"/>
            </a:lvl7pPr>
            <a:lvl8pPr marL="11521671" indent="0">
              <a:buNone/>
              <a:defRPr sz="5760" b="1"/>
            </a:lvl8pPr>
            <a:lvl9pPr marL="13167623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700501"/>
            <a:ext cx="13926024" cy="245639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1207754"/>
            <a:ext cx="13994608" cy="5492746"/>
          </a:xfrm>
        </p:spPr>
        <p:txBody>
          <a:bodyPr anchor="b"/>
          <a:lstStyle>
            <a:lvl1pPr marL="0" indent="0">
              <a:buNone/>
              <a:defRPr sz="8641" b="1"/>
            </a:lvl1pPr>
            <a:lvl2pPr marL="1645953" indent="0">
              <a:buNone/>
              <a:defRPr sz="7200" b="1"/>
            </a:lvl2pPr>
            <a:lvl3pPr marL="3291906" indent="0">
              <a:buNone/>
              <a:defRPr sz="6480" b="1"/>
            </a:lvl3pPr>
            <a:lvl4pPr marL="4937858" indent="0">
              <a:buNone/>
              <a:defRPr sz="5760" b="1"/>
            </a:lvl4pPr>
            <a:lvl5pPr marL="6583811" indent="0">
              <a:buNone/>
              <a:defRPr sz="5760" b="1"/>
            </a:lvl5pPr>
            <a:lvl6pPr marL="8229765" indent="0">
              <a:buNone/>
              <a:defRPr sz="5760" b="1"/>
            </a:lvl6pPr>
            <a:lvl7pPr marL="9875718" indent="0">
              <a:buNone/>
              <a:defRPr sz="5760" b="1"/>
            </a:lvl7pPr>
            <a:lvl8pPr marL="11521671" indent="0">
              <a:buNone/>
              <a:defRPr sz="5760" b="1"/>
            </a:lvl8pPr>
            <a:lvl9pPr marL="13167623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700501"/>
            <a:ext cx="13994608" cy="245639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20BC-BC70-3C41-91ED-96CA3D865B3E}" type="datetimeFigureOut">
              <a:rPr lang="en-US" smtClean="0"/>
              <a:t>5/7/16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8477-024A-134A-9299-75CD526F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4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20BC-BC70-3C41-91ED-96CA3D865B3E}" type="datetimeFigureOut">
              <a:rPr lang="en-US" smtClean="0"/>
              <a:t>5/7/16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8477-024A-134A-9299-75CD526F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4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20BC-BC70-3C41-91ED-96CA3D865B3E}" type="datetimeFigureOut">
              <a:rPr lang="en-US" smtClean="0"/>
              <a:t>5/7/16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8477-024A-134A-9299-75CD526F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6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3048000"/>
            <a:ext cx="10617041" cy="1066800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582844"/>
            <a:ext cx="16664940" cy="32490833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1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13716001"/>
            <a:ext cx="10617041" cy="25410587"/>
          </a:xfrm>
        </p:spPr>
        <p:txBody>
          <a:bodyPr/>
          <a:lstStyle>
            <a:lvl1pPr marL="0" indent="0">
              <a:buNone/>
              <a:defRPr sz="5760"/>
            </a:lvl1pPr>
            <a:lvl2pPr marL="1645953" indent="0">
              <a:buNone/>
              <a:defRPr sz="5041"/>
            </a:lvl2pPr>
            <a:lvl3pPr marL="3291906" indent="0">
              <a:buNone/>
              <a:defRPr sz="4320"/>
            </a:lvl3pPr>
            <a:lvl4pPr marL="4937858" indent="0">
              <a:buNone/>
              <a:defRPr sz="3600"/>
            </a:lvl4pPr>
            <a:lvl5pPr marL="6583811" indent="0">
              <a:buNone/>
              <a:defRPr sz="3600"/>
            </a:lvl5pPr>
            <a:lvl6pPr marL="8229765" indent="0">
              <a:buNone/>
              <a:defRPr sz="3600"/>
            </a:lvl6pPr>
            <a:lvl7pPr marL="9875718" indent="0">
              <a:buNone/>
              <a:defRPr sz="3600"/>
            </a:lvl7pPr>
            <a:lvl8pPr marL="11521671" indent="0">
              <a:buNone/>
              <a:defRPr sz="3600"/>
            </a:lvl8pPr>
            <a:lvl9pPr marL="13167623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20BC-BC70-3C41-91ED-96CA3D865B3E}" type="datetimeFigureOut">
              <a:rPr lang="en-US" smtClean="0"/>
              <a:t>5/7/16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8477-024A-134A-9299-75CD526F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9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3048000"/>
            <a:ext cx="10617041" cy="1066800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582844"/>
            <a:ext cx="16664940" cy="32490833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53" indent="0">
              <a:buNone/>
              <a:defRPr sz="10080"/>
            </a:lvl2pPr>
            <a:lvl3pPr marL="3291906" indent="0">
              <a:buNone/>
              <a:defRPr sz="8641"/>
            </a:lvl3pPr>
            <a:lvl4pPr marL="4937858" indent="0">
              <a:buNone/>
              <a:defRPr sz="7200"/>
            </a:lvl4pPr>
            <a:lvl5pPr marL="6583811" indent="0">
              <a:buNone/>
              <a:defRPr sz="7200"/>
            </a:lvl5pPr>
            <a:lvl6pPr marL="8229765" indent="0">
              <a:buNone/>
              <a:defRPr sz="7200"/>
            </a:lvl6pPr>
            <a:lvl7pPr marL="9875718" indent="0">
              <a:buNone/>
              <a:defRPr sz="7200"/>
            </a:lvl7pPr>
            <a:lvl8pPr marL="11521671" indent="0">
              <a:buNone/>
              <a:defRPr sz="7200"/>
            </a:lvl8pPr>
            <a:lvl9pPr marL="13167623" indent="0">
              <a:buNone/>
              <a:defRPr sz="7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13716001"/>
            <a:ext cx="10617041" cy="25410587"/>
          </a:xfrm>
        </p:spPr>
        <p:txBody>
          <a:bodyPr/>
          <a:lstStyle>
            <a:lvl1pPr marL="0" indent="0">
              <a:buNone/>
              <a:defRPr sz="5760"/>
            </a:lvl1pPr>
            <a:lvl2pPr marL="1645953" indent="0">
              <a:buNone/>
              <a:defRPr sz="5041"/>
            </a:lvl2pPr>
            <a:lvl3pPr marL="3291906" indent="0">
              <a:buNone/>
              <a:defRPr sz="4320"/>
            </a:lvl3pPr>
            <a:lvl4pPr marL="4937858" indent="0">
              <a:buNone/>
              <a:defRPr sz="3600"/>
            </a:lvl4pPr>
            <a:lvl5pPr marL="6583811" indent="0">
              <a:buNone/>
              <a:defRPr sz="3600"/>
            </a:lvl5pPr>
            <a:lvl6pPr marL="8229765" indent="0">
              <a:buNone/>
              <a:defRPr sz="3600"/>
            </a:lvl6pPr>
            <a:lvl7pPr marL="9875718" indent="0">
              <a:buNone/>
              <a:defRPr sz="3600"/>
            </a:lvl7pPr>
            <a:lvl8pPr marL="11521671" indent="0">
              <a:buNone/>
              <a:defRPr sz="3600"/>
            </a:lvl8pPr>
            <a:lvl9pPr marL="13167623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20BC-BC70-3C41-91ED-96CA3D865B3E}" type="datetimeFigureOut">
              <a:rPr lang="en-US" smtClean="0"/>
              <a:t>5/7/16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8477-024A-134A-9299-75CD526F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7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434178"/>
            <a:ext cx="28392120" cy="8837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2170834"/>
            <a:ext cx="28392120" cy="2900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2375677"/>
            <a:ext cx="740664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C20BC-BC70-3C41-91ED-96CA3D865B3E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2375677"/>
            <a:ext cx="1110996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2375677"/>
            <a:ext cx="740664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58477-024A-134A-9299-75CD526F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2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906" rtl="0" eaLnBrk="1" latinLnBrk="0" hangingPunct="1">
        <a:lnSpc>
          <a:spcPct val="90000"/>
        </a:lnSpc>
        <a:spcBef>
          <a:spcPct val="0"/>
        </a:spcBef>
        <a:buNone/>
        <a:defRPr sz="158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76" indent="-822976" algn="l" defTabSz="3291906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929" indent="-822976" algn="l" defTabSz="3291906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1" kern="1200">
          <a:solidFill>
            <a:schemeClr val="tx1"/>
          </a:solidFill>
          <a:latin typeface="+mn-lt"/>
          <a:ea typeface="+mn-ea"/>
          <a:cs typeface="+mn-cs"/>
        </a:defRPr>
      </a:lvl2pPr>
      <a:lvl3pPr marL="4114882" indent="-822976" algn="l" defTabSz="3291906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835" indent="-822976" algn="l" defTabSz="3291906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789" indent="-822976" algn="l" defTabSz="3291906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741" indent="-822976" algn="l" defTabSz="3291906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694" indent="-822976" algn="l" defTabSz="3291906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647" indent="-822976" algn="l" defTabSz="3291906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600" indent="-822976" algn="l" defTabSz="3291906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906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53" algn="l" defTabSz="3291906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906" algn="l" defTabSz="3291906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858" algn="l" defTabSz="3291906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811" algn="l" defTabSz="3291906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765" algn="l" defTabSz="3291906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718" algn="l" defTabSz="3291906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671" algn="l" defTabSz="3291906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623" algn="l" defTabSz="3291906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768" y="170972"/>
            <a:ext cx="32134629" cy="2600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9257" y="390914"/>
            <a:ext cx="31800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/>
              <a:t>Predicting Genes Involved in Axon Regeneration Using Machine </a:t>
            </a:r>
            <a:r>
              <a:rPr lang="en-US" sz="7200" b="1" dirty="0" smtClean="0"/>
              <a:t>Learning</a:t>
            </a:r>
            <a:endParaRPr lang="en-US" sz="7200" b="1" dirty="0"/>
          </a:p>
          <a:p>
            <a:pPr algn="ctr"/>
            <a:r>
              <a:rPr lang="en-US" sz="6600" dirty="0" err="1"/>
              <a:t>HaoZe</a:t>
            </a:r>
            <a:r>
              <a:rPr lang="en-US" sz="6600" dirty="0"/>
              <a:t> Wu, </a:t>
            </a:r>
            <a:r>
              <a:rPr lang="en-US" sz="6600" dirty="0" err="1"/>
              <a:t>YangYu</a:t>
            </a:r>
            <a:r>
              <a:rPr lang="en-US" sz="6600" dirty="0"/>
              <a:t> Zhou, Math Department, Davidson, NC, 28035</a:t>
            </a:r>
          </a:p>
        </p:txBody>
      </p:sp>
      <p:sp>
        <p:nvSpPr>
          <p:cNvPr id="6" name="Rectangle 5"/>
          <p:cNvSpPr/>
          <p:nvPr/>
        </p:nvSpPr>
        <p:spPr>
          <a:xfrm>
            <a:off x="337796" y="3242377"/>
            <a:ext cx="13030453" cy="18219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822251" y="3242377"/>
            <a:ext cx="18747806" cy="39100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4119" y="3323460"/>
            <a:ext cx="1103085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Introduction</a:t>
            </a:r>
            <a:endParaRPr lang="en-US" sz="6600" b="1" dirty="0"/>
          </a:p>
          <a:p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13930083" y="3370849"/>
            <a:ext cx="315090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Method</a:t>
            </a:r>
          </a:p>
          <a:p>
            <a:endParaRPr lang="en-US" sz="4800" dirty="0"/>
          </a:p>
        </p:txBody>
      </p:sp>
      <p:sp>
        <p:nvSpPr>
          <p:cNvPr id="13" name="TextBox 12"/>
          <p:cNvSpPr txBox="1"/>
          <p:nvPr/>
        </p:nvSpPr>
        <p:spPr>
          <a:xfrm>
            <a:off x="14363700" y="14940065"/>
            <a:ext cx="11538858" cy="1974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sz="4800" dirty="0"/>
          </a:p>
        </p:txBody>
      </p:sp>
      <p:sp>
        <p:nvSpPr>
          <p:cNvPr id="16" name="Rectangle 15"/>
          <p:cNvSpPr/>
          <p:nvPr/>
        </p:nvSpPr>
        <p:spPr>
          <a:xfrm>
            <a:off x="337796" y="21856099"/>
            <a:ext cx="13051632" cy="20298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4069003" y="4653842"/>
            <a:ext cx="6622941" cy="1280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800" b="1" dirty="0"/>
              <a:t>W</a:t>
            </a:r>
            <a:r>
              <a:rPr lang="en-US" sz="5800" b="1" dirty="0" smtClean="0"/>
              <a:t>orkflow</a:t>
            </a:r>
          </a:p>
          <a:p>
            <a:pPr marL="742950" indent="-742950">
              <a:buAutoNum type="arabicPeriod"/>
            </a:pPr>
            <a:r>
              <a:rPr lang="en-US" sz="4800" dirty="0" smtClean="0"/>
              <a:t>Fetch new data from different databases.</a:t>
            </a:r>
          </a:p>
          <a:p>
            <a:pPr marL="742950" indent="-742950">
              <a:buAutoNum type="arabicPeriod"/>
            </a:pPr>
            <a:r>
              <a:rPr lang="en-US" sz="4800" dirty="0" smtClean="0"/>
              <a:t>Extract </a:t>
            </a:r>
            <a:r>
              <a:rPr lang="en-US" sz="4800" dirty="0"/>
              <a:t>features </a:t>
            </a:r>
            <a:r>
              <a:rPr lang="en-US" sz="4800" dirty="0" smtClean="0"/>
              <a:t>with different algorithms.</a:t>
            </a:r>
          </a:p>
          <a:p>
            <a:pPr marL="742950" indent="-742950">
              <a:buAutoNum type="arabicPeriod"/>
            </a:pPr>
            <a:r>
              <a:rPr lang="en-US" sz="4800" dirty="0" smtClean="0"/>
              <a:t>Search literature for positive and negative examples, and create dataset.</a:t>
            </a:r>
          </a:p>
          <a:p>
            <a:pPr marL="742950" indent="-742950">
              <a:buAutoNum type="arabicPeriod"/>
            </a:pPr>
            <a:r>
              <a:rPr lang="en-US" sz="4800" dirty="0" smtClean="0"/>
              <a:t>Train various machine learning models, and assess the efficacy of each.</a:t>
            </a:r>
          </a:p>
          <a:p>
            <a:pPr marL="742950" indent="-742950">
              <a:buAutoNum type="arabicPeriod"/>
            </a:pPr>
            <a:r>
              <a:rPr lang="en-US" sz="4800" dirty="0" smtClean="0"/>
              <a:t>Make predictions of new sample and verify the result in the bio-lab.</a:t>
            </a:r>
            <a:endParaRPr lang="en-US" sz="4800" dirty="0"/>
          </a:p>
        </p:txBody>
      </p:sp>
      <p:sp>
        <p:nvSpPr>
          <p:cNvPr id="71" name="TextBox 70"/>
          <p:cNvSpPr txBox="1"/>
          <p:nvPr/>
        </p:nvSpPr>
        <p:spPr>
          <a:xfrm>
            <a:off x="474119" y="22152189"/>
            <a:ext cx="29815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Results</a:t>
            </a:r>
            <a:endParaRPr lang="en-US" b="1" dirty="0"/>
          </a:p>
        </p:txBody>
      </p:sp>
      <p:sp>
        <p:nvSpPr>
          <p:cNvPr id="72" name="Rectangle 71"/>
          <p:cNvSpPr/>
          <p:nvPr/>
        </p:nvSpPr>
        <p:spPr>
          <a:xfrm>
            <a:off x="337797" y="42319739"/>
            <a:ext cx="13051630" cy="2871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6600" b="1" dirty="0" smtClean="0">
              <a:solidFill>
                <a:schemeClr val="tx1"/>
              </a:solidFill>
            </a:endParaRPr>
          </a:p>
          <a:p>
            <a:r>
              <a:rPr lang="en-US" sz="6600" b="1" dirty="0" smtClean="0">
                <a:solidFill>
                  <a:schemeClr val="tx1"/>
                </a:solidFill>
              </a:rPr>
              <a:t>Future Directions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solidFill>
                  <a:schemeClr val="tx1"/>
                </a:solidFill>
              </a:rPr>
              <a:t>Larger dataset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solidFill>
                  <a:schemeClr val="tx1"/>
                </a:solidFill>
              </a:rPr>
              <a:t>more deep learning algorithm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solidFill>
                  <a:schemeClr val="tx1"/>
                </a:solidFill>
              </a:rPr>
              <a:t>Verify the predictions in the lab this summer! </a:t>
            </a:r>
            <a:endParaRPr lang="en-US" sz="36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119622" y="19938544"/>
            <a:ext cx="7584427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Gene ontology average and minimum distance</a:t>
            </a:r>
          </a:p>
          <a:p>
            <a:r>
              <a:rPr lang="en-US" sz="4800" dirty="0" smtClean="0"/>
              <a:t>For example, gene A has three GO terms: 1, 2 and 3. Minimum distance of gene A to GO term of interest (GO: 0031103) axon regeneration) is 5; average distance of gene A is 6.  </a:t>
            </a:r>
            <a:endParaRPr lang="en-US" sz="4800" dirty="0"/>
          </a:p>
        </p:txBody>
      </p:sp>
      <p:sp>
        <p:nvSpPr>
          <p:cNvPr id="77" name="TextBox 76"/>
          <p:cNvSpPr txBox="1"/>
          <p:nvPr/>
        </p:nvSpPr>
        <p:spPr>
          <a:xfrm>
            <a:off x="24119622" y="29082661"/>
            <a:ext cx="749107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Physical interaction</a:t>
            </a:r>
          </a:p>
          <a:p>
            <a:r>
              <a:rPr lang="en-US" sz="4800" dirty="0" smtClean="0"/>
              <a:t>Protein-protein interaction network is analyzed. For a given gene A, we searched among its neighbors for definitive genes.</a:t>
            </a:r>
            <a:endParaRPr lang="en-US" sz="4800" dirty="0"/>
          </a:p>
        </p:txBody>
      </p:sp>
      <p:sp>
        <p:nvSpPr>
          <p:cNvPr id="21" name="Rectangle 20"/>
          <p:cNvSpPr/>
          <p:nvPr/>
        </p:nvSpPr>
        <p:spPr>
          <a:xfrm>
            <a:off x="13822251" y="42673927"/>
            <a:ext cx="18846803" cy="3331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5000" b="1" dirty="0" smtClean="0">
                <a:solidFill>
                  <a:schemeClr val="tx1"/>
                </a:solidFill>
              </a:rPr>
              <a:t>Citations</a:t>
            </a:r>
            <a:endParaRPr lang="en-US" sz="5000" b="1" dirty="0">
              <a:solidFill>
                <a:schemeClr val="tx1"/>
              </a:solidFill>
            </a:endParaRPr>
          </a:p>
          <a:p>
            <a:r>
              <a:rPr lang="en-US" sz="2800" dirty="0" err="1" smtClean="0">
                <a:solidFill>
                  <a:schemeClr val="tx1"/>
                </a:solidFill>
              </a:rPr>
              <a:t>Lizhen</a:t>
            </a:r>
            <a:r>
              <a:rPr lang="en-US" sz="2800" dirty="0" smtClean="0">
                <a:solidFill>
                  <a:schemeClr val="tx1"/>
                </a:solidFill>
              </a:rPr>
              <a:t> Chen </a:t>
            </a:r>
            <a:r>
              <a:rPr lang="en-US" sz="2800" i="1" dirty="0" smtClean="0">
                <a:solidFill>
                  <a:schemeClr val="tx1"/>
                </a:solidFill>
              </a:rPr>
              <a:t>et al.,</a:t>
            </a:r>
            <a:r>
              <a:rPr lang="en-US" sz="2800" dirty="0" smtClean="0">
                <a:solidFill>
                  <a:schemeClr val="tx1"/>
                </a:solidFill>
              </a:rPr>
              <a:t> Axon regeneration pathways identified by systematic genetic screening in </a:t>
            </a:r>
            <a:r>
              <a:rPr lang="en-US" sz="2800" i="1" dirty="0" smtClean="0">
                <a:solidFill>
                  <a:schemeClr val="tx1"/>
                </a:solidFill>
              </a:rPr>
              <a:t>C. elegans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r>
              <a:rPr lang="en-US" sz="2800" dirty="0" smtClean="0">
                <a:solidFill>
                  <a:schemeClr val="tx1"/>
                </a:solidFill>
              </a:rPr>
              <a:t> Neuron 71(6): 1043 – 1057.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Paola Nix </a:t>
            </a:r>
            <a:r>
              <a:rPr lang="en-US" sz="2800" i="1" dirty="0" smtClean="0">
                <a:solidFill>
                  <a:schemeClr val="tx1"/>
                </a:solidFill>
              </a:rPr>
              <a:t>et al., </a:t>
            </a:r>
            <a:r>
              <a:rPr lang="en-US" sz="2800" dirty="0" smtClean="0">
                <a:solidFill>
                  <a:schemeClr val="tx1"/>
                </a:solidFill>
              </a:rPr>
              <a:t>Axon regeneration genes identified by RNAi screening in </a:t>
            </a:r>
            <a:r>
              <a:rPr lang="en-US" sz="2800" i="1" dirty="0" smtClean="0">
                <a:solidFill>
                  <a:schemeClr val="tx1"/>
                </a:solidFill>
              </a:rPr>
              <a:t>C. elegans</a:t>
            </a:r>
            <a:r>
              <a:rPr lang="en-US" sz="2800" dirty="0" smtClean="0">
                <a:solidFill>
                  <a:schemeClr val="tx1"/>
                </a:solidFill>
              </a:rPr>
              <a:t>. The Journal of Neuroscience, 34(2): 629-645.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Rachid El Bejjani, Marc Hammarlund, Notch signaling inhibits axon regeneration. Neuron 73(2):268-78.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822251" y="42593771"/>
            <a:ext cx="18747806" cy="2597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4070466" y="35796407"/>
            <a:ext cx="1715809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800" b="1" dirty="0" smtClean="0"/>
              <a:t>Machine learning methods and </a:t>
            </a:r>
            <a:r>
              <a:rPr lang="en-US" sz="5800" b="1" dirty="0"/>
              <a:t>tuned </a:t>
            </a:r>
            <a:r>
              <a:rPr lang="en-US" sz="5800" b="1" dirty="0" err="1"/>
              <a:t>hyperparameters</a:t>
            </a:r>
            <a:endParaRPr lang="en-US" sz="58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4003629" y="37596910"/>
            <a:ext cx="3663169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Neural Network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/>
              <a:t># of perceptron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/>
              <a:t>Penalty parameter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/>
              <a:t>Learning rate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24783155" y="37596910"/>
            <a:ext cx="3571691" cy="1508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SVC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/>
              <a:t>Kernel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/>
              <a:t>Penalty parameter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17826856" y="37598002"/>
            <a:ext cx="3336974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Random Forest Classifier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/>
              <a:t># of components</a:t>
            </a:r>
            <a:endParaRPr lang="en-US" sz="32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28514904" y="37596910"/>
            <a:ext cx="387898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Logistic Regression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/>
              <a:t>Penalty parameter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115" y="12566150"/>
            <a:ext cx="9996489" cy="76066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4119" y="4348516"/>
            <a:ext cx="12786297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Despite the development of high-throughput </a:t>
            </a:r>
            <a:r>
              <a:rPr lang="en-US" sz="4800" dirty="0"/>
              <a:t>methods such as RNA-seq and </a:t>
            </a:r>
            <a:r>
              <a:rPr lang="en-US" sz="4800" dirty="0" err="1" smtClean="0"/>
              <a:t>ChIP-seq</a:t>
            </a:r>
            <a:r>
              <a:rPr lang="en-US" sz="4800" dirty="0" smtClean="0"/>
              <a:t>, Genome-wide gene function annotations are far from complete. </a:t>
            </a:r>
            <a:r>
              <a:rPr lang="en-US" sz="4800" dirty="0"/>
              <a:t>T</a:t>
            </a:r>
            <a:r>
              <a:rPr lang="en-US" sz="4800" dirty="0" smtClean="0"/>
              <a:t>he curation process of novel annotations is a costly procedure, both in terms of time and human labor. </a:t>
            </a:r>
          </a:p>
          <a:p>
            <a:r>
              <a:rPr lang="en-US" sz="4800" dirty="0" smtClean="0"/>
              <a:t>To expedite this process, our goal is to develop a computational tools that can systematically and reliably predict potential annotations. Specifically, our project aims to predict whether a gene is involved in axon regeneration. </a:t>
            </a:r>
            <a:endParaRPr lang="en-US" sz="480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361" y="1546205"/>
            <a:ext cx="3768132" cy="1225379"/>
          </a:xfrm>
          <a:prstGeom prst="rect">
            <a:avLst/>
          </a:prstGeom>
        </p:spPr>
      </p:pic>
      <p:grpSp>
        <p:nvGrpSpPr>
          <p:cNvPr id="120" name="Group 119"/>
          <p:cNvGrpSpPr/>
          <p:nvPr/>
        </p:nvGrpSpPr>
        <p:grpSpPr>
          <a:xfrm>
            <a:off x="22208584" y="39886071"/>
            <a:ext cx="9291432" cy="1705331"/>
            <a:chOff x="14039603" y="40224198"/>
            <a:chExt cx="18168012" cy="1453081"/>
          </a:xfrm>
        </p:grpSpPr>
        <p:sp>
          <p:nvSpPr>
            <p:cNvPr id="108" name="Left Brace 107"/>
            <p:cNvSpPr/>
            <p:nvPr/>
          </p:nvSpPr>
          <p:spPr>
            <a:xfrm rot="5400000" flipH="1">
              <a:off x="22849508" y="31414293"/>
              <a:ext cx="548201" cy="18168012"/>
            </a:xfrm>
            <a:prstGeom prst="leftBrac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8892589" y="40907838"/>
              <a:ext cx="99690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err="1" smtClean="0"/>
                <a:t>AdaBoost</a:t>
              </a:r>
              <a:r>
                <a:rPr lang="en-US" sz="4400" dirty="0" smtClean="0"/>
                <a:t>, Bagging</a:t>
              </a:r>
              <a:endParaRPr lang="en-US" sz="4400" dirty="0"/>
            </a:p>
          </p:txBody>
        </p:sp>
      </p:grpSp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635672"/>
              </p:ext>
            </p:extLst>
          </p:nvPr>
        </p:nvGraphicFramePr>
        <p:xfrm>
          <a:off x="679107" y="31528469"/>
          <a:ext cx="12401408" cy="4206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412891"/>
                <a:gridCol w="3121572"/>
                <a:gridCol w="2766593"/>
                <a:gridCol w="3100352"/>
              </a:tblGrid>
              <a:tr h="63172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model</a:t>
                      </a:r>
                      <a:endParaRPr lang="en-US" sz="4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Precision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Recall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Accuracy</a:t>
                      </a:r>
                      <a:endParaRPr lang="en-US" sz="4000" dirty="0"/>
                    </a:p>
                  </a:txBody>
                  <a:tcPr/>
                </a:tc>
              </a:tr>
              <a:tr h="631726"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 smtClean="0"/>
                        <a:t>K-NN</a:t>
                      </a:r>
                      <a:endParaRPr lang="en-US" sz="3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71.88%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34.85%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4000" dirty="0" smtClean="0"/>
                        <a:t>85.14</a:t>
                      </a:r>
                      <a:r>
                        <a:rPr lang="hr-HR" sz="4000" dirty="0" smtClean="0"/>
                        <a:t>%</a:t>
                      </a:r>
                      <a:endParaRPr lang="en-US" sz="4000" dirty="0"/>
                    </a:p>
                  </a:txBody>
                  <a:tcPr/>
                </a:tc>
              </a:tr>
              <a:tr h="631726"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 smtClean="0"/>
                        <a:t>Random Forest</a:t>
                      </a:r>
                      <a:endParaRPr lang="en-US" sz="3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4000" dirty="0" smtClean="0"/>
                        <a:t>83.33%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4000" dirty="0" smtClean="0"/>
                        <a:t>30.30%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4000" dirty="0" smtClean="0"/>
                        <a:t>85.71%</a:t>
                      </a:r>
                      <a:endParaRPr lang="en-US" sz="4000" dirty="0"/>
                    </a:p>
                  </a:txBody>
                  <a:tcPr/>
                </a:tc>
              </a:tr>
              <a:tr h="631726">
                <a:tc>
                  <a:txBody>
                    <a:bodyPr/>
                    <a:lstStyle/>
                    <a:p>
                      <a:pPr algn="ctr"/>
                      <a:r>
                        <a:rPr lang="en-US" sz="3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Logistic </a:t>
                      </a:r>
                      <a:r>
                        <a:rPr lang="en-US" sz="3200" i="0" dirty="0" smtClean="0"/>
                        <a:t>Regression</a:t>
                      </a:r>
                      <a:endParaRPr lang="en-US" sz="3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42.86%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9.09%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80.57%</a:t>
                      </a:r>
                      <a:endParaRPr lang="en-US" sz="4000" dirty="0"/>
                    </a:p>
                  </a:txBody>
                  <a:tcPr/>
                </a:tc>
              </a:tr>
              <a:tr h="631726"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 smtClean="0"/>
                        <a:t>SVC</a:t>
                      </a:r>
                      <a:endParaRPr lang="en-US" sz="3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85.71%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18.19%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84.00%</a:t>
                      </a:r>
                      <a:endParaRPr lang="en-US" sz="4000" dirty="0"/>
                    </a:p>
                  </a:txBody>
                  <a:tcPr/>
                </a:tc>
              </a:tr>
              <a:tr h="631726"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 smtClean="0"/>
                        <a:t>Neural Network</a:t>
                      </a:r>
                      <a:endParaRPr lang="en-US" sz="3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83.14%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61.29%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28.79%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2190" y="19393134"/>
            <a:ext cx="8781424" cy="762202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435" y="27650626"/>
            <a:ext cx="8272451" cy="7992978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020" y="4991000"/>
            <a:ext cx="10805961" cy="1245493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1323888" y="37601047"/>
            <a:ext cx="3299209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K-nearest Neighbor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/>
              <a:t># of neighbors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586638" y="23260185"/>
            <a:ext cx="12381357" cy="938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Our training set contains 20.1% positive samples and 79.9% negative samples. Therefore, our baseline model has accuracy79.9%.</a:t>
            </a:r>
          </a:p>
          <a:p>
            <a:r>
              <a:rPr lang="en-US" sz="4000" dirty="0" smtClean="0"/>
              <a:t>All our models outperformed the baseline model.</a:t>
            </a:r>
          </a:p>
          <a:p>
            <a:r>
              <a:rPr lang="en-US" sz="4800" b="1" dirty="0" err="1" smtClean="0"/>
              <a:t>Hyperparameters</a:t>
            </a:r>
            <a:endParaRPr lang="en-US" sz="4800" b="1" dirty="0" smtClean="0"/>
          </a:p>
          <a:p>
            <a:r>
              <a:rPr lang="en-US" sz="4000" i="1" dirty="0" smtClean="0"/>
              <a:t>K-NN</a:t>
            </a:r>
            <a:r>
              <a:rPr lang="en-US" sz="4000" dirty="0" smtClean="0"/>
              <a:t>: the optimal number of neighbor is </a:t>
            </a:r>
            <a:r>
              <a:rPr lang="en-US" sz="4000" dirty="0" smtClean="0"/>
              <a:t>3. </a:t>
            </a:r>
            <a:endParaRPr lang="en-US" sz="4000" dirty="0" smtClean="0"/>
          </a:p>
          <a:p>
            <a:r>
              <a:rPr lang="en-US" sz="4000" i="1" dirty="0" smtClean="0"/>
              <a:t>Random Forest</a:t>
            </a:r>
            <a:r>
              <a:rPr lang="en-US" sz="4000" dirty="0" smtClean="0"/>
              <a:t>: the optimal number of components is 50.</a:t>
            </a:r>
          </a:p>
          <a:p>
            <a:r>
              <a:rPr lang="en-US" sz="4000" i="1" dirty="0" smtClean="0"/>
              <a:t>SVC</a:t>
            </a:r>
            <a:r>
              <a:rPr lang="en-US" sz="4000" dirty="0" smtClean="0"/>
              <a:t>: the best kernel is ‘</a:t>
            </a:r>
            <a:r>
              <a:rPr lang="en-US" sz="4000" dirty="0" err="1" smtClean="0"/>
              <a:t>rbf</a:t>
            </a:r>
            <a:r>
              <a:rPr lang="en-US" sz="4000" dirty="0" smtClean="0"/>
              <a:t>;’ the optimal penalty parameter is 1.</a:t>
            </a:r>
          </a:p>
          <a:p>
            <a:r>
              <a:rPr lang="en-US" sz="4000" i="1" dirty="0" smtClean="0"/>
              <a:t>Logistic Regression</a:t>
            </a:r>
            <a:r>
              <a:rPr lang="en-US" sz="4000" dirty="0" smtClean="0"/>
              <a:t>: the optimal penalty parameter is 1.</a:t>
            </a:r>
          </a:p>
          <a:p>
            <a:r>
              <a:rPr lang="en-US" sz="4000" i="1" dirty="0" smtClean="0"/>
              <a:t>Neural Network</a:t>
            </a:r>
            <a:r>
              <a:rPr lang="en-US" sz="4000" dirty="0" smtClean="0"/>
              <a:t>: the optimal number of perceptron is </a:t>
            </a:r>
            <a:r>
              <a:rPr lang="en-US" sz="4000" dirty="0" smtClean="0"/>
              <a:t>21; </a:t>
            </a:r>
            <a:r>
              <a:rPr lang="en-US" sz="4000" dirty="0" smtClean="0"/>
              <a:t>the optimal learning rate is “adaptive;” the optimal penalty parameter is 0.01.</a:t>
            </a:r>
          </a:p>
          <a:p>
            <a:endParaRPr lang="en-US" sz="3800" dirty="0" smtClean="0"/>
          </a:p>
          <a:p>
            <a:endParaRPr lang="en-US" sz="38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3930083" y="17711814"/>
            <a:ext cx="1715809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800" b="1" dirty="0" smtClean="0"/>
              <a:t>Example of Feature Extraction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63141" y="20289696"/>
            <a:ext cx="4232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/>
              <a:t>Axon Regeneration</a:t>
            </a:r>
            <a:endParaRPr lang="en-US" sz="4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33763" y="35884133"/>
            <a:ext cx="6733837" cy="1974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Learning Curves</a:t>
            </a:r>
            <a:endParaRPr lang="en-US" sz="4800" b="1" dirty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19" y="36823131"/>
            <a:ext cx="6357695" cy="47682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108" y="36822246"/>
            <a:ext cx="6426711" cy="482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99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8018</TotalTime>
  <Words>510</Words>
  <Application>Microsoft Macintosh PowerPoint</Application>
  <PresentationFormat>Custom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Joe</dc:creator>
  <cp:lastModifiedBy>Wu, Andrew</cp:lastModifiedBy>
  <cp:revision>101</cp:revision>
  <dcterms:created xsi:type="dcterms:W3CDTF">2016-04-24T00:28:37Z</dcterms:created>
  <dcterms:modified xsi:type="dcterms:W3CDTF">2016-05-11T07:05:19Z</dcterms:modified>
</cp:coreProperties>
</file>