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2" r:id="rId2"/>
    <p:sldId id="265" r:id="rId3"/>
    <p:sldId id="264" r:id="rId4"/>
    <p:sldId id="259" r:id="rId5"/>
    <p:sldId id="261" r:id="rId6"/>
    <p:sldId id="257" r:id="rId7"/>
    <p:sldId id="258" r:id="rId8"/>
    <p:sldId id="256" r:id="rId9"/>
    <p:sldId id="263" r:id="rId10"/>
    <p:sldId id="269" r:id="rId11"/>
    <p:sldId id="311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EDC69-E433-406D-842A-31FFC5B879C3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AA804A-7A50-4EB2-9359-380EEFBEC5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968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BFD85-0246-420C-9122-48B471E14BD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07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391A32-A691-41AC-BC07-2B487FD31D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D7FD58-0C3B-40E9-9F02-7DF09A5B8D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AFAAC0-A445-4ABD-9BB3-3B8766675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F516D-4D68-4EC9-9113-55E1122D4963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CA471A-768E-47EC-BC78-4B0757F30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345AFB-2762-46B4-B1DE-325AD5120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BE4C5-3BED-4D67-93E4-0F8171FB03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236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EBD463-BF23-4C91-984B-F41A47E9F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151289-B1DF-477C-978D-20CA39DBB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9F5B01-DD24-4F0F-B126-9E9D8F4AE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F516D-4D68-4EC9-9113-55E1122D4963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BFFC4D-063E-400D-B78E-F767A9DA0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E8A80E-C89C-4C0F-B04D-837D30212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BE4C5-3BED-4D67-93E4-0F8171FB03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965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331425-CB97-48BE-A9AE-200AA2459E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4E1B9E-424E-4AA6-A420-262ACA67C2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986EE8-4740-4921-A23F-9B57BB3E0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F516D-4D68-4EC9-9113-55E1122D4963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B724C9-C09F-4903-B7C1-5FCDA2E63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100097-0AA2-488B-98FA-A447EE8CA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BE4C5-3BED-4D67-93E4-0F8171FB03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924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073AD2-8F8B-4656-B0C5-7E6D099F1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E82B0D-F91D-4C01-B3C2-D193F972B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31E300-5F18-4A13-B612-8CC44F4F2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F516D-4D68-4EC9-9113-55E1122D4963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B0D6D9-9A4B-4D16-BA11-0BA250EB3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12A961-E2E9-4B5A-8177-982ADD150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BE4C5-3BED-4D67-93E4-0F8171FB03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786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F9E231-2BFC-4782-823A-3D3F29F64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9859F0-E3BA-4DF7-A3DD-F795E58FA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57BA09-4A30-41B9-8B1B-D9BF3CDBB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F516D-4D68-4EC9-9113-55E1122D4963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25C190-830A-4AAE-A8E6-005847B28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94F96E-1D02-4C83-A905-0B995CDCD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BE4C5-3BED-4D67-93E4-0F8171FB03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399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F530ED-3504-411D-A786-2F91FE95D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92B1D7-1CE2-4931-A6BA-E18A21B74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4C09DA-7C49-45A9-AEED-3AA4E23AB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28A860-490A-47A9-A77A-D54D4A8D4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F516D-4D68-4EC9-9113-55E1122D4963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3740A4-35C9-4733-A60F-ADDE0B17F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387EE8-051E-498C-ADD8-D883EFB8F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BE4C5-3BED-4D67-93E4-0F8171FB03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905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319BD1-3625-41F8-9DCC-E5FB7E5F4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0B8E76-3201-4431-90DF-5CF89C02F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6F5063-A52F-47F6-A9FC-F0D7257A2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825D5DE-F7CC-4A7E-B90B-AC4C6991CD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CC4B907-72B1-4B44-A20E-495B453D9A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7C78DAC-F866-437E-8AAD-3BA924B34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F516D-4D68-4EC9-9113-55E1122D4963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74F3B99-B1EA-4F1B-8655-CBCF1D528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0E59EFB-156B-4E8D-AB70-8D40E287F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BE4C5-3BED-4D67-93E4-0F8171FB03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064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F09C73-9FCB-4051-BD9A-2FCAB8346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7D6D46F-0319-4A67-BA3E-C92F27530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F516D-4D68-4EC9-9113-55E1122D4963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E6AFF41-11EF-49FE-A2A6-C08FDACD1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C5CECF-C9B2-4DB7-A43D-2873ACECC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BE4C5-3BED-4D67-93E4-0F8171FB03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843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451C15B-BEFA-49AD-AB6C-D7D67A4B5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F516D-4D68-4EC9-9113-55E1122D4963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A69A67E-EAB2-4C8B-A66A-D9554750E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9BC1-B2D5-4063-B9C3-AFBF81B44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BE4C5-3BED-4D67-93E4-0F8171FB03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972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A8E3BD-2E3A-4F25-BE1F-A3F1F9794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2065B9-43ED-4F4E-BAAC-B45609AFC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63FE57-14C2-4026-9520-6256547729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96FA25-BFE6-47CB-8801-93F6368C9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F516D-4D68-4EC9-9113-55E1122D4963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D2448C-02AB-4909-87F4-42B773BFB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0A3E75-E839-4C39-958C-C31E9000B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BE4C5-3BED-4D67-93E4-0F8171FB03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808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73745-4BCE-4355-8B9D-DA38B389A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8FA6926-B588-4F73-9D4D-F480D8226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A70883-3A23-47FE-826A-C1C5297FAC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8BBFED-2786-486D-9672-7D8A6BBFF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F516D-4D68-4EC9-9113-55E1122D4963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0ED4D8-6536-4786-9223-7467C6A10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CCEAE3-6904-4538-9A44-A14154E1C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BE4C5-3BED-4D67-93E4-0F8171FB03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818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428537A-2762-4515-872F-3F6EB73BC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C9BF6F-606E-46B8-A27A-383910A56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DB182D-1405-45E4-B605-80104C6F12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F516D-4D68-4EC9-9113-55E1122D4963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4071B7-D7D0-4E63-BE90-4358843E32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7A06B2-5FFF-4544-A057-93E58FD7D9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BE4C5-3BED-4D67-93E4-0F8171FB03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255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500.png"/><Relationship Id="rId4" Type="http://schemas.openxmlformats.org/officeDocument/2006/relationships/image" Target="../media/image49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:a16="http://schemas.microsoft.com/office/drawing/2014/main" id="{6E667735-0F3E-43D8-8EAD-5DD21F6A9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639" y="832217"/>
            <a:ext cx="8525055" cy="2061003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D31AAAB6-1722-4E74-AA6A-AC13051C6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49" y="775952"/>
            <a:ext cx="3873499" cy="2117268"/>
          </a:xfrm>
          <a:prstGeom prst="rect">
            <a:avLst/>
          </a:prstGeom>
        </p:spPr>
      </p:pic>
      <p:grpSp>
        <p:nvGrpSpPr>
          <p:cNvPr id="34" name="组合 33">
            <a:extLst>
              <a:ext uri="{FF2B5EF4-FFF2-40B4-BE49-F238E27FC236}">
                <a16:creationId xmlns:a16="http://schemas.microsoft.com/office/drawing/2014/main" id="{8564FDA3-DB5F-4014-842F-6136F5BBC7D3}"/>
              </a:ext>
            </a:extLst>
          </p:cNvPr>
          <p:cNvGrpSpPr/>
          <p:nvPr/>
        </p:nvGrpSpPr>
        <p:grpSpPr>
          <a:xfrm>
            <a:off x="247004" y="5049341"/>
            <a:ext cx="8306229" cy="688329"/>
            <a:chOff x="3035300" y="4161004"/>
            <a:chExt cx="8306229" cy="688329"/>
          </a:xfrm>
        </p:grpSpPr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77920DA7-ED88-4AD1-B01E-EC6710E875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35300" y="4272427"/>
              <a:ext cx="2899095" cy="445089"/>
            </a:xfrm>
            <a:prstGeom prst="rect">
              <a:avLst/>
            </a:prstGeom>
          </p:spPr>
        </p:pic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5AA02897-771E-4C36-8EE9-31882343C9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32450" y="4161004"/>
              <a:ext cx="5709079" cy="688329"/>
            </a:xfrm>
            <a:prstGeom prst="rect">
              <a:avLst/>
            </a:prstGeom>
          </p:spPr>
        </p:pic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14CF0FCC-9869-4565-A056-6095792EF6BD}"/>
              </a:ext>
            </a:extLst>
          </p:cNvPr>
          <p:cNvGrpSpPr/>
          <p:nvPr/>
        </p:nvGrpSpPr>
        <p:grpSpPr>
          <a:xfrm>
            <a:off x="303174" y="4210165"/>
            <a:ext cx="6383864" cy="704114"/>
            <a:chOff x="349249" y="3709524"/>
            <a:chExt cx="6383864" cy="704114"/>
          </a:xfrm>
        </p:grpSpPr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CA25AF48-2364-4935-BDB6-C25EABED90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41550" y="3709524"/>
              <a:ext cx="4491563" cy="704114"/>
            </a:xfrm>
            <a:prstGeom prst="rect">
              <a:avLst/>
            </a:prstGeom>
          </p:spPr>
        </p:pic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E40BA798-4268-4835-A7FB-2CD1F41700B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9249" y="3753165"/>
              <a:ext cx="2187895" cy="423232"/>
            </a:xfrm>
            <a:prstGeom prst="rect">
              <a:avLst/>
            </a:prstGeom>
          </p:spPr>
        </p:pic>
      </p:grpSp>
      <p:pic>
        <p:nvPicPr>
          <p:cNvPr id="37" name="图片 36">
            <a:extLst>
              <a:ext uri="{FF2B5EF4-FFF2-40B4-BE49-F238E27FC236}">
                <a16:creationId xmlns:a16="http://schemas.microsoft.com/office/drawing/2014/main" id="{89115FA6-3F03-43E5-80F6-122195FDB4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7004" y="3222976"/>
            <a:ext cx="3653188" cy="720932"/>
          </a:xfrm>
          <a:prstGeom prst="rect">
            <a:avLst/>
          </a:prstGeom>
        </p:spPr>
      </p:pic>
      <p:sp>
        <p:nvSpPr>
          <p:cNvPr id="40" name="文本框 39">
            <a:extLst>
              <a:ext uri="{FF2B5EF4-FFF2-40B4-BE49-F238E27FC236}">
                <a16:creationId xmlns:a16="http://schemas.microsoft.com/office/drawing/2014/main" id="{462EFD07-6F05-40C3-B58E-D857F4938F4B}"/>
              </a:ext>
            </a:extLst>
          </p:cNvPr>
          <p:cNvSpPr txBox="1"/>
          <p:nvPr/>
        </p:nvSpPr>
        <p:spPr>
          <a:xfrm>
            <a:off x="4578350" y="19685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grid vs point cloud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B391E284-68F2-4123-B496-4170459956A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36127" y="2991446"/>
            <a:ext cx="1343212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552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D605B83-0246-498D-99A5-5AAD99E55C40}"/>
                  </a:ext>
                </a:extLst>
              </p:cNvPr>
              <p:cNvSpPr txBox="1"/>
              <p:nvPr/>
            </p:nvSpPr>
            <p:spPr>
              <a:xfrm>
                <a:off x="548640" y="924560"/>
                <a:ext cx="7894320" cy="2088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32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Filter size: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𝐾</m:t>
                        </m:r>
                      </m:e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𝑙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 </m:t>
                        </m:r>
                      </m:sup>
                    </m:sSup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sz="3200" b="0" dirty="0">
                  <a:latin typeface="Times New Roman" panose="02020603050405020304" pitchFamily="18" charset="0"/>
                  <a:ea typeface="Cambria Math" panose="02040503050406030204" pitchFamily="18" charset="0"/>
                </a:endParaRPr>
              </a:p>
              <a:p>
                <a:pPr algn="l"/>
                <a:r>
                  <a:rPr lang="en-US" altLang="zh-CN" sz="32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Input: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𝐾</m:t>
                        </m:r>
                      </m:e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𝑙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−1 </m:t>
                        </m:r>
                      </m:sup>
                    </m:sSup>
                    <m:r>
                      <a:rPr lang="en-US" altLang="zh-CN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endParaRPr lang="en-US" altLang="zh-CN" sz="3200" b="0" dirty="0">
                  <a:latin typeface="Times New Roman" panose="020206030504050203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zh-CN" sz="32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Output: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𝐾</m:t>
                        </m:r>
                      </m:e>
                      <m:sup>
                        <m:r>
                          <a:rPr lang="en-US" altLang="zh-CN" sz="32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𝑙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 </m:t>
                        </m:r>
                      </m:sup>
                    </m:sSup>
                    <m:r>
                      <a:rPr lang="en-US" altLang="zh-CN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zh-CN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endParaRPr lang="en-US" altLang="zh-CN" sz="3200" dirty="0">
                  <a:latin typeface="Times New Roman" panose="02020603050405020304" pitchFamily="18" charset="0"/>
                  <a:ea typeface="Cambria Math" panose="02040503050406030204" pitchFamily="18" charset="0"/>
                </a:endParaRPr>
              </a:p>
              <a:p>
                <a:pPr algn="l"/>
                <a:endParaRPr lang="zh-CN" altLang="en-US" sz="32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D605B83-0246-498D-99A5-5AAD99E55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" y="924560"/>
                <a:ext cx="7894320" cy="2088649"/>
              </a:xfrm>
              <a:prstGeom prst="rect">
                <a:avLst/>
              </a:prstGeom>
              <a:blipFill>
                <a:blip r:embed="rId3"/>
                <a:stretch>
                  <a:fillRect l="-1931" t="-35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BADA4DA9-829E-4C41-B839-1B548DE87483}"/>
                  </a:ext>
                </a:extLst>
              </p:cNvPr>
              <p:cNvSpPr txBox="1"/>
              <p:nvPr/>
            </p:nvSpPr>
            <p:spPr>
              <a:xfrm>
                <a:off x="548640" y="3844792"/>
                <a:ext cx="7894320" cy="2088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32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Filter size: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𝐾</m:t>
                        </m:r>
                      </m:e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𝑙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 </m:t>
                        </m:r>
                      </m:sup>
                    </m:sSup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 </m:t>
                    </m:r>
                    <m:sSup>
                      <m:sSup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sz="3200" b="0" dirty="0">
                  <a:latin typeface="Times New Roman" panose="020206030504050203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zh-CN" sz="32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Input: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𝐾</m:t>
                        </m:r>
                      </m:e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𝑙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−1 </m:t>
                        </m:r>
                      </m:sup>
                    </m:sSup>
                    <m:r>
                      <a:rPr lang="en-US" altLang="zh-CN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C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endParaRPr lang="en-US" altLang="zh-CN" sz="3200" b="0" dirty="0">
                  <a:latin typeface="Times New Roman" panose="020206030504050203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zh-CN" sz="32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Output: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𝐾</m:t>
                        </m:r>
                      </m:e>
                      <m:sup>
                        <m:r>
                          <a:rPr lang="en-US" altLang="zh-CN" sz="32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𝑙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 </m:t>
                        </m:r>
                      </m:sup>
                    </m:sSup>
                    <m:r>
                      <a:rPr lang="en-US" altLang="zh-CN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</m:t>
                    </m:r>
                    <m:sSup>
                      <m:sSupPr>
                        <m:ctrlPr>
                          <a:rPr lang="en-US" altLang="zh-C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C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altLang="zh-CN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zh-CN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endParaRPr lang="en-US" altLang="zh-CN" sz="3200" dirty="0">
                  <a:latin typeface="Times New Roman" panose="02020603050405020304" pitchFamily="18" charset="0"/>
                  <a:ea typeface="Cambria Math" panose="02040503050406030204" pitchFamily="18" charset="0"/>
                </a:endParaRPr>
              </a:p>
              <a:p>
                <a:pPr algn="l"/>
                <a:endParaRPr lang="zh-CN" altLang="en-US" sz="32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BADA4DA9-829E-4C41-B839-1B548DE87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" y="3844792"/>
                <a:ext cx="7894320" cy="2088649"/>
              </a:xfrm>
              <a:prstGeom prst="rect">
                <a:avLst/>
              </a:prstGeom>
              <a:blipFill>
                <a:blip r:embed="rId4"/>
                <a:stretch>
                  <a:fillRect l="-1931" t="-35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文本框 27">
            <a:extLst>
              <a:ext uri="{FF2B5EF4-FFF2-40B4-BE49-F238E27FC236}">
                <a16:creationId xmlns:a16="http://schemas.microsoft.com/office/drawing/2014/main" id="{3C442F3F-1B64-4C7A-9757-B2E5E31B04E6}"/>
              </a:ext>
            </a:extLst>
          </p:cNvPr>
          <p:cNvSpPr txBox="1"/>
          <p:nvPr/>
        </p:nvSpPr>
        <p:spPr>
          <a:xfrm>
            <a:off x="548640" y="185603"/>
            <a:ext cx="6675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CNN</a:t>
            </a:r>
            <a:endParaRPr lang="zh-CN" altLang="en-US" sz="3600" dirty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06E6A15-0AB7-4936-9CF0-2156398FD8B5}"/>
              </a:ext>
            </a:extLst>
          </p:cNvPr>
          <p:cNvSpPr txBox="1"/>
          <p:nvPr/>
        </p:nvSpPr>
        <p:spPr>
          <a:xfrm>
            <a:off x="548640" y="3198461"/>
            <a:ext cx="6675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G- CNN</a:t>
            </a:r>
            <a:endParaRPr lang="zh-CN" altLang="en-US" sz="3600" dirty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A66B64D-4CA7-46E0-8BE8-9037B9FFCAF2}"/>
                  </a:ext>
                </a:extLst>
              </p:cNvPr>
              <p:cNvSpPr txBox="1"/>
              <p:nvPr/>
            </p:nvSpPr>
            <p:spPr>
              <a:xfrm>
                <a:off x="619760" y="5567680"/>
                <a:ext cx="10576560" cy="8691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𝑆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𝑙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 : the number of transformations in G that leave the origin invariant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                                       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:1     p4: 4</a:t>
                </a:r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A66B64D-4CA7-46E0-8BE8-9037B9FFCA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760" y="5567680"/>
                <a:ext cx="10576560" cy="869149"/>
              </a:xfrm>
              <a:prstGeom prst="rect">
                <a:avLst/>
              </a:prstGeom>
              <a:blipFill>
                <a:blip r:embed="rId5"/>
                <a:stretch>
                  <a:fillRect l="-173" t="-4895" b="-111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>
            <a:extLst>
              <a:ext uri="{FF2B5EF4-FFF2-40B4-BE49-F238E27FC236}">
                <a16:creationId xmlns:a16="http://schemas.microsoft.com/office/drawing/2014/main" id="{B6DA4149-AE22-4870-A501-593D0BFBDBC8}"/>
              </a:ext>
            </a:extLst>
          </p:cNvPr>
          <p:cNvGrpSpPr/>
          <p:nvPr/>
        </p:nvGrpSpPr>
        <p:grpSpPr>
          <a:xfrm>
            <a:off x="9882147" y="2377901"/>
            <a:ext cx="914528" cy="933580"/>
            <a:chOff x="8849296" y="2264881"/>
            <a:chExt cx="914528" cy="933580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3BC3E555-F692-4418-9DBF-ED2A535A08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849296" y="2264881"/>
              <a:ext cx="914528" cy="933580"/>
            </a:xfrm>
            <a:prstGeom prst="rect">
              <a:avLst/>
            </a:prstGeom>
          </p:spPr>
        </p:pic>
        <p:sp>
          <p:nvSpPr>
            <p:cNvPr id="31" name="箭头: 上 30">
              <a:extLst>
                <a:ext uri="{FF2B5EF4-FFF2-40B4-BE49-F238E27FC236}">
                  <a16:creationId xmlns:a16="http://schemas.microsoft.com/office/drawing/2014/main" id="{375E96C1-1AAD-4898-A7C8-5E8EE08F8E5B}"/>
                </a:ext>
              </a:extLst>
            </p:cNvPr>
            <p:cNvSpPr/>
            <p:nvPr/>
          </p:nvSpPr>
          <p:spPr>
            <a:xfrm>
              <a:off x="9101811" y="2377901"/>
              <a:ext cx="409497" cy="635308"/>
            </a:xfrm>
            <a:prstGeom prst="upArrow">
              <a:avLst>
                <a:gd name="adj1" fmla="val 72222"/>
                <a:gd name="adj2" fmla="val 5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351F48C7-D4FF-45AA-BC7C-5F9C807164EC}"/>
              </a:ext>
            </a:extLst>
          </p:cNvPr>
          <p:cNvGrpSpPr/>
          <p:nvPr/>
        </p:nvGrpSpPr>
        <p:grpSpPr>
          <a:xfrm>
            <a:off x="8595296" y="3487252"/>
            <a:ext cx="914528" cy="933580"/>
            <a:chOff x="8849296" y="2264881"/>
            <a:chExt cx="914528" cy="933580"/>
          </a:xfrm>
        </p:grpSpPr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92F26D56-D930-40A2-ABD6-C345855E64B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849296" y="2264881"/>
              <a:ext cx="914528" cy="933580"/>
            </a:xfrm>
            <a:prstGeom prst="rect">
              <a:avLst/>
            </a:prstGeom>
          </p:spPr>
        </p:pic>
        <p:sp>
          <p:nvSpPr>
            <p:cNvPr id="34" name="箭头: 上 33">
              <a:extLst>
                <a:ext uri="{FF2B5EF4-FFF2-40B4-BE49-F238E27FC236}">
                  <a16:creationId xmlns:a16="http://schemas.microsoft.com/office/drawing/2014/main" id="{F046643D-0E0F-4D76-B020-07610E129243}"/>
                </a:ext>
              </a:extLst>
            </p:cNvPr>
            <p:cNvSpPr/>
            <p:nvPr/>
          </p:nvSpPr>
          <p:spPr>
            <a:xfrm rot="16200000">
              <a:off x="9101811" y="2377901"/>
              <a:ext cx="409497" cy="635308"/>
            </a:xfrm>
            <a:prstGeom prst="upArrow">
              <a:avLst>
                <a:gd name="adj1" fmla="val 72222"/>
                <a:gd name="adj2" fmla="val 5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053ABC8-3F37-466C-8297-8C436E419F1D}"/>
              </a:ext>
            </a:extLst>
          </p:cNvPr>
          <p:cNvGrpSpPr/>
          <p:nvPr/>
        </p:nvGrpSpPr>
        <p:grpSpPr>
          <a:xfrm>
            <a:off x="9797336" y="4676674"/>
            <a:ext cx="914528" cy="933580"/>
            <a:chOff x="10031015" y="4736097"/>
            <a:chExt cx="914528" cy="933580"/>
          </a:xfrm>
        </p:grpSpPr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EE817909-6204-403F-B031-23EC0DAC7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031015" y="4736097"/>
              <a:ext cx="914528" cy="933580"/>
            </a:xfrm>
            <a:prstGeom prst="rect">
              <a:avLst/>
            </a:prstGeom>
          </p:spPr>
        </p:pic>
        <p:sp>
          <p:nvSpPr>
            <p:cNvPr id="38" name="箭头: 上 37">
              <a:extLst>
                <a:ext uri="{FF2B5EF4-FFF2-40B4-BE49-F238E27FC236}">
                  <a16:creationId xmlns:a16="http://schemas.microsoft.com/office/drawing/2014/main" id="{382156CF-6DA8-4CE1-A1FF-D4FD572996CE}"/>
                </a:ext>
              </a:extLst>
            </p:cNvPr>
            <p:cNvSpPr/>
            <p:nvPr/>
          </p:nvSpPr>
          <p:spPr>
            <a:xfrm flipV="1">
              <a:off x="10283531" y="4924351"/>
              <a:ext cx="409497" cy="635308"/>
            </a:xfrm>
            <a:prstGeom prst="upArrow">
              <a:avLst>
                <a:gd name="adj1" fmla="val 72222"/>
                <a:gd name="adj2" fmla="val 5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6F94C5F8-47EA-4D7D-8CA6-6EC2AD4A5827}"/>
              </a:ext>
            </a:extLst>
          </p:cNvPr>
          <p:cNvGrpSpPr/>
          <p:nvPr/>
        </p:nvGrpSpPr>
        <p:grpSpPr>
          <a:xfrm>
            <a:off x="11026823" y="3503678"/>
            <a:ext cx="914528" cy="933580"/>
            <a:chOff x="8849296" y="2264881"/>
            <a:chExt cx="914528" cy="933580"/>
          </a:xfrm>
        </p:grpSpPr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95C0D34A-964E-44C9-81C5-097B18F8C63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849296" y="2264881"/>
              <a:ext cx="914528" cy="933580"/>
            </a:xfrm>
            <a:prstGeom prst="rect">
              <a:avLst/>
            </a:prstGeom>
          </p:spPr>
        </p:pic>
        <p:sp>
          <p:nvSpPr>
            <p:cNvPr id="41" name="箭头: 上 40">
              <a:extLst>
                <a:ext uri="{FF2B5EF4-FFF2-40B4-BE49-F238E27FC236}">
                  <a16:creationId xmlns:a16="http://schemas.microsoft.com/office/drawing/2014/main" id="{6C2BFEEF-4011-4496-81EC-8B6C208AFC5B}"/>
                </a:ext>
              </a:extLst>
            </p:cNvPr>
            <p:cNvSpPr/>
            <p:nvPr/>
          </p:nvSpPr>
          <p:spPr>
            <a:xfrm rot="5400000">
              <a:off x="9101811" y="2377901"/>
              <a:ext cx="409497" cy="635308"/>
            </a:xfrm>
            <a:prstGeom prst="upArrow">
              <a:avLst>
                <a:gd name="adj1" fmla="val 72222"/>
                <a:gd name="adj2" fmla="val 5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5882C8C4-41FF-4C46-825F-288E3EB280AA}"/>
              </a:ext>
            </a:extLst>
          </p:cNvPr>
          <p:cNvSpPr txBox="1"/>
          <p:nvPr/>
        </p:nvSpPr>
        <p:spPr>
          <a:xfrm>
            <a:off x="10132743" y="1747520"/>
            <a:ext cx="496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zh-CN" altLang="en-US" sz="3600" dirty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AA33A1AF-21ED-4ADB-AF46-51F16CF106FC}"/>
              </a:ext>
            </a:extLst>
          </p:cNvPr>
          <p:cNvSpPr txBox="1"/>
          <p:nvPr/>
        </p:nvSpPr>
        <p:spPr>
          <a:xfrm>
            <a:off x="8667285" y="2944509"/>
            <a:ext cx="579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zh-CN" altLang="en-US" sz="3600" dirty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06DC40A7-D99A-449B-94C1-DA3A732D990C}"/>
              </a:ext>
            </a:extLst>
          </p:cNvPr>
          <p:cNvSpPr txBox="1"/>
          <p:nvPr/>
        </p:nvSpPr>
        <p:spPr>
          <a:xfrm>
            <a:off x="10132744" y="5630094"/>
            <a:ext cx="579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zh-CN" altLang="en-US" sz="3600" dirty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281A8ACD-E7B4-409B-922C-475676EEDA07}"/>
              </a:ext>
            </a:extLst>
          </p:cNvPr>
          <p:cNvSpPr txBox="1"/>
          <p:nvPr/>
        </p:nvSpPr>
        <p:spPr>
          <a:xfrm>
            <a:off x="11260132" y="4420832"/>
            <a:ext cx="579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zh-CN" altLang="en-US" sz="3600" dirty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C30DF8F2-B30A-4F07-9EB9-BF2A4080BB05}"/>
              </a:ext>
            </a:extLst>
          </p:cNvPr>
          <p:cNvGrpSpPr/>
          <p:nvPr/>
        </p:nvGrpSpPr>
        <p:grpSpPr>
          <a:xfrm>
            <a:off x="0" y="6410960"/>
            <a:ext cx="10871200" cy="461665"/>
            <a:chOff x="0" y="6410960"/>
            <a:chExt cx="10871200" cy="461665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256D0FA3-0989-4ECC-ACC2-354F67C4EE33}"/>
                </a:ext>
              </a:extLst>
            </p:cNvPr>
            <p:cNvSpPr txBox="1"/>
            <p:nvPr/>
          </p:nvSpPr>
          <p:spPr>
            <a:xfrm>
              <a:off x="111760" y="6410960"/>
              <a:ext cx="107594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Group Equivariant Convolutional Networks ICML</a:t>
              </a: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，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2016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7F05609F-91ED-44F0-BB13-F4C9550CEBD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410960"/>
              <a:ext cx="9763760" cy="0"/>
            </a:xfrm>
            <a:prstGeom prst="line">
              <a:avLst/>
            </a:prstGeom>
            <a:ln w="28575"/>
            <a:effectLst>
              <a:softEdge rad="1270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907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F9C038B-1542-4D35-AFCF-0B829D7A3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6" y="447039"/>
            <a:ext cx="12136544" cy="5125165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2A4FC575-5FF0-4749-BBB4-BDE584AB7D7C}"/>
              </a:ext>
            </a:extLst>
          </p:cNvPr>
          <p:cNvGrpSpPr/>
          <p:nvPr/>
        </p:nvGrpSpPr>
        <p:grpSpPr>
          <a:xfrm>
            <a:off x="0" y="6410960"/>
            <a:ext cx="10871200" cy="461665"/>
            <a:chOff x="0" y="6410960"/>
            <a:chExt cx="10871200" cy="461665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81E45D1B-94EA-43B2-A402-530FB8A2D3F9}"/>
                </a:ext>
              </a:extLst>
            </p:cNvPr>
            <p:cNvSpPr txBox="1"/>
            <p:nvPr/>
          </p:nvSpPr>
          <p:spPr>
            <a:xfrm>
              <a:off x="111760" y="6410960"/>
              <a:ext cx="107594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Rotation Equivariant CNNs for Digital Pathology</a:t>
              </a: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，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2018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7553A2BE-F010-443A-A314-26AD6B29463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410960"/>
              <a:ext cx="9763760" cy="0"/>
            </a:xfrm>
            <a:prstGeom prst="line">
              <a:avLst/>
            </a:prstGeom>
            <a:ln w="28575"/>
            <a:effectLst>
              <a:softEdge rad="1270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2388E39C-261A-4B39-9CDD-4497CA8AF821}"/>
              </a:ext>
            </a:extLst>
          </p:cNvPr>
          <p:cNvSpPr/>
          <p:nvPr/>
        </p:nvSpPr>
        <p:spPr>
          <a:xfrm>
            <a:off x="6792686" y="589721"/>
            <a:ext cx="2469502" cy="23637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405F57C-205E-48C0-85E5-CA429B818626}"/>
              </a:ext>
            </a:extLst>
          </p:cNvPr>
          <p:cNvSpPr/>
          <p:nvPr/>
        </p:nvSpPr>
        <p:spPr>
          <a:xfrm>
            <a:off x="6792686" y="3073136"/>
            <a:ext cx="2469502" cy="236375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037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>
            <a:extLst>
              <a:ext uri="{FF2B5EF4-FFF2-40B4-BE49-F238E27FC236}">
                <a16:creationId xmlns:a16="http://schemas.microsoft.com/office/drawing/2014/main" id="{8564FDA3-DB5F-4014-842F-6136F5BBC7D3}"/>
              </a:ext>
            </a:extLst>
          </p:cNvPr>
          <p:cNvGrpSpPr/>
          <p:nvPr/>
        </p:nvGrpSpPr>
        <p:grpSpPr>
          <a:xfrm>
            <a:off x="1644650" y="4993724"/>
            <a:ext cx="8306229" cy="688329"/>
            <a:chOff x="3035300" y="4161004"/>
            <a:chExt cx="8306229" cy="688329"/>
          </a:xfrm>
        </p:grpSpPr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77920DA7-ED88-4AD1-B01E-EC6710E875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35300" y="4272427"/>
              <a:ext cx="2899095" cy="445089"/>
            </a:xfrm>
            <a:prstGeom prst="rect">
              <a:avLst/>
            </a:prstGeom>
          </p:spPr>
        </p:pic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5AA02897-771E-4C36-8EE9-31882343C9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32450" y="4161004"/>
              <a:ext cx="5709079" cy="688329"/>
            </a:xfrm>
            <a:prstGeom prst="rect">
              <a:avLst/>
            </a:prstGeom>
          </p:spPr>
        </p:pic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093EC228-0748-4112-8741-9A895AE2CD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75947"/>
            <a:ext cx="12192000" cy="365012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1BADFB8-B977-487F-A8C2-435C0C184843}"/>
              </a:ext>
            </a:extLst>
          </p:cNvPr>
          <p:cNvSpPr txBox="1"/>
          <p:nvPr/>
        </p:nvSpPr>
        <p:spPr>
          <a:xfrm>
            <a:off x="1873379" y="395718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PointConv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Deep Convolutional Networks on 3D Point Clouds (CVPR,2019)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02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75667A5-AE89-4765-8E14-272168EBB179}"/>
              </a:ext>
            </a:extLst>
          </p:cNvPr>
          <p:cNvSpPr txBox="1"/>
          <p:nvPr/>
        </p:nvSpPr>
        <p:spPr>
          <a:xfrm>
            <a:off x="454088" y="4664533"/>
            <a:ext cx="8322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LieTransformer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Equivariant Self-Attention for Lie Groups(2021,ICML)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graph+conv+attention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31268EF-26D6-4121-81CA-5E9D0AFC0CA3}"/>
              </a:ext>
            </a:extLst>
          </p:cNvPr>
          <p:cNvSpPr txBox="1"/>
          <p:nvPr/>
        </p:nvSpPr>
        <p:spPr>
          <a:xfrm>
            <a:off x="454088" y="3702698"/>
            <a:ext cx="11992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Generalizing Convolutional Neural Networks for Equivariance to Lie Groups on Arbitrary Continuous Data(2020,ICML)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graph+conv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8FB9A63-EF2E-4ACC-BEDA-15D5EFB184DE}"/>
              </a:ext>
            </a:extLst>
          </p:cNvPr>
          <p:cNvSpPr txBox="1"/>
          <p:nvPr/>
        </p:nvSpPr>
        <p:spPr>
          <a:xfrm>
            <a:off x="454088" y="1648198"/>
            <a:ext cx="119929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SE(3)-Transformers: 3D Roto-Translation  Equivariant Attention Networks(NIPS,2020)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graph+conv+attention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0B6D93B-D6B9-4B42-9C54-F3E8602C4ED2}"/>
              </a:ext>
            </a:extLst>
          </p:cNvPr>
          <p:cNvSpPr txBox="1"/>
          <p:nvPr/>
        </p:nvSpPr>
        <p:spPr>
          <a:xfrm>
            <a:off x="394994" y="724868"/>
            <a:ext cx="119929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 field networks: Rotation- and translation-equivariant neural networks for 3d point clouds. (2018)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graph+conv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167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11E429DC-225F-436F-BC3D-9414EF79825A}"/>
              </a:ext>
            </a:extLst>
          </p:cNvPr>
          <p:cNvGrpSpPr/>
          <p:nvPr/>
        </p:nvGrpSpPr>
        <p:grpSpPr>
          <a:xfrm>
            <a:off x="7371184" y="2807994"/>
            <a:ext cx="4794053" cy="1179377"/>
            <a:chOff x="34212" y="884312"/>
            <a:chExt cx="6360531" cy="1799288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686D2822-303C-4F71-B15B-3CA0E9C8EF5E}"/>
                </a:ext>
              </a:extLst>
            </p:cNvPr>
            <p:cNvGrpSpPr/>
            <p:nvPr/>
          </p:nvGrpSpPr>
          <p:grpSpPr>
            <a:xfrm>
              <a:off x="34212" y="884312"/>
              <a:ext cx="6360531" cy="1657581"/>
              <a:chOff x="68424" y="970384"/>
              <a:chExt cx="6360531" cy="1657581"/>
            </a:xfrm>
          </p:grpSpPr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591783F7-7FE5-4870-83FB-AB3CCB146198}"/>
                  </a:ext>
                </a:extLst>
              </p:cNvPr>
              <p:cNvGrpSpPr/>
              <p:nvPr/>
            </p:nvGrpSpPr>
            <p:grpSpPr>
              <a:xfrm>
                <a:off x="68424" y="970384"/>
                <a:ext cx="5115639" cy="1657581"/>
                <a:chOff x="0" y="311020"/>
                <a:chExt cx="5115639" cy="1657581"/>
              </a:xfrm>
            </p:grpSpPr>
            <p:pic>
              <p:nvPicPr>
                <p:cNvPr id="15" name="图片 14">
                  <a:extLst>
                    <a:ext uri="{FF2B5EF4-FFF2-40B4-BE49-F238E27FC236}">
                      <a16:creationId xmlns:a16="http://schemas.microsoft.com/office/drawing/2014/main" id="{2A7669F2-AA70-4E5C-85FC-118EC9C31EE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0" y="311020"/>
                  <a:ext cx="5115639" cy="1657581"/>
                </a:xfrm>
                <a:prstGeom prst="rect">
                  <a:avLst/>
                </a:prstGeom>
              </p:spPr>
            </p:pic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1C71F8B8-062C-41C8-ADDA-2F487D94E016}"/>
                    </a:ext>
                  </a:extLst>
                </p:cNvPr>
                <p:cNvSpPr/>
                <p:nvPr/>
              </p:nvSpPr>
              <p:spPr>
                <a:xfrm>
                  <a:off x="1968471" y="507819"/>
                  <a:ext cx="788117" cy="335903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pic>
            <p:nvPicPr>
              <p:cNvPr id="19" name="图片 18">
                <a:extLst>
                  <a:ext uri="{FF2B5EF4-FFF2-40B4-BE49-F238E27FC236}">
                    <a16:creationId xmlns:a16="http://schemas.microsoft.com/office/drawing/2014/main" id="{903565A7-4BA2-4961-BD2C-63FB295B20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19869" y="1447793"/>
                <a:ext cx="1409086" cy="527767"/>
              </a:xfrm>
              <a:prstGeom prst="rect">
                <a:avLst/>
              </a:prstGeom>
            </p:spPr>
          </p:pic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9BD0EAC3-4C0E-435F-AC83-9DDBE326C639}"/>
                  </a:ext>
                </a:extLst>
              </p:cNvPr>
              <p:cNvSpPr/>
              <p:nvPr/>
            </p:nvSpPr>
            <p:spPr>
              <a:xfrm>
                <a:off x="3532656" y="2155438"/>
                <a:ext cx="601753" cy="256473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1918DB0D-EC29-481C-A7EA-45F68B19A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92031" y="2467546"/>
              <a:ext cx="2679765" cy="216054"/>
            </a:xfrm>
            <a:prstGeom prst="rect">
              <a:avLst/>
            </a:prstGeom>
          </p:spPr>
        </p:pic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9D294B5D-65AE-4F4F-BA32-AAC2B0E3FE16}"/>
              </a:ext>
            </a:extLst>
          </p:cNvPr>
          <p:cNvSpPr/>
          <p:nvPr/>
        </p:nvSpPr>
        <p:spPr>
          <a:xfrm>
            <a:off x="267476" y="1740977"/>
            <a:ext cx="102947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irreducible representations (or irreps):they can themselves not be block-diagonalized.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213DDD8B-4A15-46AE-BDF4-8C665185506A}"/>
              </a:ext>
            </a:extLst>
          </p:cNvPr>
          <p:cNvGrpSpPr/>
          <p:nvPr/>
        </p:nvGrpSpPr>
        <p:grpSpPr>
          <a:xfrm>
            <a:off x="226620" y="232531"/>
            <a:ext cx="10376485" cy="303268"/>
            <a:chOff x="161731" y="165040"/>
            <a:chExt cx="10376485" cy="303268"/>
          </a:xfrm>
        </p:grpSpPr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FD4EFE25-2DC0-44F7-87C9-67E4BB2AD90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1731" y="165040"/>
              <a:ext cx="7041502" cy="303268"/>
            </a:xfrm>
            <a:prstGeom prst="rect">
              <a:avLst/>
            </a:prstGeom>
          </p:spPr>
        </p:pic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66B34D80-FCFC-438E-91B2-9E11FF00B3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59690" y="238568"/>
              <a:ext cx="3378526" cy="229740"/>
            </a:xfrm>
            <a:prstGeom prst="rect">
              <a:avLst/>
            </a:prstGeom>
          </p:spPr>
        </p:pic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D9D3B6B3-E32B-4D01-91EF-58F89E778235}"/>
              </a:ext>
            </a:extLst>
          </p:cNvPr>
          <p:cNvGrpSpPr/>
          <p:nvPr/>
        </p:nvGrpSpPr>
        <p:grpSpPr>
          <a:xfrm>
            <a:off x="329682" y="1044320"/>
            <a:ext cx="8224576" cy="342435"/>
            <a:chOff x="329682" y="1044320"/>
            <a:chExt cx="8224576" cy="342435"/>
          </a:xfrm>
        </p:grpSpPr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B57D3660-3B35-4E95-A621-F84FBAA91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02237" y="1044320"/>
              <a:ext cx="4152021" cy="291649"/>
            </a:xfrm>
            <a:prstGeom prst="rect">
              <a:avLst/>
            </a:prstGeom>
          </p:spPr>
        </p:pic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1708A5C6-C5A8-463D-83F1-6A6D7DA1421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29682" y="1064814"/>
              <a:ext cx="3308062" cy="321941"/>
            </a:xfrm>
            <a:prstGeom prst="rect">
              <a:avLst/>
            </a:prstGeom>
          </p:spPr>
        </p:pic>
      </p:grpSp>
      <p:pic>
        <p:nvPicPr>
          <p:cNvPr id="29" name="图片 28">
            <a:extLst>
              <a:ext uri="{FF2B5EF4-FFF2-40B4-BE49-F238E27FC236}">
                <a16:creationId xmlns:a16="http://schemas.microsoft.com/office/drawing/2014/main" id="{E19BC878-8594-4ACA-A490-EDDFF622FC4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44007" y="1494081"/>
            <a:ext cx="1924319" cy="771633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EB257056-EF2C-4A96-8C9C-A75243680F3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481" y="3025842"/>
            <a:ext cx="7426433" cy="61375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37041E59-57E7-402A-B1A2-A8CA2305BB02}"/>
                  </a:ext>
                </a:extLst>
              </p:cNvPr>
              <p:cNvSpPr/>
              <p:nvPr/>
            </p:nvSpPr>
            <p:spPr>
              <a:xfrm>
                <a:off x="329682" y="4373874"/>
                <a:ext cx="983241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two representations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the </a:t>
                </a:r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same dimensionality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said to be </a:t>
                </a:r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equivalent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37041E59-57E7-402A-B1A2-A8CA2305BB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82" y="4373874"/>
                <a:ext cx="9832413" cy="369332"/>
              </a:xfrm>
              <a:prstGeom prst="rect">
                <a:avLst/>
              </a:prstGeom>
              <a:blipFill>
                <a:blip r:embed="rId11"/>
                <a:stretch>
                  <a:fillRect l="-496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图片 31">
            <a:extLst>
              <a:ext uri="{FF2B5EF4-FFF2-40B4-BE49-F238E27FC236}">
                <a16:creationId xmlns:a16="http://schemas.microsoft.com/office/drawing/2014/main" id="{EF0EC7F2-380F-4C1C-8EF4-45C7DA443F9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08425" y="5033953"/>
            <a:ext cx="4505645" cy="41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978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9AB41E7-2F96-4D23-9C76-C5A726D74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603" y="941638"/>
            <a:ext cx="2039235" cy="58097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46BB634-DCC4-40D1-BC34-5631B8BB1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7289" y="1038858"/>
            <a:ext cx="3844212" cy="26370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B701291-61EB-4EDC-A1AD-2D2FF9C1EF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1869" y="1693284"/>
            <a:ext cx="335161" cy="27531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12421C8-8C10-4184-B293-D663430957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3460" y="1764647"/>
            <a:ext cx="4678041" cy="20394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AABB758-A351-43E5-BE81-6A1C1A668B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7931" y="1746495"/>
            <a:ext cx="3107943" cy="24025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B4FC854-271D-45DB-90F7-15FC879BFC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75143" y="2594935"/>
            <a:ext cx="4026076" cy="32383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2EEBDC6-89F6-4CDE-B5EE-AA044C560AE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6603" y="2571089"/>
            <a:ext cx="1676634" cy="37152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150FC91-FDFD-4D96-860C-D2618C779CA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92512" y="2617537"/>
            <a:ext cx="4048690" cy="26673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1A77DF7-C9F5-49AB-AD06-4A1536B6EF39}"/>
              </a:ext>
            </a:extLst>
          </p:cNvPr>
          <p:cNvSpPr txBox="1"/>
          <p:nvPr/>
        </p:nvSpPr>
        <p:spPr>
          <a:xfrm>
            <a:off x="230155" y="199053"/>
            <a:ext cx="2039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SO3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FC85616-B3AD-4CD0-BCB1-2A093253296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7454" y="3810687"/>
            <a:ext cx="4579669" cy="41706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A0E2579-2ED8-48CF-B173-28CB4CF708B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42477" y="3422887"/>
            <a:ext cx="2909425" cy="58188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CED6D36-6BCA-40B8-99DE-CB8544561FA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74017" y="4088921"/>
            <a:ext cx="2054405" cy="58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896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0286D2F-4468-44D2-8F09-CBD329F3D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424"/>
            <a:ext cx="12192000" cy="270206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A1D07C2-20CA-4F36-9C6A-1E6C881D14E9}"/>
              </a:ext>
            </a:extLst>
          </p:cNvPr>
          <p:cNvSpPr txBox="1"/>
          <p:nvPr/>
        </p:nvSpPr>
        <p:spPr>
          <a:xfrm>
            <a:off x="506961" y="3604917"/>
            <a:ext cx="119929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 field networks: Rotation- and translation-equivariant neural networks for 3d point clouds. (2018)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graph+conv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7708D6B-8194-4180-B5E5-6A2950AC7278}"/>
              </a:ext>
            </a:extLst>
          </p:cNvPr>
          <p:cNvSpPr txBox="1"/>
          <p:nvPr/>
        </p:nvSpPr>
        <p:spPr>
          <a:xfrm>
            <a:off x="506961" y="4516898"/>
            <a:ext cx="119929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SE(3)-Transformers: 3D Roto-Translation  Equivariant Attention Networks(NIPS,2020)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graph+conv+attention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826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49EA69D-C4A8-4B38-ADA6-C54F7AA32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4132" y="139835"/>
            <a:ext cx="2619860" cy="80557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D4403B6-D4A1-41E6-A737-086356447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447" y="423125"/>
            <a:ext cx="4850692" cy="35363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FF5403D-2878-4BDB-8F2A-085847464B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0" y="1234987"/>
            <a:ext cx="8540621" cy="123095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F1E9F78-12A1-4F94-9960-5D315B8F8A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2905" y="1521865"/>
            <a:ext cx="3127575" cy="3286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803520A-9BEA-46CC-86E5-29F7390A5F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075" y="2901232"/>
            <a:ext cx="3390124" cy="522108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48C6B800-7073-4837-A058-1EE19442D96E}"/>
              </a:ext>
            </a:extLst>
          </p:cNvPr>
          <p:cNvGrpSpPr/>
          <p:nvPr/>
        </p:nvGrpSpPr>
        <p:grpSpPr>
          <a:xfrm>
            <a:off x="4746171" y="2887614"/>
            <a:ext cx="3862848" cy="459082"/>
            <a:chOff x="4491975" y="3662494"/>
            <a:chExt cx="4729137" cy="562037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E36A7B59-0AF2-4E9A-BC3E-5F21B83C4A1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91975" y="3697169"/>
              <a:ext cx="2970839" cy="492689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EE03E7B9-4148-4F9F-B33E-52E89FABA3A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325175" y="3662494"/>
              <a:ext cx="1895937" cy="562037"/>
            </a:xfrm>
            <a:prstGeom prst="rect">
              <a:avLst/>
            </a:prstGeom>
          </p:spPr>
        </p:pic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E6C72D60-8BA8-4AEF-A534-E0E1DCB5DC9D}"/>
              </a:ext>
            </a:extLst>
          </p:cNvPr>
          <p:cNvSpPr/>
          <p:nvPr/>
        </p:nvSpPr>
        <p:spPr>
          <a:xfrm>
            <a:off x="6074428" y="1405812"/>
            <a:ext cx="1551792" cy="5162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D6C5277-013C-4C00-9CF5-1FA6AFED8420}"/>
              </a:ext>
            </a:extLst>
          </p:cNvPr>
          <p:cNvSpPr/>
          <p:nvPr/>
        </p:nvSpPr>
        <p:spPr>
          <a:xfrm>
            <a:off x="7626220" y="1405812"/>
            <a:ext cx="429209" cy="51629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B82533C-2198-493E-92FC-114D6FC50B72}"/>
              </a:ext>
            </a:extLst>
          </p:cNvPr>
          <p:cNvSpPr/>
          <p:nvPr/>
        </p:nvSpPr>
        <p:spPr>
          <a:xfrm>
            <a:off x="2460171" y="4050380"/>
            <a:ext cx="911290" cy="50485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49BAF48-D921-459F-8475-39738891A64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60101" y="5169869"/>
            <a:ext cx="2369969" cy="1374908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52852927-1CE4-4F3F-9DCE-2A8210522F6D}"/>
              </a:ext>
            </a:extLst>
          </p:cNvPr>
          <p:cNvSpPr/>
          <p:nvPr/>
        </p:nvSpPr>
        <p:spPr>
          <a:xfrm>
            <a:off x="6998550" y="4057476"/>
            <a:ext cx="1184311" cy="51629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E6D0090-96F1-4883-9BE6-F6AA44609A74}"/>
              </a:ext>
            </a:extLst>
          </p:cNvPr>
          <p:cNvSpPr txBox="1"/>
          <p:nvPr/>
        </p:nvSpPr>
        <p:spPr>
          <a:xfrm>
            <a:off x="1105503" y="4766282"/>
            <a:ext cx="4853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function simulated through neural network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C111389-D414-47B8-B1F4-6A94F573B0C6}"/>
              </a:ext>
            </a:extLst>
          </p:cNvPr>
          <p:cNvSpPr txBox="1"/>
          <p:nvPr/>
        </p:nvSpPr>
        <p:spPr>
          <a:xfrm>
            <a:off x="6766580" y="4787181"/>
            <a:ext cx="4853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spherical harmonic 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D88705D5-50AF-4721-98FE-2DB629DE503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27922" y="0"/>
            <a:ext cx="1258048" cy="1374534"/>
          </a:xfrm>
          <a:prstGeom prst="rect">
            <a:avLst/>
          </a:prstGeom>
        </p:spPr>
      </p:pic>
      <p:grpSp>
        <p:nvGrpSpPr>
          <p:cNvPr id="24" name="组合 23">
            <a:extLst>
              <a:ext uri="{FF2B5EF4-FFF2-40B4-BE49-F238E27FC236}">
                <a16:creationId xmlns:a16="http://schemas.microsoft.com/office/drawing/2014/main" id="{18529956-68C3-45A3-8715-4ABD03F161E7}"/>
              </a:ext>
            </a:extLst>
          </p:cNvPr>
          <p:cNvGrpSpPr/>
          <p:nvPr/>
        </p:nvGrpSpPr>
        <p:grpSpPr>
          <a:xfrm>
            <a:off x="315189" y="3942237"/>
            <a:ext cx="11135291" cy="800810"/>
            <a:chOff x="329681" y="3942237"/>
            <a:chExt cx="11135291" cy="800810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6B616A2B-7526-471F-B436-490AB2E852D2}"/>
                </a:ext>
              </a:extLst>
            </p:cNvPr>
            <p:cNvSpPr/>
            <p:nvPr/>
          </p:nvSpPr>
          <p:spPr>
            <a:xfrm>
              <a:off x="8930070" y="4057476"/>
              <a:ext cx="253490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 err="1">
                  <a:latin typeface="NimbusRomNo9L-Regu"/>
                </a:rPr>
                <a:t>Clebsch</a:t>
              </a:r>
              <a:r>
                <a:rPr lang="en-US" altLang="zh-CN" dirty="0">
                  <a:latin typeface="NimbusRomNo9L-Regu"/>
                </a:rPr>
                <a:t>-Gordan matrices</a:t>
              </a:r>
              <a:endParaRPr lang="zh-CN" altLang="en-US" dirty="0"/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DE0E8636-7DC1-485F-8A37-88ED28ED327F}"/>
                </a:ext>
              </a:extLst>
            </p:cNvPr>
            <p:cNvGrpSpPr/>
            <p:nvPr/>
          </p:nvGrpSpPr>
          <p:grpSpPr>
            <a:xfrm>
              <a:off x="329681" y="3942237"/>
              <a:ext cx="8461493" cy="800810"/>
              <a:chOff x="329681" y="3942237"/>
              <a:chExt cx="8461493" cy="800810"/>
            </a:xfrm>
          </p:grpSpPr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3124E774-A4B3-4124-9F50-273504C999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9681" y="3942237"/>
                <a:ext cx="8461493" cy="800810"/>
              </a:xfrm>
              <a:prstGeom prst="rect">
                <a:avLst/>
              </a:prstGeom>
            </p:spPr>
          </p:pic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EB137D8A-69CA-410B-99D5-E4DEA8A14519}"/>
                  </a:ext>
                </a:extLst>
              </p:cNvPr>
              <p:cNvSpPr/>
              <p:nvPr/>
            </p:nvSpPr>
            <p:spPr>
              <a:xfrm>
                <a:off x="8202613" y="4050380"/>
                <a:ext cx="429209" cy="516294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65905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A5DDCE9-6F26-4254-9E24-FC7773887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31" y="1812138"/>
            <a:ext cx="5648024" cy="51187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F6973CC-D138-46AD-BF73-1F4F30CA8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" y="228747"/>
            <a:ext cx="7713200" cy="11117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7F13165F-92F4-407F-9AD2-C5A2D321AF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713" y="4494276"/>
            <a:ext cx="8461493" cy="800810"/>
          </a:xfrm>
          <a:prstGeom prst="rect">
            <a:avLst/>
          </a:prstGeom>
        </p:spPr>
      </p:pic>
      <p:grpSp>
        <p:nvGrpSpPr>
          <p:cNvPr id="19" name="组合 18">
            <a:extLst>
              <a:ext uri="{FF2B5EF4-FFF2-40B4-BE49-F238E27FC236}">
                <a16:creationId xmlns:a16="http://schemas.microsoft.com/office/drawing/2014/main" id="{6C96B040-212F-43E9-A06D-BE25C3A927A7}"/>
              </a:ext>
            </a:extLst>
          </p:cNvPr>
          <p:cNvGrpSpPr/>
          <p:nvPr/>
        </p:nvGrpSpPr>
        <p:grpSpPr>
          <a:xfrm>
            <a:off x="161731" y="2861220"/>
            <a:ext cx="10725717" cy="897140"/>
            <a:chOff x="211493" y="3226829"/>
            <a:chExt cx="10725717" cy="897140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0321E320-7E48-410A-A78C-18D53778F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08762" y="3325222"/>
              <a:ext cx="4528448" cy="696684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7887914E-FBB3-46C2-A711-E3E5610B96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493" y="3226829"/>
              <a:ext cx="5462944" cy="897140"/>
            </a:xfrm>
            <a:prstGeom prst="rect">
              <a:avLst/>
            </a:prstGeom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5FF225B-499B-4B7A-A569-81681F379A02}"/>
                </a:ext>
              </a:extLst>
            </p:cNvPr>
            <p:cNvSpPr/>
            <p:nvPr/>
          </p:nvSpPr>
          <p:spPr>
            <a:xfrm>
              <a:off x="2755639" y="3429000"/>
              <a:ext cx="1449357" cy="50454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3FC729D-8A88-415D-884E-5C7C9C151838}"/>
                </a:ext>
              </a:extLst>
            </p:cNvPr>
            <p:cNvSpPr/>
            <p:nvPr/>
          </p:nvSpPr>
          <p:spPr>
            <a:xfrm>
              <a:off x="4235122" y="3428999"/>
              <a:ext cx="990021" cy="4891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箭头: 左右 17">
              <a:extLst>
                <a:ext uri="{FF2B5EF4-FFF2-40B4-BE49-F238E27FC236}">
                  <a16:creationId xmlns:a16="http://schemas.microsoft.com/office/drawing/2014/main" id="{93480C24-EA40-43A1-828F-1D743A8E84D8}"/>
                </a:ext>
              </a:extLst>
            </p:cNvPr>
            <p:cNvSpPr/>
            <p:nvPr/>
          </p:nvSpPr>
          <p:spPr>
            <a:xfrm>
              <a:off x="5536163" y="3600267"/>
              <a:ext cx="1119674" cy="223935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3144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4824630-C508-44E6-A551-F5C4647D7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635" y="5653365"/>
            <a:ext cx="7836730" cy="84702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5F1789E-C5D2-40BF-B637-F3BA1C241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7168" y="0"/>
            <a:ext cx="8027178" cy="467530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11848EF-0AD9-4032-A7BC-0858EB6243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600" y="4675305"/>
            <a:ext cx="5106314" cy="80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704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square">
        <a:spAutoFit/>
      </a:bodyPr>
      <a:lstStyle>
        <a:defPPr algn="l">
          <a:defRPr sz="2000" dirty="0" smtClean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spDef>
    <a:txDef>
      <a:spPr>
        <a:noFill/>
      </a:spPr>
      <a:bodyPr wrap="square" rtlCol="0">
        <a:spAutoFit/>
      </a:bodyPr>
      <a:lstStyle>
        <a:defPPr algn="l">
          <a:defRPr dirty="0" smtClean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286</Words>
  <Application>Microsoft Office PowerPoint</Application>
  <PresentationFormat>宽屏</PresentationFormat>
  <Paragraphs>37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NimbusRomNo9L-Regu</vt:lpstr>
      <vt:lpstr>等线</vt:lpstr>
      <vt:lpstr>等线 Light</vt:lpstr>
      <vt:lpstr>宋体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yangkaifan1</dc:creator>
  <cp:lastModifiedBy>yangkaifan1</cp:lastModifiedBy>
  <cp:revision>59</cp:revision>
  <dcterms:created xsi:type="dcterms:W3CDTF">2021-11-21T09:37:06Z</dcterms:created>
  <dcterms:modified xsi:type="dcterms:W3CDTF">2021-11-21T14:07:11Z</dcterms:modified>
</cp:coreProperties>
</file>