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45000d17d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45000d17d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45000d17d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45000d17d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45000d17d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45000d17d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45000d17d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45000d17d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45000d17d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45000d17d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45000d17d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45000d17d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45000d17d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45000d17d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45000d17d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45000d17d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45000d17d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45000d17d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45000d17d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45000d17d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45000d17d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45000d17d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45000d17d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45000d17d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yzhou132@sheffield.ac.uk" TargetMode="External"/><Relationship Id="rId4" Type="http://schemas.openxmlformats.org/officeDocument/2006/relationships/hyperlink" Target="https://vle.shef.ac.uk/webapps/blackboard/execute/courseMain?course_id=_83857_1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hyperlink" Target="https://www.youtube.com/watch?v=gD80xdT_uL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ffxiong/uaspeech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8025000" cy="18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Getting an Automatic Dysarthric Speech Recognition  System to work better for people with speech disorders</a:t>
            </a:r>
            <a:endParaRPr sz="3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32486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Name: </a:t>
            </a:r>
            <a:r>
              <a:rPr lang="en-GB"/>
              <a:t>Y</a:t>
            </a:r>
            <a:r>
              <a:rPr lang="en-GB"/>
              <a:t>anghao Zhou    </a:t>
            </a:r>
            <a:r>
              <a:rPr b="1" lang="en-GB"/>
              <a:t>Email: </a:t>
            </a:r>
            <a:r>
              <a:rPr lang="en-GB"/>
              <a:t>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yzhou132@sheffield.ac.uk</a:t>
            </a:r>
            <a:r>
              <a:rPr lang="en-GB"/>
              <a:t>     </a:t>
            </a:r>
            <a:r>
              <a:rPr b="1" lang="en-GB"/>
              <a:t> MSc Program: </a:t>
            </a:r>
            <a:r>
              <a:rPr lang="en-GB"/>
              <a:t>CSSLP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Supervisor: </a:t>
            </a:r>
            <a:r>
              <a:rPr lang="en-GB"/>
              <a:t>Heidi Christensen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2" y="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667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>
                <a:uFill>
                  <a:noFill/>
                </a:uFill>
                <a:hlinkClick r:id="rId4"/>
              </a:rPr>
              <a:t>COM - MSc Dissertation (2019-20)</a:t>
            </a:r>
            <a:endParaRPr b="1" sz="1200"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641425" y="20299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Good organization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 data preparation can reduce the WER.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Reducing the speed of speech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removing the silence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both can reduce the WER.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Feature+Pitch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 work better on most </a:t>
            </a: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moderate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mild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dysarthric speech in DNN.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MFCCs can reduce the </a:t>
            </a: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overall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speaker’s WER in DNN.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built a better ADSR system compared to previous research.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 txBox="1"/>
          <p:nvPr/>
        </p:nvSpPr>
        <p:spPr>
          <a:xfrm>
            <a:off x="1417875" y="4273200"/>
            <a:ext cx="5945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However, the dysarthric speech with severe is still hard to recognize.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727650" y="1357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Further Work</a:t>
            </a:r>
            <a:endParaRPr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Exploring the SD and SI based on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Fbank+Pitch  and MFCCs+Pitch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Combining the segmentation and augmentation with Fbank+Pitch or MFCCs in DNN-HMM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Tring different models like GCN or different augmentation method like volume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perturb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Tring the LF-MMI in the UA-speech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the Torgo by the different language model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</a:t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[1] D. Povey, A. Ghoshal, G. Boulianne, L. Burget, O. Glembek, N. Goel, M. Hannemann,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P. Motlicek, Y. Qian, P. Schwarz et al. , “The kaldi speech recognition toolkit,” in IEEE 2011 workshop  on automatic  speech  recognition and  understanding, no. CONF.    IEEE Signal Processing Society, 2011.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[2] </a:t>
            </a:r>
            <a:r>
              <a:rPr lang="en-GB"/>
              <a:t>F.   Xiong,   J.   Barker,   and   H.   Christensen,   “Deep   learning   of   articulatory-based representations and applications for improving dysarthric speech recognition,” in Speech Communication; 13th ITG-Symposium.    VDE, 2018, pp. 1–5.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				      Question &amp; Answer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</a:t>
            </a:r>
            <a:r>
              <a:rPr lang="en-GB"/>
              <a:t>Thank you so much！</a:t>
            </a:r>
            <a:endParaRPr/>
          </a:p>
        </p:txBody>
      </p:sp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2804850" y="2546450"/>
            <a:ext cx="3534300" cy="13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I would like to express my gratitude to all of my supervisors and teachers in the University of Sheffield. Thanks for their support and help, understanding and kindness.</a:t>
            </a:r>
            <a:endParaRPr/>
          </a:p>
        </p:txBody>
      </p:sp>
      <p:sp>
        <p:nvSpPr>
          <p:cNvPr id="205" name="Google Shape;205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</a:t>
            </a:r>
            <a:r>
              <a:rPr lang="en-GB"/>
              <a:t>troduction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02675"/>
            <a:ext cx="7688700" cy="27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</a:t>
            </a:r>
            <a:r>
              <a:rPr lang="en-GB"/>
              <a:t>hat is Dysarthria？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Dysarthric speech + ASR = ADSR!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ASR tools may not work well on dysarthric speech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So we need to build ADSR system to</a:t>
            </a:r>
            <a:r>
              <a:rPr lang="en-GB"/>
              <a:t> help people with speech disorders!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What a beneficial and exciting area in Speech Technology!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350" y="506750"/>
            <a:ext cx="4501651" cy="253217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5735225" y="4641875"/>
            <a:ext cx="3322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Picture reference: </a:t>
            </a:r>
            <a:r>
              <a:rPr lang="en-GB" sz="1100" u="sng">
                <a:solidFill>
                  <a:schemeClr val="hlink"/>
                </a:solidFill>
                <a:hlinkClick r:id="rId4"/>
              </a:rPr>
              <a:t>https://www.youtube.com/watch?v=gD80xdT_uLE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 rot="585098">
            <a:off x="5975250" y="3406665"/>
            <a:ext cx="2676269" cy="7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Lato"/>
                <a:ea typeface="Lato"/>
                <a:cs typeface="Lato"/>
                <a:sym typeface="Lato"/>
              </a:rPr>
              <a:t>General or Personalized?</a:t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727650" y="1329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</a:t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727650" y="2031938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 dataset we used and what tools we used: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UA-speech   (13 CTL, 15 DYS) ,   Kaldi [1] Toolkit on ShARC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We had a baseline based on </a:t>
            </a:r>
            <a:r>
              <a:rPr b="1" lang="en-GB"/>
              <a:t>GMM-HMM model 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then explored new ideas to improve the ADSR system: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-GB"/>
              <a:t>Better Data preparation</a:t>
            </a:r>
            <a:endParaRPr b="1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-GB"/>
              <a:t>Speech Modification</a:t>
            </a:r>
            <a:endParaRPr b="1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-GB"/>
              <a:t>Combining Feature with Pitch (F0)</a:t>
            </a:r>
            <a:endParaRPr b="1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-GB"/>
              <a:t>Hybrid DNN-HMM.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Then evaluation on models with </a:t>
            </a:r>
            <a:r>
              <a:rPr b="1" lang="en-GB"/>
              <a:t>Word Error Rate (WER)</a:t>
            </a:r>
            <a:endParaRPr b="1"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3625" y="721388"/>
            <a:ext cx="3276600" cy="30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9638" y="3740825"/>
            <a:ext cx="2570226" cy="1024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15"/>
          <p:cNvGrpSpPr/>
          <p:nvPr/>
        </p:nvGrpSpPr>
        <p:grpSpPr>
          <a:xfrm>
            <a:off x="3493975" y="1445500"/>
            <a:ext cx="2291400" cy="826400"/>
            <a:chOff x="3426300" y="1420075"/>
            <a:chExt cx="2291400" cy="826400"/>
          </a:xfrm>
        </p:grpSpPr>
        <p:sp>
          <p:nvSpPr>
            <p:cNvPr id="109" name="Google Shape;109;p15"/>
            <p:cNvSpPr txBox="1"/>
            <p:nvPr/>
          </p:nvSpPr>
          <p:spPr>
            <a:xfrm>
              <a:off x="3426300" y="1420075"/>
              <a:ext cx="22335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Lato"/>
                  <a:ea typeface="Lato"/>
                  <a:cs typeface="Lato"/>
                  <a:sym typeface="Lato"/>
                </a:rPr>
                <a:t>Control = Typical speaker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0" name="Google Shape;110;p15"/>
            <p:cNvSpPr txBox="1"/>
            <p:nvPr/>
          </p:nvSpPr>
          <p:spPr>
            <a:xfrm>
              <a:off x="3426300" y="1711275"/>
              <a:ext cx="2291400" cy="53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Lato"/>
                  <a:ea typeface="Lato"/>
                  <a:cs typeface="Lato"/>
                  <a:sym typeface="Lato"/>
                </a:rPr>
                <a:t>DYS = Dysarthric speaker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Baseline</a:t>
            </a:r>
            <a:endParaRPr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675350" y="21005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Xiong’s Baseline: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</a:t>
            </a:r>
            <a:r>
              <a:rPr lang="en-GB"/>
              <a:t>est WER of GMM-HMM: </a:t>
            </a:r>
            <a:r>
              <a:rPr b="1" lang="en-GB"/>
              <a:t>48.60 %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Best WER of DNN-HMM: </a:t>
            </a:r>
            <a:r>
              <a:rPr b="1" lang="en-GB"/>
              <a:t>48.36%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ref: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https://github.com/ffxiong/uaspeech</a:t>
            </a:r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1675" y="1090600"/>
            <a:ext cx="3848100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/>
          <p:nvPr/>
        </p:nvSpPr>
        <p:spPr>
          <a:xfrm>
            <a:off x="4290300" y="4177000"/>
            <a:ext cx="34953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Baseline results with traditional ASR setup for UA-Speech corpus.[2]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729450" y="3441225"/>
            <a:ext cx="2986800" cy="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 found that </a:t>
            </a:r>
            <a:r>
              <a:rPr b="1"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fMLLR feature </a:t>
            </a: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could improve the performance of ADSR system.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of the ADSR System</a:t>
            </a:r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742362"/>
            <a:ext cx="4521650" cy="342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2075" y="2119400"/>
            <a:ext cx="3965799" cy="267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preparation in baseline</a:t>
            </a:r>
            <a:endParaRPr/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794350" y="3615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0E10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CTLALL: </a:t>
            </a:r>
            <a:r>
              <a:rPr lang="en-GB" sz="800">
                <a:solidFill>
                  <a:srgbClr val="0E10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Both training(B1 and B3) and test sets(B2) are Control data</a:t>
            </a:r>
            <a:endParaRPr sz="800">
              <a:solidFill>
                <a:srgbClr val="0E101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0E10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CTL:</a:t>
            </a:r>
            <a:r>
              <a:rPr lang="en-GB" sz="800">
                <a:solidFill>
                  <a:srgbClr val="0E10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The training set is control data(all), but the test set uses dysarthric speech data(B2) </a:t>
            </a:r>
            <a:endParaRPr sz="800">
              <a:solidFill>
                <a:srgbClr val="0E101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0E10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DYS:</a:t>
            </a:r>
            <a:r>
              <a:rPr lang="en-GB" sz="800">
                <a:solidFill>
                  <a:srgbClr val="0E10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Both the training and test sets are dysarthric speech data, and B1 and B3 are train set, B2 is test set.</a:t>
            </a:r>
            <a:endParaRPr sz="800">
              <a:solidFill>
                <a:srgbClr val="0E101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0E10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MIX: </a:t>
            </a:r>
            <a:r>
              <a:rPr lang="en-GB" sz="800">
                <a:solidFill>
                  <a:srgbClr val="0E10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training set with a mix of control data(all) and dysarthric speech data(B1, B3) and the testing set just uses dysarthric speech data(B2) M</a:t>
            </a:r>
            <a:endParaRPr sz="800">
              <a:solidFill>
                <a:srgbClr val="0E101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87713"/>
            <a:ext cx="7989499" cy="177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/>
        </p:nvSpPr>
        <p:spPr>
          <a:xfrm>
            <a:off x="1229350" y="4477950"/>
            <a:ext cx="6989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00">
                <a:latin typeface="Lato"/>
                <a:ea typeface="Lato"/>
                <a:cs typeface="Lato"/>
                <a:sym typeface="Lato"/>
              </a:rPr>
              <a:t>MIX Style data preparation + LDA+MLLT+SAT could generate the Best Result</a:t>
            </a:r>
            <a:endParaRPr b="1" i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Augmentation / Speech Segmentation</a:t>
            </a:r>
            <a:endParaRPr/>
          </a:p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664525" y="21438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Augmentation: Changing the speed of speech file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Segmentation: removing the silence of speech file        </a:t>
            </a:r>
            <a:r>
              <a:rPr lang="en-GB" sz="1400">
                <a:solidFill>
                  <a:srgbClr val="000000"/>
                </a:solidFill>
              </a:rPr>
              <a:t>    replace the mlf files to mlf(segment already)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4572000" y="2143800"/>
            <a:ext cx="19803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1.0 speed -&gt; 1.1 speed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075" y="3103623"/>
            <a:ext cx="7384051" cy="109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/>
        </p:nvSpPr>
        <p:spPr>
          <a:xfrm>
            <a:off x="3239100" y="2801500"/>
            <a:ext cx="2669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 Based on GMM-HMM Model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1713000" y="4284350"/>
            <a:ext cx="5718000" cy="7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Speech augmentation and Re-segmentation could make a </a:t>
            </a:r>
            <a:r>
              <a:rPr b="1" lang="en-GB" sz="1600"/>
              <a:t>significant improvement in GMM-HMM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 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Extraction</a:t>
            </a:r>
            <a:endParaRPr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727650" y="2057225"/>
            <a:ext cx="7688700" cy="26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General feature: </a:t>
            </a:r>
            <a:r>
              <a:rPr b="1" lang="en-GB"/>
              <a:t>MFCCs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       </a:t>
            </a:r>
            <a:r>
              <a:rPr b="1" lang="en-GB"/>
              <a:t> Filter Bank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UAspeech: </a:t>
            </a:r>
            <a:r>
              <a:rPr b="1" lang="en-GB"/>
              <a:t>Spastic dysarthria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In this case, a low pitch with pitch breaks often occurs.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Pitch features have long known to be useful for ASR        </a:t>
            </a:r>
            <a:endParaRPr/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1249" y="874974"/>
            <a:ext cx="4387601" cy="2783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20"/>
          <p:cNvCxnSpPr/>
          <p:nvPr/>
        </p:nvCxnSpPr>
        <p:spPr>
          <a:xfrm flipH="1" rot="10800000">
            <a:off x="2662050" y="1969150"/>
            <a:ext cx="4837200" cy="2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0"/>
          <p:cNvCxnSpPr/>
          <p:nvPr/>
        </p:nvCxnSpPr>
        <p:spPr>
          <a:xfrm>
            <a:off x="2943450" y="2727074"/>
            <a:ext cx="4750500" cy="45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0"/>
          <p:cNvSpPr txBox="1"/>
          <p:nvPr/>
        </p:nvSpPr>
        <p:spPr>
          <a:xfrm>
            <a:off x="7185350" y="3863200"/>
            <a:ext cx="166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Pitch was removed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0" name="Google Shape;160;p20"/>
          <p:cNvCxnSpPr/>
          <p:nvPr/>
        </p:nvCxnSpPr>
        <p:spPr>
          <a:xfrm rot="10800000">
            <a:off x="7867200" y="3592600"/>
            <a:ext cx="54000" cy="27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0"/>
          <p:cNvSpPr txBox="1"/>
          <p:nvPr/>
        </p:nvSpPr>
        <p:spPr>
          <a:xfrm>
            <a:off x="2163050" y="4095175"/>
            <a:ext cx="6688800" cy="11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Our idea in dissertation  for dysarthric speech recognition: </a:t>
            </a:r>
            <a:endParaRPr i="1"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-GB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Using the </a:t>
            </a:r>
            <a:r>
              <a:rPr b="1" i="1" lang="en-GB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Features with 3 dimentional Pitch</a:t>
            </a:r>
            <a:endParaRPr b="1" i="1"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i="1"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for different </a:t>
            </a:r>
            <a:r>
              <a:rPr lang="en-GB"/>
              <a:t>Features</a:t>
            </a:r>
            <a:endParaRPr/>
          </a:p>
        </p:txBody>
      </p:sp>
      <p:sp>
        <p:nvSpPr>
          <p:cNvPr id="168" name="Google Shape;168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825" y="1853850"/>
            <a:ext cx="4147726" cy="3045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21"/>
          <p:cNvGrpSpPr/>
          <p:nvPr/>
        </p:nvGrpSpPr>
        <p:grpSpPr>
          <a:xfrm>
            <a:off x="5469575" y="2615850"/>
            <a:ext cx="3581875" cy="2076550"/>
            <a:chOff x="5393375" y="1853850"/>
            <a:chExt cx="3581875" cy="2076550"/>
          </a:xfrm>
        </p:grpSpPr>
        <p:sp>
          <p:nvSpPr>
            <p:cNvPr id="171" name="Google Shape;171;p21"/>
            <p:cNvSpPr txBox="1"/>
            <p:nvPr/>
          </p:nvSpPr>
          <p:spPr>
            <a:xfrm>
              <a:off x="5393375" y="1853850"/>
              <a:ext cx="3142800" cy="53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latin typeface="Lato"/>
                  <a:ea typeface="Lato"/>
                  <a:cs typeface="Lato"/>
                  <a:sym typeface="Lato"/>
                </a:rPr>
                <a:t>Base:</a:t>
              </a:r>
              <a:r>
                <a:rPr lang="en-GB">
                  <a:latin typeface="Lato"/>
                  <a:ea typeface="Lato"/>
                  <a:cs typeface="Lato"/>
                  <a:sym typeface="Lato"/>
                </a:rPr>
                <a:t> Baseline system based MFCCs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Lato"/>
                  <a:ea typeface="Lato"/>
                  <a:cs typeface="Lato"/>
                  <a:sym typeface="Lato"/>
                </a:rPr>
                <a:t>(GMM-HMM with MIX style)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2" name="Google Shape;172;p21"/>
            <p:cNvSpPr txBox="1"/>
            <p:nvPr/>
          </p:nvSpPr>
          <p:spPr>
            <a:xfrm>
              <a:off x="5441850" y="2389050"/>
              <a:ext cx="2976300" cy="53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latin typeface="Lato"/>
                  <a:ea typeface="Lato"/>
                  <a:cs typeface="Lato"/>
                  <a:sym typeface="Lato"/>
                </a:rPr>
                <a:t>Sys1: </a:t>
              </a:r>
              <a:r>
                <a:rPr lang="en-GB">
                  <a:latin typeface="Lato"/>
                  <a:ea typeface="Lato"/>
                  <a:cs typeface="Lato"/>
                  <a:sym typeface="Lato"/>
                </a:rPr>
                <a:t>DNN-HMM with MIX style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Lato"/>
                  <a:ea typeface="Lato"/>
                  <a:cs typeface="Lato"/>
                  <a:sym typeface="Lato"/>
                </a:rPr>
                <a:t>	Based on MFCCs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3" name="Google Shape;173;p21"/>
            <p:cNvSpPr txBox="1"/>
            <p:nvPr/>
          </p:nvSpPr>
          <p:spPr>
            <a:xfrm>
              <a:off x="5441850" y="2892125"/>
              <a:ext cx="2976300" cy="53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latin typeface="Lato"/>
                  <a:ea typeface="Lato"/>
                  <a:cs typeface="Lato"/>
                  <a:sym typeface="Lato"/>
                </a:rPr>
                <a:t>Sys2: </a:t>
              </a:r>
              <a:r>
                <a:rPr lang="en-GB">
                  <a:latin typeface="Lato"/>
                  <a:ea typeface="Lato"/>
                  <a:cs typeface="Lato"/>
                  <a:sym typeface="Lato"/>
                </a:rPr>
                <a:t>DNN-HMM with MIX style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Lato"/>
                  <a:ea typeface="Lato"/>
                  <a:cs typeface="Lato"/>
                  <a:sym typeface="Lato"/>
                </a:rPr>
                <a:t>	Based on Filter Bank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4" name="Google Shape;174;p21"/>
            <p:cNvSpPr txBox="1"/>
            <p:nvPr/>
          </p:nvSpPr>
          <p:spPr>
            <a:xfrm>
              <a:off x="5441850" y="3395200"/>
              <a:ext cx="3533400" cy="53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latin typeface="Lato"/>
                  <a:ea typeface="Lato"/>
                  <a:cs typeface="Lato"/>
                  <a:sym typeface="Lato"/>
                </a:rPr>
                <a:t>Sys3: </a:t>
              </a:r>
              <a:r>
                <a:rPr lang="en-GB">
                  <a:latin typeface="Lato"/>
                  <a:ea typeface="Lato"/>
                  <a:cs typeface="Lato"/>
                  <a:sym typeface="Lato"/>
                </a:rPr>
                <a:t>DNN-HMM with MIX style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Lato"/>
                  <a:ea typeface="Lato"/>
                  <a:cs typeface="Lato"/>
                  <a:sym typeface="Lato"/>
                </a:rPr>
                <a:t>	Based on Filter Bank with 3d </a:t>
              </a:r>
              <a:r>
                <a:rPr b="1" lang="en-GB">
                  <a:latin typeface="Lato"/>
                  <a:ea typeface="Lato"/>
                  <a:cs typeface="Lato"/>
                  <a:sym typeface="Lato"/>
                </a:rPr>
                <a:t>Pitch</a:t>
              </a:r>
              <a:endParaRPr b="1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75" name="Google Shape;175;p21"/>
          <p:cNvSpPr txBox="1"/>
          <p:nvPr/>
        </p:nvSpPr>
        <p:spPr>
          <a:xfrm>
            <a:off x="5524400" y="4581250"/>
            <a:ext cx="2727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Lato"/>
                <a:ea typeface="Lato"/>
                <a:cs typeface="Lato"/>
                <a:sym typeface="Lato"/>
              </a:rPr>
              <a:t>The best result is Sys1!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5470500" y="1699075"/>
            <a:ext cx="3142800" cy="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DYS Column: Dysarthric Symptoms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SP: </a:t>
            </a:r>
            <a:r>
              <a:rPr b="1"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Spastic Symptom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CP: Cerebral Palsy Symptom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MIX: Mixed with above two symptoms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