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42" r:id="rId3"/>
    <p:sldId id="376" r:id="rId4"/>
    <p:sldId id="343" r:id="rId5"/>
    <p:sldId id="346" r:id="rId6"/>
    <p:sldId id="377" r:id="rId7"/>
    <p:sldId id="379" r:id="rId8"/>
    <p:sldId id="366" r:id="rId9"/>
    <p:sldId id="355" r:id="rId10"/>
    <p:sldId id="397" r:id="rId11"/>
    <p:sldId id="398" r:id="rId12"/>
    <p:sldId id="399" r:id="rId13"/>
    <p:sldId id="400" r:id="rId14"/>
    <p:sldId id="401" r:id="rId15"/>
    <p:sldId id="402" r:id="rId16"/>
    <p:sldId id="390" r:id="rId17"/>
    <p:sldId id="403" r:id="rId18"/>
    <p:sldId id="404" r:id="rId19"/>
    <p:sldId id="405" r:id="rId20"/>
    <p:sldId id="406" r:id="rId21"/>
    <p:sldId id="375" r:id="rId22"/>
  </p:sldIdLst>
  <p:sldSz cx="9144000" cy="5145088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melia BT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melia BT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melia BT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melia BT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melia BT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melia BT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melia BT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melia BT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melia BT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179C31"/>
    <a:srgbClr val="187821"/>
    <a:srgbClr val="009D2D"/>
    <a:srgbClr val="009E00"/>
    <a:srgbClr val="11981F"/>
    <a:srgbClr val="0DA31B"/>
    <a:srgbClr val="4BF4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97" autoAdjust="0"/>
    <p:restoredTop sz="94660"/>
  </p:normalViewPr>
  <p:slideViewPr>
    <p:cSldViewPr>
      <p:cViewPr varScale="1">
        <p:scale>
          <a:sx n="93" d="100"/>
          <a:sy n="93" d="100"/>
        </p:scale>
        <p:origin x="684" y="72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45009425-7D28-4AE9-9390-D1E329DD12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5252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9F96CFA8-3050-428A-B463-2A1972A380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34871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D9C00E-26A7-4D7A-81B8-A354F8B88B00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3936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326C7C7-5D1E-479B-AF6E-D3C8D1000C82}" type="slidenum">
              <a:rPr lang="en-US" altLang="zh-CN" b="0" smtClean="0">
                <a:ea typeface="华文细黑" pitchFamily="2" charset="-122"/>
              </a:rPr>
              <a:pPr eaLnBrk="1" hangingPunct="1"/>
              <a:t>2</a:t>
            </a:fld>
            <a:endParaRPr lang="en-US" altLang="zh-CN" b="0" dirty="0" smtClean="0"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3075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itchFamily="34" charset="0"/>
            </a:endParaRPr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9pPr>
          </a:lstStyle>
          <a:p>
            <a:pPr eaLnBrk="1" hangingPunct="1"/>
            <a:fld id="{D80AE0F1-CDD0-4E65-8D96-3BE2E8C45230}" type="slidenum">
              <a:rPr lang="en-US" altLang="zh-CN" b="0" smtClean="0">
                <a:latin typeface="Arial" pitchFamily="34" charset="0"/>
                <a:ea typeface="华文细黑" pitchFamily="2" charset="-122"/>
              </a:rPr>
              <a:pPr eaLnBrk="1" hangingPunct="1"/>
              <a:t>4</a:t>
            </a:fld>
            <a:endParaRPr lang="en-US" altLang="zh-CN" b="0" smtClean="0">
              <a:latin typeface="Arial" pitchFamily="34" charset="0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1570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326C7C7-5D1E-479B-AF6E-D3C8D1000C82}" type="slidenum">
              <a:rPr lang="en-US" altLang="zh-CN" b="0" smtClean="0">
                <a:ea typeface="华文细黑" pitchFamily="2" charset="-122"/>
              </a:rPr>
              <a:pPr eaLnBrk="1" hangingPunct="1"/>
              <a:t>5</a:t>
            </a:fld>
            <a:endParaRPr lang="en-US" altLang="zh-CN" b="0" smtClean="0"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3442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326C7C7-5D1E-479B-AF6E-D3C8D1000C82}" type="slidenum">
              <a:rPr lang="en-US" altLang="zh-CN" b="0" smtClean="0">
                <a:ea typeface="华文细黑" pitchFamily="2" charset="-122"/>
              </a:rPr>
              <a:pPr eaLnBrk="1" hangingPunct="1"/>
              <a:t>8</a:t>
            </a:fld>
            <a:endParaRPr lang="en-US" altLang="zh-CN" b="0" smtClean="0"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8385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charset="0"/>
              <a:ea typeface="宋体" charset="-122"/>
            </a:endParaRP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326C7C7-5D1E-479B-AF6E-D3C8D1000C82}" type="slidenum">
              <a:rPr lang="en-US" altLang="zh-CN" b="0" smtClean="0">
                <a:ea typeface="华文细黑" pitchFamily="2" charset="-122"/>
              </a:rPr>
              <a:pPr eaLnBrk="1" hangingPunct="1"/>
              <a:t>9</a:t>
            </a:fld>
            <a:endParaRPr lang="en-US" altLang="zh-CN" b="0" smtClean="0"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0717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84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335" y="6068"/>
            <a:ext cx="9133329" cy="5139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2067090"/>
      </p:ext>
    </p:extLst>
  </p:cSld>
  <p:clrMapOvr>
    <a:masterClrMapping/>
  </p:clrMapOvr>
  <p:transition spd="med" advTm="500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5071050"/>
      </p:ext>
    </p:extLst>
  </p:cSld>
  <p:clrMapOvr>
    <a:masterClrMapping/>
  </p:clrMapOvr>
  <p:transition spd="med" advTm="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0159583"/>
      </p:ext>
    </p:extLst>
  </p:cSld>
  <p:clrMapOvr>
    <a:masterClrMapping/>
  </p:clrMapOvr>
  <p:transition spd="med" advTm="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5037891"/>
      </p:ext>
    </p:extLst>
  </p:cSld>
  <p:clrMapOvr>
    <a:masterClrMapping/>
  </p:clrMapOvr>
  <p:transition spd="med" advTm="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9107326"/>
      </p:ext>
    </p:extLst>
  </p:cSld>
  <p:clrMapOvr>
    <a:masterClrMapping/>
  </p:clrMapOvr>
  <p:transition spd="med" advTm="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7392282"/>
      </p:ext>
    </p:extLst>
  </p:cSld>
  <p:clrMapOvr>
    <a:masterClrMapping/>
  </p:clrMapOvr>
  <p:transition spd="med" advTm="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0" r:id="rId2"/>
    <p:sldLayoutId id="2147483711" r:id="rId3"/>
    <p:sldLayoutId id="2147483712" r:id="rId4"/>
    <p:sldLayoutId id="2147483713" r:id="rId5"/>
    <p:sldLayoutId id="2147483714" r:id="rId6"/>
  </p:sldLayoutIdLst>
  <p:transition spd="med" advTm="5000"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7080/Test/action1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等腰三角形 20"/>
          <p:cNvSpPr/>
          <p:nvPr/>
        </p:nvSpPr>
        <p:spPr bwMode="auto">
          <a:xfrm rot="5400000">
            <a:off x="0" y="377148"/>
            <a:ext cx="277044" cy="277044"/>
          </a:xfrm>
          <a:prstGeom prst="triangle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3" name="TextBox 49"/>
          <p:cNvSpPr txBox="1">
            <a:spLocks noChangeArrowheads="1"/>
          </p:cNvSpPr>
          <p:nvPr/>
        </p:nvSpPr>
        <p:spPr bwMode="auto">
          <a:xfrm>
            <a:off x="3733800" y="654192"/>
            <a:ext cx="531427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91440" bIns="9144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zh-CN" altLang="en-US" sz="4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全程监管系统技术转型</a:t>
            </a:r>
            <a:endParaRPr lang="zh-CN" altLang="en-US" sz="4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50"/>
          <p:cNvSpPr txBox="1">
            <a:spLocks noChangeArrowheads="1"/>
          </p:cNvSpPr>
          <p:nvPr/>
        </p:nvSpPr>
        <p:spPr bwMode="auto">
          <a:xfrm>
            <a:off x="4800600" y="1429544"/>
            <a:ext cx="3662990" cy="43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91440" bIns="9144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zh-CN" altLang="en-US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由 </a:t>
            </a:r>
            <a:r>
              <a:rPr lang="en-US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.NET </a:t>
            </a:r>
            <a:r>
              <a:rPr lang="zh-CN" altLang="en-US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全面转 </a:t>
            </a:r>
            <a:r>
              <a:rPr lang="en-US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的过程分享</a:t>
            </a:r>
            <a:endParaRPr lang="en-US" altLang="zh-CN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50"/>
          <p:cNvSpPr txBox="1">
            <a:spLocks noChangeArrowheads="1"/>
          </p:cNvSpPr>
          <p:nvPr/>
        </p:nvSpPr>
        <p:spPr bwMode="auto">
          <a:xfrm>
            <a:off x="5486400" y="4325144"/>
            <a:ext cx="1407758" cy="43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91440" bIns="9144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zh-CN" altLang="en-US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主讲：魏 涛</a:t>
            </a:r>
            <a:endParaRPr lang="en-US" altLang="zh-CN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4144"/>
            <a:ext cx="1295400" cy="1295400"/>
          </a:xfrm>
          <a:prstGeom prst="rect">
            <a:avLst/>
          </a:prstGeom>
        </p:spPr>
      </p:pic>
    </p:spTree>
  </p:cSld>
  <p:clrMapOvr>
    <a:masterClrMapping/>
  </p:clrMapOvr>
  <p:transition spd="med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3" grpId="0"/>
      <p:bldP spid="14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82"/>
          <p:cNvSpPr txBox="1">
            <a:spLocks noChangeArrowheads="1"/>
          </p:cNvSpPr>
          <p:nvPr/>
        </p:nvSpPr>
        <p:spPr bwMode="auto">
          <a:xfrm>
            <a:off x="860487" y="293388"/>
            <a:ext cx="1575431" cy="32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99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en-US" altLang="zh-CN" sz="1499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SpringMvc</a:t>
            </a:r>
            <a:endParaRPr lang="zh-CN" altLang="en-US" sz="149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4" name="TextBox 79"/>
          <p:cNvSpPr txBox="1">
            <a:spLocks noChangeArrowheads="1"/>
          </p:cNvSpPr>
          <p:nvPr/>
        </p:nvSpPr>
        <p:spPr bwMode="auto">
          <a:xfrm>
            <a:off x="424886" y="616425"/>
            <a:ext cx="8338113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MVC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框架中构建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应用程序的一个全功能的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MVC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 ，分为三个部分：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，三个部分耦合协同工作实现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sz="14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DispatcherServlet</a:t>
            </a:r>
            <a:r>
              <a:rPr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作为前段控制器来分派请求，同事提供灵活的配置处理程序的映射、视图解析等。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通常的视图技术有：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Velocity(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一种动态模板技术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FreeMaker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…..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等等众多的技术。</a:t>
            </a:r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一个例子：</a:t>
            </a:r>
            <a:endParaRPr lang="en-US" altLang="zh-CN" sz="1400" b="0" dirty="0">
              <a:solidFill>
                <a:srgbClr val="0070C0"/>
              </a:solidFill>
            </a:endParaRPr>
          </a:p>
        </p:txBody>
      </p:sp>
      <p:sp>
        <p:nvSpPr>
          <p:cNvPr id="11285" name="五边形 22"/>
          <p:cNvSpPr>
            <a:spLocks noChangeArrowheads="1"/>
          </p:cNvSpPr>
          <p:nvPr/>
        </p:nvSpPr>
        <p:spPr bwMode="auto">
          <a:xfrm>
            <a:off x="0" y="239830"/>
            <a:ext cx="523670" cy="353478"/>
          </a:xfrm>
          <a:prstGeom prst="homePlate">
            <a:avLst>
              <a:gd name="adj" fmla="val 4990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86" name="燕尾形 23"/>
          <p:cNvSpPr>
            <a:spLocks noChangeArrowheads="1"/>
          </p:cNvSpPr>
          <p:nvPr/>
        </p:nvSpPr>
        <p:spPr bwMode="auto">
          <a:xfrm>
            <a:off x="424887" y="239830"/>
            <a:ext cx="323724" cy="353478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70" y="2278408"/>
            <a:ext cx="3973229" cy="278629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12807" y="2278408"/>
            <a:ext cx="43976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localhost:7080/Test/action1</a:t>
            </a:r>
            <a:endParaRPr lang="en-US" altLang="zh-CN" dirty="0" smtClean="0"/>
          </a:p>
          <a:p>
            <a:r>
              <a:rPr lang="zh-CN" altLang="en-US" dirty="0" smtClean="0"/>
              <a:t>请求地址 </a:t>
            </a:r>
            <a:r>
              <a:rPr lang="en-US" altLang="zh-CN" dirty="0" smtClean="0"/>
              <a:t>URL </a:t>
            </a:r>
            <a:r>
              <a:rPr lang="zh-CN" altLang="en-US" dirty="0" smtClean="0">
                <a:solidFill>
                  <a:srgbClr val="0070C0"/>
                </a:solidFill>
              </a:rPr>
              <a:t>大小写敏感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b="0" dirty="0" smtClean="0">
                <a:solidFill>
                  <a:srgbClr val="0070C0"/>
                </a:solidFill>
              </a:rPr>
              <a:t>Test</a:t>
            </a:r>
            <a:r>
              <a:rPr lang="zh-CN" altLang="en-US" b="0" dirty="0" smtClean="0">
                <a:solidFill>
                  <a:srgbClr val="0070C0"/>
                </a:solidFill>
              </a:rPr>
              <a:t>：为 定义的视图：</a:t>
            </a:r>
            <a:endParaRPr lang="en-US" altLang="zh-CN" b="0" dirty="0" smtClean="0">
              <a:solidFill>
                <a:srgbClr val="0070C0"/>
              </a:solidFill>
            </a:endParaRPr>
          </a:p>
          <a:p>
            <a:r>
              <a:rPr lang="en-US" altLang="zh-CN" b="0" dirty="0">
                <a:solidFill>
                  <a:srgbClr val="0070C0"/>
                </a:solidFill>
              </a:rPr>
              <a:t>a</a:t>
            </a:r>
            <a:r>
              <a:rPr lang="en-US" altLang="zh-CN" b="0" dirty="0" smtClean="0">
                <a:solidFill>
                  <a:srgbClr val="0070C0"/>
                </a:solidFill>
              </a:rPr>
              <a:t>ction1</a:t>
            </a:r>
            <a:r>
              <a:rPr lang="zh-CN" altLang="en-US" b="0" dirty="0" smtClean="0">
                <a:solidFill>
                  <a:srgbClr val="0070C0"/>
                </a:solidFill>
              </a:rPr>
              <a:t>：为定义的请求行为</a:t>
            </a:r>
            <a:r>
              <a:rPr lang="en-US" altLang="zh-CN" dirty="0" smtClean="0">
                <a:solidFill>
                  <a:srgbClr val="0070C0"/>
                </a:solidFill>
              </a:rPr>
              <a:t/>
            </a:r>
            <a:br>
              <a:rPr lang="en-US" altLang="zh-CN" dirty="0" smtClean="0">
                <a:solidFill>
                  <a:srgbClr val="0070C0"/>
                </a:solidFill>
              </a:rPr>
            </a:br>
            <a:endParaRPr lang="en-US" altLang="zh-CN" dirty="0" smtClean="0">
              <a:solidFill>
                <a:srgbClr val="0070C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37635" y="3630964"/>
            <a:ext cx="4125363" cy="13388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@Controller</a:t>
            </a:r>
            <a:b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@RequestMapping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"Test"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2C91A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testController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@RequestMapping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"action1"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2C91A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action1(){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2C91A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"sayHello"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"/test"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048418"/>
      </p:ext>
    </p:extLst>
  </p:cSld>
  <p:clrMapOvr>
    <a:masterClrMapping/>
  </p:clrMapOvr>
  <p:transition spd="med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43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4" grpId="0" autoUpdateAnimBg="0"/>
      <p:bldP spid="11285" grpId="0" animBg="1" autoUpdateAnimBg="0"/>
      <p:bldP spid="11286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82"/>
          <p:cNvSpPr txBox="1">
            <a:spLocks noChangeArrowheads="1"/>
          </p:cNvSpPr>
          <p:nvPr/>
        </p:nvSpPr>
        <p:spPr bwMode="auto">
          <a:xfrm>
            <a:off x="860487" y="293388"/>
            <a:ext cx="2402581" cy="32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99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en-US" altLang="zh-CN" sz="1499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SpringMvc</a:t>
            </a:r>
            <a:r>
              <a:rPr lang="en-US" altLang="zh-CN" sz="1499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99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请求过程</a:t>
            </a:r>
            <a:endParaRPr lang="zh-CN" altLang="en-US" sz="149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5" name="五边形 22"/>
          <p:cNvSpPr>
            <a:spLocks noChangeArrowheads="1"/>
          </p:cNvSpPr>
          <p:nvPr/>
        </p:nvSpPr>
        <p:spPr bwMode="auto">
          <a:xfrm>
            <a:off x="0" y="239830"/>
            <a:ext cx="523670" cy="353478"/>
          </a:xfrm>
          <a:prstGeom prst="homePlate">
            <a:avLst>
              <a:gd name="adj" fmla="val 4990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86" name="燕尾形 23"/>
          <p:cNvSpPr>
            <a:spLocks noChangeArrowheads="1"/>
          </p:cNvSpPr>
          <p:nvPr/>
        </p:nvSpPr>
        <p:spPr bwMode="auto">
          <a:xfrm>
            <a:off x="424887" y="239830"/>
            <a:ext cx="323724" cy="353478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19944"/>
            <a:ext cx="4808466" cy="28697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819945"/>
            <a:ext cx="4012831" cy="286974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2400" y="3893208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+mn-ea"/>
                <a:ea typeface="+mn-ea"/>
              </a:rPr>
              <a:t>2</a:t>
            </a:r>
            <a:r>
              <a:rPr lang="zh-CN" altLang="en-US" sz="1200" dirty="0" smtClean="0">
                <a:latin typeface="+mn-ea"/>
                <a:ea typeface="+mn-ea"/>
              </a:rPr>
              <a:t>：</a:t>
            </a:r>
            <a:r>
              <a:rPr lang="en-US" altLang="zh-CN" sz="1200" dirty="0" err="1" smtClean="0">
                <a:latin typeface="+mn-ea"/>
                <a:ea typeface="+mn-ea"/>
              </a:rPr>
              <a:t>dispatcherservlet</a:t>
            </a:r>
            <a:r>
              <a:rPr lang="zh-CN" altLang="en-US" sz="1200" dirty="0" smtClean="0">
                <a:latin typeface="+mn-ea"/>
                <a:ea typeface="+mn-ea"/>
              </a:rPr>
              <a:t>对</a:t>
            </a:r>
            <a:r>
              <a:rPr lang="en-US" altLang="zh-CN" sz="1200" dirty="0" smtClean="0">
                <a:latin typeface="+mn-ea"/>
                <a:ea typeface="+mn-ea"/>
              </a:rPr>
              <a:t>URL</a:t>
            </a:r>
            <a:r>
              <a:rPr lang="zh-CN" altLang="en-US" sz="1200" dirty="0" smtClean="0">
                <a:latin typeface="+mn-ea"/>
                <a:ea typeface="+mn-ea"/>
              </a:rPr>
              <a:t>进行解析，得到</a:t>
            </a:r>
            <a:r>
              <a:rPr lang="en-US" altLang="zh-CN" sz="1200" dirty="0" smtClean="0">
                <a:latin typeface="+mn-ea"/>
                <a:ea typeface="+mn-ea"/>
              </a:rPr>
              <a:t>URI</a:t>
            </a:r>
            <a:r>
              <a:rPr lang="zh-CN" altLang="en-US" sz="1200" dirty="0" smtClean="0">
                <a:latin typeface="+mn-ea"/>
                <a:ea typeface="+mn-ea"/>
              </a:rPr>
              <a:t>，然后根据</a:t>
            </a:r>
            <a:r>
              <a:rPr lang="en-US" altLang="zh-CN" sz="1200" dirty="0" smtClean="0">
                <a:latin typeface="+mn-ea"/>
                <a:ea typeface="+mn-ea"/>
              </a:rPr>
              <a:t>URI</a:t>
            </a:r>
            <a:r>
              <a:rPr lang="zh-CN" altLang="en-US" sz="1200" dirty="0" smtClean="0">
                <a:latin typeface="+mn-ea"/>
                <a:ea typeface="+mn-ea"/>
              </a:rPr>
              <a:t>，调用</a:t>
            </a:r>
            <a:r>
              <a:rPr lang="en-US" altLang="zh-CN" sz="1200" dirty="0" err="1" smtClean="0">
                <a:latin typeface="+mn-ea"/>
                <a:ea typeface="+mn-ea"/>
              </a:rPr>
              <a:t>HandlerMapping</a:t>
            </a:r>
            <a:r>
              <a:rPr lang="en-US" altLang="zh-CN" sz="1200" dirty="0" smtClean="0">
                <a:latin typeface="+mn-ea"/>
                <a:ea typeface="+mn-ea"/>
              </a:rPr>
              <a:t> </a:t>
            </a:r>
            <a:r>
              <a:rPr lang="zh-CN" altLang="en-US" sz="1200" dirty="0" smtClean="0">
                <a:latin typeface="+mn-ea"/>
                <a:ea typeface="+mn-ea"/>
              </a:rPr>
              <a:t>获得该</a:t>
            </a:r>
            <a:r>
              <a:rPr lang="en-US" altLang="zh-CN" sz="1200" dirty="0" smtClean="0">
                <a:latin typeface="+mn-ea"/>
                <a:ea typeface="+mn-ea"/>
              </a:rPr>
              <a:t>Handler</a:t>
            </a:r>
            <a:r>
              <a:rPr lang="zh-CN" altLang="en-US" sz="1200" dirty="0" smtClean="0">
                <a:latin typeface="+mn-ea"/>
                <a:ea typeface="+mn-ea"/>
              </a:rPr>
              <a:t>配置的所有相关对象，包括：</a:t>
            </a:r>
            <a:r>
              <a:rPr lang="en-US" altLang="zh-CN" sz="1200" dirty="0" smtClean="0">
                <a:latin typeface="+mn-ea"/>
                <a:ea typeface="+mn-ea"/>
              </a:rPr>
              <a:t>Handler</a:t>
            </a:r>
            <a:r>
              <a:rPr lang="zh-CN" altLang="en-US" sz="1200" dirty="0" smtClean="0">
                <a:latin typeface="+mn-ea"/>
                <a:ea typeface="+mn-ea"/>
              </a:rPr>
              <a:t>对象和其对应的拦截器，这些对象被封装在</a:t>
            </a:r>
            <a:r>
              <a:rPr lang="en-US" altLang="zh-CN" sz="1200" dirty="0" err="1" smtClean="0">
                <a:latin typeface="+mn-ea"/>
                <a:ea typeface="+mn-ea"/>
              </a:rPr>
              <a:t>HandlerExecutionChain</a:t>
            </a:r>
            <a:r>
              <a:rPr lang="zh-CN" altLang="en-US" sz="1200" dirty="0" smtClean="0">
                <a:latin typeface="+mn-ea"/>
                <a:ea typeface="+mn-ea"/>
              </a:rPr>
              <a:t>的对象中并返回。</a:t>
            </a:r>
            <a:endParaRPr lang="en-US" altLang="zh-CN" sz="1200" dirty="0" smtClean="0">
              <a:latin typeface="+mn-ea"/>
              <a:ea typeface="+mn-ea"/>
            </a:endParaRPr>
          </a:p>
          <a:p>
            <a:r>
              <a:rPr lang="en-US" altLang="zh-CN" sz="1200" dirty="0" smtClean="0">
                <a:latin typeface="+mn-ea"/>
                <a:ea typeface="+mn-ea"/>
              </a:rPr>
              <a:t>3</a:t>
            </a:r>
            <a:r>
              <a:rPr lang="zh-CN" altLang="en-US" sz="1200" dirty="0" smtClean="0">
                <a:latin typeface="+mn-ea"/>
                <a:ea typeface="+mn-ea"/>
              </a:rPr>
              <a:t>：</a:t>
            </a:r>
            <a:r>
              <a:rPr lang="en-US" altLang="zh-CN" sz="1200" dirty="0">
                <a:latin typeface="+mn-ea"/>
              </a:rPr>
              <a:t> </a:t>
            </a:r>
            <a:r>
              <a:rPr lang="en-US" altLang="zh-CN" sz="1200" dirty="0" err="1" smtClean="0">
                <a:latin typeface="+mn-ea"/>
              </a:rPr>
              <a:t>dispatcherservlet</a:t>
            </a:r>
            <a:r>
              <a:rPr lang="zh-CN" altLang="en-US" sz="1200" dirty="0" smtClean="0">
                <a:latin typeface="+mn-ea"/>
              </a:rPr>
              <a:t>根据获得的</a:t>
            </a:r>
            <a:r>
              <a:rPr lang="en-US" altLang="zh-CN" sz="1200" dirty="0" smtClean="0">
                <a:latin typeface="+mn-ea"/>
              </a:rPr>
              <a:t>Handler</a:t>
            </a:r>
            <a:r>
              <a:rPr lang="zh-CN" altLang="en-US" sz="1200" dirty="0" smtClean="0">
                <a:latin typeface="+mn-ea"/>
              </a:rPr>
              <a:t>，选择一个合适的</a:t>
            </a:r>
            <a:r>
              <a:rPr lang="en-US" altLang="zh-CN" sz="1200" dirty="0" err="1" smtClean="0">
                <a:latin typeface="+mn-ea"/>
              </a:rPr>
              <a:t>HandlerAdapter</a:t>
            </a:r>
            <a:endParaRPr lang="en-US" altLang="zh-CN" sz="1200" dirty="0" smtClean="0">
              <a:latin typeface="+mn-ea"/>
              <a:ea typeface="+mn-ea"/>
            </a:endParaRPr>
          </a:p>
          <a:p>
            <a:r>
              <a:rPr lang="en-US" altLang="zh-CN" sz="1200" dirty="0" smtClean="0">
                <a:latin typeface="+mn-ea"/>
                <a:ea typeface="+mn-ea"/>
              </a:rPr>
              <a:t>4</a:t>
            </a:r>
            <a:r>
              <a:rPr lang="zh-CN" altLang="en-US" sz="1200" dirty="0" smtClean="0">
                <a:latin typeface="+mn-ea"/>
                <a:ea typeface="+mn-ea"/>
              </a:rPr>
              <a:t>：提取请求中的模型数据，开始执行</a:t>
            </a:r>
            <a:r>
              <a:rPr lang="en-US" altLang="zh-CN" sz="1200" dirty="0" smtClean="0">
                <a:latin typeface="+mn-ea"/>
                <a:ea typeface="+mn-ea"/>
              </a:rPr>
              <a:t>Handler</a:t>
            </a:r>
            <a:r>
              <a:rPr lang="zh-CN" altLang="en-US" sz="1200" dirty="0" smtClean="0">
                <a:latin typeface="+mn-ea"/>
                <a:ea typeface="+mn-ea"/>
              </a:rPr>
              <a:t>（</a:t>
            </a:r>
            <a:r>
              <a:rPr lang="en-US" altLang="zh-CN" sz="1200" dirty="0" smtClean="0">
                <a:latin typeface="+mn-ea"/>
                <a:ea typeface="+mn-ea"/>
              </a:rPr>
              <a:t>Controller</a:t>
            </a:r>
            <a:r>
              <a:rPr lang="zh-CN" altLang="en-US" sz="1200" dirty="0" smtClean="0">
                <a:latin typeface="+mn-ea"/>
                <a:ea typeface="+mn-ea"/>
              </a:rPr>
              <a:t>），并填充相应参数。（数据格式化，序列化，校验等这些是</a:t>
            </a:r>
            <a:r>
              <a:rPr lang="en-US" altLang="zh-CN" sz="1200" dirty="0" smtClean="0">
                <a:latin typeface="+mn-ea"/>
                <a:ea typeface="+mn-ea"/>
              </a:rPr>
              <a:t>Spring</a:t>
            </a:r>
            <a:r>
              <a:rPr lang="zh-CN" altLang="en-US" sz="1200" dirty="0" smtClean="0">
                <a:latin typeface="+mn-ea"/>
                <a:ea typeface="+mn-ea"/>
              </a:rPr>
              <a:t>的额外的工作）</a:t>
            </a:r>
            <a:endParaRPr lang="en-US" altLang="zh-CN" sz="1200" dirty="0" smtClean="0">
              <a:latin typeface="+mn-ea"/>
              <a:ea typeface="+mn-ea"/>
            </a:endParaRPr>
          </a:p>
          <a:p>
            <a:r>
              <a:rPr lang="en-US" altLang="zh-CN" sz="1200" dirty="0" smtClean="0">
                <a:latin typeface="+mn-ea"/>
                <a:ea typeface="+mn-ea"/>
              </a:rPr>
              <a:t>5</a:t>
            </a:r>
            <a:r>
              <a:rPr lang="zh-CN" altLang="en-US" sz="1200" dirty="0" smtClean="0">
                <a:latin typeface="+mn-ea"/>
                <a:ea typeface="+mn-ea"/>
              </a:rPr>
              <a:t>：执行完成返回</a:t>
            </a:r>
            <a:r>
              <a:rPr lang="en-US" altLang="zh-CN" sz="1200" dirty="0" err="1" smtClean="0">
                <a:latin typeface="+mn-ea"/>
                <a:ea typeface="+mn-ea"/>
              </a:rPr>
              <a:t>ModelAndView</a:t>
            </a:r>
            <a:r>
              <a:rPr lang="zh-CN" altLang="en-US" sz="1200" dirty="0" smtClean="0">
                <a:latin typeface="+mn-ea"/>
                <a:ea typeface="+mn-ea"/>
              </a:rPr>
              <a:t>，其包含：视图名称和模型。</a:t>
            </a:r>
            <a:endParaRPr lang="zh-CN" alt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362713"/>
      </p:ext>
    </p:extLst>
  </p:cSld>
  <p:clrMapOvr>
    <a:masterClrMapping/>
  </p:clrMapOvr>
  <p:transition spd="med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5" grpId="0" animBg="1" autoUpdateAnimBg="0"/>
      <p:bldP spid="11286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82"/>
          <p:cNvSpPr txBox="1">
            <a:spLocks noChangeArrowheads="1"/>
          </p:cNvSpPr>
          <p:nvPr/>
        </p:nvSpPr>
        <p:spPr bwMode="auto">
          <a:xfrm>
            <a:off x="860487" y="293388"/>
            <a:ext cx="2594941" cy="32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99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en-US" altLang="zh-CN" sz="1499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SpringMvc</a:t>
            </a:r>
            <a:r>
              <a:rPr lang="en-US" altLang="zh-CN" sz="1499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99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重点类介绍</a:t>
            </a:r>
            <a:endParaRPr lang="zh-CN" altLang="en-US" sz="149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5" name="五边形 22"/>
          <p:cNvSpPr>
            <a:spLocks noChangeArrowheads="1"/>
          </p:cNvSpPr>
          <p:nvPr/>
        </p:nvSpPr>
        <p:spPr bwMode="auto">
          <a:xfrm>
            <a:off x="0" y="239830"/>
            <a:ext cx="523670" cy="353478"/>
          </a:xfrm>
          <a:prstGeom prst="homePlate">
            <a:avLst>
              <a:gd name="adj" fmla="val 4990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86" name="燕尾形 23"/>
          <p:cNvSpPr>
            <a:spLocks noChangeArrowheads="1"/>
          </p:cNvSpPr>
          <p:nvPr/>
        </p:nvSpPr>
        <p:spPr bwMode="auto">
          <a:xfrm>
            <a:off x="424887" y="239830"/>
            <a:ext cx="323724" cy="353478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2400" y="667544"/>
            <a:ext cx="8839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DispatcherServlet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Spring </a:t>
            </a:r>
            <a:r>
              <a:rPr lang="zh-CN" altLang="en-US" dirty="0" smtClean="0"/>
              <a:t>中充当一个前段控制器的角色，所有的请求都要经过它转发。请求分发后，会被转给对应处理的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类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HandlerMapping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/>
              <a:t>负责注册映射配置、代码中的注解控制器和方法等；负责匹配</a:t>
            </a:r>
            <a:r>
              <a:rPr lang="en-US" altLang="zh-CN" dirty="0" smtClean="0"/>
              <a:t>URL </a:t>
            </a:r>
            <a:r>
              <a:rPr lang="zh-CN" altLang="en-US" dirty="0" smtClean="0"/>
              <a:t>获得</a:t>
            </a:r>
            <a:r>
              <a:rPr lang="en-US" altLang="zh-CN" b="0" dirty="0" err="1" smtClean="0"/>
              <a:t>HandlerExecutionChain</a:t>
            </a:r>
            <a:r>
              <a:rPr lang="zh-CN" altLang="en-US" b="0" dirty="0" smtClean="0"/>
              <a:t>（处理器执行链）：控制器、拦截器</a:t>
            </a:r>
            <a:r>
              <a:rPr lang="en-US" altLang="zh-CN" b="0" dirty="0" smtClean="0"/>
              <a:t>……;</a:t>
            </a:r>
            <a:r>
              <a:rPr lang="zh-CN" altLang="en-US" b="0" dirty="0" smtClean="0"/>
              <a:t>有许多的实现方式。</a:t>
            </a:r>
            <a:endParaRPr lang="en-US" altLang="zh-CN" b="0" dirty="0" smtClean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HandlerAdapter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/>
              <a:t>简单来说就是通过 </a:t>
            </a:r>
            <a:r>
              <a:rPr lang="en-US" altLang="zh-CN" dirty="0" err="1" smtClean="0"/>
              <a:t>HandlerMapping</a:t>
            </a:r>
            <a:r>
              <a:rPr lang="en-US" altLang="zh-CN" dirty="0" smtClean="0"/>
              <a:t> </a:t>
            </a:r>
            <a:r>
              <a:rPr lang="zh-CN" altLang="en-US" dirty="0" smtClean="0"/>
              <a:t>获取到 </a:t>
            </a:r>
            <a:r>
              <a:rPr lang="en-US" altLang="zh-CN" dirty="0" smtClean="0"/>
              <a:t>Controller </a:t>
            </a:r>
            <a:r>
              <a:rPr lang="zh-CN" altLang="en-US" dirty="0" smtClean="0"/>
              <a:t>后，再精确到需要调用的方法。其和</a:t>
            </a:r>
            <a:r>
              <a:rPr lang="en-US" altLang="zh-CN" dirty="0" err="1" smtClean="0"/>
              <a:t>HanderMapping</a:t>
            </a:r>
            <a:r>
              <a:rPr lang="zh-CN" altLang="en-US" dirty="0"/>
              <a:t>类似</a:t>
            </a:r>
            <a:r>
              <a:rPr lang="zh-CN" altLang="en-US" dirty="0" smtClean="0"/>
              <a:t>，也需要注册，然后根据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去匹配。</a:t>
            </a:r>
            <a:endParaRPr lang="en-US" altLang="zh-CN" dirty="0" smtClean="0"/>
          </a:p>
          <a:p>
            <a:r>
              <a:rPr lang="en-US" altLang="zh-CN" dirty="0" smtClean="0"/>
              <a:t>Model</a:t>
            </a:r>
            <a:r>
              <a:rPr lang="zh-CN" altLang="en-US" dirty="0" smtClean="0"/>
              <a:t>：模型数据，使用如下：</a:t>
            </a:r>
            <a:endParaRPr lang="en-US" altLang="zh-CN" dirty="0" smtClean="0"/>
          </a:p>
          <a:p>
            <a:r>
              <a:rPr lang="en-US" altLang="zh-CN" dirty="0" err="1" smtClean="0"/>
              <a:t>model.addAttribue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user”,user</a:t>
            </a:r>
            <a:r>
              <a:rPr lang="zh-CN" altLang="en-US" dirty="0"/>
              <a:t>对象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err="1" smtClean="0"/>
              <a:t>ModelAndView</a:t>
            </a:r>
            <a:r>
              <a:rPr lang="en-US" altLang="zh-CN" dirty="0" smtClean="0"/>
              <a:t>:</a:t>
            </a:r>
            <a:r>
              <a:rPr lang="zh-CN" altLang="en-US" dirty="0" smtClean="0"/>
              <a:t>模型数据和视图：</a:t>
            </a:r>
            <a:endParaRPr lang="en-US" altLang="zh-CN" dirty="0" smtClean="0"/>
          </a:p>
          <a:p>
            <a:r>
              <a:rPr lang="en-US" altLang="zh-CN" dirty="0" err="1" smtClean="0"/>
              <a:t>mv.addObject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user”,user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 smtClean="0"/>
              <a:t>mv.setViewName</a:t>
            </a:r>
            <a:r>
              <a:rPr lang="en-US" altLang="zh-CN" dirty="0" smtClean="0"/>
              <a:t>(“test”);</a:t>
            </a:r>
            <a:endParaRPr lang="en-US" altLang="zh-CN" dirty="0"/>
          </a:p>
          <a:p>
            <a:r>
              <a:rPr lang="zh-CN" altLang="en-US" dirty="0" smtClean="0"/>
              <a:t>这样就可以将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待会到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层了。</a:t>
            </a:r>
            <a:endParaRPr lang="en-US" altLang="zh-CN" dirty="0" smtClean="0"/>
          </a:p>
          <a:p>
            <a:r>
              <a:rPr lang="zh-CN" altLang="en-US" dirty="0"/>
              <a:t>举个</a:t>
            </a:r>
            <a:r>
              <a:rPr lang="zh-CN" altLang="en-US" dirty="0" smtClean="0"/>
              <a:t>例子：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65672740"/>
      </p:ext>
    </p:extLst>
  </p:cSld>
  <p:clrMapOvr>
    <a:masterClrMapping/>
  </p:clrMapOvr>
  <p:transition spd="med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5" grpId="0" animBg="1" autoUpdateAnimBg="0"/>
      <p:bldP spid="11286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82"/>
          <p:cNvSpPr txBox="1">
            <a:spLocks noChangeArrowheads="1"/>
          </p:cNvSpPr>
          <p:nvPr/>
        </p:nvSpPr>
        <p:spPr bwMode="auto">
          <a:xfrm>
            <a:off x="860487" y="293388"/>
            <a:ext cx="2021707" cy="32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99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en-US" altLang="zh-CN" sz="1499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1499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odelAndView</a:t>
            </a:r>
            <a:endParaRPr lang="zh-CN" altLang="en-US" sz="149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5" name="五边形 22"/>
          <p:cNvSpPr>
            <a:spLocks noChangeArrowheads="1"/>
          </p:cNvSpPr>
          <p:nvPr/>
        </p:nvSpPr>
        <p:spPr bwMode="auto">
          <a:xfrm>
            <a:off x="0" y="239830"/>
            <a:ext cx="523670" cy="353478"/>
          </a:xfrm>
          <a:prstGeom prst="homePlate">
            <a:avLst>
              <a:gd name="adj" fmla="val 4990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86" name="燕尾形 23"/>
          <p:cNvSpPr>
            <a:spLocks noChangeArrowheads="1"/>
          </p:cNvSpPr>
          <p:nvPr/>
        </p:nvSpPr>
        <p:spPr bwMode="auto">
          <a:xfrm>
            <a:off x="424887" y="239830"/>
            <a:ext cx="323724" cy="353478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690661"/>
            <a:ext cx="622935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01973"/>
      </p:ext>
    </p:extLst>
  </p:cSld>
  <p:clrMapOvr>
    <a:masterClrMapping/>
  </p:clrMapOvr>
  <p:transition spd="med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5" grpId="0" animBg="1" autoUpdateAnimBg="0"/>
      <p:bldP spid="11286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82"/>
          <p:cNvSpPr txBox="1">
            <a:spLocks noChangeArrowheads="1"/>
          </p:cNvSpPr>
          <p:nvPr/>
        </p:nvSpPr>
        <p:spPr bwMode="auto">
          <a:xfrm>
            <a:off x="860487" y="293388"/>
            <a:ext cx="918841" cy="32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99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zh-CN" altLang="en-US" sz="14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</a:p>
        </p:txBody>
      </p:sp>
      <p:sp>
        <p:nvSpPr>
          <p:cNvPr id="11285" name="五边形 22"/>
          <p:cNvSpPr>
            <a:spLocks noChangeArrowheads="1"/>
          </p:cNvSpPr>
          <p:nvPr/>
        </p:nvSpPr>
        <p:spPr bwMode="auto">
          <a:xfrm>
            <a:off x="0" y="239830"/>
            <a:ext cx="523670" cy="353478"/>
          </a:xfrm>
          <a:prstGeom prst="homePlate">
            <a:avLst>
              <a:gd name="adj" fmla="val 4990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86" name="燕尾形 23"/>
          <p:cNvSpPr>
            <a:spLocks noChangeArrowheads="1"/>
          </p:cNvSpPr>
          <p:nvPr/>
        </p:nvSpPr>
        <p:spPr bwMode="auto">
          <a:xfrm>
            <a:off x="424887" y="239830"/>
            <a:ext cx="323724" cy="353478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8600" y="819944"/>
            <a:ext cx="856997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Spring MVC </a:t>
            </a:r>
            <a:r>
              <a:rPr lang="zh-CN" altLang="en-US" dirty="0" smtClean="0"/>
              <a:t>中最为特点的就是注解，很方便，很灵活。英文单词就是</a:t>
            </a:r>
            <a:r>
              <a:rPr lang="en-US" altLang="zh-CN" dirty="0"/>
              <a:t> </a:t>
            </a:r>
            <a:r>
              <a:rPr lang="en-US" altLang="zh-CN" dirty="0" smtClean="0"/>
              <a:t>Annotation</a:t>
            </a:r>
          </a:p>
          <a:p>
            <a:r>
              <a:rPr lang="zh-CN" altLang="en-US" dirty="0" smtClean="0"/>
              <a:t>介绍几个重点和常用的注解：</a:t>
            </a:r>
            <a:endParaRPr lang="en-US" altLang="zh-CN" dirty="0" smtClean="0"/>
          </a:p>
          <a:p>
            <a:r>
              <a:rPr lang="en-US" altLang="zh-CN" dirty="0" smtClean="0"/>
              <a:t>@Controller</a:t>
            </a:r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RequestMapping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RequestParam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PathVariable</a:t>
            </a:r>
            <a:endParaRPr lang="en-US" altLang="zh-CN" dirty="0" smtClean="0"/>
          </a:p>
          <a:p>
            <a:r>
              <a:rPr lang="en-US" altLang="zh-CN" dirty="0" smtClean="0"/>
              <a:t>@Service</a:t>
            </a:r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RequestBody</a:t>
            </a:r>
            <a:r>
              <a:rPr lang="en-US" altLang="zh-CN" dirty="0" smtClean="0"/>
              <a:t>:</a:t>
            </a:r>
            <a:r>
              <a:rPr lang="zh-CN" altLang="en-US" dirty="0" smtClean="0"/>
              <a:t>可以很方便的接收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格式的数据</a:t>
            </a:r>
            <a:r>
              <a:rPr lang="en-US" altLang="zh-CN" dirty="0" smtClean="0"/>
              <a:t>,Ajax</a:t>
            </a:r>
            <a:r>
              <a:rPr lang="zh-CN" altLang="en-US" dirty="0" smtClean="0"/>
              <a:t>中交互中长用到。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ResponseBody</a:t>
            </a:r>
            <a:r>
              <a:rPr lang="en-US" altLang="zh-CN" dirty="0" smtClean="0"/>
              <a:t>:</a:t>
            </a:r>
            <a:r>
              <a:rPr lang="zh-CN" altLang="en-US" dirty="0" smtClean="0"/>
              <a:t>输出结果到客户端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0025" y="3491955"/>
            <a:ext cx="2466975" cy="16158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@Controller</a:t>
            </a:r>
            <a:b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@RequestMapping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"/Say"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2C91A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TestController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@RequestMapping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"/SayHello1"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//@ResponseBody</a:t>
            </a:r>
            <a:b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2C91A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sayHello(){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2C91A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"sayHello"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"my"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819400" y="3483224"/>
            <a:ext cx="5257800" cy="13388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@RequestMapping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"Path/{guid}"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2C91A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ModelAndView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testPathAnnotation(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@PathVariable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2C91A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guid,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@RequestParam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"userName"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2C91A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username,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2C91A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ModelAndView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mv){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mv.addObject(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"msg"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参数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path 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的值是：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+guid);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mv.addObject(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"userName"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参数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UserName 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的值是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+username);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mv.setViewName(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"my"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mv;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263643"/>
      </p:ext>
    </p:extLst>
  </p:cSld>
  <p:clrMapOvr>
    <a:masterClrMapping/>
  </p:clrMapOvr>
  <p:transition spd="med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5" grpId="0" animBg="1" autoUpdateAnimBg="0"/>
      <p:bldP spid="11286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82"/>
          <p:cNvSpPr txBox="1">
            <a:spLocks noChangeArrowheads="1"/>
          </p:cNvSpPr>
          <p:nvPr/>
        </p:nvSpPr>
        <p:spPr bwMode="auto">
          <a:xfrm>
            <a:off x="860487" y="293388"/>
            <a:ext cx="1859805" cy="32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99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zh-CN" altLang="en-US" sz="1499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注解使用</a:t>
            </a:r>
            <a:r>
              <a:rPr lang="en-US" altLang="zh-CN" sz="1499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endParaRPr lang="zh-CN" altLang="en-US" sz="149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5" name="五边形 22"/>
          <p:cNvSpPr>
            <a:spLocks noChangeArrowheads="1"/>
          </p:cNvSpPr>
          <p:nvPr/>
        </p:nvSpPr>
        <p:spPr bwMode="auto">
          <a:xfrm>
            <a:off x="0" y="239830"/>
            <a:ext cx="523670" cy="353478"/>
          </a:xfrm>
          <a:prstGeom prst="homePlate">
            <a:avLst>
              <a:gd name="adj" fmla="val 4990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86" name="燕尾形 23"/>
          <p:cNvSpPr>
            <a:spLocks noChangeArrowheads="1"/>
          </p:cNvSpPr>
          <p:nvPr/>
        </p:nvSpPr>
        <p:spPr bwMode="auto">
          <a:xfrm>
            <a:off x="424887" y="239830"/>
            <a:ext cx="323724" cy="353478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11" y="896144"/>
            <a:ext cx="4171406" cy="1981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11" y="3129282"/>
            <a:ext cx="6933333" cy="1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56418"/>
      </p:ext>
    </p:extLst>
  </p:cSld>
  <p:clrMapOvr>
    <a:masterClrMapping/>
  </p:clrMapOvr>
  <p:transition spd="med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5" grpId="0" animBg="1" autoUpdateAnimBg="0"/>
      <p:bldP spid="11286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1442474" y="1735862"/>
            <a:ext cx="4748739" cy="2147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409" tIns="27205" rIns="54409" bIns="27205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125">
              <a:solidFill>
                <a:schemeClr val="bg1"/>
              </a:solidFill>
            </a:endParaRPr>
          </a:p>
        </p:txBody>
      </p:sp>
      <p:sp>
        <p:nvSpPr>
          <p:cNvPr id="24579" name="Rectangle 7"/>
          <p:cNvSpPr>
            <a:spLocks noChangeArrowheads="1"/>
          </p:cNvSpPr>
          <p:nvPr/>
        </p:nvSpPr>
        <p:spPr bwMode="auto">
          <a:xfrm>
            <a:off x="1010447" y="3450882"/>
            <a:ext cx="2075639" cy="498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409" tIns="27205" rIns="54409" bIns="2720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1200" dirty="0" smtClean="0"/>
              <a:t>事务的管理</a:t>
            </a:r>
            <a:endParaRPr lang="en-US" altLang="zh-CN" sz="1200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sz="1200" dirty="0"/>
              <a:t>垮</a:t>
            </a:r>
            <a:r>
              <a:rPr lang="zh-CN" altLang="en-US" sz="1200" dirty="0" smtClean="0"/>
              <a:t>库的使用和配置</a:t>
            </a:r>
            <a:endParaRPr lang="zh-CN" altLang="en-US" sz="1200" dirty="0"/>
          </a:p>
        </p:txBody>
      </p:sp>
      <p:sp>
        <p:nvSpPr>
          <p:cNvPr id="24580" name="Rectangle 8"/>
          <p:cNvSpPr>
            <a:spLocks noChangeArrowheads="1"/>
          </p:cNvSpPr>
          <p:nvPr/>
        </p:nvSpPr>
        <p:spPr bwMode="auto">
          <a:xfrm>
            <a:off x="1010447" y="3264028"/>
            <a:ext cx="1494875" cy="23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409" tIns="27205" rIns="54409" bIns="2720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事务管理和垮库应用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581" name="Rectangle 9"/>
          <p:cNvSpPr>
            <a:spLocks noChangeArrowheads="1"/>
          </p:cNvSpPr>
          <p:nvPr/>
        </p:nvSpPr>
        <p:spPr bwMode="auto">
          <a:xfrm>
            <a:off x="984263" y="1813483"/>
            <a:ext cx="2055406" cy="719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409" tIns="27205" rIns="54409" bIns="2720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200" dirty="0" err="1" smtClean="0"/>
              <a:t>Mybatis</a:t>
            </a:r>
            <a:r>
              <a:rPr lang="zh-CN" altLang="en-US" sz="1200" dirty="0" smtClean="0"/>
              <a:t>的体系结构</a:t>
            </a:r>
            <a:endParaRPr lang="en-US" altLang="zh-CN" sz="1200" dirty="0" smtClean="0"/>
          </a:p>
          <a:p>
            <a:pPr>
              <a:lnSpc>
                <a:spcPct val="120000"/>
              </a:lnSpc>
            </a:pPr>
            <a:r>
              <a:rPr lang="zh-CN" altLang="en-US" sz="1200" dirty="0" smtClean="0"/>
              <a:t>相关配置</a:t>
            </a:r>
            <a:endParaRPr lang="en-US" altLang="zh-CN" sz="1200" dirty="0" smtClean="0"/>
          </a:p>
          <a:p>
            <a:pPr>
              <a:lnSpc>
                <a:spcPct val="120000"/>
              </a:lnSpc>
            </a:pPr>
            <a:r>
              <a:rPr lang="zh-CN" altLang="en-US" sz="1200" dirty="0" smtClean="0"/>
              <a:t>相关应该是文件</a:t>
            </a:r>
            <a:endParaRPr lang="zh-CN" altLang="en-US" sz="1200" dirty="0"/>
          </a:p>
        </p:txBody>
      </p:sp>
      <p:sp>
        <p:nvSpPr>
          <p:cNvPr id="24583" name="Rectangle 11"/>
          <p:cNvSpPr>
            <a:spLocks noChangeArrowheads="1"/>
          </p:cNvSpPr>
          <p:nvPr/>
        </p:nvSpPr>
        <p:spPr bwMode="auto">
          <a:xfrm>
            <a:off x="6016260" y="3219991"/>
            <a:ext cx="2594340" cy="276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4409" tIns="27205" rIns="54409" bIns="2720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200" dirty="0" smtClean="0"/>
              <a:t>一个完整的 增、删、改、查的例子</a:t>
            </a:r>
            <a:endParaRPr lang="zh-CN" altLang="en-US" sz="1200" dirty="0"/>
          </a:p>
        </p:txBody>
      </p:sp>
      <p:sp>
        <p:nvSpPr>
          <p:cNvPr id="24584" name="Rectangle 12"/>
          <p:cNvSpPr>
            <a:spLocks noChangeArrowheads="1"/>
          </p:cNvSpPr>
          <p:nvPr/>
        </p:nvSpPr>
        <p:spPr bwMode="auto">
          <a:xfrm>
            <a:off x="6069760" y="3024805"/>
            <a:ext cx="1604392" cy="23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409" tIns="27205" rIns="54409" bIns="2720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SpringMVC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的整合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585" name="Freeform 6"/>
          <p:cNvSpPr>
            <a:spLocks noEditPoints="1"/>
          </p:cNvSpPr>
          <p:nvPr/>
        </p:nvSpPr>
        <p:spPr bwMode="auto">
          <a:xfrm>
            <a:off x="4346465" y="1215761"/>
            <a:ext cx="1381776" cy="1380586"/>
          </a:xfrm>
          <a:custGeom>
            <a:avLst/>
            <a:gdLst>
              <a:gd name="T0" fmla="*/ 2147483647 w 1708"/>
              <a:gd name="T1" fmla="*/ 2147483647 h 1708"/>
              <a:gd name="T2" fmla="*/ 2147483647 w 1708"/>
              <a:gd name="T3" fmla="*/ 2147483647 h 1708"/>
              <a:gd name="T4" fmla="*/ 2147483647 w 1708"/>
              <a:gd name="T5" fmla="*/ 2147483647 h 1708"/>
              <a:gd name="T6" fmla="*/ 2147483647 w 1708"/>
              <a:gd name="T7" fmla="*/ 2147483647 h 1708"/>
              <a:gd name="T8" fmla="*/ 2147483647 w 1708"/>
              <a:gd name="T9" fmla="*/ 2147483647 h 1708"/>
              <a:gd name="T10" fmla="*/ 2147483647 w 1708"/>
              <a:gd name="T11" fmla="*/ 2147483647 h 1708"/>
              <a:gd name="T12" fmla="*/ 2147483647 w 1708"/>
              <a:gd name="T13" fmla="*/ 2147483647 h 1708"/>
              <a:gd name="T14" fmla="*/ 2147483647 w 1708"/>
              <a:gd name="T15" fmla="*/ 2147483647 h 1708"/>
              <a:gd name="T16" fmla="*/ 2147483647 w 1708"/>
              <a:gd name="T17" fmla="*/ 2147483647 h 1708"/>
              <a:gd name="T18" fmla="*/ 2147483647 w 1708"/>
              <a:gd name="T19" fmla="*/ 2147483647 h 1708"/>
              <a:gd name="T20" fmla="*/ 2147483647 w 1708"/>
              <a:gd name="T21" fmla="*/ 2147483647 h 1708"/>
              <a:gd name="T22" fmla="*/ 2147483647 w 1708"/>
              <a:gd name="T23" fmla="*/ 2147483647 h 1708"/>
              <a:gd name="T24" fmla="*/ 2147483647 w 1708"/>
              <a:gd name="T25" fmla="*/ 2147483647 h 1708"/>
              <a:gd name="T26" fmla="*/ 2147483647 w 1708"/>
              <a:gd name="T27" fmla="*/ 2147483647 h 1708"/>
              <a:gd name="T28" fmla="*/ 2147483647 w 1708"/>
              <a:gd name="T29" fmla="*/ 2147483647 h 1708"/>
              <a:gd name="T30" fmla="*/ 2147483647 w 1708"/>
              <a:gd name="T31" fmla="*/ 2147483647 h 1708"/>
              <a:gd name="T32" fmla="*/ 2147483647 w 1708"/>
              <a:gd name="T33" fmla="*/ 2147483647 h 1708"/>
              <a:gd name="T34" fmla="*/ 2147483647 w 1708"/>
              <a:gd name="T35" fmla="*/ 2147483647 h 1708"/>
              <a:gd name="T36" fmla="*/ 2147483647 w 1708"/>
              <a:gd name="T37" fmla="*/ 2147483647 h 1708"/>
              <a:gd name="T38" fmla="*/ 2147483647 w 1708"/>
              <a:gd name="T39" fmla="*/ 2147483647 h 1708"/>
              <a:gd name="T40" fmla="*/ 2147483647 w 1708"/>
              <a:gd name="T41" fmla="*/ 2147483647 h 1708"/>
              <a:gd name="T42" fmla="*/ 2147483647 w 1708"/>
              <a:gd name="T43" fmla="*/ 2147483647 h 1708"/>
              <a:gd name="T44" fmla="*/ 0 w 1708"/>
              <a:gd name="T45" fmla="*/ 2147483647 h 1708"/>
              <a:gd name="T46" fmla="*/ 0 w 1708"/>
              <a:gd name="T47" fmla="*/ 2147483647 h 1708"/>
              <a:gd name="T48" fmla="*/ 2147483647 w 1708"/>
              <a:gd name="T49" fmla="*/ 2147483647 h 1708"/>
              <a:gd name="T50" fmla="*/ 2147483647 w 1708"/>
              <a:gd name="T51" fmla="*/ 2147483647 h 1708"/>
              <a:gd name="T52" fmla="*/ 2147483647 w 1708"/>
              <a:gd name="T53" fmla="*/ 2147483647 h 1708"/>
              <a:gd name="T54" fmla="*/ 2147483647 w 1708"/>
              <a:gd name="T55" fmla="*/ 2147483647 h 1708"/>
              <a:gd name="T56" fmla="*/ 2147483647 w 1708"/>
              <a:gd name="T57" fmla="*/ 2147483647 h 1708"/>
              <a:gd name="T58" fmla="*/ 2147483647 w 1708"/>
              <a:gd name="T59" fmla="*/ 2147483647 h 1708"/>
              <a:gd name="T60" fmla="*/ 2147483647 w 1708"/>
              <a:gd name="T61" fmla="*/ 0 h 1708"/>
              <a:gd name="T62" fmla="*/ 2147483647 w 1708"/>
              <a:gd name="T63" fmla="*/ 0 h 1708"/>
              <a:gd name="T64" fmla="*/ 2147483647 w 1708"/>
              <a:gd name="T65" fmla="*/ 2147483647 h 1708"/>
              <a:gd name="T66" fmla="*/ 2147483647 w 1708"/>
              <a:gd name="T67" fmla="*/ 2147483647 h 1708"/>
              <a:gd name="T68" fmla="*/ 2147483647 w 1708"/>
              <a:gd name="T69" fmla="*/ 2147483647 h 1708"/>
              <a:gd name="T70" fmla="*/ 2147483647 w 1708"/>
              <a:gd name="T71" fmla="*/ 2147483647 h 1708"/>
              <a:gd name="T72" fmla="*/ 2147483647 w 1708"/>
              <a:gd name="T73" fmla="*/ 2147483647 h 1708"/>
              <a:gd name="T74" fmla="*/ 2147483647 w 1708"/>
              <a:gd name="T75" fmla="*/ 2147483647 h 1708"/>
              <a:gd name="T76" fmla="*/ 2147483647 w 1708"/>
              <a:gd name="T77" fmla="*/ 2147483647 h 1708"/>
              <a:gd name="T78" fmla="*/ 2147483647 w 1708"/>
              <a:gd name="T79" fmla="*/ 2147483647 h 1708"/>
              <a:gd name="T80" fmla="*/ 2147483647 w 1708"/>
              <a:gd name="T81" fmla="*/ 2147483647 h 1708"/>
              <a:gd name="T82" fmla="*/ 2147483647 w 1708"/>
              <a:gd name="T83" fmla="*/ 2147483647 h 1708"/>
              <a:gd name="T84" fmla="*/ 2147483647 w 1708"/>
              <a:gd name="T85" fmla="*/ 2147483647 h 1708"/>
              <a:gd name="T86" fmla="*/ 2147483647 w 1708"/>
              <a:gd name="T87" fmla="*/ 2147483647 h 1708"/>
              <a:gd name="T88" fmla="*/ 2147483647 w 1708"/>
              <a:gd name="T89" fmla="*/ 2147483647 h 1708"/>
              <a:gd name="T90" fmla="*/ 2147483647 w 1708"/>
              <a:gd name="T91" fmla="*/ 2147483647 h 1708"/>
              <a:gd name="T92" fmla="*/ 2147483647 w 1708"/>
              <a:gd name="T93" fmla="*/ 2147483647 h 1708"/>
              <a:gd name="T94" fmla="*/ 2147483647 w 1708"/>
              <a:gd name="T95" fmla="*/ 2147483647 h 170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1708" h="1708">
                <a:moveTo>
                  <a:pt x="997" y="172"/>
                </a:moveTo>
                <a:cubicBezTo>
                  <a:pt x="1083" y="190"/>
                  <a:pt x="1163" y="224"/>
                  <a:pt x="1234" y="270"/>
                </a:cubicBezTo>
                <a:lnTo>
                  <a:pt x="1356" y="149"/>
                </a:lnTo>
                <a:lnTo>
                  <a:pt x="1559" y="352"/>
                </a:lnTo>
                <a:lnTo>
                  <a:pt x="1437" y="473"/>
                </a:lnTo>
                <a:cubicBezTo>
                  <a:pt x="1484" y="544"/>
                  <a:pt x="1517" y="624"/>
                  <a:pt x="1535" y="710"/>
                </a:cubicBezTo>
                <a:lnTo>
                  <a:pt x="1708" y="710"/>
                </a:lnTo>
                <a:lnTo>
                  <a:pt x="1708" y="997"/>
                </a:lnTo>
                <a:lnTo>
                  <a:pt x="1535" y="997"/>
                </a:lnTo>
                <a:cubicBezTo>
                  <a:pt x="1517" y="1083"/>
                  <a:pt x="1484" y="1163"/>
                  <a:pt x="1437" y="1234"/>
                </a:cubicBezTo>
                <a:lnTo>
                  <a:pt x="1559" y="1356"/>
                </a:lnTo>
                <a:lnTo>
                  <a:pt x="1356" y="1559"/>
                </a:lnTo>
                <a:lnTo>
                  <a:pt x="1234" y="1437"/>
                </a:lnTo>
                <a:cubicBezTo>
                  <a:pt x="1163" y="1484"/>
                  <a:pt x="1083" y="1517"/>
                  <a:pt x="997" y="1535"/>
                </a:cubicBezTo>
                <a:lnTo>
                  <a:pt x="997" y="1708"/>
                </a:lnTo>
                <a:lnTo>
                  <a:pt x="710" y="1708"/>
                </a:lnTo>
                <a:lnTo>
                  <a:pt x="710" y="1535"/>
                </a:lnTo>
                <a:cubicBezTo>
                  <a:pt x="624" y="1517"/>
                  <a:pt x="544" y="1484"/>
                  <a:pt x="473" y="1437"/>
                </a:cubicBezTo>
                <a:lnTo>
                  <a:pt x="352" y="1559"/>
                </a:lnTo>
                <a:lnTo>
                  <a:pt x="149" y="1356"/>
                </a:lnTo>
                <a:lnTo>
                  <a:pt x="270" y="1234"/>
                </a:lnTo>
                <a:cubicBezTo>
                  <a:pt x="224" y="1163"/>
                  <a:pt x="190" y="1083"/>
                  <a:pt x="172" y="997"/>
                </a:cubicBezTo>
                <a:lnTo>
                  <a:pt x="0" y="997"/>
                </a:lnTo>
                <a:lnTo>
                  <a:pt x="0" y="710"/>
                </a:lnTo>
                <a:lnTo>
                  <a:pt x="172" y="710"/>
                </a:lnTo>
                <a:cubicBezTo>
                  <a:pt x="190" y="624"/>
                  <a:pt x="224" y="544"/>
                  <a:pt x="270" y="473"/>
                </a:cubicBezTo>
                <a:lnTo>
                  <a:pt x="149" y="352"/>
                </a:lnTo>
                <a:lnTo>
                  <a:pt x="352" y="149"/>
                </a:lnTo>
                <a:lnTo>
                  <a:pt x="473" y="270"/>
                </a:lnTo>
                <a:cubicBezTo>
                  <a:pt x="544" y="224"/>
                  <a:pt x="624" y="190"/>
                  <a:pt x="710" y="172"/>
                </a:cubicBezTo>
                <a:lnTo>
                  <a:pt x="710" y="0"/>
                </a:lnTo>
                <a:lnTo>
                  <a:pt x="997" y="0"/>
                </a:lnTo>
                <a:lnTo>
                  <a:pt x="997" y="172"/>
                </a:lnTo>
                <a:close/>
                <a:moveTo>
                  <a:pt x="854" y="366"/>
                </a:moveTo>
                <a:cubicBezTo>
                  <a:pt x="1123" y="366"/>
                  <a:pt x="1342" y="584"/>
                  <a:pt x="1342" y="854"/>
                </a:cubicBezTo>
                <a:cubicBezTo>
                  <a:pt x="1342" y="1123"/>
                  <a:pt x="1123" y="1342"/>
                  <a:pt x="854" y="1342"/>
                </a:cubicBezTo>
                <a:cubicBezTo>
                  <a:pt x="584" y="1342"/>
                  <a:pt x="366" y="1123"/>
                  <a:pt x="366" y="854"/>
                </a:cubicBezTo>
                <a:cubicBezTo>
                  <a:pt x="366" y="584"/>
                  <a:pt x="584" y="366"/>
                  <a:pt x="854" y="366"/>
                </a:cubicBezTo>
                <a:close/>
                <a:moveTo>
                  <a:pt x="854" y="493"/>
                </a:moveTo>
                <a:cubicBezTo>
                  <a:pt x="1053" y="493"/>
                  <a:pt x="1215" y="655"/>
                  <a:pt x="1215" y="854"/>
                </a:cubicBezTo>
                <a:cubicBezTo>
                  <a:pt x="1215" y="1053"/>
                  <a:pt x="1053" y="1215"/>
                  <a:pt x="854" y="1215"/>
                </a:cubicBezTo>
                <a:cubicBezTo>
                  <a:pt x="655" y="1215"/>
                  <a:pt x="493" y="1053"/>
                  <a:pt x="493" y="854"/>
                </a:cubicBezTo>
                <a:cubicBezTo>
                  <a:pt x="493" y="655"/>
                  <a:pt x="655" y="493"/>
                  <a:pt x="854" y="493"/>
                </a:cubicBezTo>
                <a:close/>
                <a:moveTo>
                  <a:pt x="854" y="650"/>
                </a:moveTo>
                <a:cubicBezTo>
                  <a:pt x="966" y="650"/>
                  <a:pt x="1058" y="741"/>
                  <a:pt x="1058" y="854"/>
                </a:cubicBezTo>
                <a:cubicBezTo>
                  <a:pt x="1058" y="966"/>
                  <a:pt x="966" y="1058"/>
                  <a:pt x="854" y="1058"/>
                </a:cubicBezTo>
                <a:cubicBezTo>
                  <a:pt x="741" y="1058"/>
                  <a:pt x="650" y="966"/>
                  <a:pt x="650" y="854"/>
                </a:cubicBezTo>
                <a:cubicBezTo>
                  <a:pt x="650" y="741"/>
                  <a:pt x="741" y="650"/>
                  <a:pt x="854" y="650"/>
                </a:cubicBezTo>
                <a:close/>
              </a:path>
            </a:pathLst>
          </a:custGeom>
          <a:solidFill>
            <a:srgbClr val="197A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4409" tIns="27205" rIns="54409" bIns="27205"/>
          <a:lstStyle/>
          <a:p>
            <a:endParaRPr lang="zh-CN" altLang="en-US"/>
          </a:p>
        </p:txBody>
      </p:sp>
      <p:sp>
        <p:nvSpPr>
          <p:cNvPr id="24586" name="Freeform 6"/>
          <p:cNvSpPr>
            <a:spLocks noEditPoints="1"/>
          </p:cNvSpPr>
          <p:nvPr/>
        </p:nvSpPr>
        <p:spPr bwMode="auto">
          <a:xfrm>
            <a:off x="3666884" y="2497565"/>
            <a:ext cx="1900685" cy="1900685"/>
          </a:xfrm>
          <a:custGeom>
            <a:avLst/>
            <a:gdLst>
              <a:gd name="T0" fmla="*/ 2147483647 w 1708"/>
              <a:gd name="T1" fmla="*/ 2147483647 h 1708"/>
              <a:gd name="T2" fmla="*/ 2147483647 w 1708"/>
              <a:gd name="T3" fmla="*/ 2147483647 h 1708"/>
              <a:gd name="T4" fmla="*/ 2147483647 w 1708"/>
              <a:gd name="T5" fmla="*/ 2147483647 h 1708"/>
              <a:gd name="T6" fmla="*/ 2147483647 w 1708"/>
              <a:gd name="T7" fmla="*/ 2147483647 h 1708"/>
              <a:gd name="T8" fmla="*/ 2147483647 w 1708"/>
              <a:gd name="T9" fmla="*/ 2147483647 h 1708"/>
              <a:gd name="T10" fmla="*/ 2147483647 w 1708"/>
              <a:gd name="T11" fmla="*/ 2147483647 h 1708"/>
              <a:gd name="T12" fmla="*/ 2147483647 w 1708"/>
              <a:gd name="T13" fmla="*/ 2147483647 h 1708"/>
              <a:gd name="T14" fmla="*/ 2147483647 w 1708"/>
              <a:gd name="T15" fmla="*/ 2147483647 h 1708"/>
              <a:gd name="T16" fmla="*/ 2147483647 w 1708"/>
              <a:gd name="T17" fmla="*/ 2147483647 h 1708"/>
              <a:gd name="T18" fmla="*/ 2147483647 w 1708"/>
              <a:gd name="T19" fmla="*/ 2147483647 h 1708"/>
              <a:gd name="T20" fmla="*/ 2147483647 w 1708"/>
              <a:gd name="T21" fmla="*/ 2147483647 h 1708"/>
              <a:gd name="T22" fmla="*/ 2147483647 w 1708"/>
              <a:gd name="T23" fmla="*/ 2147483647 h 1708"/>
              <a:gd name="T24" fmla="*/ 2147483647 w 1708"/>
              <a:gd name="T25" fmla="*/ 2147483647 h 1708"/>
              <a:gd name="T26" fmla="*/ 2147483647 w 1708"/>
              <a:gd name="T27" fmla="*/ 2147483647 h 1708"/>
              <a:gd name="T28" fmla="*/ 2147483647 w 1708"/>
              <a:gd name="T29" fmla="*/ 2147483647 h 1708"/>
              <a:gd name="T30" fmla="*/ 2147483647 w 1708"/>
              <a:gd name="T31" fmla="*/ 2147483647 h 1708"/>
              <a:gd name="T32" fmla="*/ 2147483647 w 1708"/>
              <a:gd name="T33" fmla="*/ 2147483647 h 1708"/>
              <a:gd name="T34" fmla="*/ 2147483647 w 1708"/>
              <a:gd name="T35" fmla="*/ 2147483647 h 1708"/>
              <a:gd name="T36" fmla="*/ 2147483647 w 1708"/>
              <a:gd name="T37" fmla="*/ 2147483647 h 1708"/>
              <a:gd name="T38" fmla="*/ 2147483647 w 1708"/>
              <a:gd name="T39" fmla="*/ 2147483647 h 1708"/>
              <a:gd name="T40" fmla="*/ 2147483647 w 1708"/>
              <a:gd name="T41" fmla="*/ 2147483647 h 1708"/>
              <a:gd name="T42" fmla="*/ 2147483647 w 1708"/>
              <a:gd name="T43" fmla="*/ 2147483647 h 1708"/>
              <a:gd name="T44" fmla="*/ 0 w 1708"/>
              <a:gd name="T45" fmla="*/ 2147483647 h 1708"/>
              <a:gd name="T46" fmla="*/ 0 w 1708"/>
              <a:gd name="T47" fmla="*/ 2147483647 h 1708"/>
              <a:gd name="T48" fmla="*/ 2147483647 w 1708"/>
              <a:gd name="T49" fmla="*/ 2147483647 h 1708"/>
              <a:gd name="T50" fmla="*/ 2147483647 w 1708"/>
              <a:gd name="T51" fmla="*/ 2147483647 h 1708"/>
              <a:gd name="T52" fmla="*/ 2147483647 w 1708"/>
              <a:gd name="T53" fmla="*/ 2147483647 h 1708"/>
              <a:gd name="T54" fmla="*/ 2147483647 w 1708"/>
              <a:gd name="T55" fmla="*/ 2147483647 h 1708"/>
              <a:gd name="T56" fmla="*/ 2147483647 w 1708"/>
              <a:gd name="T57" fmla="*/ 2147483647 h 1708"/>
              <a:gd name="T58" fmla="*/ 2147483647 w 1708"/>
              <a:gd name="T59" fmla="*/ 2147483647 h 1708"/>
              <a:gd name="T60" fmla="*/ 2147483647 w 1708"/>
              <a:gd name="T61" fmla="*/ 0 h 1708"/>
              <a:gd name="T62" fmla="*/ 2147483647 w 1708"/>
              <a:gd name="T63" fmla="*/ 0 h 1708"/>
              <a:gd name="T64" fmla="*/ 2147483647 w 1708"/>
              <a:gd name="T65" fmla="*/ 2147483647 h 1708"/>
              <a:gd name="T66" fmla="*/ 2147483647 w 1708"/>
              <a:gd name="T67" fmla="*/ 2147483647 h 1708"/>
              <a:gd name="T68" fmla="*/ 2147483647 w 1708"/>
              <a:gd name="T69" fmla="*/ 2147483647 h 1708"/>
              <a:gd name="T70" fmla="*/ 2147483647 w 1708"/>
              <a:gd name="T71" fmla="*/ 2147483647 h 1708"/>
              <a:gd name="T72" fmla="*/ 2147483647 w 1708"/>
              <a:gd name="T73" fmla="*/ 2147483647 h 1708"/>
              <a:gd name="T74" fmla="*/ 2147483647 w 1708"/>
              <a:gd name="T75" fmla="*/ 2147483647 h 1708"/>
              <a:gd name="T76" fmla="*/ 2147483647 w 1708"/>
              <a:gd name="T77" fmla="*/ 2147483647 h 1708"/>
              <a:gd name="T78" fmla="*/ 2147483647 w 1708"/>
              <a:gd name="T79" fmla="*/ 2147483647 h 1708"/>
              <a:gd name="T80" fmla="*/ 2147483647 w 1708"/>
              <a:gd name="T81" fmla="*/ 2147483647 h 1708"/>
              <a:gd name="T82" fmla="*/ 2147483647 w 1708"/>
              <a:gd name="T83" fmla="*/ 2147483647 h 1708"/>
              <a:gd name="T84" fmla="*/ 2147483647 w 1708"/>
              <a:gd name="T85" fmla="*/ 2147483647 h 1708"/>
              <a:gd name="T86" fmla="*/ 2147483647 w 1708"/>
              <a:gd name="T87" fmla="*/ 2147483647 h 1708"/>
              <a:gd name="T88" fmla="*/ 2147483647 w 1708"/>
              <a:gd name="T89" fmla="*/ 2147483647 h 1708"/>
              <a:gd name="T90" fmla="*/ 2147483647 w 1708"/>
              <a:gd name="T91" fmla="*/ 2147483647 h 1708"/>
              <a:gd name="T92" fmla="*/ 2147483647 w 1708"/>
              <a:gd name="T93" fmla="*/ 2147483647 h 1708"/>
              <a:gd name="T94" fmla="*/ 2147483647 w 1708"/>
              <a:gd name="T95" fmla="*/ 2147483647 h 170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1708" h="1708">
                <a:moveTo>
                  <a:pt x="997" y="172"/>
                </a:moveTo>
                <a:cubicBezTo>
                  <a:pt x="1083" y="190"/>
                  <a:pt x="1163" y="224"/>
                  <a:pt x="1234" y="270"/>
                </a:cubicBezTo>
                <a:lnTo>
                  <a:pt x="1356" y="149"/>
                </a:lnTo>
                <a:lnTo>
                  <a:pt x="1559" y="352"/>
                </a:lnTo>
                <a:lnTo>
                  <a:pt x="1437" y="473"/>
                </a:lnTo>
                <a:cubicBezTo>
                  <a:pt x="1484" y="544"/>
                  <a:pt x="1517" y="624"/>
                  <a:pt x="1535" y="710"/>
                </a:cubicBezTo>
                <a:lnTo>
                  <a:pt x="1708" y="710"/>
                </a:lnTo>
                <a:lnTo>
                  <a:pt x="1708" y="997"/>
                </a:lnTo>
                <a:lnTo>
                  <a:pt x="1535" y="997"/>
                </a:lnTo>
                <a:cubicBezTo>
                  <a:pt x="1517" y="1083"/>
                  <a:pt x="1484" y="1163"/>
                  <a:pt x="1437" y="1234"/>
                </a:cubicBezTo>
                <a:lnTo>
                  <a:pt x="1559" y="1356"/>
                </a:lnTo>
                <a:lnTo>
                  <a:pt x="1356" y="1559"/>
                </a:lnTo>
                <a:lnTo>
                  <a:pt x="1234" y="1437"/>
                </a:lnTo>
                <a:cubicBezTo>
                  <a:pt x="1163" y="1484"/>
                  <a:pt x="1083" y="1517"/>
                  <a:pt x="997" y="1535"/>
                </a:cubicBezTo>
                <a:lnTo>
                  <a:pt x="997" y="1708"/>
                </a:lnTo>
                <a:lnTo>
                  <a:pt x="710" y="1708"/>
                </a:lnTo>
                <a:lnTo>
                  <a:pt x="710" y="1535"/>
                </a:lnTo>
                <a:cubicBezTo>
                  <a:pt x="624" y="1517"/>
                  <a:pt x="544" y="1484"/>
                  <a:pt x="473" y="1437"/>
                </a:cubicBezTo>
                <a:lnTo>
                  <a:pt x="352" y="1559"/>
                </a:lnTo>
                <a:lnTo>
                  <a:pt x="149" y="1356"/>
                </a:lnTo>
                <a:lnTo>
                  <a:pt x="270" y="1234"/>
                </a:lnTo>
                <a:cubicBezTo>
                  <a:pt x="224" y="1163"/>
                  <a:pt x="190" y="1083"/>
                  <a:pt x="172" y="997"/>
                </a:cubicBezTo>
                <a:lnTo>
                  <a:pt x="0" y="997"/>
                </a:lnTo>
                <a:lnTo>
                  <a:pt x="0" y="710"/>
                </a:lnTo>
                <a:lnTo>
                  <a:pt x="172" y="710"/>
                </a:lnTo>
                <a:cubicBezTo>
                  <a:pt x="190" y="624"/>
                  <a:pt x="224" y="544"/>
                  <a:pt x="270" y="473"/>
                </a:cubicBezTo>
                <a:lnTo>
                  <a:pt x="149" y="352"/>
                </a:lnTo>
                <a:lnTo>
                  <a:pt x="352" y="149"/>
                </a:lnTo>
                <a:lnTo>
                  <a:pt x="473" y="270"/>
                </a:lnTo>
                <a:cubicBezTo>
                  <a:pt x="544" y="224"/>
                  <a:pt x="624" y="190"/>
                  <a:pt x="710" y="172"/>
                </a:cubicBezTo>
                <a:lnTo>
                  <a:pt x="710" y="0"/>
                </a:lnTo>
                <a:lnTo>
                  <a:pt x="997" y="0"/>
                </a:lnTo>
                <a:lnTo>
                  <a:pt x="997" y="172"/>
                </a:lnTo>
                <a:close/>
                <a:moveTo>
                  <a:pt x="854" y="366"/>
                </a:moveTo>
                <a:cubicBezTo>
                  <a:pt x="1123" y="366"/>
                  <a:pt x="1342" y="584"/>
                  <a:pt x="1342" y="854"/>
                </a:cubicBezTo>
                <a:cubicBezTo>
                  <a:pt x="1342" y="1123"/>
                  <a:pt x="1123" y="1342"/>
                  <a:pt x="854" y="1342"/>
                </a:cubicBezTo>
                <a:cubicBezTo>
                  <a:pt x="584" y="1342"/>
                  <a:pt x="366" y="1123"/>
                  <a:pt x="366" y="854"/>
                </a:cubicBezTo>
                <a:cubicBezTo>
                  <a:pt x="366" y="584"/>
                  <a:pt x="584" y="366"/>
                  <a:pt x="854" y="366"/>
                </a:cubicBezTo>
                <a:close/>
                <a:moveTo>
                  <a:pt x="854" y="493"/>
                </a:moveTo>
                <a:cubicBezTo>
                  <a:pt x="1053" y="493"/>
                  <a:pt x="1215" y="655"/>
                  <a:pt x="1215" y="854"/>
                </a:cubicBezTo>
                <a:cubicBezTo>
                  <a:pt x="1215" y="1053"/>
                  <a:pt x="1053" y="1215"/>
                  <a:pt x="854" y="1215"/>
                </a:cubicBezTo>
                <a:cubicBezTo>
                  <a:pt x="655" y="1215"/>
                  <a:pt x="493" y="1053"/>
                  <a:pt x="493" y="854"/>
                </a:cubicBezTo>
                <a:cubicBezTo>
                  <a:pt x="493" y="655"/>
                  <a:pt x="655" y="493"/>
                  <a:pt x="854" y="493"/>
                </a:cubicBezTo>
                <a:close/>
                <a:moveTo>
                  <a:pt x="854" y="650"/>
                </a:moveTo>
                <a:cubicBezTo>
                  <a:pt x="966" y="650"/>
                  <a:pt x="1058" y="741"/>
                  <a:pt x="1058" y="854"/>
                </a:cubicBezTo>
                <a:cubicBezTo>
                  <a:pt x="1058" y="966"/>
                  <a:pt x="966" y="1058"/>
                  <a:pt x="854" y="1058"/>
                </a:cubicBezTo>
                <a:cubicBezTo>
                  <a:pt x="741" y="1058"/>
                  <a:pt x="650" y="966"/>
                  <a:pt x="650" y="854"/>
                </a:cubicBezTo>
                <a:cubicBezTo>
                  <a:pt x="650" y="741"/>
                  <a:pt x="741" y="650"/>
                  <a:pt x="854" y="6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4409" tIns="27205" rIns="54409" bIns="27205"/>
          <a:lstStyle/>
          <a:p>
            <a:endParaRPr lang="zh-CN" altLang="en-US"/>
          </a:p>
        </p:txBody>
      </p:sp>
      <p:sp>
        <p:nvSpPr>
          <p:cNvPr id="24587" name="Freeform 6"/>
          <p:cNvSpPr>
            <a:spLocks noEditPoints="1"/>
          </p:cNvSpPr>
          <p:nvPr/>
        </p:nvSpPr>
        <p:spPr bwMode="auto">
          <a:xfrm>
            <a:off x="3153925" y="1557338"/>
            <a:ext cx="1244907" cy="1244907"/>
          </a:xfrm>
          <a:custGeom>
            <a:avLst/>
            <a:gdLst>
              <a:gd name="T0" fmla="*/ 2147483647 w 1708"/>
              <a:gd name="T1" fmla="*/ 2147483647 h 1708"/>
              <a:gd name="T2" fmla="*/ 2147483647 w 1708"/>
              <a:gd name="T3" fmla="*/ 2147483647 h 1708"/>
              <a:gd name="T4" fmla="*/ 2147483647 w 1708"/>
              <a:gd name="T5" fmla="*/ 2147483647 h 1708"/>
              <a:gd name="T6" fmla="*/ 2147483647 w 1708"/>
              <a:gd name="T7" fmla="*/ 2147483647 h 1708"/>
              <a:gd name="T8" fmla="*/ 2147483647 w 1708"/>
              <a:gd name="T9" fmla="*/ 2147483647 h 1708"/>
              <a:gd name="T10" fmla="*/ 2147483647 w 1708"/>
              <a:gd name="T11" fmla="*/ 2147483647 h 1708"/>
              <a:gd name="T12" fmla="*/ 2147483647 w 1708"/>
              <a:gd name="T13" fmla="*/ 2147483647 h 1708"/>
              <a:gd name="T14" fmla="*/ 2147483647 w 1708"/>
              <a:gd name="T15" fmla="*/ 2147483647 h 1708"/>
              <a:gd name="T16" fmla="*/ 2147483647 w 1708"/>
              <a:gd name="T17" fmla="*/ 2147483647 h 1708"/>
              <a:gd name="T18" fmla="*/ 2147483647 w 1708"/>
              <a:gd name="T19" fmla="*/ 2147483647 h 1708"/>
              <a:gd name="T20" fmla="*/ 2147483647 w 1708"/>
              <a:gd name="T21" fmla="*/ 2147483647 h 1708"/>
              <a:gd name="T22" fmla="*/ 2147483647 w 1708"/>
              <a:gd name="T23" fmla="*/ 2147483647 h 1708"/>
              <a:gd name="T24" fmla="*/ 2147483647 w 1708"/>
              <a:gd name="T25" fmla="*/ 2147483647 h 1708"/>
              <a:gd name="T26" fmla="*/ 2147483647 w 1708"/>
              <a:gd name="T27" fmla="*/ 2147483647 h 1708"/>
              <a:gd name="T28" fmla="*/ 2147483647 w 1708"/>
              <a:gd name="T29" fmla="*/ 2147483647 h 1708"/>
              <a:gd name="T30" fmla="*/ 2147483647 w 1708"/>
              <a:gd name="T31" fmla="*/ 2147483647 h 1708"/>
              <a:gd name="T32" fmla="*/ 2147483647 w 1708"/>
              <a:gd name="T33" fmla="*/ 2147483647 h 1708"/>
              <a:gd name="T34" fmla="*/ 2147483647 w 1708"/>
              <a:gd name="T35" fmla="*/ 2147483647 h 1708"/>
              <a:gd name="T36" fmla="*/ 2147483647 w 1708"/>
              <a:gd name="T37" fmla="*/ 2147483647 h 1708"/>
              <a:gd name="T38" fmla="*/ 2147483647 w 1708"/>
              <a:gd name="T39" fmla="*/ 2147483647 h 1708"/>
              <a:gd name="T40" fmla="*/ 2147483647 w 1708"/>
              <a:gd name="T41" fmla="*/ 2147483647 h 1708"/>
              <a:gd name="T42" fmla="*/ 2147483647 w 1708"/>
              <a:gd name="T43" fmla="*/ 2147483647 h 1708"/>
              <a:gd name="T44" fmla="*/ 0 w 1708"/>
              <a:gd name="T45" fmla="*/ 2147483647 h 1708"/>
              <a:gd name="T46" fmla="*/ 0 w 1708"/>
              <a:gd name="T47" fmla="*/ 2147483647 h 1708"/>
              <a:gd name="T48" fmla="*/ 2147483647 w 1708"/>
              <a:gd name="T49" fmla="*/ 2147483647 h 1708"/>
              <a:gd name="T50" fmla="*/ 2147483647 w 1708"/>
              <a:gd name="T51" fmla="*/ 2147483647 h 1708"/>
              <a:gd name="T52" fmla="*/ 2147483647 w 1708"/>
              <a:gd name="T53" fmla="*/ 2147483647 h 1708"/>
              <a:gd name="T54" fmla="*/ 2147483647 w 1708"/>
              <a:gd name="T55" fmla="*/ 2147483647 h 1708"/>
              <a:gd name="T56" fmla="*/ 2147483647 w 1708"/>
              <a:gd name="T57" fmla="*/ 2147483647 h 1708"/>
              <a:gd name="T58" fmla="*/ 2147483647 w 1708"/>
              <a:gd name="T59" fmla="*/ 2147483647 h 1708"/>
              <a:gd name="T60" fmla="*/ 2147483647 w 1708"/>
              <a:gd name="T61" fmla="*/ 0 h 1708"/>
              <a:gd name="T62" fmla="*/ 2147483647 w 1708"/>
              <a:gd name="T63" fmla="*/ 0 h 1708"/>
              <a:gd name="T64" fmla="*/ 2147483647 w 1708"/>
              <a:gd name="T65" fmla="*/ 2147483647 h 1708"/>
              <a:gd name="T66" fmla="*/ 2147483647 w 1708"/>
              <a:gd name="T67" fmla="*/ 2147483647 h 1708"/>
              <a:gd name="T68" fmla="*/ 2147483647 w 1708"/>
              <a:gd name="T69" fmla="*/ 2147483647 h 1708"/>
              <a:gd name="T70" fmla="*/ 2147483647 w 1708"/>
              <a:gd name="T71" fmla="*/ 2147483647 h 1708"/>
              <a:gd name="T72" fmla="*/ 2147483647 w 1708"/>
              <a:gd name="T73" fmla="*/ 2147483647 h 1708"/>
              <a:gd name="T74" fmla="*/ 2147483647 w 1708"/>
              <a:gd name="T75" fmla="*/ 2147483647 h 1708"/>
              <a:gd name="T76" fmla="*/ 2147483647 w 1708"/>
              <a:gd name="T77" fmla="*/ 2147483647 h 1708"/>
              <a:gd name="T78" fmla="*/ 2147483647 w 1708"/>
              <a:gd name="T79" fmla="*/ 2147483647 h 1708"/>
              <a:gd name="T80" fmla="*/ 2147483647 w 1708"/>
              <a:gd name="T81" fmla="*/ 2147483647 h 1708"/>
              <a:gd name="T82" fmla="*/ 2147483647 w 1708"/>
              <a:gd name="T83" fmla="*/ 2147483647 h 1708"/>
              <a:gd name="T84" fmla="*/ 2147483647 w 1708"/>
              <a:gd name="T85" fmla="*/ 2147483647 h 1708"/>
              <a:gd name="T86" fmla="*/ 2147483647 w 1708"/>
              <a:gd name="T87" fmla="*/ 2147483647 h 1708"/>
              <a:gd name="T88" fmla="*/ 2147483647 w 1708"/>
              <a:gd name="T89" fmla="*/ 2147483647 h 1708"/>
              <a:gd name="T90" fmla="*/ 2147483647 w 1708"/>
              <a:gd name="T91" fmla="*/ 2147483647 h 1708"/>
              <a:gd name="T92" fmla="*/ 2147483647 w 1708"/>
              <a:gd name="T93" fmla="*/ 2147483647 h 1708"/>
              <a:gd name="T94" fmla="*/ 2147483647 w 1708"/>
              <a:gd name="T95" fmla="*/ 2147483647 h 170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1708" h="1708">
                <a:moveTo>
                  <a:pt x="997" y="172"/>
                </a:moveTo>
                <a:cubicBezTo>
                  <a:pt x="1083" y="190"/>
                  <a:pt x="1163" y="224"/>
                  <a:pt x="1234" y="270"/>
                </a:cubicBezTo>
                <a:lnTo>
                  <a:pt x="1356" y="149"/>
                </a:lnTo>
                <a:lnTo>
                  <a:pt x="1559" y="352"/>
                </a:lnTo>
                <a:lnTo>
                  <a:pt x="1437" y="473"/>
                </a:lnTo>
                <a:cubicBezTo>
                  <a:pt x="1484" y="544"/>
                  <a:pt x="1517" y="624"/>
                  <a:pt x="1535" y="710"/>
                </a:cubicBezTo>
                <a:lnTo>
                  <a:pt x="1708" y="710"/>
                </a:lnTo>
                <a:lnTo>
                  <a:pt x="1708" y="997"/>
                </a:lnTo>
                <a:lnTo>
                  <a:pt x="1535" y="997"/>
                </a:lnTo>
                <a:cubicBezTo>
                  <a:pt x="1517" y="1083"/>
                  <a:pt x="1484" y="1163"/>
                  <a:pt x="1437" y="1234"/>
                </a:cubicBezTo>
                <a:lnTo>
                  <a:pt x="1559" y="1356"/>
                </a:lnTo>
                <a:lnTo>
                  <a:pt x="1356" y="1559"/>
                </a:lnTo>
                <a:lnTo>
                  <a:pt x="1234" y="1437"/>
                </a:lnTo>
                <a:cubicBezTo>
                  <a:pt x="1163" y="1484"/>
                  <a:pt x="1083" y="1517"/>
                  <a:pt x="997" y="1535"/>
                </a:cubicBezTo>
                <a:lnTo>
                  <a:pt x="997" y="1708"/>
                </a:lnTo>
                <a:lnTo>
                  <a:pt x="710" y="1708"/>
                </a:lnTo>
                <a:lnTo>
                  <a:pt x="710" y="1535"/>
                </a:lnTo>
                <a:cubicBezTo>
                  <a:pt x="624" y="1517"/>
                  <a:pt x="544" y="1484"/>
                  <a:pt x="473" y="1437"/>
                </a:cubicBezTo>
                <a:lnTo>
                  <a:pt x="352" y="1559"/>
                </a:lnTo>
                <a:lnTo>
                  <a:pt x="149" y="1356"/>
                </a:lnTo>
                <a:lnTo>
                  <a:pt x="270" y="1234"/>
                </a:lnTo>
                <a:cubicBezTo>
                  <a:pt x="224" y="1163"/>
                  <a:pt x="190" y="1083"/>
                  <a:pt x="172" y="997"/>
                </a:cubicBezTo>
                <a:lnTo>
                  <a:pt x="0" y="997"/>
                </a:lnTo>
                <a:lnTo>
                  <a:pt x="0" y="710"/>
                </a:lnTo>
                <a:lnTo>
                  <a:pt x="172" y="710"/>
                </a:lnTo>
                <a:cubicBezTo>
                  <a:pt x="190" y="624"/>
                  <a:pt x="224" y="544"/>
                  <a:pt x="270" y="473"/>
                </a:cubicBezTo>
                <a:lnTo>
                  <a:pt x="149" y="352"/>
                </a:lnTo>
                <a:lnTo>
                  <a:pt x="352" y="149"/>
                </a:lnTo>
                <a:lnTo>
                  <a:pt x="473" y="270"/>
                </a:lnTo>
                <a:cubicBezTo>
                  <a:pt x="544" y="224"/>
                  <a:pt x="624" y="190"/>
                  <a:pt x="710" y="172"/>
                </a:cubicBezTo>
                <a:lnTo>
                  <a:pt x="710" y="0"/>
                </a:lnTo>
                <a:lnTo>
                  <a:pt x="997" y="0"/>
                </a:lnTo>
                <a:lnTo>
                  <a:pt x="997" y="172"/>
                </a:lnTo>
                <a:close/>
                <a:moveTo>
                  <a:pt x="854" y="366"/>
                </a:moveTo>
                <a:cubicBezTo>
                  <a:pt x="1123" y="366"/>
                  <a:pt x="1342" y="584"/>
                  <a:pt x="1342" y="854"/>
                </a:cubicBezTo>
                <a:cubicBezTo>
                  <a:pt x="1342" y="1123"/>
                  <a:pt x="1123" y="1342"/>
                  <a:pt x="854" y="1342"/>
                </a:cubicBezTo>
                <a:cubicBezTo>
                  <a:pt x="584" y="1342"/>
                  <a:pt x="366" y="1123"/>
                  <a:pt x="366" y="854"/>
                </a:cubicBezTo>
                <a:cubicBezTo>
                  <a:pt x="366" y="584"/>
                  <a:pt x="584" y="366"/>
                  <a:pt x="854" y="366"/>
                </a:cubicBezTo>
                <a:close/>
                <a:moveTo>
                  <a:pt x="854" y="493"/>
                </a:moveTo>
                <a:cubicBezTo>
                  <a:pt x="1053" y="493"/>
                  <a:pt x="1215" y="655"/>
                  <a:pt x="1215" y="854"/>
                </a:cubicBezTo>
                <a:cubicBezTo>
                  <a:pt x="1215" y="1053"/>
                  <a:pt x="1053" y="1215"/>
                  <a:pt x="854" y="1215"/>
                </a:cubicBezTo>
                <a:cubicBezTo>
                  <a:pt x="655" y="1215"/>
                  <a:pt x="493" y="1053"/>
                  <a:pt x="493" y="854"/>
                </a:cubicBezTo>
                <a:cubicBezTo>
                  <a:pt x="493" y="655"/>
                  <a:pt x="655" y="493"/>
                  <a:pt x="854" y="493"/>
                </a:cubicBezTo>
                <a:close/>
                <a:moveTo>
                  <a:pt x="854" y="650"/>
                </a:moveTo>
                <a:cubicBezTo>
                  <a:pt x="966" y="650"/>
                  <a:pt x="1058" y="741"/>
                  <a:pt x="1058" y="854"/>
                </a:cubicBezTo>
                <a:cubicBezTo>
                  <a:pt x="1058" y="966"/>
                  <a:pt x="966" y="1058"/>
                  <a:pt x="854" y="1058"/>
                </a:cubicBezTo>
                <a:cubicBezTo>
                  <a:pt x="741" y="1058"/>
                  <a:pt x="650" y="966"/>
                  <a:pt x="650" y="854"/>
                </a:cubicBezTo>
                <a:cubicBezTo>
                  <a:pt x="650" y="741"/>
                  <a:pt x="741" y="650"/>
                  <a:pt x="854" y="6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4409" tIns="27205" rIns="54409" bIns="27205"/>
          <a:lstStyle/>
          <a:p>
            <a:endParaRPr lang="zh-CN" altLang="en-US"/>
          </a:p>
        </p:txBody>
      </p:sp>
      <p:sp>
        <p:nvSpPr>
          <p:cNvPr id="24588" name="TextBox 17"/>
          <p:cNvSpPr txBox="1">
            <a:spLocks noChangeArrowheads="1"/>
          </p:cNvSpPr>
          <p:nvPr/>
        </p:nvSpPr>
        <p:spPr bwMode="auto">
          <a:xfrm>
            <a:off x="860487" y="293388"/>
            <a:ext cx="2218877" cy="32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99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  </a:t>
            </a:r>
            <a:r>
              <a:rPr lang="en-US" altLang="zh-CN" sz="1499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en-US" altLang="zh-CN" sz="1499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99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的简单使用</a:t>
            </a:r>
            <a:endParaRPr lang="zh-CN" altLang="en-US" sz="149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9" name="五边形 18"/>
          <p:cNvSpPr>
            <a:spLocks noChangeArrowheads="1"/>
          </p:cNvSpPr>
          <p:nvPr/>
        </p:nvSpPr>
        <p:spPr bwMode="auto">
          <a:xfrm>
            <a:off x="0" y="239830"/>
            <a:ext cx="523670" cy="353478"/>
          </a:xfrm>
          <a:prstGeom prst="homePlate">
            <a:avLst>
              <a:gd name="adj" fmla="val 4990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90" name="燕尾形 19"/>
          <p:cNvSpPr>
            <a:spLocks noChangeArrowheads="1"/>
          </p:cNvSpPr>
          <p:nvPr/>
        </p:nvSpPr>
        <p:spPr bwMode="auto">
          <a:xfrm>
            <a:off x="424887" y="239830"/>
            <a:ext cx="323724" cy="353478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84263" y="743744"/>
            <a:ext cx="6199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solidFill>
                  <a:srgbClr val="7030A0"/>
                </a:solidFill>
              </a:rPr>
              <a:t>MyBatis</a:t>
            </a:r>
            <a:r>
              <a:rPr lang="en-US" altLang="zh-CN" sz="1400" dirty="0" smtClean="0">
                <a:solidFill>
                  <a:srgbClr val="7030A0"/>
                </a:solidFill>
              </a:rPr>
              <a:t> </a:t>
            </a:r>
            <a:r>
              <a:rPr lang="zh-CN" altLang="en-US" sz="1400" dirty="0" smtClean="0">
                <a:solidFill>
                  <a:srgbClr val="7030A0"/>
                </a:solidFill>
              </a:rPr>
              <a:t>是一种不完全的</a:t>
            </a:r>
            <a:r>
              <a:rPr lang="en-US" altLang="zh-CN" sz="1400" dirty="0" smtClean="0">
                <a:solidFill>
                  <a:srgbClr val="7030A0"/>
                </a:solidFill>
              </a:rPr>
              <a:t>ORM</a:t>
            </a:r>
            <a:r>
              <a:rPr lang="zh-CN" altLang="en-US" sz="1400" dirty="0" smtClean="0">
                <a:solidFill>
                  <a:srgbClr val="7030A0"/>
                </a:solidFill>
              </a:rPr>
              <a:t>框架，不完全的一点就体现在允许开发人员直接</a:t>
            </a:r>
            <a:endParaRPr lang="en-US" altLang="zh-CN" sz="1400" dirty="0" smtClean="0">
              <a:solidFill>
                <a:srgbClr val="7030A0"/>
              </a:solidFill>
            </a:endParaRPr>
          </a:p>
          <a:p>
            <a:r>
              <a:rPr lang="zh-CN" altLang="en-US" sz="1400" dirty="0" smtClean="0">
                <a:solidFill>
                  <a:srgbClr val="7030A0"/>
                </a:solidFill>
              </a:rPr>
              <a:t>编写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sql</a:t>
            </a:r>
            <a:r>
              <a:rPr lang="zh-CN" altLang="en-US" sz="1400" dirty="0" smtClean="0">
                <a:solidFill>
                  <a:srgbClr val="7030A0"/>
                </a:solidFill>
              </a:rPr>
              <a:t>语句。特点是灵活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984263" y="1573876"/>
            <a:ext cx="1961157" cy="23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409" tIns="27205" rIns="54409" bIns="2720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Mybatis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的简单介绍和应用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1223253"/>
      </p:ext>
    </p:extLst>
  </p:cSld>
  <p:clrMapOvr>
    <a:masterClrMapping/>
  </p:clrMapOvr>
  <p:transition spd="med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 tmFilter="0,0; .5, 1; 1, 1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599879">
                                      <p:cBhvr>
                                        <p:cTn id="23" dur="20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5" dur="8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599879">
                                      <p:cBhvr>
                                        <p:cTn id="27" dur="14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3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utoUpdateAnimBg="0"/>
      <p:bldP spid="24580" grpId="0" autoUpdateAnimBg="0"/>
      <p:bldP spid="24581" grpId="0" autoUpdateAnimBg="0"/>
      <p:bldP spid="24583" grpId="0" autoUpdateAnimBg="0"/>
      <p:bldP spid="24584" grpId="0" autoUpdateAnimBg="0"/>
      <p:bldP spid="24585" grpId="0" animBg="1"/>
      <p:bldP spid="24586" grpId="0" animBg="1"/>
      <p:bldP spid="24587" grpId="0" animBg="1"/>
      <p:bldP spid="24588" grpId="0" autoUpdateAnimBg="0"/>
      <p:bldP spid="24589" grpId="0" animBg="1" autoUpdateAnimBg="0"/>
      <p:bldP spid="24590" grpId="0" animBg="1" autoUpdateAnimBg="0"/>
      <p:bldP spid="1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82"/>
          <p:cNvSpPr txBox="1">
            <a:spLocks noChangeArrowheads="1"/>
          </p:cNvSpPr>
          <p:nvPr/>
        </p:nvSpPr>
        <p:spPr bwMode="auto">
          <a:xfrm>
            <a:off x="860487" y="293388"/>
            <a:ext cx="534121" cy="32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99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endParaRPr lang="zh-CN" altLang="en-US" sz="149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5" name="五边形 22"/>
          <p:cNvSpPr>
            <a:spLocks noChangeArrowheads="1"/>
          </p:cNvSpPr>
          <p:nvPr/>
        </p:nvSpPr>
        <p:spPr bwMode="auto">
          <a:xfrm>
            <a:off x="0" y="239830"/>
            <a:ext cx="523670" cy="353478"/>
          </a:xfrm>
          <a:prstGeom prst="homePlate">
            <a:avLst>
              <a:gd name="adj" fmla="val 4990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86" name="燕尾形 23"/>
          <p:cNvSpPr>
            <a:spLocks noChangeArrowheads="1"/>
          </p:cNvSpPr>
          <p:nvPr/>
        </p:nvSpPr>
        <p:spPr bwMode="auto">
          <a:xfrm>
            <a:off x="424887" y="239830"/>
            <a:ext cx="323724" cy="353478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8939" y="819944"/>
            <a:ext cx="8424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ORM </a:t>
            </a:r>
            <a:r>
              <a:rPr lang="zh-CN" altLang="en-US" dirty="0" smtClean="0"/>
              <a:t>模型就是数据库的表和简单对象（</a:t>
            </a:r>
            <a:r>
              <a:rPr lang="en-US" altLang="zh-CN" dirty="0" smtClean="0"/>
              <a:t>Plain Ordinary Java Object </a:t>
            </a:r>
            <a:r>
              <a:rPr lang="zh-CN" altLang="en-US" dirty="0" smtClean="0"/>
              <a:t>简称：</a:t>
            </a:r>
            <a:r>
              <a:rPr lang="en-US" altLang="zh-CN" dirty="0" smtClean="0"/>
              <a:t>POJO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的映射关系模型，主要解决数据库数据和</a:t>
            </a:r>
            <a:r>
              <a:rPr lang="en-US" altLang="zh-CN" dirty="0" smtClean="0"/>
              <a:t>POJO</a:t>
            </a:r>
            <a:r>
              <a:rPr lang="zh-CN" altLang="en-US" dirty="0" smtClean="0"/>
              <a:t>独享的相互映射。通过这层映射关系将表的数据转化为</a:t>
            </a:r>
            <a:r>
              <a:rPr lang="en-US" altLang="zh-CN" dirty="0" smtClean="0"/>
              <a:t>POJO </a:t>
            </a:r>
            <a:r>
              <a:rPr lang="zh-CN" altLang="en-US" dirty="0" smtClean="0"/>
              <a:t>对象，从而能够更好的使用面向对象方式的编程。</a:t>
            </a:r>
            <a:endParaRPr lang="en-US" altLang="zh-CN" dirty="0" smtClean="0"/>
          </a:p>
          <a:p>
            <a:r>
              <a:rPr lang="en-US" altLang="zh-CN" dirty="0" err="1" smtClean="0"/>
              <a:t>MyBatis</a:t>
            </a:r>
            <a:r>
              <a:rPr lang="en-US" altLang="zh-CN" dirty="0" smtClean="0"/>
              <a:t> </a:t>
            </a:r>
            <a:r>
              <a:rPr lang="zh-CN" altLang="en-US" dirty="0" smtClean="0"/>
              <a:t>相对</a:t>
            </a:r>
            <a:r>
              <a:rPr lang="en-US" altLang="zh-CN" dirty="0" smtClean="0"/>
              <a:t>Hibernate </a:t>
            </a:r>
            <a:r>
              <a:rPr lang="zh-CN" altLang="en-US" dirty="0" smtClean="0"/>
              <a:t>更加轻量级和灵活，所以受到众多的</a:t>
            </a:r>
            <a:r>
              <a:rPr lang="en-US" altLang="zh-CN" dirty="0" smtClean="0"/>
              <a:t>IT</a:t>
            </a:r>
            <a:r>
              <a:rPr lang="zh-CN" altLang="en-US" dirty="0" smtClean="0"/>
              <a:t>企业的清奈。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917447"/>
      </p:ext>
    </p:extLst>
  </p:cSld>
  <p:clrMapOvr>
    <a:masterClrMapping/>
  </p:clrMapOvr>
  <p:transition spd="med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5" grpId="0" animBg="1" autoUpdateAnimBg="0"/>
      <p:bldP spid="11286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2"/>
          <p:cNvSpPr txBox="1">
            <a:spLocks noChangeArrowheads="1"/>
          </p:cNvSpPr>
          <p:nvPr/>
        </p:nvSpPr>
        <p:spPr bwMode="auto">
          <a:xfrm>
            <a:off x="906437" y="239830"/>
            <a:ext cx="2929969" cy="32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99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1499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的一个</a:t>
            </a:r>
            <a:r>
              <a:rPr lang="en-US" altLang="zh-CN" sz="1499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Mapper</a:t>
            </a:r>
            <a:r>
              <a:rPr lang="zh-CN" altLang="en-US" sz="1499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  <a:r>
              <a:rPr lang="en-US" altLang="zh-CN" sz="1499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9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五边形 22"/>
          <p:cNvSpPr>
            <a:spLocks noChangeArrowheads="1"/>
          </p:cNvSpPr>
          <p:nvPr/>
        </p:nvSpPr>
        <p:spPr bwMode="auto">
          <a:xfrm>
            <a:off x="0" y="239830"/>
            <a:ext cx="523670" cy="353478"/>
          </a:xfrm>
          <a:prstGeom prst="homePlate">
            <a:avLst>
              <a:gd name="adj" fmla="val 4990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燕尾形 23"/>
          <p:cNvSpPr>
            <a:spLocks noChangeArrowheads="1"/>
          </p:cNvSpPr>
          <p:nvPr/>
        </p:nvSpPr>
        <p:spPr bwMode="auto">
          <a:xfrm>
            <a:off x="424887" y="239830"/>
            <a:ext cx="323724" cy="353478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87" y="613152"/>
            <a:ext cx="8442963" cy="371199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81000" y="4397168"/>
            <a:ext cx="8442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70C0"/>
                </a:solidFill>
              </a:rPr>
              <a:t>基本就是通过</a:t>
            </a:r>
            <a:r>
              <a:rPr lang="en-US" altLang="zh-CN" sz="1400" dirty="0" smtClean="0">
                <a:solidFill>
                  <a:srgbClr val="0070C0"/>
                </a:solidFill>
              </a:rPr>
              <a:t>Mapper</a:t>
            </a:r>
            <a:r>
              <a:rPr lang="zh-CN" altLang="en-US" sz="1400" dirty="0" smtClean="0">
                <a:solidFill>
                  <a:srgbClr val="0070C0"/>
                </a:solidFill>
              </a:rPr>
              <a:t>文件实现和对象的关联映射、在</a:t>
            </a:r>
            <a:r>
              <a:rPr lang="en-US" altLang="zh-CN" sz="1400" dirty="0" smtClean="0">
                <a:solidFill>
                  <a:srgbClr val="0070C0"/>
                </a:solidFill>
              </a:rPr>
              <a:t>Mapper</a:t>
            </a:r>
            <a:r>
              <a:rPr lang="zh-CN" altLang="en-US" sz="1400" dirty="0" smtClean="0">
                <a:solidFill>
                  <a:srgbClr val="0070C0"/>
                </a:solidFill>
              </a:rPr>
              <a:t>文件中定义操作数据的</a:t>
            </a:r>
            <a:r>
              <a:rPr lang="en-US" altLang="zh-CN" sz="1400" dirty="0" err="1" smtClean="0">
                <a:solidFill>
                  <a:srgbClr val="0070C0"/>
                </a:solidFill>
              </a:rPr>
              <a:t>sql</a:t>
            </a:r>
            <a:r>
              <a:rPr lang="zh-CN" altLang="en-US" sz="1400" dirty="0" smtClean="0">
                <a:solidFill>
                  <a:srgbClr val="0070C0"/>
                </a:solidFill>
              </a:rPr>
              <a:t>，实现和 </a:t>
            </a:r>
            <a:r>
              <a:rPr lang="en-US" altLang="zh-CN" sz="1400" dirty="0" err="1" smtClean="0">
                <a:solidFill>
                  <a:srgbClr val="0070C0"/>
                </a:solidFill>
              </a:rPr>
              <a:t>dao</a:t>
            </a:r>
            <a:r>
              <a:rPr lang="en-US" altLang="zh-CN" sz="1400" dirty="0" smtClean="0">
                <a:solidFill>
                  <a:srgbClr val="0070C0"/>
                </a:solidFill>
              </a:rPr>
              <a:t> </a:t>
            </a:r>
            <a:r>
              <a:rPr lang="zh-CN" altLang="en-US" sz="1400" dirty="0" smtClean="0">
                <a:solidFill>
                  <a:srgbClr val="0070C0"/>
                </a:solidFill>
              </a:rPr>
              <a:t>层映射 ，提供给</a:t>
            </a:r>
            <a:r>
              <a:rPr lang="en-US" altLang="zh-CN" sz="1400" dirty="0" smtClean="0">
                <a:solidFill>
                  <a:srgbClr val="0070C0"/>
                </a:solidFill>
              </a:rPr>
              <a:t>service </a:t>
            </a:r>
            <a:r>
              <a:rPr lang="zh-CN" altLang="en-US" sz="1400" dirty="0" smtClean="0">
                <a:solidFill>
                  <a:srgbClr val="0070C0"/>
                </a:solidFill>
              </a:rPr>
              <a:t>调用。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152792"/>
      </p:ext>
    </p:extLst>
  </p:cSld>
  <p:clrMapOvr>
    <a:masterClrMapping/>
  </p:clrMapOvr>
  <p:transition spd="med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nimBg="1" autoUpdateAnimBg="0"/>
      <p:bldP spid="5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1000" y="362744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  <a:ea typeface="+mn-ea"/>
              </a:rPr>
              <a:t>4 </a:t>
            </a:r>
            <a:r>
              <a:rPr lang="zh-CN" altLang="en-US" sz="2000" dirty="0" smtClean="0">
                <a:latin typeface="+mn-ea"/>
                <a:ea typeface="+mn-ea"/>
              </a:rPr>
              <a:t>持续集成 </a:t>
            </a:r>
            <a:r>
              <a:rPr lang="en-US" altLang="zh-CN" sz="2000" dirty="0" smtClean="0">
                <a:latin typeface="+mn-ea"/>
                <a:ea typeface="+mn-ea"/>
              </a:rPr>
              <a:t>Jenkins</a:t>
            </a:r>
            <a:r>
              <a:rPr lang="zh-CN" altLang="en-US" sz="2000" dirty="0" smtClean="0">
                <a:latin typeface="+mn-ea"/>
                <a:ea typeface="+mn-ea"/>
              </a:rPr>
              <a:t>  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4800" y="972344"/>
            <a:ext cx="8305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Jenkins </a:t>
            </a:r>
            <a:r>
              <a:rPr lang="zh-CN" altLang="en-US" dirty="0" smtClean="0"/>
              <a:t>是一个可扩展的持续集成工具。可扩展的表现在可以自定义插件，提供的插件很多，有涉及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方面的。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方面的。</a:t>
            </a:r>
            <a:r>
              <a:rPr lang="en-US" altLang="zh-CN" dirty="0" smtClean="0"/>
              <a:t>Ant</a:t>
            </a:r>
            <a:r>
              <a:rPr lang="zh-CN" altLang="en-US" dirty="0" smtClean="0"/>
              <a:t>方面的</a:t>
            </a:r>
            <a:r>
              <a:rPr lang="en-US" altLang="zh-CN" dirty="0" smtClean="0"/>
              <a:t>…….net</a:t>
            </a:r>
            <a:r>
              <a:rPr lang="zh-CN" altLang="en-US" dirty="0" smtClean="0"/>
              <a:t>方面的也有。</a:t>
            </a:r>
            <a:endParaRPr lang="en-US" altLang="zh-CN" dirty="0" smtClean="0"/>
          </a:p>
          <a:p>
            <a:r>
              <a:rPr lang="zh-CN" altLang="en-US" dirty="0" smtClean="0"/>
              <a:t>类似全程监管目前有</a:t>
            </a:r>
            <a:r>
              <a:rPr lang="en-US" altLang="zh-CN" dirty="0" smtClean="0"/>
              <a:t>4/5</a:t>
            </a:r>
            <a:r>
              <a:rPr lang="zh-CN" altLang="en-US" dirty="0" smtClean="0"/>
              <a:t>个子项目，就通过 </a:t>
            </a:r>
            <a:r>
              <a:rPr lang="en-US" altLang="zh-CN" dirty="0" smtClean="0"/>
              <a:t>Jenkins</a:t>
            </a:r>
            <a:r>
              <a:rPr lang="zh-CN" altLang="en-US" dirty="0" smtClean="0"/>
              <a:t>结合 </a:t>
            </a:r>
            <a:r>
              <a:rPr lang="en-US" altLang="zh-CN" dirty="0" err="1" smtClean="0"/>
              <a:t>svn</a:t>
            </a:r>
            <a:r>
              <a:rPr lang="en-US" altLang="zh-CN" dirty="0" smtClean="0"/>
              <a:t> </a:t>
            </a:r>
            <a:r>
              <a:rPr lang="zh-CN" altLang="en-US" dirty="0" smtClean="0"/>
              <a:t>做持续集成 。</a:t>
            </a:r>
            <a:endParaRPr lang="en-US" altLang="zh-CN" dirty="0" smtClean="0"/>
          </a:p>
          <a:p>
            <a:r>
              <a:rPr lang="zh-CN" altLang="en-US" dirty="0" smtClean="0"/>
              <a:t>开发人员将代码提交至</a:t>
            </a:r>
            <a:r>
              <a:rPr lang="en-US" altLang="zh-CN" dirty="0" err="1" smtClean="0"/>
              <a:t>svn</a:t>
            </a:r>
            <a:r>
              <a:rPr lang="zh-CN" altLang="en-US" dirty="0" smtClean="0"/>
              <a:t>，通过</a:t>
            </a:r>
            <a:r>
              <a:rPr lang="en-US" altLang="zh-CN" dirty="0" err="1" smtClean="0"/>
              <a:t>jenkins</a:t>
            </a:r>
            <a:r>
              <a:rPr lang="zh-CN" altLang="en-US" dirty="0" smtClean="0"/>
              <a:t>中配置的构建项目进行构建，新代码自动提交到部署的服务器上，测试也是通过</a:t>
            </a:r>
            <a:r>
              <a:rPr lang="en-US" altLang="zh-CN" dirty="0" err="1" smtClean="0"/>
              <a:t>jenkins</a:t>
            </a:r>
            <a:r>
              <a:rPr lang="zh-CN" altLang="en-US" dirty="0" smtClean="0"/>
              <a:t>来实现代码集成更新的，不需要过去的补丁包，发来发去。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03669"/>
            <a:ext cx="3747504" cy="240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2350"/>
      </p:ext>
    </p:extLst>
  </p:cSld>
  <p:clrMapOvr>
    <a:masterClrMapping/>
  </p:clrMapOvr>
  <p:transition spd="med" advTm="5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 bwMode="auto">
          <a:xfrm>
            <a:off x="1441004" y="1132384"/>
            <a:ext cx="6048672" cy="309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871700" y="808348"/>
            <a:ext cx="1764196" cy="6120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95736" y="871354"/>
            <a:ext cx="101502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  言</a:t>
            </a:r>
            <a:endParaRPr lang="zh-CN" altLang="en-US" sz="25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2053072" y="1604959"/>
            <a:ext cx="4824536" cy="2556284"/>
          </a:xfrm>
          <a:prstGeom prst="rect">
            <a:avLst/>
          </a:prstGeom>
        </p:spPr>
        <p:txBody>
          <a:bodyPr vert="horz" lIns="91417" tIns="45708" rIns="91417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1300" dirty="0" smtClean="0"/>
              <a:t>《</a:t>
            </a:r>
            <a:r>
              <a:rPr lang="zh-CN" altLang="en-US" sz="1300" dirty="0" smtClean="0"/>
              <a:t>建设用地全程监管系统</a:t>
            </a:r>
            <a:r>
              <a:rPr lang="en-US" altLang="zh-CN" sz="1300" dirty="0" smtClean="0"/>
              <a:t>》</a:t>
            </a:r>
            <a:r>
              <a:rPr lang="zh-CN" altLang="en-US" sz="1300" dirty="0" smtClean="0"/>
              <a:t>（以下简称全程监管）原先基本是基于</a:t>
            </a:r>
            <a:r>
              <a:rPr lang="en-US" altLang="zh-CN" sz="1300" dirty="0" smtClean="0"/>
              <a:t>.NET </a:t>
            </a:r>
            <a:r>
              <a:rPr lang="zh-CN" altLang="en-US" sz="1300" dirty="0" smtClean="0"/>
              <a:t>技术栈，例如 </a:t>
            </a:r>
            <a:r>
              <a:rPr lang="en-US" altLang="zh-CN" sz="1300" dirty="0" smtClean="0"/>
              <a:t>WCF/ASP.NET WEB API/ASP.NET WEB  FORM/……</a:t>
            </a:r>
            <a:r>
              <a:rPr lang="zh-CN" altLang="en-US" sz="1300" dirty="0" smtClean="0"/>
              <a:t>。</a:t>
            </a:r>
            <a:endParaRPr lang="en-US" altLang="zh-CN" sz="1300" dirty="0" smtClean="0"/>
          </a:p>
          <a:p>
            <a:pPr algn="l">
              <a:lnSpc>
                <a:spcPct val="150000"/>
              </a:lnSpc>
            </a:pPr>
            <a:r>
              <a:rPr lang="zh-CN" altLang="en-US" sz="1300" dirty="0" smtClean="0"/>
              <a:t>响应公司号召，技术栈全面转型至</a:t>
            </a:r>
            <a:r>
              <a:rPr lang="en-US" altLang="zh-CN" sz="1300" dirty="0" smtClean="0"/>
              <a:t>JAVA</a:t>
            </a:r>
            <a:r>
              <a:rPr lang="zh-CN" altLang="en-US" sz="1300" dirty="0" smtClean="0"/>
              <a:t>序列</a:t>
            </a:r>
            <a:r>
              <a:rPr lang="en-US" altLang="zh-CN" sz="1300" dirty="0" smtClean="0"/>
              <a:t> </a:t>
            </a:r>
            <a:r>
              <a:rPr lang="zh-CN" altLang="en-US" sz="1300" dirty="0" smtClean="0"/>
              <a:t>（重点在新产品、新项目的应用上）</a:t>
            </a:r>
            <a:endParaRPr lang="en-US" altLang="zh-CN" sz="1300" dirty="0" smtClean="0"/>
          </a:p>
          <a:p>
            <a:pPr algn="l">
              <a:lnSpc>
                <a:spcPct val="150000"/>
              </a:lnSpc>
            </a:pPr>
            <a:r>
              <a:rPr lang="zh-CN" altLang="en-US" sz="1300" dirty="0" smtClean="0"/>
              <a:t>转型最早开始</a:t>
            </a:r>
            <a:r>
              <a:rPr lang="en-US" altLang="zh-CN" sz="1300" dirty="0" smtClean="0"/>
              <a:t>2017</a:t>
            </a:r>
            <a:r>
              <a:rPr lang="zh-CN" altLang="en-US" sz="1300" dirty="0" smtClean="0"/>
              <a:t>年</a:t>
            </a:r>
            <a:r>
              <a:rPr lang="en-US" altLang="zh-CN" sz="1300" dirty="0" smtClean="0"/>
              <a:t>2</a:t>
            </a:r>
            <a:r>
              <a:rPr lang="zh-CN" altLang="en-US" sz="1300" dirty="0" smtClean="0"/>
              <a:t>月份（春节后）开始，到</a:t>
            </a:r>
            <a:r>
              <a:rPr lang="en-US" altLang="zh-CN" sz="1300" dirty="0"/>
              <a:t> </a:t>
            </a:r>
            <a:r>
              <a:rPr lang="en-US" altLang="zh-CN" sz="1300" dirty="0" smtClean="0"/>
              <a:t>5</a:t>
            </a:r>
            <a:r>
              <a:rPr lang="zh-CN" altLang="en-US" sz="1300" dirty="0" smtClean="0"/>
              <a:t>月份第一个版本内测。（工作内容涉及：公司框架搭建、</a:t>
            </a:r>
            <a:r>
              <a:rPr lang="en-US" altLang="zh-CN" sz="1300" dirty="0" smtClean="0"/>
              <a:t>web</a:t>
            </a:r>
            <a:r>
              <a:rPr lang="zh-CN" altLang="en-US" sz="1300" dirty="0" smtClean="0"/>
              <a:t>图形平台搭建、审批、合同等子系统的业务梳理、简化、开发和集成等）</a:t>
            </a:r>
            <a:endParaRPr lang="zh-CN" altLang="en-US" sz="1300" dirty="0"/>
          </a:p>
          <a:p>
            <a:pPr algn="l">
              <a:lnSpc>
                <a:spcPct val="150000"/>
              </a:lnSpc>
            </a:pPr>
            <a:endParaRPr lang="zh-CN" altLang="en-US" sz="13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688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0999" y="362744"/>
            <a:ext cx="8269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  <a:ea typeface="+mn-ea"/>
              </a:rPr>
              <a:t>4 </a:t>
            </a:r>
            <a:r>
              <a:rPr lang="zh-CN" altLang="en-US" sz="2000" dirty="0" smtClean="0">
                <a:latin typeface="+mn-ea"/>
                <a:ea typeface="+mn-ea"/>
              </a:rPr>
              <a:t>持续集成 </a:t>
            </a:r>
            <a:r>
              <a:rPr lang="en-US" altLang="zh-CN" sz="2000" dirty="0" smtClean="0">
                <a:latin typeface="+mn-ea"/>
                <a:ea typeface="+mn-ea"/>
              </a:rPr>
              <a:t>Jenkins</a:t>
            </a:r>
            <a:r>
              <a:rPr lang="zh-CN" altLang="en-US" sz="2000" dirty="0" smtClean="0">
                <a:latin typeface="+mn-ea"/>
                <a:ea typeface="+mn-ea"/>
              </a:rPr>
              <a:t>（详细的还是看系统）  </a:t>
            </a:r>
            <a:endParaRPr lang="zh-CN" altLang="en-US" sz="2000" dirty="0"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96144"/>
            <a:ext cx="8193341" cy="388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75834"/>
      </p:ext>
    </p:extLst>
  </p:cSld>
  <p:clrMapOvr>
    <a:masterClrMapping/>
  </p:clrMapOvr>
  <p:transition spd="med" advTm="5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任意多边形 23"/>
          <p:cNvSpPr>
            <a:spLocks/>
          </p:cNvSpPr>
          <p:nvPr/>
        </p:nvSpPr>
        <p:spPr bwMode="auto">
          <a:xfrm flipV="1">
            <a:off x="0" y="146051"/>
            <a:ext cx="9151144" cy="3061097"/>
          </a:xfrm>
          <a:custGeom>
            <a:avLst/>
            <a:gdLst>
              <a:gd name="T0" fmla="*/ 803941 w 12201987"/>
              <a:gd name="T1" fmla="*/ 4078036 h 4082606"/>
              <a:gd name="T2" fmla="*/ 2047148 w 12201987"/>
              <a:gd name="T3" fmla="*/ 4078036 h 4082606"/>
              <a:gd name="T4" fmla="*/ 2622639 w 12201987"/>
              <a:gd name="T5" fmla="*/ 2635166 h 4082606"/>
              <a:gd name="T6" fmla="*/ 7327344 w 12201987"/>
              <a:gd name="T7" fmla="*/ 4078036 h 4082606"/>
              <a:gd name="T8" fmla="*/ 12200139 w 12201987"/>
              <a:gd name="T9" fmla="*/ 4078036 h 4082606"/>
              <a:gd name="T10" fmla="*/ 12200139 w 12201987"/>
              <a:gd name="T11" fmla="*/ 3910631 h 4082606"/>
              <a:gd name="T12" fmla="*/ 2132091 w 12201987"/>
              <a:gd name="T13" fmla="*/ 683421 h 4082606"/>
              <a:gd name="T14" fmla="*/ 803941 w 12201987"/>
              <a:gd name="T15" fmla="*/ 4078036 h 4082606"/>
              <a:gd name="T16" fmla="*/ 0 w 12201987"/>
              <a:gd name="T17" fmla="*/ 4078036 h 4082606"/>
              <a:gd name="T18" fmla="*/ 519409 w 12201987"/>
              <a:gd name="T19" fmla="*/ 4078036 h 4082606"/>
              <a:gd name="T20" fmla="*/ 1879271 w 12201987"/>
              <a:gd name="T21" fmla="*/ 602380 h 4082606"/>
              <a:gd name="T22" fmla="*/ 0 w 12201987"/>
              <a:gd name="T23" fmla="*/ 0 h 4082606"/>
              <a:gd name="T24" fmla="*/ 0 w 12201987"/>
              <a:gd name="T25" fmla="*/ 4078036 h 408260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2201987" h="4082606">
                <a:moveTo>
                  <a:pt x="804061" y="4082606"/>
                </a:moveTo>
                <a:lnTo>
                  <a:pt x="2047460" y="4082606"/>
                </a:lnTo>
                <a:lnTo>
                  <a:pt x="2623035" y="2638119"/>
                </a:lnTo>
                <a:lnTo>
                  <a:pt x="7328452" y="4082606"/>
                </a:lnTo>
                <a:lnTo>
                  <a:pt x="12201987" y="4082606"/>
                </a:lnTo>
                <a:lnTo>
                  <a:pt x="12201987" y="3915013"/>
                </a:lnTo>
                <a:lnTo>
                  <a:pt x="2132415" y="684186"/>
                </a:lnTo>
                <a:lnTo>
                  <a:pt x="804061" y="4082606"/>
                </a:lnTo>
                <a:close/>
                <a:moveTo>
                  <a:pt x="0" y="4082606"/>
                </a:moveTo>
                <a:lnTo>
                  <a:pt x="519489" y="4082606"/>
                </a:lnTo>
                <a:lnTo>
                  <a:pt x="1879555" y="603056"/>
                </a:lnTo>
                <a:lnTo>
                  <a:pt x="0" y="0"/>
                </a:lnTo>
                <a:lnTo>
                  <a:pt x="0" y="4082606"/>
                </a:lnTo>
                <a:close/>
              </a:path>
            </a:pathLst>
          </a:custGeom>
          <a:solidFill>
            <a:srgbClr val="0094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23" name="任意多边形 21"/>
          <p:cNvSpPr>
            <a:spLocks/>
          </p:cNvSpPr>
          <p:nvPr/>
        </p:nvSpPr>
        <p:spPr bwMode="auto">
          <a:xfrm rot="10800000" flipV="1">
            <a:off x="0" y="496095"/>
            <a:ext cx="9144000" cy="5070872"/>
          </a:xfrm>
          <a:custGeom>
            <a:avLst/>
            <a:gdLst>
              <a:gd name="T0" fmla="*/ 3875109 w 12192000"/>
              <a:gd name="T1" fmla="*/ 1243198 h 6761344"/>
              <a:gd name="T2" fmla="*/ 1718260 w 12192000"/>
              <a:gd name="T3" fmla="*/ 6760620 h 6761344"/>
              <a:gd name="T4" fmla="*/ 12192000 w 12192000"/>
              <a:gd name="T5" fmla="*/ 6760620 h 6761344"/>
              <a:gd name="T6" fmla="*/ 12192000 w 12192000"/>
              <a:gd name="T7" fmla="*/ 3911388 h 6761344"/>
              <a:gd name="T8" fmla="*/ 3875109 w 12192000"/>
              <a:gd name="T9" fmla="*/ 1243198 h 6761344"/>
              <a:gd name="T10" fmla="*/ 0 w 12192000"/>
              <a:gd name="T11" fmla="*/ 0 h 6761344"/>
              <a:gd name="T12" fmla="*/ 0 w 12192000"/>
              <a:gd name="T13" fmla="*/ 6760620 h 6761344"/>
              <a:gd name="T14" fmla="*/ 1454836 w 12192000"/>
              <a:gd name="T15" fmla="*/ 6760620 h 6761344"/>
              <a:gd name="T16" fmla="*/ 3641039 w 12192000"/>
              <a:gd name="T17" fmla="*/ 1168105 h 6761344"/>
              <a:gd name="T18" fmla="*/ 0 w 12192000"/>
              <a:gd name="T19" fmla="*/ 0 h 676134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192000" h="6761344">
                <a:moveTo>
                  <a:pt x="3875109" y="1243330"/>
                </a:moveTo>
                <a:lnTo>
                  <a:pt x="1718260" y="6761344"/>
                </a:lnTo>
                <a:lnTo>
                  <a:pt x="12192000" y="6761344"/>
                </a:lnTo>
                <a:lnTo>
                  <a:pt x="12192000" y="3911808"/>
                </a:lnTo>
                <a:lnTo>
                  <a:pt x="3875109" y="1243330"/>
                </a:lnTo>
                <a:close/>
                <a:moveTo>
                  <a:pt x="0" y="0"/>
                </a:moveTo>
                <a:lnTo>
                  <a:pt x="0" y="6761344"/>
                </a:lnTo>
                <a:lnTo>
                  <a:pt x="1454836" y="6761344"/>
                </a:lnTo>
                <a:lnTo>
                  <a:pt x="3641039" y="1168229"/>
                </a:lnTo>
                <a:lnTo>
                  <a:pt x="0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24" name="任意多边形 27"/>
          <p:cNvSpPr>
            <a:spLocks/>
          </p:cNvSpPr>
          <p:nvPr/>
        </p:nvSpPr>
        <p:spPr bwMode="auto">
          <a:xfrm>
            <a:off x="0" y="795"/>
            <a:ext cx="9151144" cy="145256"/>
          </a:xfrm>
          <a:custGeom>
            <a:avLst/>
            <a:gdLst>
              <a:gd name="T0" fmla="*/ 8829809 w 12201987"/>
              <a:gd name="T1" fmla="*/ 0 h 193179"/>
              <a:gd name="T2" fmla="*/ 12200139 w 12201987"/>
              <a:gd name="T3" fmla="*/ 0 h 193179"/>
              <a:gd name="T4" fmla="*/ 12200139 w 12201987"/>
              <a:gd name="T5" fmla="*/ 195171 h 193179"/>
              <a:gd name="T6" fmla="*/ 8945954 w 12201987"/>
              <a:gd name="T7" fmla="*/ 195171 h 193179"/>
              <a:gd name="T8" fmla="*/ 8829809 w 12201987"/>
              <a:gd name="T9" fmla="*/ 0 h 193179"/>
              <a:gd name="T10" fmla="*/ 0 w 12201987"/>
              <a:gd name="T11" fmla="*/ 0 h 193179"/>
              <a:gd name="T12" fmla="*/ 8515213 w 12201987"/>
              <a:gd name="T13" fmla="*/ 0 h 193179"/>
              <a:gd name="T14" fmla="*/ 8631358 w 12201987"/>
              <a:gd name="T15" fmla="*/ 195171 h 193179"/>
              <a:gd name="T16" fmla="*/ 0 w 12201987"/>
              <a:gd name="T17" fmla="*/ 195171 h 193179"/>
              <a:gd name="T18" fmla="*/ 0 w 12201987"/>
              <a:gd name="T19" fmla="*/ 0 h 1931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201987" h="193179">
                <a:moveTo>
                  <a:pt x="8831145" y="0"/>
                </a:moveTo>
                <a:lnTo>
                  <a:pt x="12201987" y="0"/>
                </a:lnTo>
                <a:lnTo>
                  <a:pt x="12201987" y="193179"/>
                </a:lnTo>
                <a:lnTo>
                  <a:pt x="8947310" y="193179"/>
                </a:lnTo>
                <a:lnTo>
                  <a:pt x="8831145" y="0"/>
                </a:lnTo>
                <a:close/>
                <a:moveTo>
                  <a:pt x="0" y="0"/>
                </a:moveTo>
                <a:lnTo>
                  <a:pt x="8516501" y="0"/>
                </a:lnTo>
                <a:lnTo>
                  <a:pt x="8632666" y="193179"/>
                </a:lnTo>
                <a:lnTo>
                  <a:pt x="0" y="193179"/>
                </a:lnTo>
                <a:lnTo>
                  <a:pt x="0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25" name="文本框 25"/>
          <p:cNvSpPr txBox="1">
            <a:spLocks noChangeArrowheads="1"/>
          </p:cNvSpPr>
          <p:nvPr/>
        </p:nvSpPr>
        <p:spPr bwMode="auto">
          <a:xfrm rot="-1089225">
            <a:off x="1982392" y="2089121"/>
            <a:ext cx="464105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 You</a:t>
            </a:r>
            <a:endParaRPr lang="zh-CN" altLang="en-US" sz="6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2475784"/>
      </p:ext>
    </p:extLst>
  </p:cSld>
  <p:clrMapOvr>
    <a:masterClrMapping/>
  </p:clrMapOvr>
  <p:transition spd="med" advTm="3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 txBox="1">
            <a:spLocks noChangeArrowheads="1"/>
          </p:cNvSpPr>
          <p:nvPr/>
        </p:nvSpPr>
        <p:spPr bwMode="auto">
          <a:xfrm>
            <a:off x="703514" y="165565"/>
            <a:ext cx="1286766" cy="4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tx2"/>
                </a:solidFill>
                <a:ea typeface="微软雅黑" panose="020B0503020204020204" pitchFamily="34" charset="-122"/>
              </a:rPr>
              <a:t>分享内容</a:t>
            </a:r>
            <a:endParaRPr lang="zh-CN" altLang="en-US" sz="2000" dirty="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1891974" y="168020"/>
            <a:ext cx="1386918" cy="438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49" dirty="0">
                <a:solidFill>
                  <a:schemeClr val="tx2"/>
                </a:solidFill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7172" name="五边形 2"/>
          <p:cNvSpPr>
            <a:spLocks noChangeArrowheads="1"/>
          </p:cNvSpPr>
          <p:nvPr/>
        </p:nvSpPr>
        <p:spPr bwMode="auto">
          <a:xfrm>
            <a:off x="0" y="239830"/>
            <a:ext cx="523670" cy="353478"/>
          </a:xfrm>
          <a:prstGeom prst="homePlate">
            <a:avLst>
              <a:gd name="adj" fmla="val 4990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3" name="燕尾形 8"/>
          <p:cNvSpPr>
            <a:spLocks noChangeArrowheads="1"/>
          </p:cNvSpPr>
          <p:nvPr/>
        </p:nvSpPr>
        <p:spPr bwMode="auto">
          <a:xfrm>
            <a:off x="424887" y="239830"/>
            <a:ext cx="323724" cy="353478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7174" name="Group 6"/>
          <p:cNvGrpSpPr>
            <a:grpSpLocks/>
          </p:cNvGrpSpPr>
          <p:nvPr/>
        </p:nvGrpSpPr>
        <p:grpSpPr bwMode="auto">
          <a:xfrm>
            <a:off x="1136736" y="1520636"/>
            <a:ext cx="2783784" cy="392753"/>
            <a:chOff x="0" y="0"/>
            <a:chExt cx="3396604" cy="479288"/>
          </a:xfrm>
        </p:grpSpPr>
        <p:sp>
          <p:nvSpPr>
            <p:cNvPr id="5174" name="椭圆 84"/>
            <p:cNvSpPr>
              <a:spLocks noChangeArrowheads="1"/>
            </p:cNvSpPr>
            <p:nvPr/>
          </p:nvSpPr>
          <p:spPr bwMode="auto">
            <a:xfrm>
              <a:off x="3123750" y="206434"/>
              <a:ext cx="272854" cy="272854"/>
            </a:xfrm>
            <a:prstGeom prst="ellipse">
              <a:avLst/>
            </a:prstGeom>
            <a:solidFill>
              <a:srgbClr val="A9BECB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cxnSp>
          <p:nvCxnSpPr>
            <p:cNvPr id="5175" name="直接连接符 85"/>
            <p:cNvCxnSpPr>
              <a:cxnSpLocks noChangeShapeType="1"/>
            </p:cNvCxnSpPr>
            <p:nvPr/>
          </p:nvCxnSpPr>
          <p:spPr bwMode="auto">
            <a:xfrm>
              <a:off x="0" y="0"/>
              <a:ext cx="2833304" cy="0"/>
            </a:xfrm>
            <a:prstGeom prst="line">
              <a:avLst/>
            </a:prstGeom>
            <a:noFill/>
            <a:ln w="19050">
              <a:solidFill>
                <a:srgbClr val="21A3D0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76" name="直接连接符 86"/>
            <p:cNvCxnSpPr>
              <a:cxnSpLocks noChangeShapeType="1"/>
            </p:cNvCxnSpPr>
            <p:nvPr/>
          </p:nvCxnSpPr>
          <p:spPr bwMode="auto">
            <a:xfrm>
              <a:off x="2833304" y="0"/>
              <a:ext cx="426874" cy="334908"/>
            </a:xfrm>
            <a:prstGeom prst="line">
              <a:avLst/>
            </a:prstGeom>
            <a:noFill/>
            <a:ln w="19050">
              <a:solidFill>
                <a:srgbClr val="21A3D0"/>
              </a:solidFill>
              <a:prstDash val="sysDash"/>
              <a:round/>
              <a:headEnd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178" name="Group 10"/>
          <p:cNvGrpSpPr>
            <a:grpSpLocks/>
          </p:cNvGrpSpPr>
          <p:nvPr/>
        </p:nvGrpSpPr>
        <p:grpSpPr bwMode="auto">
          <a:xfrm flipH="1">
            <a:off x="5292771" y="1491755"/>
            <a:ext cx="2783785" cy="392753"/>
            <a:chOff x="0" y="0"/>
            <a:chExt cx="3396604" cy="479288"/>
          </a:xfrm>
        </p:grpSpPr>
        <p:sp>
          <p:nvSpPr>
            <p:cNvPr id="5171" name="椭圆 88"/>
            <p:cNvSpPr>
              <a:spLocks noChangeArrowheads="1"/>
            </p:cNvSpPr>
            <p:nvPr/>
          </p:nvSpPr>
          <p:spPr bwMode="auto">
            <a:xfrm>
              <a:off x="3123750" y="206434"/>
              <a:ext cx="272854" cy="272854"/>
            </a:xfrm>
            <a:prstGeom prst="ellipse">
              <a:avLst/>
            </a:prstGeom>
            <a:solidFill>
              <a:srgbClr val="A9BECB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cxnSp>
          <p:nvCxnSpPr>
            <p:cNvPr id="5172" name="直接连接符 89"/>
            <p:cNvCxnSpPr>
              <a:cxnSpLocks noChangeShapeType="1"/>
            </p:cNvCxnSpPr>
            <p:nvPr/>
          </p:nvCxnSpPr>
          <p:spPr bwMode="auto">
            <a:xfrm>
              <a:off x="0" y="0"/>
              <a:ext cx="2833304" cy="0"/>
            </a:xfrm>
            <a:prstGeom prst="line">
              <a:avLst/>
            </a:prstGeom>
            <a:noFill/>
            <a:ln w="19050">
              <a:solidFill>
                <a:srgbClr val="21A3D0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73" name="直接连接符 90"/>
            <p:cNvCxnSpPr>
              <a:cxnSpLocks noChangeShapeType="1"/>
            </p:cNvCxnSpPr>
            <p:nvPr/>
          </p:nvCxnSpPr>
          <p:spPr bwMode="auto">
            <a:xfrm>
              <a:off x="2833304" y="0"/>
              <a:ext cx="426874" cy="334908"/>
            </a:xfrm>
            <a:prstGeom prst="line">
              <a:avLst/>
            </a:prstGeom>
            <a:noFill/>
            <a:ln w="19050">
              <a:solidFill>
                <a:srgbClr val="21A3D0"/>
              </a:solidFill>
              <a:prstDash val="sysDash"/>
              <a:round/>
              <a:headEnd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182" name="Group 14"/>
          <p:cNvGrpSpPr>
            <a:grpSpLocks/>
          </p:cNvGrpSpPr>
          <p:nvPr/>
        </p:nvGrpSpPr>
        <p:grpSpPr bwMode="auto">
          <a:xfrm flipV="1">
            <a:off x="914400" y="3389841"/>
            <a:ext cx="2783784" cy="392753"/>
            <a:chOff x="0" y="0"/>
            <a:chExt cx="3396604" cy="479288"/>
          </a:xfrm>
        </p:grpSpPr>
        <p:sp>
          <p:nvSpPr>
            <p:cNvPr id="5168" name="椭圆 92"/>
            <p:cNvSpPr>
              <a:spLocks noChangeArrowheads="1"/>
            </p:cNvSpPr>
            <p:nvPr/>
          </p:nvSpPr>
          <p:spPr bwMode="auto">
            <a:xfrm>
              <a:off x="3123750" y="206434"/>
              <a:ext cx="272854" cy="272854"/>
            </a:xfrm>
            <a:prstGeom prst="ellipse">
              <a:avLst/>
            </a:prstGeom>
            <a:solidFill>
              <a:srgbClr val="A9BECB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cxnSp>
          <p:nvCxnSpPr>
            <p:cNvPr id="5169" name="直接连接符 93"/>
            <p:cNvCxnSpPr>
              <a:cxnSpLocks noChangeShapeType="1"/>
            </p:cNvCxnSpPr>
            <p:nvPr/>
          </p:nvCxnSpPr>
          <p:spPr bwMode="auto">
            <a:xfrm>
              <a:off x="0" y="0"/>
              <a:ext cx="2833304" cy="0"/>
            </a:xfrm>
            <a:prstGeom prst="line">
              <a:avLst/>
            </a:prstGeom>
            <a:noFill/>
            <a:ln w="19050">
              <a:solidFill>
                <a:srgbClr val="21A3D0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70" name="直接连接符 94"/>
            <p:cNvCxnSpPr>
              <a:cxnSpLocks noChangeShapeType="1"/>
            </p:cNvCxnSpPr>
            <p:nvPr/>
          </p:nvCxnSpPr>
          <p:spPr bwMode="auto">
            <a:xfrm>
              <a:off x="2833304" y="0"/>
              <a:ext cx="426874" cy="334908"/>
            </a:xfrm>
            <a:prstGeom prst="line">
              <a:avLst/>
            </a:prstGeom>
            <a:noFill/>
            <a:ln w="19050">
              <a:solidFill>
                <a:srgbClr val="21A3D0"/>
              </a:solidFill>
              <a:prstDash val="sysDash"/>
              <a:round/>
              <a:headEnd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186" name="Group 18"/>
          <p:cNvGrpSpPr>
            <a:grpSpLocks/>
          </p:cNvGrpSpPr>
          <p:nvPr/>
        </p:nvGrpSpPr>
        <p:grpSpPr bwMode="auto">
          <a:xfrm flipH="1" flipV="1">
            <a:off x="5370003" y="3438981"/>
            <a:ext cx="2783785" cy="392753"/>
            <a:chOff x="0" y="0"/>
            <a:chExt cx="3396604" cy="479288"/>
          </a:xfrm>
        </p:grpSpPr>
        <p:sp>
          <p:nvSpPr>
            <p:cNvPr id="5165" name="椭圆 96"/>
            <p:cNvSpPr>
              <a:spLocks noChangeArrowheads="1"/>
            </p:cNvSpPr>
            <p:nvPr/>
          </p:nvSpPr>
          <p:spPr bwMode="auto">
            <a:xfrm>
              <a:off x="3123750" y="206434"/>
              <a:ext cx="272854" cy="272854"/>
            </a:xfrm>
            <a:prstGeom prst="ellipse">
              <a:avLst/>
            </a:prstGeom>
            <a:solidFill>
              <a:srgbClr val="A9BECB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cxnSp>
          <p:nvCxnSpPr>
            <p:cNvPr id="5166" name="直接连接符 97"/>
            <p:cNvCxnSpPr>
              <a:cxnSpLocks noChangeShapeType="1"/>
            </p:cNvCxnSpPr>
            <p:nvPr/>
          </p:nvCxnSpPr>
          <p:spPr bwMode="auto">
            <a:xfrm>
              <a:off x="0" y="0"/>
              <a:ext cx="2833304" cy="0"/>
            </a:xfrm>
            <a:prstGeom prst="line">
              <a:avLst/>
            </a:prstGeom>
            <a:noFill/>
            <a:ln w="19050">
              <a:solidFill>
                <a:srgbClr val="21A3D0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7" name="直接连接符 98"/>
            <p:cNvCxnSpPr>
              <a:cxnSpLocks noChangeShapeType="1"/>
            </p:cNvCxnSpPr>
            <p:nvPr/>
          </p:nvCxnSpPr>
          <p:spPr bwMode="auto">
            <a:xfrm>
              <a:off x="2833304" y="0"/>
              <a:ext cx="426874" cy="334908"/>
            </a:xfrm>
            <a:prstGeom prst="line">
              <a:avLst/>
            </a:prstGeom>
            <a:noFill/>
            <a:ln w="19050">
              <a:solidFill>
                <a:srgbClr val="21A3D0"/>
              </a:solidFill>
              <a:prstDash val="sysDash"/>
              <a:round/>
              <a:headEnd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190" name="Group 22"/>
          <p:cNvGrpSpPr>
            <a:grpSpLocks/>
          </p:cNvGrpSpPr>
          <p:nvPr/>
        </p:nvGrpSpPr>
        <p:grpSpPr bwMode="auto">
          <a:xfrm>
            <a:off x="3422900" y="1640649"/>
            <a:ext cx="2343426" cy="2343425"/>
            <a:chOff x="0" y="0"/>
            <a:chExt cx="4922" cy="4922"/>
          </a:xfrm>
        </p:grpSpPr>
        <p:sp>
          <p:nvSpPr>
            <p:cNvPr id="5147" name="椭圆 77"/>
            <p:cNvSpPr>
              <a:spLocks noChangeArrowheads="1"/>
            </p:cNvSpPr>
            <p:nvPr/>
          </p:nvSpPr>
          <p:spPr bwMode="auto">
            <a:xfrm>
              <a:off x="0" y="0"/>
              <a:ext cx="4923" cy="4922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125">
                <a:solidFill>
                  <a:srgbClr val="2B2E30"/>
                </a:solidFill>
              </a:endParaRPr>
            </a:p>
          </p:txBody>
        </p:sp>
        <p:grpSp>
          <p:nvGrpSpPr>
            <p:cNvPr id="5148" name="Group 24"/>
            <p:cNvGrpSpPr>
              <a:grpSpLocks/>
            </p:cNvGrpSpPr>
            <p:nvPr/>
          </p:nvGrpSpPr>
          <p:grpSpPr bwMode="auto">
            <a:xfrm>
              <a:off x="415" y="467"/>
              <a:ext cx="4070" cy="4075"/>
              <a:chOff x="0" y="0"/>
              <a:chExt cx="3411642" cy="3417058"/>
            </a:xfrm>
          </p:grpSpPr>
          <p:sp>
            <p:nvSpPr>
              <p:cNvPr id="5149" name="未知"/>
              <p:cNvSpPr>
                <a:spLocks/>
              </p:cNvSpPr>
              <p:nvPr/>
            </p:nvSpPr>
            <p:spPr bwMode="auto">
              <a:xfrm>
                <a:off x="1713102" y="198810"/>
                <a:ext cx="131072" cy="320905"/>
              </a:xfrm>
              <a:custGeom>
                <a:avLst/>
                <a:gdLst>
                  <a:gd name="T0" fmla="*/ 2147483647 w 217"/>
                  <a:gd name="T1" fmla="*/ 438810443 h 532"/>
                  <a:gd name="T2" fmla="*/ 1101811769 w 217"/>
                  <a:gd name="T3" fmla="*/ 0 h 532"/>
                  <a:gd name="T4" fmla="*/ 0 w 217"/>
                  <a:gd name="T5" fmla="*/ 2147483647 h 532"/>
                  <a:gd name="T6" fmla="*/ 2147483647 w 217"/>
                  <a:gd name="T7" fmla="*/ 2147483647 h 532"/>
                  <a:gd name="T8" fmla="*/ 2147483647 w 217"/>
                  <a:gd name="T9" fmla="*/ 438810443 h 5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7" h="532">
                    <a:moveTo>
                      <a:pt x="217" y="2"/>
                    </a:moveTo>
                    <a:lnTo>
                      <a:pt x="5" y="0"/>
                    </a:lnTo>
                    <a:lnTo>
                      <a:pt x="0" y="530"/>
                    </a:lnTo>
                    <a:lnTo>
                      <a:pt x="212" y="532"/>
                    </a:lnTo>
                    <a:lnTo>
                      <a:pt x="217" y="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0" name="未知"/>
              <p:cNvSpPr>
                <a:spLocks/>
              </p:cNvSpPr>
              <p:nvPr/>
            </p:nvSpPr>
            <p:spPr bwMode="auto">
              <a:xfrm>
                <a:off x="955795" y="344673"/>
                <a:ext cx="271854" cy="340355"/>
              </a:xfrm>
              <a:custGeom>
                <a:avLst/>
                <a:gdLst>
                  <a:gd name="T0" fmla="*/ 2147483647 w 445"/>
                  <a:gd name="T1" fmla="*/ 0 h 567"/>
                  <a:gd name="T2" fmla="*/ 0 w 445"/>
                  <a:gd name="T3" fmla="*/ 2147483647 h 567"/>
                  <a:gd name="T4" fmla="*/ 2147483647 w 445"/>
                  <a:gd name="T5" fmla="*/ 2147483647 h 567"/>
                  <a:gd name="T6" fmla="*/ 2147483647 w 445"/>
                  <a:gd name="T7" fmla="*/ 2147483647 h 567"/>
                  <a:gd name="T8" fmla="*/ 2147483647 w 445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5" h="567">
                    <a:moveTo>
                      <a:pt x="185" y="0"/>
                    </a:moveTo>
                    <a:lnTo>
                      <a:pt x="0" y="104"/>
                    </a:lnTo>
                    <a:lnTo>
                      <a:pt x="260" y="567"/>
                    </a:lnTo>
                    <a:lnTo>
                      <a:pt x="445" y="463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1" name="未知"/>
              <p:cNvSpPr>
                <a:spLocks/>
              </p:cNvSpPr>
              <p:nvPr/>
            </p:nvSpPr>
            <p:spPr bwMode="auto">
              <a:xfrm>
                <a:off x="402383" y="855206"/>
                <a:ext cx="339819" cy="277146"/>
              </a:xfrm>
              <a:custGeom>
                <a:avLst/>
                <a:gdLst>
                  <a:gd name="T0" fmla="*/ 2147483647 w 566"/>
                  <a:gd name="T1" fmla="*/ 0 h 453"/>
                  <a:gd name="T2" fmla="*/ 0 w 566"/>
                  <a:gd name="T3" fmla="*/ 2147483647 h 453"/>
                  <a:gd name="T4" fmla="*/ 2147483647 w 566"/>
                  <a:gd name="T5" fmla="*/ 2147483647 h 453"/>
                  <a:gd name="T6" fmla="*/ 2147483647 w 566"/>
                  <a:gd name="T7" fmla="*/ 2147483647 h 453"/>
                  <a:gd name="T8" fmla="*/ 2147483647 w 566"/>
                  <a:gd name="T9" fmla="*/ 0 h 4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66" h="453">
                    <a:moveTo>
                      <a:pt x="109" y="0"/>
                    </a:moveTo>
                    <a:lnTo>
                      <a:pt x="0" y="183"/>
                    </a:lnTo>
                    <a:lnTo>
                      <a:pt x="457" y="453"/>
                    </a:lnTo>
                    <a:lnTo>
                      <a:pt x="566" y="270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2" name="未知"/>
              <p:cNvSpPr>
                <a:spLocks/>
              </p:cNvSpPr>
              <p:nvPr/>
            </p:nvSpPr>
            <p:spPr bwMode="auto">
              <a:xfrm>
                <a:off x="198494" y="1603990"/>
                <a:ext cx="325251" cy="131283"/>
              </a:xfrm>
              <a:custGeom>
                <a:avLst/>
                <a:gdLst>
                  <a:gd name="T0" fmla="*/ 454299979 w 533"/>
                  <a:gd name="T1" fmla="*/ 0 h 218"/>
                  <a:gd name="T2" fmla="*/ 0 w 533"/>
                  <a:gd name="T3" fmla="*/ 2147483647 h 218"/>
                  <a:gd name="T4" fmla="*/ 2147483647 w 533"/>
                  <a:gd name="T5" fmla="*/ 2147483647 h 218"/>
                  <a:gd name="T6" fmla="*/ 2147483647 w 533"/>
                  <a:gd name="T7" fmla="*/ 1091980077 h 218"/>
                  <a:gd name="T8" fmla="*/ 454299979 w 533"/>
                  <a:gd name="T9" fmla="*/ 0 h 2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33" h="218">
                    <a:moveTo>
                      <a:pt x="2" y="0"/>
                    </a:moveTo>
                    <a:lnTo>
                      <a:pt x="0" y="212"/>
                    </a:lnTo>
                    <a:lnTo>
                      <a:pt x="530" y="218"/>
                    </a:lnTo>
                    <a:lnTo>
                      <a:pt x="533" y="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3" name="未知"/>
              <p:cNvSpPr>
                <a:spLocks/>
              </p:cNvSpPr>
              <p:nvPr/>
            </p:nvSpPr>
            <p:spPr bwMode="auto">
              <a:xfrm>
                <a:off x="344128" y="2221497"/>
                <a:ext cx="339819" cy="272282"/>
              </a:xfrm>
              <a:custGeom>
                <a:avLst/>
                <a:gdLst>
                  <a:gd name="T0" fmla="*/ 0 w 567"/>
                  <a:gd name="T1" fmla="*/ 2147483647 h 445"/>
                  <a:gd name="T2" fmla="*/ 2147483647 w 567"/>
                  <a:gd name="T3" fmla="*/ 2147483647 h 445"/>
                  <a:gd name="T4" fmla="*/ 2147483647 w 567"/>
                  <a:gd name="T5" fmla="*/ 2147483647 h 445"/>
                  <a:gd name="T6" fmla="*/ 2147483647 w 567"/>
                  <a:gd name="T7" fmla="*/ 0 h 445"/>
                  <a:gd name="T8" fmla="*/ 0 w 567"/>
                  <a:gd name="T9" fmla="*/ 2147483647 h 4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67" h="445">
                    <a:moveTo>
                      <a:pt x="0" y="260"/>
                    </a:moveTo>
                    <a:lnTo>
                      <a:pt x="105" y="445"/>
                    </a:lnTo>
                    <a:lnTo>
                      <a:pt x="567" y="185"/>
                    </a:lnTo>
                    <a:lnTo>
                      <a:pt x="463" y="0"/>
                    </a:lnTo>
                    <a:lnTo>
                      <a:pt x="0" y="2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4" name="未知"/>
              <p:cNvSpPr>
                <a:spLocks/>
              </p:cNvSpPr>
              <p:nvPr/>
            </p:nvSpPr>
            <p:spPr bwMode="auto">
              <a:xfrm>
                <a:off x="1552905" y="1555367"/>
                <a:ext cx="339819" cy="340355"/>
              </a:xfrm>
              <a:custGeom>
                <a:avLst/>
                <a:gdLst>
                  <a:gd name="T0" fmla="*/ 2147483647 w 565"/>
                  <a:gd name="T1" fmla="*/ 2147483647 h 565"/>
                  <a:gd name="T2" fmla="*/ 2147483647 w 565"/>
                  <a:gd name="T3" fmla="*/ 2147483647 h 565"/>
                  <a:gd name="T4" fmla="*/ 2147483647 w 565"/>
                  <a:gd name="T5" fmla="*/ 1530280055 h 565"/>
                  <a:gd name="T6" fmla="*/ 2147483647 w 565"/>
                  <a:gd name="T7" fmla="*/ 0 h 565"/>
                  <a:gd name="T8" fmla="*/ 2147483647 w 565"/>
                  <a:gd name="T9" fmla="*/ 218456104 h 565"/>
                  <a:gd name="T10" fmla="*/ 2147483647 w 565"/>
                  <a:gd name="T11" fmla="*/ 2147483647 h 565"/>
                  <a:gd name="T12" fmla="*/ 2147483647 w 565"/>
                  <a:gd name="T13" fmla="*/ 2147483647 h 565"/>
                  <a:gd name="T14" fmla="*/ 2147483647 w 565"/>
                  <a:gd name="T15" fmla="*/ 2147483647 h 565"/>
                  <a:gd name="T16" fmla="*/ 2147483647 w 565"/>
                  <a:gd name="T17" fmla="*/ 2147483647 h 565"/>
                  <a:gd name="T18" fmla="*/ 2147483647 w 565"/>
                  <a:gd name="T19" fmla="*/ 2147483647 h 565"/>
                  <a:gd name="T20" fmla="*/ 2147483647 w 565"/>
                  <a:gd name="T21" fmla="*/ 2147483647 h 565"/>
                  <a:gd name="T22" fmla="*/ 870350437 w 565"/>
                  <a:gd name="T23" fmla="*/ 2147483647 h 565"/>
                  <a:gd name="T24" fmla="*/ 0 w 565"/>
                  <a:gd name="T25" fmla="*/ 2147483647 h 565"/>
                  <a:gd name="T26" fmla="*/ 652581792 w 565"/>
                  <a:gd name="T27" fmla="*/ 2147483647 h 565"/>
                  <a:gd name="T28" fmla="*/ 2147483647 w 565"/>
                  <a:gd name="T29" fmla="*/ 2147483647 h 565"/>
                  <a:gd name="T30" fmla="*/ 2147483647 w 565"/>
                  <a:gd name="T31" fmla="*/ 2147483647 h 565"/>
                  <a:gd name="T32" fmla="*/ 2147483647 w 565"/>
                  <a:gd name="T33" fmla="*/ 2147483647 h 565"/>
                  <a:gd name="T34" fmla="*/ 2147483647 w 565"/>
                  <a:gd name="T35" fmla="*/ 2147483647 h 565"/>
                  <a:gd name="T36" fmla="*/ 2147483647 w 565"/>
                  <a:gd name="T37" fmla="*/ 2147483647 h 565"/>
                  <a:gd name="T38" fmla="*/ 2147483647 w 565"/>
                  <a:gd name="T39" fmla="*/ 2147483647 h 565"/>
                  <a:gd name="T40" fmla="*/ 2147483647 w 565"/>
                  <a:gd name="T41" fmla="*/ 2147483647 h 565"/>
                  <a:gd name="T42" fmla="*/ 2147483647 w 565"/>
                  <a:gd name="T43" fmla="*/ 2147483647 h 565"/>
                  <a:gd name="T44" fmla="*/ 2147483647 w 565"/>
                  <a:gd name="T45" fmla="*/ 2147483647 h 565"/>
                  <a:gd name="T46" fmla="*/ 2147483647 w 565"/>
                  <a:gd name="T47" fmla="*/ 2147483647 h 565"/>
                  <a:gd name="T48" fmla="*/ 2147483647 w 565"/>
                  <a:gd name="T49" fmla="*/ 2147483647 h 565"/>
                  <a:gd name="T50" fmla="*/ 2147483647 w 565"/>
                  <a:gd name="T51" fmla="*/ 2147483647 h 565"/>
                  <a:gd name="T52" fmla="*/ 2147483647 w 565"/>
                  <a:gd name="T53" fmla="*/ 2147483647 h 565"/>
                  <a:gd name="T54" fmla="*/ 2147483647 w 565"/>
                  <a:gd name="T55" fmla="*/ 2147483647 h 565"/>
                  <a:gd name="T56" fmla="*/ 2147483647 w 565"/>
                  <a:gd name="T57" fmla="*/ 2147483647 h 565"/>
                  <a:gd name="T58" fmla="*/ 2147483647 w 565"/>
                  <a:gd name="T59" fmla="*/ 2147483647 h 565"/>
                  <a:gd name="T60" fmla="*/ 2147483647 w 565"/>
                  <a:gd name="T61" fmla="*/ 2147483647 h 565"/>
                  <a:gd name="T62" fmla="*/ 2147483647 w 565"/>
                  <a:gd name="T63" fmla="*/ 2147483647 h 565"/>
                  <a:gd name="T64" fmla="*/ 2147483647 w 565"/>
                  <a:gd name="T65" fmla="*/ 2147483647 h 565"/>
                  <a:gd name="T66" fmla="*/ 2147483647 w 565"/>
                  <a:gd name="T67" fmla="*/ 2147483647 h 565"/>
                  <a:gd name="T68" fmla="*/ 2147483647 w 565"/>
                  <a:gd name="T69" fmla="*/ 2147483647 h 56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65" h="565">
                    <a:moveTo>
                      <a:pt x="427" y="38"/>
                    </a:moveTo>
                    <a:lnTo>
                      <a:pt x="388" y="20"/>
                    </a:lnTo>
                    <a:lnTo>
                      <a:pt x="347" y="7"/>
                    </a:lnTo>
                    <a:lnTo>
                      <a:pt x="294" y="0"/>
                    </a:lnTo>
                    <a:lnTo>
                      <a:pt x="252" y="1"/>
                    </a:lnTo>
                    <a:lnTo>
                      <a:pt x="200" y="12"/>
                    </a:lnTo>
                    <a:lnTo>
                      <a:pt x="150" y="33"/>
                    </a:lnTo>
                    <a:lnTo>
                      <a:pt x="93" y="72"/>
                    </a:lnTo>
                    <a:lnTo>
                      <a:pt x="64" y="103"/>
                    </a:lnTo>
                    <a:lnTo>
                      <a:pt x="39" y="139"/>
                    </a:lnTo>
                    <a:lnTo>
                      <a:pt x="15" y="190"/>
                    </a:lnTo>
                    <a:lnTo>
                      <a:pt x="4" y="231"/>
                    </a:lnTo>
                    <a:lnTo>
                      <a:pt x="0" y="272"/>
                    </a:lnTo>
                    <a:lnTo>
                      <a:pt x="3" y="326"/>
                    </a:lnTo>
                    <a:lnTo>
                      <a:pt x="22" y="392"/>
                    </a:lnTo>
                    <a:lnTo>
                      <a:pt x="40" y="428"/>
                    </a:lnTo>
                    <a:lnTo>
                      <a:pt x="73" y="472"/>
                    </a:lnTo>
                    <a:lnTo>
                      <a:pt x="104" y="502"/>
                    </a:lnTo>
                    <a:lnTo>
                      <a:pt x="152" y="534"/>
                    </a:lnTo>
                    <a:lnTo>
                      <a:pt x="204" y="554"/>
                    </a:lnTo>
                    <a:lnTo>
                      <a:pt x="245" y="563"/>
                    </a:lnTo>
                    <a:lnTo>
                      <a:pt x="299" y="565"/>
                    </a:lnTo>
                    <a:lnTo>
                      <a:pt x="353" y="557"/>
                    </a:lnTo>
                    <a:lnTo>
                      <a:pt x="404" y="538"/>
                    </a:lnTo>
                    <a:lnTo>
                      <a:pt x="451" y="510"/>
                    </a:lnTo>
                    <a:lnTo>
                      <a:pt x="493" y="472"/>
                    </a:lnTo>
                    <a:lnTo>
                      <a:pt x="527" y="427"/>
                    </a:lnTo>
                    <a:lnTo>
                      <a:pt x="551" y="375"/>
                    </a:lnTo>
                    <a:lnTo>
                      <a:pt x="565" y="307"/>
                    </a:lnTo>
                    <a:lnTo>
                      <a:pt x="564" y="253"/>
                    </a:lnTo>
                    <a:lnTo>
                      <a:pt x="553" y="199"/>
                    </a:lnTo>
                    <a:lnTo>
                      <a:pt x="532" y="149"/>
                    </a:lnTo>
                    <a:lnTo>
                      <a:pt x="510" y="114"/>
                    </a:lnTo>
                    <a:lnTo>
                      <a:pt x="483" y="82"/>
                    </a:lnTo>
                    <a:lnTo>
                      <a:pt x="427" y="3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5" name="未知"/>
              <p:cNvSpPr>
                <a:spLocks/>
              </p:cNvSpPr>
              <p:nvPr/>
            </p:nvSpPr>
            <p:spPr bwMode="auto">
              <a:xfrm>
                <a:off x="1193672" y="685028"/>
                <a:ext cx="611673" cy="1074553"/>
              </a:xfrm>
              <a:custGeom>
                <a:avLst/>
                <a:gdLst>
                  <a:gd name="T0" fmla="*/ 2147483647 w 1013"/>
                  <a:gd name="T1" fmla="*/ 2147483647 h 1940"/>
                  <a:gd name="T2" fmla="*/ 0 w 1013"/>
                  <a:gd name="T3" fmla="*/ 2147483647 h 1940"/>
                  <a:gd name="T4" fmla="*/ 2147483647 w 1013"/>
                  <a:gd name="T5" fmla="*/ 0 h 1940"/>
                  <a:gd name="T6" fmla="*/ 2147483647 w 1013"/>
                  <a:gd name="T7" fmla="*/ 2147483647 h 1940"/>
                  <a:gd name="T8" fmla="*/ 2147483647 w 1013"/>
                  <a:gd name="T9" fmla="*/ 2147483647 h 19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13" h="1940">
                    <a:moveTo>
                      <a:pt x="852" y="1940"/>
                    </a:moveTo>
                    <a:lnTo>
                      <a:pt x="0" y="74"/>
                    </a:lnTo>
                    <a:lnTo>
                      <a:pt x="161" y="0"/>
                    </a:lnTo>
                    <a:lnTo>
                      <a:pt x="1013" y="1867"/>
                    </a:lnTo>
                    <a:lnTo>
                      <a:pt x="852" y="194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6" name="未知"/>
              <p:cNvSpPr>
                <a:spLocks/>
              </p:cNvSpPr>
              <p:nvPr/>
            </p:nvSpPr>
            <p:spPr bwMode="auto">
              <a:xfrm>
                <a:off x="853853" y="2707715"/>
                <a:ext cx="276706" cy="340355"/>
              </a:xfrm>
              <a:custGeom>
                <a:avLst/>
                <a:gdLst>
                  <a:gd name="T0" fmla="*/ 0 w 453"/>
                  <a:gd name="T1" fmla="*/ 2147483647 h 564"/>
                  <a:gd name="T2" fmla="*/ 2147483647 w 453"/>
                  <a:gd name="T3" fmla="*/ 2147483647 h 564"/>
                  <a:gd name="T4" fmla="*/ 2147483647 w 453"/>
                  <a:gd name="T5" fmla="*/ 2147483647 h 564"/>
                  <a:gd name="T6" fmla="*/ 2147483647 w 453"/>
                  <a:gd name="T7" fmla="*/ 0 h 564"/>
                  <a:gd name="T8" fmla="*/ 0 w 453"/>
                  <a:gd name="T9" fmla="*/ 2147483647 h 5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53" h="564">
                    <a:moveTo>
                      <a:pt x="0" y="456"/>
                    </a:moveTo>
                    <a:lnTo>
                      <a:pt x="183" y="564"/>
                    </a:lnTo>
                    <a:lnTo>
                      <a:pt x="453" y="107"/>
                    </a:lnTo>
                    <a:lnTo>
                      <a:pt x="270" y="0"/>
                    </a:lnTo>
                    <a:lnTo>
                      <a:pt x="0" y="45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7" name="未知"/>
              <p:cNvSpPr>
                <a:spLocks/>
              </p:cNvSpPr>
              <p:nvPr/>
            </p:nvSpPr>
            <p:spPr bwMode="auto">
              <a:xfrm>
                <a:off x="1601450" y="2926516"/>
                <a:ext cx="131072" cy="325769"/>
              </a:xfrm>
              <a:custGeom>
                <a:avLst/>
                <a:gdLst>
                  <a:gd name="T0" fmla="*/ 0 w 218"/>
                  <a:gd name="T1" fmla="*/ 2147483647 h 534"/>
                  <a:gd name="T2" fmla="*/ 2147483647 w 218"/>
                  <a:gd name="T3" fmla="*/ 2147483647 h 534"/>
                  <a:gd name="T4" fmla="*/ 2147483647 w 218"/>
                  <a:gd name="T5" fmla="*/ 454042679 h 534"/>
                  <a:gd name="T6" fmla="*/ 1086665643 w 218"/>
                  <a:gd name="T7" fmla="*/ 0 h 534"/>
                  <a:gd name="T8" fmla="*/ 0 w 218"/>
                  <a:gd name="T9" fmla="*/ 2147483647 h 5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8" h="534">
                    <a:moveTo>
                      <a:pt x="0" y="530"/>
                    </a:moveTo>
                    <a:lnTo>
                      <a:pt x="213" y="534"/>
                    </a:lnTo>
                    <a:lnTo>
                      <a:pt x="218" y="2"/>
                    </a:lnTo>
                    <a:lnTo>
                      <a:pt x="5" y="0"/>
                    </a:lnTo>
                    <a:lnTo>
                      <a:pt x="0" y="5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8" name="未知"/>
              <p:cNvSpPr>
                <a:spLocks/>
              </p:cNvSpPr>
              <p:nvPr/>
            </p:nvSpPr>
            <p:spPr bwMode="auto">
              <a:xfrm>
                <a:off x="2217975" y="2761202"/>
                <a:ext cx="271854" cy="345219"/>
              </a:xfrm>
              <a:custGeom>
                <a:avLst/>
                <a:gdLst>
                  <a:gd name="T0" fmla="*/ 2147483647 w 444"/>
                  <a:gd name="T1" fmla="*/ 2147483647 h 566"/>
                  <a:gd name="T2" fmla="*/ 2147483647 w 444"/>
                  <a:gd name="T3" fmla="*/ 2147483647 h 566"/>
                  <a:gd name="T4" fmla="*/ 2147483647 w 444"/>
                  <a:gd name="T5" fmla="*/ 0 h 566"/>
                  <a:gd name="T6" fmla="*/ 0 w 444"/>
                  <a:gd name="T7" fmla="*/ 2147483647 h 566"/>
                  <a:gd name="T8" fmla="*/ 2147483647 w 444"/>
                  <a:gd name="T9" fmla="*/ 2147483647 h 5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4" h="566">
                    <a:moveTo>
                      <a:pt x="260" y="566"/>
                    </a:moveTo>
                    <a:lnTo>
                      <a:pt x="444" y="461"/>
                    </a:lnTo>
                    <a:lnTo>
                      <a:pt x="184" y="0"/>
                    </a:lnTo>
                    <a:lnTo>
                      <a:pt x="0" y="104"/>
                    </a:lnTo>
                    <a:lnTo>
                      <a:pt x="260" y="56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9" name="未知"/>
              <p:cNvSpPr>
                <a:spLocks/>
              </p:cNvSpPr>
              <p:nvPr/>
            </p:nvSpPr>
            <p:spPr bwMode="auto">
              <a:xfrm>
                <a:off x="2703428" y="2318737"/>
                <a:ext cx="339819" cy="277146"/>
              </a:xfrm>
              <a:custGeom>
                <a:avLst/>
                <a:gdLst>
                  <a:gd name="T0" fmla="*/ 2147483647 w 565"/>
                  <a:gd name="T1" fmla="*/ 2147483647 h 452"/>
                  <a:gd name="T2" fmla="*/ 2147483647 w 565"/>
                  <a:gd name="T3" fmla="*/ 2147483647 h 452"/>
                  <a:gd name="T4" fmla="*/ 2147483647 w 565"/>
                  <a:gd name="T5" fmla="*/ 0 h 452"/>
                  <a:gd name="T6" fmla="*/ 0 w 565"/>
                  <a:gd name="T7" fmla="*/ 2147483647 h 452"/>
                  <a:gd name="T8" fmla="*/ 2147483647 w 565"/>
                  <a:gd name="T9" fmla="*/ 2147483647 h 4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65" h="452">
                    <a:moveTo>
                      <a:pt x="457" y="452"/>
                    </a:moveTo>
                    <a:lnTo>
                      <a:pt x="565" y="270"/>
                    </a:lnTo>
                    <a:lnTo>
                      <a:pt x="108" y="0"/>
                    </a:lnTo>
                    <a:lnTo>
                      <a:pt x="0" y="183"/>
                    </a:lnTo>
                    <a:lnTo>
                      <a:pt x="457" y="45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0" name="未知"/>
              <p:cNvSpPr>
                <a:spLocks/>
              </p:cNvSpPr>
              <p:nvPr/>
            </p:nvSpPr>
            <p:spPr bwMode="auto">
              <a:xfrm>
                <a:off x="2921879" y="1715822"/>
                <a:ext cx="325251" cy="131283"/>
              </a:xfrm>
              <a:custGeom>
                <a:avLst/>
                <a:gdLst>
                  <a:gd name="T0" fmla="*/ 2147483647 w 532"/>
                  <a:gd name="T1" fmla="*/ 2147483647 h 218"/>
                  <a:gd name="T2" fmla="*/ 2147483647 w 532"/>
                  <a:gd name="T3" fmla="*/ 1310303706 h 218"/>
                  <a:gd name="T4" fmla="*/ 457130499 w 532"/>
                  <a:gd name="T5" fmla="*/ 0 h 218"/>
                  <a:gd name="T6" fmla="*/ 0 w 532"/>
                  <a:gd name="T7" fmla="*/ 2147483647 h 218"/>
                  <a:gd name="T8" fmla="*/ 2147483647 w 532"/>
                  <a:gd name="T9" fmla="*/ 2147483647 h 2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32" h="218">
                    <a:moveTo>
                      <a:pt x="530" y="218"/>
                    </a:moveTo>
                    <a:lnTo>
                      <a:pt x="532" y="6"/>
                    </a:lnTo>
                    <a:lnTo>
                      <a:pt x="2" y="0"/>
                    </a:lnTo>
                    <a:lnTo>
                      <a:pt x="0" y="212"/>
                    </a:lnTo>
                    <a:lnTo>
                      <a:pt x="530" y="21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1" name="未知"/>
              <p:cNvSpPr>
                <a:spLocks/>
              </p:cNvSpPr>
              <p:nvPr/>
            </p:nvSpPr>
            <p:spPr bwMode="auto">
              <a:xfrm>
                <a:off x="2756824" y="957316"/>
                <a:ext cx="344671" cy="267424"/>
              </a:xfrm>
              <a:custGeom>
                <a:avLst/>
                <a:gdLst>
                  <a:gd name="T0" fmla="*/ 2147483647 w 566"/>
                  <a:gd name="T1" fmla="*/ 2147483647 h 445"/>
                  <a:gd name="T2" fmla="*/ 2147483647 w 566"/>
                  <a:gd name="T3" fmla="*/ 0 h 445"/>
                  <a:gd name="T4" fmla="*/ 0 w 566"/>
                  <a:gd name="T5" fmla="*/ 2147483647 h 445"/>
                  <a:gd name="T6" fmla="*/ 2147483647 w 566"/>
                  <a:gd name="T7" fmla="*/ 2147483647 h 445"/>
                  <a:gd name="T8" fmla="*/ 2147483647 w 566"/>
                  <a:gd name="T9" fmla="*/ 2147483647 h 4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66" h="445">
                    <a:moveTo>
                      <a:pt x="566" y="185"/>
                    </a:moveTo>
                    <a:lnTo>
                      <a:pt x="462" y="0"/>
                    </a:lnTo>
                    <a:lnTo>
                      <a:pt x="0" y="261"/>
                    </a:lnTo>
                    <a:lnTo>
                      <a:pt x="105" y="445"/>
                    </a:lnTo>
                    <a:lnTo>
                      <a:pt x="566" y="18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2" name="未知"/>
              <p:cNvSpPr>
                <a:spLocks/>
              </p:cNvSpPr>
              <p:nvPr/>
            </p:nvSpPr>
            <p:spPr bwMode="auto">
              <a:xfrm>
                <a:off x="2315064" y="398160"/>
                <a:ext cx="276706" cy="345219"/>
              </a:xfrm>
              <a:custGeom>
                <a:avLst/>
                <a:gdLst>
                  <a:gd name="T0" fmla="*/ 2147483647 w 453"/>
                  <a:gd name="T1" fmla="*/ 2147483647 h 565"/>
                  <a:gd name="T2" fmla="*/ 2147483647 w 453"/>
                  <a:gd name="T3" fmla="*/ 0 h 565"/>
                  <a:gd name="T4" fmla="*/ 0 w 453"/>
                  <a:gd name="T5" fmla="*/ 2147483647 h 565"/>
                  <a:gd name="T6" fmla="*/ 2147483647 w 453"/>
                  <a:gd name="T7" fmla="*/ 2147483647 h 565"/>
                  <a:gd name="T8" fmla="*/ 2147483647 w 453"/>
                  <a:gd name="T9" fmla="*/ 2147483647 h 5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53" h="565">
                    <a:moveTo>
                      <a:pt x="453" y="108"/>
                    </a:moveTo>
                    <a:lnTo>
                      <a:pt x="270" y="0"/>
                    </a:lnTo>
                    <a:lnTo>
                      <a:pt x="0" y="457"/>
                    </a:lnTo>
                    <a:lnTo>
                      <a:pt x="183" y="565"/>
                    </a:lnTo>
                    <a:lnTo>
                      <a:pt x="453" y="10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3" name="未知"/>
              <p:cNvSpPr>
                <a:spLocks/>
              </p:cNvSpPr>
              <p:nvPr/>
            </p:nvSpPr>
            <p:spPr bwMode="auto">
              <a:xfrm>
                <a:off x="1674267" y="1321980"/>
                <a:ext cx="917503" cy="486224"/>
              </a:xfrm>
              <a:custGeom>
                <a:avLst/>
                <a:gdLst>
                  <a:gd name="T0" fmla="*/ 2147483647 w 1821"/>
                  <a:gd name="T1" fmla="*/ 2147483647 h 799"/>
                  <a:gd name="T2" fmla="*/ 2147483647 w 1821"/>
                  <a:gd name="T3" fmla="*/ 0 h 799"/>
                  <a:gd name="T4" fmla="*/ 0 w 1821"/>
                  <a:gd name="T5" fmla="*/ 2147483647 h 799"/>
                  <a:gd name="T6" fmla="*/ 2147483647 w 1821"/>
                  <a:gd name="T7" fmla="*/ 2147483647 h 799"/>
                  <a:gd name="T8" fmla="*/ 2147483647 w 1821"/>
                  <a:gd name="T9" fmla="*/ 2147483647 h 7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21" h="799">
                    <a:moveTo>
                      <a:pt x="1821" y="306"/>
                    </a:moveTo>
                    <a:lnTo>
                      <a:pt x="1735" y="0"/>
                    </a:lnTo>
                    <a:lnTo>
                      <a:pt x="0" y="493"/>
                    </a:lnTo>
                    <a:lnTo>
                      <a:pt x="86" y="799"/>
                    </a:lnTo>
                    <a:lnTo>
                      <a:pt x="1821" y="30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4" name="Oval 6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411642" cy="3417058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7209" name="Group 41"/>
          <p:cNvGrpSpPr>
            <a:grpSpLocks/>
          </p:cNvGrpSpPr>
          <p:nvPr/>
        </p:nvGrpSpPr>
        <p:grpSpPr bwMode="auto">
          <a:xfrm>
            <a:off x="594754" y="987812"/>
            <a:ext cx="2684138" cy="1939914"/>
            <a:chOff x="0" y="0"/>
            <a:chExt cx="4633" cy="3078"/>
          </a:xfrm>
        </p:grpSpPr>
        <p:sp>
          <p:nvSpPr>
            <p:cNvPr id="5144" name="TextBox 81"/>
            <p:cNvSpPr txBox="1">
              <a:spLocks noChangeArrowheads="1"/>
            </p:cNvSpPr>
            <p:nvPr/>
          </p:nvSpPr>
          <p:spPr bwMode="auto">
            <a:xfrm>
              <a:off x="773" y="178"/>
              <a:ext cx="3860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99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499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499" dirty="0" err="1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JavaWeb</a:t>
              </a:r>
              <a:r>
                <a:rPr lang="zh-CN" altLang="en-US" sz="1499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开发分享</a:t>
              </a:r>
              <a:endParaRPr lang="zh-CN" altLang="en-US" sz="1499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45" name="TextBox 82"/>
            <p:cNvSpPr txBox="1">
              <a:spLocks noChangeArrowheads="1"/>
            </p:cNvSpPr>
            <p:nvPr/>
          </p:nvSpPr>
          <p:spPr bwMode="auto">
            <a:xfrm>
              <a:off x="0" y="978"/>
              <a:ext cx="4537" cy="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dirty="0" smtClean="0">
                  <a:solidFill>
                    <a:schemeClr val="tx2"/>
                  </a:solidFill>
                  <a:ea typeface="微软雅黑" panose="020B0503020204020204" pitchFamily="34" charset="-122"/>
                </a:rPr>
                <a:t>●</a:t>
              </a:r>
              <a:r>
                <a:rPr lang="zh-CN" altLang="en-US" sz="1600" dirty="0" smtClean="0">
                  <a:solidFill>
                    <a:schemeClr val="tx2"/>
                  </a:solidFill>
                  <a:ea typeface="微软雅黑" panose="020B0503020204020204" pitchFamily="34" charset="-122"/>
                </a:rPr>
                <a:t>基础环境</a:t>
              </a:r>
              <a:endParaRPr lang="en-US" altLang="zh-CN" sz="1600" dirty="0">
                <a:solidFill>
                  <a:schemeClr val="tx2"/>
                </a:solidFill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en-US" altLang="zh-CN" sz="1600" dirty="0" smtClean="0">
                  <a:solidFill>
                    <a:schemeClr val="tx2"/>
                  </a:solidFill>
                  <a:ea typeface="微软雅黑" panose="020B0503020204020204" pitchFamily="34" charset="-122"/>
                </a:rPr>
                <a:t>●</a:t>
              </a:r>
              <a:r>
                <a:rPr lang="zh-CN" altLang="en-US" sz="1600" dirty="0">
                  <a:solidFill>
                    <a:schemeClr val="tx2"/>
                  </a:solidFill>
                  <a:ea typeface="微软雅黑" panose="020B0503020204020204" pitchFamily="34" charset="-122"/>
                </a:rPr>
                <a:t> </a:t>
              </a:r>
              <a:r>
                <a:rPr lang="zh-CN" altLang="en-US" sz="1600" dirty="0" smtClean="0">
                  <a:solidFill>
                    <a:schemeClr val="tx2"/>
                  </a:solidFill>
                  <a:ea typeface="微软雅黑" panose="020B0503020204020204" pitchFamily="34" charset="-122"/>
                </a:rPr>
                <a:t>开发工具</a:t>
              </a:r>
              <a:endParaRPr lang="en-US" altLang="zh-CN" sz="1600" dirty="0">
                <a:solidFill>
                  <a:schemeClr val="tx2"/>
                </a:solidFill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en-US" altLang="zh-CN" sz="1600" dirty="0" smtClean="0">
                  <a:solidFill>
                    <a:schemeClr val="tx2"/>
                  </a:solidFill>
                  <a:ea typeface="微软雅黑" panose="020B0503020204020204" pitchFamily="34" charset="-122"/>
                </a:rPr>
                <a:t>●</a:t>
              </a:r>
              <a:r>
                <a:rPr lang="zh-CN" altLang="en-US" sz="1600" dirty="0" smtClean="0">
                  <a:solidFill>
                    <a:schemeClr val="tx2"/>
                  </a:solidFill>
                  <a:ea typeface="微软雅黑" panose="020B0503020204020204" pitchFamily="34" charset="-122"/>
                </a:rPr>
                <a:t>开发技术栈</a:t>
              </a:r>
              <a:endParaRPr lang="en-US" altLang="zh-CN" sz="1600" dirty="0" smtClean="0">
                <a:solidFill>
                  <a:schemeClr val="tx2"/>
                </a:solidFill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en-US" altLang="zh-CN" sz="1600" dirty="0" smtClean="0">
                  <a:solidFill>
                    <a:schemeClr val="tx2"/>
                  </a:solidFill>
                  <a:ea typeface="微软雅黑" panose="020B0503020204020204" pitchFamily="34" charset="-122"/>
                </a:rPr>
                <a:t>●Jenkins</a:t>
              </a:r>
              <a:r>
                <a:rPr lang="zh-CN" altLang="en-US" sz="1600" dirty="0" smtClean="0">
                  <a:solidFill>
                    <a:schemeClr val="tx2"/>
                  </a:solidFill>
                  <a:ea typeface="微软雅黑" panose="020B0503020204020204" pitchFamily="34" charset="-122"/>
                </a:rPr>
                <a:t>集成部署</a:t>
              </a:r>
              <a:endParaRPr lang="en-US" altLang="zh-CN" sz="1600" dirty="0" smtClean="0">
                <a:solidFill>
                  <a:schemeClr val="tx2"/>
                </a:solidFill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en-US" altLang="zh-CN" sz="1600" dirty="0" smtClean="0">
                  <a:solidFill>
                    <a:schemeClr val="tx2"/>
                  </a:solidFill>
                  <a:ea typeface="微软雅黑" panose="020B0503020204020204" pitchFamily="34" charset="-122"/>
                </a:rPr>
                <a:t>……….</a:t>
              </a:r>
              <a:endParaRPr lang="en-US" altLang="zh-CN" sz="1600" dirty="0">
                <a:solidFill>
                  <a:schemeClr val="tx2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5146" name="Freeform 8"/>
            <p:cNvSpPr>
              <a:spLocks noEditPoints="1"/>
            </p:cNvSpPr>
            <p:nvPr/>
          </p:nvSpPr>
          <p:spPr bwMode="auto">
            <a:xfrm>
              <a:off x="20" y="0"/>
              <a:ext cx="648" cy="878"/>
            </a:xfrm>
            <a:custGeom>
              <a:avLst/>
              <a:gdLst>
                <a:gd name="T0" fmla="*/ 55 w 734"/>
                <a:gd name="T1" fmla="*/ 626 h 993"/>
                <a:gd name="T2" fmla="*/ 85 w 734"/>
                <a:gd name="T3" fmla="*/ 105 h 993"/>
                <a:gd name="T4" fmla="*/ 111 w 734"/>
                <a:gd name="T5" fmla="*/ 151 h 993"/>
                <a:gd name="T6" fmla="*/ 138 w 734"/>
                <a:gd name="T7" fmla="*/ 105 h 993"/>
                <a:gd name="T8" fmla="*/ 226 w 734"/>
                <a:gd name="T9" fmla="*/ 124 h 993"/>
                <a:gd name="T10" fmla="*/ 279 w 734"/>
                <a:gd name="T11" fmla="*/ 124 h 993"/>
                <a:gd name="T12" fmla="*/ 367 w 734"/>
                <a:gd name="T13" fmla="*/ 105 h 993"/>
                <a:gd name="T14" fmla="*/ 394 w 734"/>
                <a:gd name="T15" fmla="*/ 151 h 993"/>
                <a:gd name="T16" fmla="*/ 420 w 734"/>
                <a:gd name="T17" fmla="*/ 105 h 993"/>
                <a:gd name="T18" fmla="*/ 451 w 734"/>
                <a:gd name="T19" fmla="*/ 626 h 993"/>
                <a:gd name="T20" fmla="*/ 420 w 734"/>
                <a:gd name="T21" fmla="*/ 46 h 993"/>
                <a:gd name="T22" fmla="*/ 394 w 734"/>
                <a:gd name="T23" fmla="*/ 0 h 993"/>
                <a:gd name="T24" fmla="*/ 367 w 734"/>
                <a:gd name="T25" fmla="*/ 46 h 993"/>
                <a:gd name="T26" fmla="*/ 279 w 734"/>
                <a:gd name="T27" fmla="*/ 27 h 993"/>
                <a:gd name="T28" fmla="*/ 226 w 734"/>
                <a:gd name="T29" fmla="*/ 27 h 993"/>
                <a:gd name="T30" fmla="*/ 138 w 734"/>
                <a:gd name="T31" fmla="*/ 46 h 993"/>
                <a:gd name="T32" fmla="*/ 111 w 734"/>
                <a:gd name="T33" fmla="*/ 0 h 993"/>
                <a:gd name="T34" fmla="*/ 85 w 734"/>
                <a:gd name="T35" fmla="*/ 46 h 993"/>
                <a:gd name="T36" fmla="*/ 0 w 734"/>
                <a:gd name="T37" fmla="*/ 102 h 993"/>
                <a:gd name="T38" fmla="*/ 56 w 734"/>
                <a:gd name="T39" fmla="*/ 686 h 993"/>
                <a:gd name="T40" fmla="*/ 505 w 734"/>
                <a:gd name="T41" fmla="*/ 631 h 993"/>
                <a:gd name="T42" fmla="*/ 450 w 734"/>
                <a:gd name="T43" fmla="*/ 46 h 993"/>
                <a:gd name="T44" fmla="*/ 395 w 734"/>
                <a:gd name="T45" fmla="*/ 256 h 993"/>
                <a:gd name="T46" fmla="*/ 110 w 734"/>
                <a:gd name="T47" fmla="*/ 219 h 993"/>
                <a:gd name="T48" fmla="*/ 110 w 734"/>
                <a:gd name="T49" fmla="*/ 355 h 993"/>
                <a:gd name="T50" fmla="*/ 395 w 734"/>
                <a:gd name="T51" fmla="*/ 317 h 993"/>
                <a:gd name="T52" fmla="*/ 110 w 734"/>
                <a:gd name="T53" fmla="*/ 355 h 993"/>
                <a:gd name="T54" fmla="*/ 395 w 734"/>
                <a:gd name="T55" fmla="*/ 451 h 993"/>
                <a:gd name="T56" fmla="*/ 110 w 734"/>
                <a:gd name="T57" fmla="*/ 415 h 993"/>
                <a:gd name="T58" fmla="*/ 110 w 734"/>
                <a:gd name="T59" fmla="*/ 549 h 993"/>
                <a:gd name="T60" fmla="*/ 395 w 734"/>
                <a:gd name="T61" fmla="*/ 511 h 993"/>
                <a:gd name="T62" fmla="*/ 110 w 734"/>
                <a:gd name="T63" fmla="*/ 549 h 9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34" h="993">
                  <a:moveTo>
                    <a:pt x="656" y="906"/>
                  </a:moveTo>
                  <a:lnTo>
                    <a:pt x="79" y="906"/>
                  </a:lnTo>
                  <a:lnTo>
                    <a:pt x="79" y="153"/>
                  </a:lnTo>
                  <a:lnTo>
                    <a:pt x="124" y="153"/>
                  </a:lnTo>
                  <a:lnTo>
                    <a:pt x="124" y="179"/>
                  </a:lnTo>
                  <a:cubicBezTo>
                    <a:pt x="124" y="201"/>
                    <a:pt x="141" y="218"/>
                    <a:pt x="162" y="218"/>
                  </a:cubicBezTo>
                  <a:cubicBezTo>
                    <a:pt x="183" y="218"/>
                    <a:pt x="201" y="201"/>
                    <a:pt x="201" y="179"/>
                  </a:cubicBezTo>
                  <a:lnTo>
                    <a:pt x="201" y="153"/>
                  </a:lnTo>
                  <a:lnTo>
                    <a:pt x="328" y="153"/>
                  </a:lnTo>
                  <a:lnTo>
                    <a:pt x="328" y="179"/>
                  </a:lnTo>
                  <a:cubicBezTo>
                    <a:pt x="328" y="201"/>
                    <a:pt x="345" y="218"/>
                    <a:pt x="366" y="218"/>
                  </a:cubicBezTo>
                  <a:cubicBezTo>
                    <a:pt x="388" y="218"/>
                    <a:pt x="405" y="201"/>
                    <a:pt x="405" y="179"/>
                  </a:cubicBezTo>
                  <a:lnTo>
                    <a:pt x="405" y="153"/>
                  </a:lnTo>
                  <a:lnTo>
                    <a:pt x="533" y="153"/>
                  </a:lnTo>
                  <a:lnTo>
                    <a:pt x="533" y="179"/>
                  </a:lnTo>
                  <a:cubicBezTo>
                    <a:pt x="533" y="201"/>
                    <a:pt x="550" y="218"/>
                    <a:pt x="572" y="218"/>
                  </a:cubicBezTo>
                  <a:cubicBezTo>
                    <a:pt x="593" y="218"/>
                    <a:pt x="610" y="201"/>
                    <a:pt x="610" y="179"/>
                  </a:cubicBezTo>
                  <a:lnTo>
                    <a:pt x="610" y="153"/>
                  </a:lnTo>
                  <a:lnTo>
                    <a:pt x="656" y="153"/>
                  </a:lnTo>
                  <a:lnTo>
                    <a:pt x="656" y="906"/>
                  </a:lnTo>
                  <a:close/>
                  <a:moveTo>
                    <a:pt x="655" y="67"/>
                  </a:moveTo>
                  <a:lnTo>
                    <a:pt x="610" y="67"/>
                  </a:lnTo>
                  <a:lnTo>
                    <a:pt x="610" y="38"/>
                  </a:lnTo>
                  <a:cubicBezTo>
                    <a:pt x="610" y="17"/>
                    <a:pt x="593" y="0"/>
                    <a:pt x="572" y="0"/>
                  </a:cubicBezTo>
                  <a:cubicBezTo>
                    <a:pt x="550" y="0"/>
                    <a:pt x="533" y="17"/>
                    <a:pt x="533" y="38"/>
                  </a:cubicBezTo>
                  <a:lnTo>
                    <a:pt x="533" y="67"/>
                  </a:lnTo>
                  <a:lnTo>
                    <a:pt x="405" y="67"/>
                  </a:lnTo>
                  <a:lnTo>
                    <a:pt x="405" y="38"/>
                  </a:lnTo>
                  <a:cubicBezTo>
                    <a:pt x="405" y="17"/>
                    <a:pt x="388" y="0"/>
                    <a:pt x="366" y="0"/>
                  </a:cubicBezTo>
                  <a:cubicBezTo>
                    <a:pt x="345" y="0"/>
                    <a:pt x="328" y="17"/>
                    <a:pt x="328" y="38"/>
                  </a:cubicBezTo>
                  <a:lnTo>
                    <a:pt x="328" y="67"/>
                  </a:lnTo>
                  <a:lnTo>
                    <a:pt x="201" y="67"/>
                  </a:lnTo>
                  <a:lnTo>
                    <a:pt x="201" y="38"/>
                  </a:lnTo>
                  <a:cubicBezTo>
                    <a:pt x="201" y="17"/>
                    <a:pt x="183" y="0"/>
                    <a:pt x="162" y="0"/>
                  </a:cubicBezTo>
                  <a:cubicBezTo>
                    <a:pt x="141" y="0"/>
                    <a:pt x="124" y="17"/>
                    <a:pt x="124" y="38"/>
                  </a:cubicBezTo>
                  <a:lnTo>
                    <a:pt x="124" y="67"/>
                  </a:lnTo>
                  <a:lnTo>
                    <a:pt x="80" y="67"/>
                  </a:lnTo>
                  <a:cubicBezTo>
                    <a:pt x="36" y="67"/>
                    <a:pt x="0" y="103"/>
                    <a:pt x="0" y="147"/>
                  </a:cubicBezTo>
                  <a:lnTo>
                    <a:pt x="0" y="913"/>
                  </a:lnTo>
                  <a:cubicBezTo>
                    <a:pt x="0" y="957"/>
                    <a:pt x="36" y="993"/>
                    <a:pt x="80" y="993"/>
                  </a:cubicBezTo>
                  <a:lnTo>
                    <a:pt x="655" y="993"/>
                  </a:lnTo>
                  <a:cubicBezTo>
                    <a:pt x="699" y="993"/>
                    <a:pt x="734" y="957"/>
                    <a:pt x="734" y="913"/>
                  </a:cubicBezTo>
                  <a:lnTo>
                    <a:pt x="734" y="147"/>
                  </a:lnTo>
                  <a:cubicBezTo>
                    <a:pt x="734" y="103"/>
                    <a:pt x="699" y="67"/>
                    <a:pt x="655" y="67"/>
                  </a:cubicBezTo>
                  <a:close/>
                  <a:moveTo>
                    <a:pt x="161" y="371"/>
                  </a:moveTo>
                  <a:lnTo>
                    <a:pt x="573" y="371"/>
                  </a:lnTo>
                  <a:lnTo>
                    <a:pt x="573" y="317"/>
                  </a:lnTo>
                  <a:lnTo>
                    <a:pt x="161" y="317"/>
                  </a:lnTo>
                  <a:lnTo>
                    <a:pt x="161" y="371"/>
                  </a:lnTo>
                  <a:close/>
                  <a:moveTo>
                    <a:pt x="161" y="512"/>
                  </a:moveTo>
                  <a:lnTo>
                    <a:pt x="573" y="512"/>
                  </a:lnTo>
                  <a:lnTo>
                    <a:pt x="573" y="458"/>
                  </a:lnTo>
                  <a:lnTo>
                    <a:pt x="161" y="458"/>
                  </a:lnTo>
                  <a:lnTo>
                    <a:pt x="161" y="512"/>
                  </a:lnTo>
                  <a:close/>
                  <a:moveTo>
                    <a:pt x="161" y="653"/>
                  </a:moveTo>
                  <a:lnTo>
                    <a:pt x="573" y="653"/>
                  </a:lnTo>
                  <a:lnTo>
                    <a:pt x="573" y="599"/>
                  </a:lnTo>
                  <a:lnTo>
                    <a:pt x="161" y="599"/>
                  </a:lnTo>
                  <a:lnTo>
                    <a:pt x="161" y="653"/>
                  </a:lnTo>
                  <a:close/>
                  <a:moveTo>
                    <a:pt x="161" y="794"/>
                  </a:moveTo>
                  <a:lnTo>
                    <a:pt x="573" y="794"/>
                  </a:lnTo>
                  <a:lnTo>
                    <a:pt x="573" y="740"/>
                  </a:lnTo>
                  <a:lnTo>
                    <a:pt x="161" y="740"/>
                  </a:lnTo>
                  <a:lnTo>
                    <a:pt x="161" y="79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13" name="Group 45"/>
          <p:cNvGrpSpPr>
            <a:grpSpLocks/>
          </p:cNvGrpSpPr>
          <p:nvPr/>
        </p:nvGrpSpPr>
        <p:grpSpPr bwMode="auto">
          <a:xfrm>
            <a:off x="6162648" y="915761"/>
            <a:ext cx="2731327" cy="1727670"/>
            <a:chOff x="0" y="0"/>
            <a:chExt cx="4138" cy="3627"/>
          </a:xfrm>
        </p:grpSpPr>
        <p:sp>
          <p:nvSpPr>
            <p:cNvPr id="5141" name="TextBox 102"/>
            <p:cNvSpPr txBox="1">
              <a:spLocks noChangeArrowheads="1"/>
            </p:cNvSpPr>
            <p:nvPr/>
          </p:nvSpPr>
          <p:spPr bwMode="auto">
            <a:xfrm>
              <a:off x="840" y="260"/>
              <a:ext cx="3298" cy="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99" dirty="0" smtClean="0">
                  <a:solidFill>
                    <a:srgbClr val="2B2E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踩过的坑</a:t>
              </a:r>
              <a:endParaRPr lang="zh-CN" altLang="en-US" sz="1499" dirty="0">
                <a:solidFill>
                  <a:srgbClr val="2B2E3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42" name="TextBox 111"/>
            <p:cNvSpPr txBox="1">
              <a:spLocks noChangeArrowheads="1"/>
            </p:cNvSpPr>
            <p:nvPr/>
          </p:nvSpPr>
          <p:spPr bwMode="auto">
            <a:xfrm>
              <a:off x="48" y="1172"/>
              <a:ext cx="4090" cy="2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dirty="0" smtClean="0">
                  <a:solidFill>
                    <a:srgbClr val="2B2E30"/>
                  </a:solidFill>
                  <a:ea typeface="微软雅黑" panose="020B0503020204020204" pitchFamily="34" charset="-122"/>
                </a:rPr>
                <a:t>●</a:t>
              </a:r>
              <a:r>
                <a:rPr lang="zh-CN" altLang="en-US" sz="1400" dirty="0" smtClean="0">
                  <a:solidFill>
                    <a:srgbClr val="2B2E30"/>
                  </a:solidFill>
                  <a:ea typeface="微软雅黑" panose="020B0503020204020204" pitchFamily="34" charset="-122"/>
                </a:rPr>
                <a:t>多人同时开发、</a:t>
              </a:r>
              <a:r>
                <a:rPr lang="en-US" altLang="zh-CN" sz="1400" dirty="0" smtClean="0">
                  <a:solidFill>
                    <a:srgbClr val="2B2E30"/>
                  </a:solidFill>
                  <a:ea typeface="微软雅黑" panose="020B0503020204020204" pitchFamily="34" charset="-122"/>
                </a:rPr>
                <a:t>jar</a:t>
              </a:r>
              <a:r>
                <a:rPr lang="zh-CN" altLang="en-US" sz="1400" dirty="0" smtClean="0">
                  <a:solidFill>
                    <a:srgbClr val="2B2E30"/>
                  </a:solidFill>
                  <a:ea typeface="微软雅黑" panose="020B0503020204020204" pitchFamily="34" charset="-122"/>
                </a:rPr>
                <a:t>包冲突</a:t>
              </a:r>
              <a:endParaRPr lang="en-US" altLang="zh-CN" sz="1400" dirty="0" smtClean="0">
                <a:solidFill>
                  <a:srgbClr val="2B2E30"/>
                </a:solidFill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en-US" altLang="zh-CN" sz="1400" dirty="0" smtClean="0">
                  <a:solidFill>
                    <a:srgbClr val="2B2E30"/>
                  </a:solidFill>
                  <a:ea typeface="微软雅黑" panose="020B0503020204020204" pitchFamily="34" charset="-122"/>
                </a:rPr>
                <a:t>●</a:t>
              </a:r>
              <a:r>
                <a:rPr lang="zh-CN" altLang="en-US" sz="1400" dirty="0">
                  <a:solidFill>
                    <a:srgbClr val="2B2E30"/>
                  </a:solidFill>
                  <a:ea typeface="微软雅黑" panose="020B0503020204020204" pitchFamily="34" charset="-122"/>
                </a:rPr>
                <a:t>多</a:t>
              </a:r>
              <a:r>
                <a:rPr lang="zh-CN" altLang="en-US" sz="1400" dirty="0" smtClean="0">
                  <a:solidFill>
                    <a:srgbClr val="2B2E30"/>
                  </a:solidFill>
                  <a:ea typeface="微软雅黑" panose="020B0503020204020204" pitchFamily="34" charset="-122"/>
                </a:rPr>
                <a:t>数据源切换</a:t>
              </a:r>
              <a:endParaRPr lang="en-US" altLang="zh-CN" sz="1400" dirty="0" smtClean="0">
                <a:solidFill>
                  <a:srgbClr val="2B2E30"/>
                </a:solidFill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en-US" altLang="zh-CN" sz="1400" dirty="0" smtClean="0">
                  <a:solidFill>
                    <a:srgbClr val="2B2E30"/>
                  </a:solidFill>
                  <a:ea typeface="微软雅黑" panose="020B0503020204020204" pitchFamily="34" charset="-122"/>
                </a:rPr>
                <a:t>●</a:t>
              </a:r>
              <a:r>
                <a:rPr lang="zh-CN" altLang="en-US" sz="1400" dirty="0" smtClean="0">
                  <a:solidFill>
                    <a:srgbClr val="2B2E30"/>
                  </a:solidFill>
                  <a:ea typeface="微软雅黑" panose="020B0503020204020204" pitchFamily="34" charset="-122"/>
                </a:rPr>
                <a:t>子项目代码结构设计</a:t>
              </a:r>
              <a:endParaRPr lang="en-US" altLang="zh-CN" sz="1400" dirty="0">
                <a:solidFill>
                  <a:srgbClr val="2B2E30"/>
                </a:solidFill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en-US" altLang="zh-CN" sz="1400" dirty="0" smtClean="0">
                  <a:solidFill>
                    <a:srgbClr val="2B2E30"/>
                  </a:solidFill>
                  <a:ea typeface="微软雅黑" panose="020B0503020204020204" pitchFamily="34" charset="-122"/>
                </a:rPr>
                <a:t>●</a:t>
              </a:r>
              <a:r>
                <a:rPr lang="zh-CN" altLang="en-US" sz="1400" dirty="0">
                  <a:solidFill>
                    <a:srgbClr val="2B2E30"/>
                  </a:solidFill>
                  <a:ea typeface="微软雅黑" panose="020B0503020204020204" pitchFamily="34" charset="-122"/>
                </a:rPr>
                <a:t>字符</a:t>
              </a:r>
              <a:r>
                <a:rPr lang="zh-CN" altLang="en-US" sz="1400" dirty="0" smtClean="0">
                  <a:solidFill>
                    <a:srgbClr val="2B2E30"/>
                  </a:solidFill>
                  <a:ea typeface="微软雅黑" panose="020B0503020204020204" pitchFamily="34" charset="-122"/>
                </a:rPr>
                <a:t>格式，如日期格式</a:t>
              </a:r>
              <a:endParaRPr lang="en-US" altLang="zh-CN" sz="1400" dirty="0" smtClean="0">
                <a:solidFill>
                  <a:srgbClr val="2B2E30"/>
                </a:solidFill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en-US" altLang="zh-CN" sz="1400" dirty="0" smtClean="0">
                  <a:solidFill>
                    <a:srgbClr val="2B2E30"/>
                  </a:solidFill>
                  <a:ea typeface="微软雅黑" panose="020B0503020204020204" pitchFamily="34" charset="-122"/>
                </a:rPr>
                <a:t>●</a:t>
              </a:r>
              <a:r>
                <a:rPr lang="zh-CN" altLang="en-US" sz="1400" dirty="0" smtClean="0">
                  <a:solidFill>
                    <a:srgbClr val="2B2E30"/>
                  </a:solidFill>
                  <a:ea typeface="微软雅黑" panose="020B0503020204020204" pitchFamily="34" charset="-122"/>
                </a:rPr>
                <a:t>对于</a:t>
              </a:r>
              <a:r>
                <a:rPr lang="en-US" altLang="zh-CN" sz="1400" dirty="0" smtClean="0">
                  <a:solidFill>
                    <a:srgbClr val="2B2E30"/>
                  </a:solidFill>
                  <a:ea typeface="微软雅黑" panose="020B0503020204020204" pitchFamily="34" charset="-122"/>
                </a:rPr>
                <a:t>jar</a:t>
              </a:r>
              <a:r>
                <a:rPr lang="zh-CN" altLang="en-US" sz="1400" dirty="0" smtClean="0">
                  <a:solidFill>
                    <a:srgbClr val="2B2E30"/>
                  </a:solidFill>
                  <a:ea typeface="微软雅黑" panose="020B0503020204020204" pitchFamily="34" charset="-122"/>
                </a:rPr>
                <a:t>包使用的建议</a:t>
              </a:r>
              <a:endParaRPr lang="zh-CN" altLang="en-US" sz="1400" dirty="0">
                <a:solidFill>
                  <a:srgbClr val="2B2E30"/>
                </a:solidFill>
              </a:endParaRPr>
            </a:p>
          </p:txBody>
        </p:sp>
        <p:pic>
          <p:nvPicPr>
            <p:cNvPr id="5143" name="组合 141"/>
            <p:cNvPicPr>
              <a:picLocks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43" cy="1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17" name="Group 49"/>
          <p:cNvGrpSpPr>
            <a:grpSpLocks/>
          </p:cNvGrpSpPr>
          <p:nvPr/>
        </p:nvGrpSpPr>
        <p:grpSpPr bwMode="auto">
          <a:xfrm>
            <a:off x="485721" y="3329196"/>
            <a:ext cx="2902868" cy="1639721"/>
            <a:chOff x="0" y="0"/>
            <a:chExt cx="4741" cy="4105"/>
          </a:xfrm>
        </p:grpSpPr>
        <p:sp>
          <p:nvSpPr>
            <p:cNvPr id="5138" name="TextBox 106"/>
            <p:cNvSpPr txBox="1">
              <a:spLocks noChangeArrowheads="1"/>
            </p:cNvSpPr>
            <p:nvPr/>
          </p:nvSpPr>
          <p:spPr bwMode="auto">
            <a:xfrm>
              <a:off x="881" y="85"/>
              <a:ext cx="3860" cy="1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99" dirty="0" smtClean="0">
                  <a:solidFill>
                    <a:srgbClr val="2B2E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499" dirty="0" smtClean="0">
                  <a:solidFill>
                    <a:srgbClr val="2B2E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、演示 </a:t>
              </a:r>
              <a:r>
                <a:rPr lang="en-US" altLang="zh-CN" sz="1499" dirty="0" smtClean="0">
                  <a:solidFill>
                    <a:srgbClr val="2B2E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（由简到难）</a:t>
              </a:r>
              <a:endPara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39" name="TextBox 112"/>
            <p:cNvSpPr txBox="1">
              <a:spLocks noChangeArrowheads="1"/>
            </p:cNvSpPr>
            <p:nvPr/>
          </p:nvSpPr>
          <p:spPr bwMode="auto">
            <a:xfrm>
              <a:off x="92" y="1177"/>
              <a:ext cx="4633" cy="2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dirty="0" smtClean="0">
                  <a:solidFill>
                    <a:srgbClr val="2B2E30"/>
                  </a:solidFill>
                  <a:ea typeface="微软雅黑" panose="020B0503020204020204" pitchFamily="34" charset="-122"/>
                </a:rPr>
                <a:t>●demo1</a:t>
              </a:r>
              <a:r>
                <a:rPr lang="zh-CN" altLang="en-US" sz="1400" dirty="0" smtClean="0">
                  <a:solidFill>
                    <a:srgbClr val="2B2E30"/>
                  </a:solidFill>
                  <a:ea typeface="微软雅黑" panose="020B0503020204020204" pitchFamily="34" charset="-122"/>
                </a:rPr>
                <a:t>：简单</a:t>
              </a:r>
              <a:r>
                <a:rPr lang="en-US" altLang="zh-CN" sz="1400" dirty="0" err="1" smtClean="0">
                  <a:solidFill>
                    <a:srgbClr val="2B2E30"/>
                  </a:solidFill>
                  <a:ea typeface="微软雅黑" panose="020B0503020204020204" pitchFamily="34" charset="-122"/>
                </a:rPr>
                <a:t>springmvc</a:t>
              </a:r>
              <a:r>
                <a:rPr lang="zh-CN" altLang="en-US" sz="1400" dirty="0" smtClean="0">
                  <a:solidFill>
                    <a:srgbClr val="2B2E30"/>
                  </a:solidFill>
                  <a:ea typeface="微软雅黑" panose="020B0503020204020204" pitchFamily="34" charset="-122"/>
                </a:rPr>
                <a:t>交互演练</a:t>
              </a:r>
              <a:endParaRPr lang="en-US" altLang="zh-CN" sz="1400" dirty="0" smtClean="0">
                <a:solidFill>
                  <a:srgbClr val="2B2E30"/>
                </a:solidFill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en-US" altLang="zh-CN" sz="1400" dirty="0">
                  <a:solidFill>
                    <a:srgbClr val="2B2E30"/>
                  </a:solidFill>
                  <a:ea typeface="微软雅黑" panose="020B0503020204020204" pitchFamily="34" charset="-122"/>
                </a:rPr>
                <a:t>● </a:t>
              </a:r>
              <a:r>
                <a:rPr lang="en-US" altLang="zh-CN" sz="1400" dirty="0" smtClean="0">
                  <a:solidFill>
                    <a:srgbClr val="2B2E30"/>
                  </a:solidFill>
                  <a:ea typeface="微软雅黑" panose="020B0503020204020204" pitchFamily="34" charset="-122"/>
                </a:rPr>
                <a:t>demo2</a:t>
              </a:r>
              <a:r>
                <a:rPr lang="zh-CN" altLang="en-US" sz="1400" dirty="0" smtClean="0">
                  <a:solidFill>
                    <a:srgbClr val="2B2E30"/>
                  </a:solidFill>
                  <a:ea typeface="微软雅黑" panose="020B0503020204020204" pitchFamily="34" charset="-122"/>
                </a:rPr>
                <a:t>：集成</a:t>
              </a:r>
              <a:r>
                <a:rPr lang="en-US" altLang="zh-CN" sz="1400" dirty="0" err="1" smtClean="0">
                  <a:solidFill>
                    <a:srgbClr val="2B2E30"/>
                  </a:solidFill>
                  <a:ea typeface="微软雅黑" panose="020B0503020204020204" pitchFamily="34" charset="-122"/>
                </a:rPr>
                <a:t>ui</a:t>
              </a:r>
              <a:r>
                <a:rPr lang="zh-CN" altLang="en-US" sz="1400" dirty="0" smtClean="0">
                  <a:solidFill>
                    <a:srgbClr val="2B2E30"/>
                  </a:solidFill>
                  <a:ea typeface="微软雅黑" panose="020B0503020204020204" pitchFamily="34" charset="-122"/>
                </a:rPr>
                <a:t>，逻辑和</a:t>
              </a:r>
              <a:r>
                <a:rPr lang="en-US" altLang="zh-CN" sz="1400" dirty="0" err="1" smtClean="0">
                  <a:solidFill>
                    <a:srgbClr val="2B2E30"/>
                  </a:solidFill>
                  <a:ea typeface="微软雅黑" panose="020B0503020204020204" pitchFamily="34" charset="-122"/>
                </a:rPr>
                <a:t>ui</a:t>
              </a:r>
              <a:r>
                <a:rPr lang="zh-CN" altLang="en-US" sz="1400" dirty="0" smtClean="0">
                  <a:solidFill>
                    <a:srgbClr val="2B2E30"/>
                  </a:solidFill>
                  <a:ea typeface="微软雅黑" panose="020B0503020204020204" pitchFamily="34" charset="-122"/>
                </a:rPr>
                <a:t>端分离、多数据源切换访问等</a:t>
              </a:r>
              <a:endParaRPr lang="en-US" altLang="zh-CN" sz="1400" dirty="0" smtClean="0">
                <a:solidFill>
                  <a:srgbClr val="2B2E30"/>
                </a:solidFill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en-US" altLang="zh-CN" sz="1400" dirty="0" smtClean="0">
                  <a:solidFill>
                    <a:srgbClr val="2B2E30"/>
                  </a:solidFill>
                  <a:ea typeface="微软雅黑" panose="020B0503020204020204" pitchFamily="34" charset="-122"/>
                </a:rPr>
                <a:t>●demo1 </a:t>
              </a:r>
              <a:r>
                <a:rPr lang="zh-CN" altLang="en-US" sz="1400" dirty="0" smtClean="0">
                  <a:solidFill>
                    <a:srgbClr val="2B2E30"/>
                  </a:solidFill>
                  <a:ea typeface="微软雅黑" panose="020B0503020204020204" pitchFamily="34" charset="-122"/>
                </a:rPr>
                <a:t>和</a:t>
              </a:r>
              <a:r>
                <a:rPr lang="en-US" altLang="zh-CN" sz="1400" dirty="0" smtClean="0">
                  <a:solidFill>
                    <a:srgbClr val="2B2E30"/>
                  </a:solidFill>
                  <a:ea typeface="微软雅黑" panose="020B0503020204020204" pitchFamily="34" charset="-122"/>
                </a:rPr>
                <a:t>demo2 </a:t>
              </a:r>
              <a:r>
                <a:rPr lang="zh-CN" altLang="en-US" sz="1400" dirty="0" smtClean="0">
                  <a:solidFill>
                    <a:srgbClr val="2B2E30"/>
                  </a:solidFill>
                  <a:ea typeface="微软雅黑" panose="020B0503020204020204" pitchFamily="34" charset="-122"/>
                </a:rPr>
                <a:t>的部署方面</a:t>
              </a:r>
              <a:endParaRPr lang="zh-CN" altLang="en-US" sz="1400" dirty="0">
                <a:solidFill>
                  <a:srgbClr val="2B2E30"/>
                </a:solidFill>
              </a:endParaRPr>
            </a:p>
          </p:txBody>
        </p:sp>
        <p:sp>
          <p:nvSpPr>
            <p:cNvPr id="5140" name="Freeform 16"/>
            <p:cNvSpPr>
              <a:spLocks noEditPoints="1"/>
            </p:cNvSpPr>
            <p:nvPr/>
          </p:nvSpPr>
          <p:spPr bwMode="auto">
            <a:xfrm>
              <a:off x="0" y="0"/>
              <a:ext cx="900" cy="977"/>
            </a:xfrm>
            <a:custGeom>
              <a:avLst/>
              <a:gdLst>
                <a:gd name="T0" fmla="*/ 279 w 1053"/>
                <a:gd name="T1" fmla="*/ 637 h 1145"/>
                <a:gd name="T2" fmla="*/ 269 w 1053"/>
                <a:gd name="T3" fmla="*/ 668 h 1145"/>
                <a:gd name="T4" fmla="*/ 279 w 1053"/>
                <a:gd name="T5" fmla="*/ 683 h 1145"/>
                <a:gd name="T6" fmla="*/ 289 w 1053"/>
                <a:gd name="T7" fmla="*/ 688 h 1145"/>
                <a:gd name="T8" fmla="*/ 308 w 1053"/>
                <a:gd name="T9" fmla="*/ 707 h 1145"/>
                <a:gd name="T10" fmla="*/ 326 w 1053"/>
                <a:gd name="T11" fmla="*/ 712 h 1145"/>
                <a:gd name="T12" fmla="*/ 347 w 1053"/>
                <a:gd name="T13" fmla="*/ 708 h 1145"/>
                <a:gd name="T14" fmla="*/ 368 w 1053"/>
                <a:gd name="T15" fmla="*/ 689 h 1145"/>
                <a:gd name="T16" fmla="*/ 373 w 1053"/>
                <a:gd name="T17" fmla="*/ 688 h 1145"/>
                <a:gd name="T18" fmla="*/ 386 w 1053"/>
                <a:gd name="T19" fmla="*/ 675 h 1145"/>
                <a:gd name="T20" fmla="*/ 389 w 1053"/>
                <a:gd name="T21" fmla="*/ 646 h 1145"/>
                <a:gd name="T22" fmla="*/ 329 w 1053"/>
                <a:gd name="T23" fmla="*/ 149 h 1145"/>
                <a:gd name="T24" fmla="*/ 189 w 1053"/>
                <a:gd name="T25" fmla="*/ 439 h 1145"/>
                <a:gd name="T26" fmla="*/ 268 w 1053"/>
                <a:gd name="T27" fmla="*/ 581 h 1145"/>
                <a:gd name="T28" fmla="*/ 274 w 1053"/>
                <a:gd name="T29" fmla="*/ 619 h 1145"/>
                <a:gd name="T30" fmla="*/ 405 w 1053"/>
                <a:gd name="T31" fmla="*/ 599 h 1145"/>
                <a:gd name="T32" fmla="*/ 452 w 1053"/>
                <a:gd name="T33" fmla="*/ 459 h 1145"/>
                <a:gd name="T34" fmla="*/ 504 w 1053"/>
                <a:gd name="T35" fmla="*/ 330 h 1145"/>
                <a:gd name="T36" fmla="*/ 329 w 1053"/>
                <a:gd name="T37" fmla="*/ 149 h 1145"/>
                <a:gd name="T38" fmla="*/ 569 w 1053"/>
                <a:gd name="T39" fmla="*/ 434 h 1145"/>
                <a:gd name="T40" fmla="*/ 542 w 1053"/>
                <a:gd name="T41" fmla="*/ 481 h 1145"/>
                <a:gd name="T42" fmla="*/ 613 w 1053"/>
                <a:gd name="T43" fmla="*/ 491 h 1145"/>
                <a:gd name="T44" fmla="*/ 211 w 1053"/>
                <a:gd name="T45" fmla="*/ 125 h 1145"/>
                <a:gd name="T46" fmla="*/ 202 w 1053"/>
                <a:gd name="T47" fmla="*/ 54 h 1145"/>
                <a:gd name="T48" fmla="*/ 154 w 1053"/>
                <a:gd name="T49" fmla="*/ 81 h 1145"/>
                <a:gd name="T50" fmla="*/ 211 w 1053"/>
                <a:gd name="T51" fmla="*/ 125 h 1145"/>
                <a:gd name="T52" fmla="*/ 456 w 1053"/>
                <a:gd name="T53" fmla="*/ 54 h 1145"/>
                <a:gd name="T54" fmla="*/ 446 w 1053"/>
                <a:gd name="T55" fmla="*/ 125 h 1145"/>
                <a:gd name="T56" fmla="*/ 503 w 1053"/>
                <a:gd name="T57" fmla="*/ 81 h 1145"/>
                <a:gd name="T58" fmla="*/ 630 w 1053"/>
                <a:gd name="T59" fmla="*/ 300 h 1145"/>
                <a:gd name="T60" fmla="*/ 564 w 1053"/>
                <a:gd name="T61" fmla="*/ 327 h 1145"/>
                <a:gd name="T62" fmla="*/ 630 w 1053"/>
                <a:gd name="T63" fmla="*/ 354 h 1145"/>
                <a:gd name="T64" fmla="*/ 630 w 1053"/>
                <a:gd name="T65" fmla="*/ 300 h 1145"/>
                <a:gd name="T66" fmla="*/ 356 w 1053"/>
                <a:gd name="T67" fmla="*/ 66 h 1145"/>
                <a:gd name="T68" fmla="*/ 329 w 1053"/>
                <a:gd name="T69" fmla="*/ 0 h 1145"/>
                <a:gd name="T70" fmla="*/ 302 w 1053"/>
                <a:gd name="T71" fmla="*/ 66 h 1145"/>
                <a:gd name="T72" fmla="*/ 115 w 1053"/>
                <a:gd name="T73" fmla="*/ 172 h 1145"/>
                <a:gd name="T74" fmla="*/ 44 w 1053"/>
                <a:gd name="T75" fmla="*/ 163 h 1145"/>
                <a:gd name="T76" fmla="*/ 88 w 1053"/>
                <a:gd name="T77" fmla="*/ 220 h 1145"/>
                <a:gd name="T78" fmla="*/ 115 w 1053"/>
                <a:gd name="T79" fmla="*/ 172 h 1145"/>
                <a:gd name="T80" fmla="*/ 603 w 1053"/>
                <a:gd name="T81" fmla="*/ 201 h 1145"/>
                <a:gd name="T82" fmla="*/ 576 w 1053"/>
                <a:gd name="T83" fmla="*/ 154 h 1145"/>
                <a:gd name="T84" fmla="*/ 532 w 1053"/>
                <a:gd name="T85" fmla="*/ 210 h 1145"/>
                <a:gd name="T86" fmla="*/ 88 w 1053"/>
                <a:gd name="T87" fmla="*/ 434 h 1145"/>
                <a:gd name="T88" fmla="*/ 44 w 1053"/>
                <a:gd name="T89" fmla="*/ 491 h 1145"/>
                <a:gd name="T90" fmla="*/ 115 w 1053"/>
                <a:gd name="T91" fmla="*/ 481 h 1145"/>
                <a:gd name="T92" fmla="*/ 88 w 1053"/>
                <a:gd name="T93" fmla="*/ 434 h 1145"/>
                <a:gd name="T94" fmla="*/ 67 w 1053"/>
                <a:gd name="T95" fmla="*/ 300 h 1145"/>
                <a:gd name="T96" fmla="*/ 0 w 1053"/>
                <a:gd name="T97" fmla="*/ 327 h 1145"/>
                <a:gd name="T98" fmla="*/ 67 w 1053"/>
                <a:gd name="T99" fmla="*/ 354 h 114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053" h="1145">
                  <a:moveTo>
                    <a:pt x="606" y="1024"/>
                  </a:moveTo>
                  <a:lnTo>
                    <a:pt x="448" y="1024"/>
                  </a:lnTo>
                  <a:cubicBezTo>
                    <a:pt x="439" y="1024"/>
                    <a:pt x="432" y="1031"/>
                    <a:pt x="432" y="1040"/>
                  </a:cubicBezTo>
                  <a:lnTo>
                    <a:pt x="432" y="1076"/>
                  </a:lnTo>
                  <a:cubicBezTo>
                    <a:pt x="432" y="1079"/>
                    <a:pt x="433" y="1083"/>
                    <a:pt x="435" y="1086"/>
                  </a:cubicBezTo>
                  <a:lnTo>
                    <a:pt x="447" y="1101"/>
                  </a:lnTo>
                  <a:cubicBezTo>
                    <a:pt x="449" y="1103"/>
                    <a:pt x="452" y="1105"/>
                    <a:pt x="455" y="1106"/>
                  </a:cubicBezTo>
                  <a:cubicBezTo>
                    <a:pt x="457" y="1107"/>
                    <a:pt x="459" y="1107"/>
                    <a:pt x="462" y="1108"/>
                  </a:cubicBezTo>
                  <a:cubicBezTo>
                    <a:pt x="463" y="1108"/>
                    <a:pt x="464" y="1108"/>
                    <a:pt x="465" y="1109"/>
                  </a:cubicBezTo>
                  <a:lnTo>
                    <a:pt x="492" y="1138"/>
                  </a:lnTo>
                  <a:cubicBezTo>
                    <a:pt x="494" y="1139"/>
                    <a:pt x="496" y="1141"/>
                    <a:pt x="498" y="1142"/>
                  </a:cubicBezTo>
                  <a:cubicBezTo>
                    <a:pt x="504" y="1144"/>
                    <a:pt x="513" y="1145"/>
                    <a:pt x="523" y="1145"/>
                  </a:cubicBezTo>
                  <a:lnTo>
                    <a:pt x="525" y="1145"/>
                  </a:lnTo>
                  <a:cubicBezTo>
                    <a:pt x="542" y="1145"/>
                    <a:pt x="551" y="1142"/>
                    <a:pt x="556" y="1140"/>
                  </a:cubicBezTo>
                  <a:cubicBezTo>
                    <a:pt x="558" y="1139"/>
                    <a:pt x="560" y="1138"/>
                    <a:pt x="561" y="1137"/>
                  </a:cubicBezTo>
                  <a:cubicBezTo>
                    <a:pt x="561" y="1137"/>
                    <a:pt x="589" y="1109"/>
                    <a:pt x="590" y="1109"/>
                  </a:cubicBezTo>
                  <a:cubicBezTo>
                    <a:pt x="591" y="1108"/>
                    <a:pt x="592" y="1108"/>
                    <a:pt x="593" y="1108"/>
                  </a:cubicBezTo>
                  <a:cubicBezTo>
                    <a:pt x="595" y="1108"/>
                    <a:pt x="596" y="1108"/>
                    <a:pt x="597" y="1107"/>
                  </a:cubicBezTo>
                  <a:cubicBezTo>
                    <a:pt x="602" y="1107"/>
                    <a:pt x="606" y="1105"/>
                    <a:pt x="609" y="1101"/>
                  </a:cubicBezTo>
                  <a:lnTo>
                    <a:pt x="619" y="1086"/>
                  </a:lnTo>
                  <a:cubicBezTo>
                    <a:pt x="621" y="1083"/>
                    <a:pt x="622" y="1080"/>
                    <a:pt x="622" y="1077"/>
                  </a:cubicBezTo>
                  <a:lnTo>
                    <a:pt x="622" y="1040"/>
                  </a:lnTo>
                  <a:cubicBezTo>
                    <a:pt x="622" y="1031"/>
                    <a:pt x="615" y="1024"/>
                    <a:pt x="606" y="1024"/>
                  </a:cubicBezTo>
                  <a:close/>
                  <a:moveTo>
                    <a:pt x="527" y="240"/>
                  </a:moveTo>
                  <a:cubicBezTo>
                    <a:pt x="373" y="240"/>
                    <a:pt x="248" y="370"/>
                    <a:pt x="247" y="531"/>
                  </a:cubicBezTo>
                  <a:cubicBezTo>
                    <a:pt x="247" y="594"/>
                    <a:pt x="266" y="654"/>
                    <a:pt x="303" y="705"/>
                  </a:cubicBezTo>
                  <a:cubicBezTo>
                    <a:pt x="304" y="707"/>
                    <a:pt x="322" y="730"/>
                    <a:pt x="331" y="740"/>
                  </a:cubicBezTo>
                  <a:cubicBezTo>
                    <a:pt x="396" y="820"/>
                    <a:pt x="428" y="884"/>
                    <a:pt x="428" y="935"/>
                  </a:cubicBezTo>
                  <a:cubicBezTo>
                    <a:pt x="415" y="939"/>
                    <a:pt x="406" y="950"/>
                    <a:pt x="406" y="964"/>
                  </a:cubicBezTo>
                  <a:cubicBezTo>
                    <a:pt x="406" y="982"/>
                    <a:pt x="420" y="996"/>
                    <a:pt x="437" y="996"/>
                  </a:cubicBezTo>
                  <a:lnTo>
                    <a:pt x="617" y="996"/>
                  </a:lnTo>
                  <a:cubicBezTo>
                    <a:pt x="634" y="996"/>
                    <a:pt x="648" y="982"/>
                    <a:pt x="648" y="964"/>
                  </a:cubicBezTo>
                  <a:cubicBezTo>
                    <a:pt x="648" y="954"/>
                    <a:pt x="643" y="944"/>
                    <a:pt x="635" y="939"/>
                  </a:cubicBezTo>
                  <a:cubicBezTo>
                    <a:pt x="634" y="881"/>
                    <a:pt x="663" y="815"/>
                    <a:pt x="724" y="739"/>
                  </a:cubicBezTo>
                  <a:cubicBezTo>
                    <a:pt x="733" y="729"/>
                    <a:pt x="750" y="707"/>
                    <a:pt x="751" y="706"/>
                  </a:cubicBezTo>
                  <a:cubicBezTo>
                    <a:pt x="787" y="655"/>
                    <a:pt x="807" y="595"/>
                    <a:pt x="807" y="532"/>
                  </a:cubicBezTo>
                  <a:cubicBezTo>
                    <a:pt x="807" y="454"/>
                    <a:pt x="778" y="381"/>
                    <a:pt x="726" y="326"/>
                  </a:cubicBezTo>
                  <a:cubicBezTo>
                    <a:pt x="673" y="271"/>
                    <a:pt x="603" y="240"/>
                    <a:pt x="527" y="240"/>
                  </a:cubicBezTo>
                  <a:close/>
                  <a:moveTo>
                    <a:pt x="966" y="730"/>
                  </a:moveTo>
                  <a:lnTo>
                    <a:pt x="912" y="699"/>
                  </a:lnTo>
                  <a:cubicBezTo>
                    <a:pt x="891" y="687"/>
                    <a:pt x="864" y="694"/>
                    <a:pt x="852" y="715"/>
                  </a:cubicBezTo>
                  <a:cubicBezTo>
                    <a:pt x="840" y="736"/>
                    <a:pt x="847" y="762"/>
                    <a:pt x="868" y="775"/>
                  </a:cubicBezTo>
                  <a:lnTo>
                    <a:pt x="923" y="806"/>
                  </a:lnTo>
                  <a:cubicBezTo>
                    <a:pt x="943" y="818"/>
                    <a:pt x="970" y="811"/>
                    <a:pt x="982" y="790"/>
                  </a:cubicBezTo>
                  <a:cubicBezTo>
                    <a:pt x="994" y="769"/>
                    <a:pt x="987" y="742"/>
                    <a:pt x="966" y="730"/>
                  </a:cubicBezTo>
                  <a:close/>
                  <a:moveTo>
                    <a:pt x="338" y="200"/>
                  </a:moveTo>
                  <a:cubicBezTo>
                    <a:pt x="359" y="188"/>
                    <a:pt x="366" y="162"/>
                    <a:pt x="354" y="141"/>
                  </a:cubicBezTo>
                  <a:lnTo>
                    <a:pt x="323" y="87"/>
                  </a:lnTo>
                  <a:cubicBezTo>
                    <a:pt x="311" y="66"/>
                    <a:pt x="284" y="58"/>
                    <a:pt x="263" y="71"/>
                  </a:cubicBezTo>
                  <a:cubicBezTo>
                    <a:pt x="242" y="83"/>
                    <a:pt x="235" y="109"/>
                    <a:pt x="247" y="130"/>
                  </a:cubicBezTo>
                  <a:lnTo>
                    <a:pt x="278" y="184"/>
                  </a:lnTo>
                  <a:cubicBezTo>
                    <a:pt x="290" y="205"/>
                    <a:pt x="317" y="213"/>
                    <a:pt x="338" y="200"/>
                  </a:cubicBezTo>
                  <a:close/>
                  <a:moveTo>
                    <a:pt x="790" y="71"/>
                  </a:moveTo>
                  <a:cubicBezTo>
                    <a:pt x="769" y="58"/>
                    <a:pt x="742" y="66"/>
                    <a:pt x="730" y="87"/>
                  </a:cubicBezTo>
                  <a:lnTo>
                    <a:pt x="699" y="141"/>
                  </a:lnTo>
                  <a:cubicBezTo>
                    <a:pt x="686" y="162"/>
                    <a:pt x="694" y="188"/>
                    <a:pt x="715" y="200"/>
                  </a:cubicBezTo>
                  <a:cubicBezTo>
                    <a:pt x="735" y="213"/>
                    <a:pt x="762" y="205"/>
                    <a:pt x="774" y="184"/>
                  </a:cubicBezTo>
                  <a:lnTo>
                    <a:pt x="806" y="130"/>
                  </a:lnTo>
                  <a:cubicBezTo>
                    <a:pt x="818" y="109"/>
                    <a:pt x="811" y="83"/>
                    <a:pt x="790" y="71"/>
                  </a:cubicBezTo>
                  <a:close/>
                  <a:moveTo>
                    <a:pt x="1009" y="483"/>
                  </a:moveTo>
                  <a:lnTo>
                    <a:pt x="947" y="483"/>
                  </a:lnTo>
                  <a:cubicBezTo>
                    <a:pt x="922" y="483"/>
                    <a:pt x="903" y="502"/>
                    <a:pt x="903" y="526"/>
                  </a:cubicBezTo>
                  <a:cubicBezTo>
                    <a:pt x="903" y="551"/>
                    <a:pt x="922" y="570"/>
                    <a:pt x="947" y="570"/>
                  </a:cubicBezTo>
                  <a:lnTo>
                    <a:pt x="1009" y="570"/>
                  </a:lnTo>
                  <a:cubicBezTo>
                    <a:pt x="1033" y="570"/>
                    <a:pt x="1053" y="551"/>
                    <a:pt x="1053" y="526"/>
                  </a:cubicBezTo>
                  <a:cubicBezTo>
                    <a:pt x="1053" y="502"/>
                    <a:pt x="1033" y="483"/>
                    <a:pt x="1009" y="483"/>
                  </a:cubicBezTo>
                  <a:close/>
                  <a:moveTo>
                    <a:pt x="526" y="150"/>
                  </a:moveTo>
                  <a:cubicBezTo>
                    <a:pt x="550" y="150"/>
                    <a:pt x="570" y="130"/>
                    <a:pt x="570" y="106"/>
                  </a:cubicBezTo>
                  <a:lnTo>
                    <a:pt x="570" y="44"/>
                  </a:lnTo>
                  <a:cubicBezTo>
                    <a:pt x="570" y="20"/>
                    <a:pt x="550" y="0"/>
                    <a:pt x="526" y="0"/>
                  </a:cubicBezTo>
                  <a:cubicBezTo>
                    <a:pt x="502" y="0"/>
                    <a:pt x="483" y="20"/>
                    <a:pt x="483" y="44"/>
                  </a:cubicBezTo>
                  <a:lnTo>
                    <a:pt x="483" y="106"/>
                  </a:lnTo>
                  <a:cubicBezTo>
                    <a:pt x="483" y="130"/>
                    <a:pt x="502" y="150"/>
                    <a:pt x="526" y="150"/>
                  </a:cubicBezTo>
                  <a:close/>
                  <a:moveTo>
                    <a:pt x="184" y="278"/>
                  </a:moveTo>
                  <a:lnTo>
                    <a:pt x="130" y="247"/>
                  </a:lnTo>
                  <a:cubicBezTo>
                    <a:pt x="109" y="235"/>
                    <a:pt x="82" y="242"/>
                    <a:pt x="70" y="263"/>
                  </a:cubicBezTo>
                  <a:cubicBezTo>
                    <a:pt x="58" y="284"/>
                    <a:pt x="65" y="311"/>
                    <a:pt x="86" y="323"/>
                  </a:cubicBezTo>
                  <a:lnTo>
                    <a:pt x="140" y="354"/>
                  </a:lnTo>
                  <a:cubicBezTo>
                    <a:pt x="161" y="366"/>
                    <a:pt x="188" y="359"/>
                    <a:pt x="200" y="338"/>
                  </a:cubicBezTo>
                  <a:cubicBezTo>
                    <a:pt x="212" y="317"/>
                    <a:pt x="205" y="291"/>
                    <a:pt x="184" y="278"/>
                  </a:cubicBezTo>
                  <a:close/>
                  <a:moveTo>
                    <a:pt x="912" y="354"/>
                  </a:moveTo>
                  <a:lnTo>
                    <a:pt x="966" y="323"/>
                  </a:lnTo>
                  <a:cubicBezTo>
                    <a:pt x="987" y="311"/>
                    <a:pt x="994" y="284"/>
                    <a:pt x="982" y="263"/>
                  </a:cubicBezTo>
                  <a:cubicBezTo>
                    <a:pt x="970" y="242"/>
                    <a:pt x="943" y="235"/>
                    <a:pt x="923" y="247"/>
                  </a:cubicBezTo>
                  <a:lnTo>
                    <a:pt x="868" y="278"/>
                  </a:lnTo>
                  <a:cubicBezTo>
                    <a:pt x="847" y="291"/>
                    <a:pt x="840" y="317"/>
                    <a:pt x="852" y="338"/>
                  </a:cubicBezTo>
                  <a:cubicBezTo>
                    <a:pt x="864" y="359"/>
                    <a:pt x="891" y="366"/>
                    <a:pt x="912" y="354"/>
                  </a:cubicBezTo>
                  <a:close/>
                  <a:moveTo>
                    <a:pt x="140" y="699"/>
                  </a:moveTo>
                  <a:lnTo>
                    <a:pt x="86" y="730"/>
                  </a:lnTo>
                  <a:cubicBezTo>
                    <a:pt x="65" y="742"/>
                    <a:pt x="58" y="769"/>
                    <a:pt x="70" y="790"/>
                  </a:cubicBezTo>
                  <a:cubicBezTo>
                    <a:pt x="82" y="811"/>
                    <a:pt x="109" y="818"/>
                    <a:pt x="130" y="806"/>
                  </a:cubicBezTo>
                  <a:lnTo>
                    <a:pt x="184" y="775"/>
                  </a:lnTo>
                  <a:cubicBezTo>
                    <a:pt x="205" y="762"/>
                    <a:pt x="212" y="736"/>
                    <a:pt x="200" y="715"/>
                  </a:cubicBezTo>
                  <a:cubicBezTo>
                    <a:pt x="188" y="694"/>
                    <a:pt x="161" y="687"/>
                    <a:pt x="140" y="699"/>
                  </a:cubicBezTo>
                  <a:close/>
                  <a:moveTo>
                    <a:pt x="150" y="526"/>
                  </a:moveTo>
                  <a:cubicBezTo>
                    <a:pt x="150" y="502"/>
                    <a:pt x="130" y="483"/>
                    <a:pt x="106" y="483"/>
                  </a:cubicBezTo>
                  <a:lnTo>
                    <a:pt x="44" y="483"/>
                  </a:lnTo>
                  <a:cubicBezTo>
                    <a:pt x="19" y="483"/>
                    <a:pt x="0" y="502"/>
                    <a:pt x="0" y="526"/>
                  </a:cubicBezTo>
                  <a:cubicBezTo>
                    <a:pt x="0" y="551"/>
                    <a:pt x="19" y="570"/>
                    <a:pt x="44" y="570"/>
                  </a:cubicBezTo>
                  <a:lnTo>
                    <a:pt x="106" y="570"/>
                  </a:lnTo>
                  <a:cubicBezTo>
                    <a:pt x="130" y="570"/>
                    <a:pt x="150" y="551"/>
                    <a:pt x="150" y="52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21" name="Group 53"/>
          <p:cNvGrpSpPr>
            <a:grpSpLocks/>
          </p:cNvGrpSpPr>
          <p:nvPr/>
        </p:nvGrpSpPr>
        <p:grpSpPr bwMode="auto">
          <a:xfrm>
            <a:off x="6162648" y="3378283"/>
            <a:ext cx="2752751" cy="1237556"/>
            <a:chOff x="0" y="0"/>
            <a:chExt cx="4370" cy="2598"/>
          </a:xfrm>
        </p:grpSpPr>
        <p:sp>
          <p:nvSpPr>
            <p:cNvPr id="5135" name="TextBox 110"/>
            <p:cNvSpPr txBox="1">
              <a:spLocks noChangeArrowheads="1"/>
            </p:cNvSpPr>
            <p:nvPr/>
          </p:nvSpPr>
          <p:spPr bwMode="auto">
            <a:xfrm>
              <a:off x="885" y="217"/>
              <a:ext cx="3298" cy="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99" dirty="0" smtClean="0">
                  <a:solidFill>
                    <a:srgbClr val="2B2E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下一步安排</a:t>
              </a:r>
              <a:endParaRPr lang="zh-CN" altLang="en-US" sz="1499" dirty="0">
                <a:solidFill>
                  <a:srgbClr val="2B2E3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36" name="TextBox 113"/>
            <p:cNvSpPr txBox="1">
              <a:spLocks noChangeArrowheads="1"/>
            </p:cNvSpPr>
            <p:nvPr/>
          </p:nvSpPr>
          <p:spPr bwMode="auto">
            <a:xfrm>
              <a:off x="93" y="1047"/>
              <a:ext cx="4277" cy="1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dirty="0" smtClean="0">
                  <a:solidFill>
                    <a:srgbClr val="2B2E30"/>
                  </a:solidFill>
                  <a:ea typeface="微软雅黑" panose="020B0503020204020204" pitchFamily="34" charset="-122"/>
                </a:rPr>
                <a:t>●</a:t>
              </a:r>
              <a:r>
                <a:rPr lang="zh-CN" altLang="en-US" sz="1400" dirty="0" smtClean="0">
                  <a:solidFill>
                    <a:srgbClr val="2B2E30"/>
                  </a:solidFill>
                  <a:ea typeface="微软雅黑" panose="020B0503020204020204" pitchFamily="34" charset="-122"/>
                </a:rPr>
                <a:t>公司框架的介绍</a:t>
              </a:r>
              <a:endParaRPr lang="en-US" altLang="zh-CN" sz="1400" dirty="0">
                <a:solidFill>
                  <a:srgbClr val="2B2E30"/>
                </a:solidFill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en-US" altLang="zh-CN" sz="1400" dirty="0" smtClean="0">
                  <a:solidFill>
                    <a:srgbClr val="2B2E30"/>
                  </a:solidFill>
                  <a:ea typeface="微软雅黑" panose="020B0503020204020204" pitchFamily="34" charset="-122"/>
                </a:rPr>
                <a:t>●</a:t>
              </a:r>
              <a:r>
                <a:rPr lang="zh-CN" altLang="en-US" sz="1400" dirty="0" smtClean="0">
                  <a:solidFill>
                    <a:srgbClr val="2B2E30"/>
                  </a:solidFill>
                  <a:ea typeface="微软雅黑" panose="020B0503020204020204" pitchFamily="34" charset="-122"/>
                </a:rPr>
                <a:t>业务系统与框架集成、交互</a:t>
              </a:r>
              <a:endParaRPr lang="en-US" altLang="zh-CN" sz="1400" dirty="0" smtClean="0">
                <a:solidFill>
                  <a:srgbClr val="2B2E30"/>
                </a:solidFill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en-US" altLang="zh-CN" sz="1400" dirty="0" smtClean="0">
                  <a:solidFill>
                    <a:srgbClr val="2B2E30"/>
                  </a:solidFill>
                  <a:ea typeface="微软雅黑" panose="020B0503020204020204" pitchFamily="34" charset="-122"/>
                </a:rPr>
                <a:t>●</a:t>
              </a:r>
              <a:r>
                <a:rPr lang="zh-CN" altLang="en-US" sz="1400" dirty="0" smtClean="0">
                  <a:solidFill>
                    <a:srgbClr val="2B2E30"/>
                  </a:solidFill>
                  <a:ea typeface="微软雅黑" panose="020B0503020204020204" pitchFamily="34" charset="-122"/>
                </a:rPr>
                <a:t>其他方面</a:t>
              </a:r>
              <a:endParaRPr lang="zh-CN" altLang="en-US" sz="1400" dirty="0">
                <a:solidFill>
                  <a:srgbClr val="2B2E30"/>
                </a:solidFill>
              </a:endParaRPr>
            </a:p>
          </p:txBody>
        </p:sp>
        <p:sp>
          <p:nvSpPr>
            <p:cNvPr id="5137" name="Freeform 17"/>
            <p:cNvSpPr>
              <a:spLocks noEditPoints="1"/>
            </p:cNvSpPr>
            <p:nvPr/>
          </p:nvSpPr>
          <p:spPr bwMode="auto">
            <a:xfrm>
              <a:off x="0" y="0"/>
              <a:ext cx="928" cy="892"/>
            </a:xfrm>
            <a:custGeom>
              <a:avLst/>
              <a:gdLst>
                <a:gd name="T0" fmla="*/ 302 w 1145"/>
                <a:gd name="T1" fmla="*/ 359 h 1102"/>
                <a:gd name="T2" fmla="*/ 295 w 1145"/>
                <a:gd name="T3" fmla="*/ 283 h 1102"/>
                <a:gd name="T4" fmla="*/ 198 w 1145"/>
                <a:gd name="T5" fmla="*/ 282 h 1102"/>
                <a:gd name="T6" fmla="*/ 186 w 1145"/>
                <a:gd name="T7" fmla="*/ 344 h 1102"/>
                <a:gd name="T8" fmla="*/ 220 w 1145"/>
                <a:gd name="T9" fmla="*/ 338 h 1102"/>
                <a:gd name="T10" fmla="*/ 246 w 1145"/>
                <a:gd name="T11" fmla="*/ 304 h 1102"/>
                <a:gd name="T12" fmla="*/ 272 w 1145"/>
                <a:gd name="T13" fmla="*/ 329 h 1102"/>
                <a:gd name="T14" fmla="*/ 256 w 1145"/>
                <a:gd name="T15" fmla="*/ 350 h 1102"/>
                <a:gd name="T16" fmla="*/ 220 w 1145"/>
                <a:gd name="T17" fmla="*/ 360 h 1102"/>
                <a:gd name="T18" fmla="*/ 222 w 1145"/>
                <a:gd name="T19" fmla="*/ 390 h 1102"/>
                <a:gd name="T20" fmla="*/ 227 w 1145"/>
                <a:gd name="T21" fmla="*/ 392 h 1102"/>
                <a:gd name="T22" fmla="*/ 269 w 1145"/>
                <a:gd name="T23" fmla="*/ 401 h 1102"/>
                <a:gd name="T24" fmla="*/ 271 w 1145"/>
                <a:gd name="T25" fmla="*/ 441 h 1102"/>
                <a:gd name="T26" fmla="*/ 220 w 1145"/>
                <a:gd name="T27" fmla="*/ 439 h 1102"/>
                <a:gd name="T28" fmla="*/ 203 w 1145"/>
                <a:gd name="T29" fmla="*/ 402 h 1102"/>
                <a:gd name="T30" fmla="*/ 169 w 1145"/>
                <a:gd name="T31" fmla="*/ 409 h 1102"/>
                <a:gd name="T32" fmla="*/ 246 w 1145"/>
                <a:gd name="T33" fmla="*/ 486 h 1102"/>
                <a:gd name="T34" fmla="*/ 322 w 1145"/>
                <a:gd name="T35" fmla="*/ 418 h 1102"/>
                <a:gd name="T36" fmla="*/ 434 w 1145"/>
                <a:gd name="T37" fmla="*/ 274 h 1102"/>
                <a:gd name="T38" fmla="*/ 373 w 1145"/>
                <a:gd name="T39" fmla="*/ 280 h 1102"/>
                <a:gd name="T40" fmla="*/ 379 w 1145"/>
                <a:gd name="T41" fmla="*/ 311 h 1102"/>
                <a:gd name="T42" fmla="*/ 400 w 1145"/>
                <a:gd name="T43" fmla="*/ 472 h 1102"/>
                <a:gd name="T44" fmla="*/ 434 w 1145"/>
                <a:gd name="T45" fmla="*/ 479 h 1102"/>
                <a:gd name="T46" fmla="*/ 441 w 1145"/>
                <a:gd name="T47" fmla="*/ 280 h 1102"/>
                <a:gd name="T48" fmla="*/ 473 w 1145"/>
                <a:gd name="T49" fmla="*/ 135 h 1102"/>
                <a:gd name="T50" fmla="*/ 491 w 1145"/>
                <a:gd name="T51" fmla="*/ 19 h 1102"/>
                <a:gd name="T52" fmla="*/ 455 w 1145"/>
                <a:gd name="T53" fmla="*/ 19 h 1102"/>
                <a:gd name="T54" fmla="*/ 473 w 1145"/>
                <a:gd name="T55" fmla="*/ 135 h 1102"/>
                <a:gd name="T56" fmla="*/ 538 w 1145"/>
                <a:gd name="T57" fmla="*/ 527 h 1102"/>
                <a:gd name="T58" fmla="*/ 58 w 1145"/>
                <a:gd name="T59" fmla="*/ 511 h 1102"/>
                <a:gd name="T60" fmla="*/ 71 w 1145"/>
                <a:gd name="T61" fmla="*/ 222 h 1102"/>
                <a:gd name="T62" fmla="*/ 553 w 1145"/>
                <a:gd name="T63" fmla="*/ 238 h 1102"/>
                <a:gd name="T64" fmla="*/ 538 w 1145"/>
                <a:gd name="T65" fmla="*/ 68 h 1102"/>
                <a:gd name="T66" fmla="*/ 520 w 1145"/>
                <a:gd name="T67" fmla="*/ 117 h 1102"/>
                <a:gd name="T68" fmla="*/ 426 w 1145"/>
                <a:gd name="T69" fmla="*/ 117 h 1102"/>
                <a:gd name="T70" fmla="*/ 183 w 1145"/>
                <a:gd name="T71" fmla="*/ 68 h 1102"/>
                <a:gd name="T72" fmla="*/ 137 w 1145"/>
                <a:gd name="T73" fmla="*/ 164 h 1102"/>
                <a:gd name="T74" fmla="*/ 90 w 1145"/>
                <a:gd name="T75" fmla="*/ 68 h 1102"/>
                <a:gd name="T76" fmla="*/ 0 w 1145"/>
                <a:gd name="T77" fmla="*/ 140 h 1102"/>
                <a:gd name="T78" fmla="*/ 71 w 1145"/>
                <a:gd name="T79" fmla="*/ 584 h 1102"/>
                <a:gd name="T80" fmla="*/ 609 w 1145"/>
                <a:gd name="T81" fmla="*/ 512 h 1102"/>
                <a:gd name="T82" fmla="*/ 538 w 1145"/>
                <a:gd name="T83" fmla="*/ 68 h 1102"/>
                <a:gd name="T84" fmla="*/ 155 w 1145"/>
                <a:gd name="T85" fmla="*/ 117 h 1102"/>
                <a:gd name="T86" fmla="*/ 137 w 1145"/>
                <a:gd name="T87" fmla="*/ 0 h 1102"/>
                <a:gd name="T88" fmla="*/ 118 w 1145"/>
                <a:gd name="T89" fmla="*/ 117 h 110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145" h="1102">
                  <a:moveTo>
                    <a:pt x="549" y="697"/>
                  </a:moveTo>
                  <a:cubicBezTo>
                    <a:pt x="556" y="692"/>
                    <a:pt x="562" y="685"/>
                    <a:pt x="568" y="677"/>
                  </a:cubicBezTo>
                  <a:cubicBezTo>
                    <a:pt x="580" y="660"/>
                    <a:pt x="587" y="639"/>
                    <a:pt x="587" y="615"/>
                  </a:cubicBezTo>
                  <a:cubicBezTo>
                    <a:pt x="587" y="583"/>
                    <a:pt x="576" y="555"/>
                    <a:pt x="554" y="534"/>
                  </a:cubicBezTo>
                  <a:cubicBezTo>
                    <a:pt x="532" y="513"/>
                    <a:pt x="501" y="502"/>
                    <a:pt x="459" y="502"/>
                  </a:cubicBezTo>
                  <a:cubicBezTo>
                    <a:pt x="425" y="502"/>
                    <a:pt x="396" y="513"/>
                    <a:pt x="372" y="533"/>
                  </a:cubicBezTo>
                  <a:cubicBezTo>
                    <a:pt x="348" y="554"/>
                    <a:pt x="335" y="589"/>
                    <a:pt x="335" y="636"/>
                  </a:cubicBezTo>
                  <a:cubicBezTo>
                    <a:pt x="335" y="643"/>
                    <a:pt x="341" y="649"/>
                    <a:pt x="348" y="649"/>
                  </a:cubicBezTo>
                  <a:lnTo>
                    <a:pt x="401" y="649"/>
                  </a:lnTo>
                  <a:cubicBezTo>
                    <a:pt x="408" y="649"/>
                    <a:pt x="414" y="644"/>
                    <a:pt x="414" y="636"/>
                  </a:cubicBezTo>
                  <a:cubicBezTo>
                    <a:pt x="415" y="614"/>
                    <a:pt x="419" y="597"/>
                    <a:pt x="427" y="587"/>
                  </a:cubicBezTo>
                  <a:cubicBezTo>
                    <a:pt x="435" y="578"/>
                    <a:pt x="446" y="573"/>
                    <a:pt x="463" y="573"/>
                  </a:cubicBezTo>
                  <a:cubicBezTo>
                    <a:pt x="479" y="573"/>
                    <a:pt x="490" y="577"/>
                    <a:pt x="497" y="586"/>
                  </a:cubicBezTo>
                  <a:cubicBezTo>
                    <a:pt x="505" y="596"/>
                    <a:pt x="509" y="607"/>
                    <a:pt x="509" y="621"/>
                  </a:cubicBezTo>
                  <a:cubicBezTo>
                    <a:pt x="509" y="632"/>
                    <a:pt x="506" y="641"/>
                    <a:pt x="501" y="648"/>
                  </a:cubicBezTo>
                  <a:cubicBezTo>
                    <a:pt x="496" y="655"/>
                    <a:pt x="490" y="659"/>
                    <a:pt x="481" y="661"/>
                  </a:cubicBezTo>
                  <a:cubicBezTo>
                    <a:pt x="470" y="664"/>
                    <a:pt x="451" y="665"/>
                    <a:pt x="426" y="665"/>
                  </a:cubicBezTo>
                  <a:cubicBezTo>
                    <a:pt x="419" y="665"/>
                    <a:pt x="413" y="671"/>
                    <a:pt x="413" y="679"/>
                  </a:cubicBezTo>
                  <a:lnTo>
                    <a:pt x="413" y="725"/>
                  </a:lnTo>
                  <a:cubicBezTo>
                    <a:pt x="413" y="729"/>
                    <a:pt x="414" y="732"/>
                    <a:pt x="417" y="735"/>
                  </a:cubicBezTo>
                  <a:cubicBezTo>
                    <a:pt x="420" y="737"/>
                    <a:pt x="423" y="739"/>
                    <a:pt x="426" y="739"/>
                  </a:cubicBezTo>
                  <a:lnTo>
                    <a:pt x="427" y="739"/>
                  </a:lnTo>
                  <a:cubicBezTo>
                    <a:pt x="432" y="738"/>
                    <a:pt x="437" y="738"/>
                    <a:pt x="442" y="738"/>
                  </a:cubicBezTo>
                  <a:cubicBezTo>
                    <a:pt x="471" y="738"/>
                    <a:pt x="493" y="744"/>
                    <a:pt x="506" y="755"/>
                  </a:cubicBezTo>
                  <a:cubicBezTo>
                    <a:pt x="518" y="765"/>
                    <a:pt x="524" y="778"/>
                    <a:pt x="524" y="794"/>
                  </a:cubicBezTo>
                  <a:cubicBezTo>
                    <a:pt x="524" y="810"/>
                    <a:pt x="519" y="822"/>
                    <a:pt x="508" y="832"/>
                  </a:cubicBezTo>
                  <a:cubicBezTo>
                    <a:pt x="498" y="842"/>
                    <a:pt x="483" y="847"/>
                    <a:pt x="464" y="847"/>
                  </a:cubicBezTo>
                  <a:cubicBezTo>
                    <a:pt x="443" y="847"/>
                    <a:pt x="427" y="841"/>
                    <a:pt x="414" y="828"/>
                  </a:cubicBezTo>
                  <a:cubicBezTo>
                    <a:pt x="402" y="815"/>
                    <a:pt x="395" y="796"/>
                    <a:pt x="394" y="771"/>
                  </a:cubicBezTo>
                  <a:cubicBezTo>
                    <a:pt x="394" y="764"/>
                    <a:pt x="388" y="758"/>
                    <a:pt x="381" y="758"/>
                  </a:cubicBezTo>
                  <a:lnTo>
                    <a:pt x="331" y="758"/>
                  </a:lnTo>
                  <a:cubicBezTo>
                    <a:pt x="324" y="758"/>
                    <a:pt x="318" y="764"/>
                    <a:pt x="318" y="771"/>
                  </a:cubicBezTo>
                  <a:cubicBezTo>
                    <a:pt x="318" y="816"/>
                    <a:pt x="330" y="852"/>
                    <a:pt x="353" y="878"/>
                  </a:cubicBezTo>
                  <a:cubicBezTo>
                    <a:pt x="377" y="905"/>
                    <a:pt x="413" y="918"/>
                    <a:pt x="461" y="918"/>
                  </a:cubicBezTo>
                  <a:cubicBezTo>
                    <a:pt x="499" y="918"/>
                    <a:pt x="532" y="908"/>
                    <a:pt x="560" y="887"/>
                  </a:cubicBezTo>
                  <a:cubicBezTo>
                    <a:pt x="589" y="865"/>
                    <a:pt x="604" y="833"/>
                    <a:pt x="604" y="790"/>
                  </a:cubicBezTo>
                  <a:cubicBezTo>
                    <a:pt x="604" y="747"/>
                    <a:pt x="585" y="716"/>
                    <a:pt x="549" y="697"/>
                  </a:cubicBezTo>
                  <a:close/>
                  <a:moveTo>
                    <a:pt x="815" y="516"/>
                  </a:moveTo>
                  <a:lnTo>
                    <a:pt x="713" y="516"/>
                  </a:lnTo>
                  <a:cubicBezTo>
                    <a:pt x="706" y="516"/>
                    <a:pt x="700" y="521"/>
                    <a:pt x="700" y="529"/>
                  </a:cubicBezTo>
                  <a:lnTo>
                    <a:pt x="700" y="574"/>
                  </a:lnTo>
                  <a:cubicBezTo>
                    <a:pt x="700" y="581"/>
                    <a:pt x="706" y="587"/>
                    <a:pt x="713" y="587"/>
                  </a:cubicBezTo>
                  <a:lnTo>
                    <a:pt x="750" y="587"/>
                  </a:lnTo>
                  <a:lnTo>
                    <a:pt x="750" y="890"/>
                  </a:lnTo>
                  <a:cubicBezTo>
                    <a:pt x="750" y="897"/>
                    <a:pt x="756" y="903"/>
                    <a:pt x="763" y="903"/>
                  </a:cubicBezTo>
                  <a:lnTo>
                    <a:pt x="815" y="903"/>
                  </a:lnTo>
                  <a:cubicBezTo>
                    <a:pt x="822" y="903"/>
                    <a:pt x="828" y="897"/>
                    <a:pt x="828" y="890"/>
                  </a:cubicBezTo>
                  <a:lnTo>
                    <a:pt x="828" y="529"/>
                  </a:lnTo>
                  <a:cubicBezTo>
                    <a:pt x="828" y="521"/>
                    <a:pt x="822" y="516"/>
                    <a:pt x="815" y="516"/>
                  </a:cubicBezTo>
                  <a:close/>
                  <a:moveTo>
                    <a:pt x="889" y="254"/>
                  </a:moveTo>
                  <a:cubicBezTo>
                    <a:pt x="908" y="254"/>
                    <a:pt x="923" y="239"/>
                    <a:pt x="923" y="220"/>
                  </a:cubicBezTo>
                  <a:lnTo>
                    <a:pt x="923" y="34"/>
                  </a:lnTo>
                  <a:cubicBezTo>
                    <a:pt x="923" y="15"/>
                    <a:pt x="908" y="0"/>
                    <a:pt x="889" y="0"/>
                  </a:cubicBezTo>
                  <a:cubicBezTo>
                    <a:pt x="870" y="0"/>
                    <a:pt x="855" y="15"/>
                    <a:pt x="855" y="34"/>
                  </a:cubicBezTo>
                  <a:lnTo>
                    <a:pt x="855" y="220"/>
                  </a:lnTo>
                  <a:cubicBezTo>
                    <a:pt x="855" y="239"/>
                    <a:pt x="870" y="254"/>
                    <a:pt x="889" y="254"/>
                  </a:cubicBezTo>
                  <a:close/>
                  <a:moveTo>
                    <a:pt x="1039" y="964"/>
                  </a:moveTo>
                  <a:cubicBezTo>
                    <a:pt x="1039" y="980"/>
                    <a:pt x="1026" y="993"/>
                    <a:pt x="1011" y="993"/>
                  </a:cubicBezTo>
                  <a:lnTo>
                    <a:pt x="135" y="993"/>
                  </a:lnTo>
                  <a:cubicBezTo>
                    <a:pt x="120" y="993"/>
                    <a:pt x="107" y="980"/>
                    <a:pt x="107" y="964"/>
                  </a:cubicBezTo>
                  <a:lnTo>
                    <a:pt x="107" y="448"/>
                  </a:lnTo>
                  <a:cubicBezTo>
                    <a:pt x="107" y="432"/>
                    <a:pt x="120" y="419"/>
                    <a:pt x="135" y="419"/>
                  </a:cubicBezTo>
                  <a:lnTo>
                    <a:pt x="1011" y="419"/>
                  </a:lnTo>
                  <a:cubicBezTo>
                    <a:pt x="1026" y="419"/>
                    <a:pt x="1039" y="432"/>
                    <a:pt x="1039" y="448"/>
                  </a:cubicBezTo>
                  <a:lnTo>
                    <a:pt x="1039" y="964"/>
                  </a:lnTo>
                  <a:close/>
                  <a:moveTo>
                    <a:pt x="1011" y="128"/>
                  </a:moveTo>
                  <a:lnTo>
                    <a:pt x="977" y="128"/>
                  </a:lnTo>
                  <a:lnTo>
                    <a:pt x="977" y="220"/>
                  </a:lnTo>
                  <a:cubicBezTo>
                    <a:pt x="977" y="268"/>
                    <a:pt x="937" y="308"/>
                    <a:pt x="889" y="308"/>
                  </a:cubicBezTo>
                  <a:cubicBezTo>
                    <a:pt x="841" y="308"/>
                    <a:pt x="801" y="268"/>
                    <a:pt x="801" y="220"/>
                  </a:cubicBezTo>
                  <a:lnTo>
                    <a:pt x="801" y="128"/>
                  </a:lnTo>
                  <a:lnTo>
                    <a:pt x="344" y="128"/>
                  </a:lnTo>
                  <a:lnTo>
                    <a:pt x="344" y="220"/>
                  </a:lnTo>
                  <a:cubicBezTo>
                    <a:pt x="344" y="268"/>
                    <a:pt x="305" y="308"/>
                    <a:pt x="257" y="308"/>
                  </a:cubicBezTo>
                  <a:cubicBezTo>
                    <a:pt x="208" y="308"/>
                    <a:pt x="169" y="268"/>
                    <a:pt x="169" y="220"/>
                  </a:cubicBezTo>
                  <a:lnTo>
                    <a:pt x="169" y="128"/>
                  </a:lnTo>
                  <a:lnTo>
                    <a:pt x="135" y="128"/>
                  </a:lnTo>
                  <a:cubicBezTo>
                    <a:pt x="61" y="128"/>
                    <a:pt x="0" y="189"/>
                    <a:pt x="0" y="264"/>
                  </a:cubicBezTo>
                  <a:lnTo>
                    <a:pt x="0" y="966"/>
                  </a:lnTo>
                  <a:cubicBezTo>
                    <a:pt x="0" y="1041"/>
                    <a:pt x="61" y="1102"/>
                    <a:pt x="135" y="1102"/>
                  </a:cubicBezTo>
                  <a:lnTo>
                    <a:pt x="1011" y="1102"/>
                  </a:lnTo>
                  <a:cubicBezTo>
                    <a:pt x="1085" y="1102"/>
                    <a:pt x="1145" y="1041"/>
                    <a:pt x="1145" y="966"/>
                  </a:cubicBezTo>
                  <a:lnTo>
                    <a:pt x="1145" y="264"/>
                  </a:lnTo>
                  <a:cubicBezTo>
                    <a:pt x="1145" y="189"/>
                    <a:pt x="1085" y="128"/>
                    <a:pt x="1011" y="128"/>
                  </a:cubicBezTo>
                  <a:close/>
                  <a:moveTo>
                    <a:pt x="257" y="254"/>
                  </a:moveTo>
                  <a:cubicBezTo>
                    <a:pt x="276" y="254"/>
                    <a:pt x="291" y="239"/>
                    <a:pt x="291" y="220"/>
                  </a:cubicBezTo>
                  <a:lnTo>
                    <a:pt x="291" y="34"/>
                  </a:lnTo>
                  <a:cubicBezTo>
                    <a:pt x="291" y="15"/>
                    <a:pt x="276" y="0"/>
                    <a:pt x="257" y="0"/>
                  </a:cubicBezTo>
                  <a:cubicBezTo>
                    <a:pt x="238" y="0"/>
                    <a:pt x="222" y="15"/>
                    <a:pt x="222" y="34"/>
                  </a:cubicBezTo>
                  <a:lnTo>
                    <a:pt x="222" y="220"/>
                  </a:lnTo>
                  <a:cubicBezTo>
                    <a:pt x="222" y="239"/>
                    <a:pt x="238" y="254"/>
                    <a:pt x="257" y="25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1942698"/>
      </p:ext>
    </p:extLst>
  </p:cSld>
  <p:clrMapOvr>
    <a:masterClrMapping/>
  </p:clrMapOvr>
  <p:transition spd="med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450"/>
                            </p:stCondLst>
                            <p:childTnLst>
                              <p:par>
                                <p:cTn id="2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45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950"/>
                            </p:stCondLst>
                            <p:childTnLst>
                              <p:par>
                                <p:cTn id="3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4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450"/>
                            </p:stCondLst>
                            <p:childTnLst>
                              <p:par>
                                <p:cTn id="3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1" dur="500"/>
                                        <p:tgtEl>
                                          <p:spTgt spid="7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95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6450"/>
                            </p:stCondLst>
                            <p:childTnLst>
                              <p:par>
                                <p:cTn id="47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9" dur="500"/>
                                        <p:tgtEl>
                                          <p:spTgt spid="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695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7450"/>
                            </p:stCondLst>
                            <p:childTnLst>
                              <p:par>
                                <p:cTn id="5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7" dur="500"/>
                                        <p:tgtEl>
                                          <p:spTgt spid="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2" grpId="0" animBg="1" autoUpdateAnimBg="0"/>
      <p:bldP spid="7173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39"/>
          <p:cNvSpPr txBox="1">
            <a:spLocks noChangeArrowheads="1"/>
          </p:cNvSpPr>
          <p:nvPr/>
        </p:nvSpPr>
        <p:spPr bwMode="auto">
          <a:xfrm>
            <a:off x="734170" y="143469"/>
            <a:ext cx="3036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91440" bIns="9144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melia BT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altLang="zh-CN" sz="2000" b="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JAVA WEB</a:t>
            </a:r>
            <a:r>
              <a:rPr lang="zh-CN" altLang="en-US" sz="2000" b="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开发技术分享 </a:t>
            </a:r>
            <a:endParaRPr lang="zh-CN" altLang="en-US" sz="2000" b="0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燕尾形 66"/>
          <p:cNvSpPr/>
          <p:nvPr/>
        </p:nvSpPr>
        <p:spPr bwMode="auto">
          <a:xfrm>
            <a:off x="387152" y="268288"/>
            <a:ext cx="216024" cy="216024"/>
          </a:xfrm>
          <a:prstGeom prst="chevron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68" name="燕尾形 67"/>
          <p:cNvSpPr/>
          <p:nvPr/>
        </p:nvSpPr>
        <p:spPr bwMode="auto">
          <a:xfrm>
            <a:off x="539552" y="268288"/>
            <a:ext cx="216024" cy="216024"/>
          </a:xfrm>
          <a:prstGeom prst="chevron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pic>
        <p:nvPicPr>
          <p:cNvPr id="72" name="图片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4832" y="2865235"/>
            <a:ext cx="4412547" cy="171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" name="任意多边形 24"/>
          <p:cNvSpPr/>
          <p:nvPr/>
        </p:nvSpPr>
        <p:spPr>
          <a:xfrm rot="5400000">
            <a:off x="6029278" y="2982836"/>
            <a:ext cx="2100852" cy="864095"/>
          </a:xfrm>
          <a:custGeom>
            <a:avLst/>
            <a:gdLst>
              <a:gd name="connsiteX0" fmla="*/ 1799772 w 1799772"/>
              <a:gd name="connsiteY0" fmla="*/ 232228 h 232228"/>
              <a:gd name="connsiteX1" fmla="*/ 1524000 w 1799772"/>
              <a:gd name="connsiteY1" fmla="*/ 0 h 232228"/>
              <a:gd name="connsiteX2" fmla="*/ 0 w 1799772"/>
              <a:gd name="connsiteY2" fmla="*/ 0 h 2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9772" h="232228">
                <a:moveTo>
                  <a:pt x="1799772" y="23222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4" name="任意多边形 25"/>
          <p:cNvSpPr/>
          <p:nvPr/>
        </p:nvSpPr>
        <p:spPr>
          <a:xfrm rot="5400000">
            <a:off x="3214342" y="2671639"/>
            <a:ext cx="738187" cy="107950"/>
          </a:xfrm>
          <a:custGeom>
            <a:avLst/>
            <a:gdLst>
              <a:gd name="connsiteX0" fmla="*/ 740229 w 740229"/>
              <a:gd name="connsiteY0" fmla="*/ 0 h 406400"/>
              <a:gd name="connsiteX1" fmla="*/ 580572 w 740229"/>
              <a:gd name="connsiteY1" fmla="*/ 406400 h 406400"/>
              <a:gd name="connsiteX2" fmla="*/ 0 w 740229"/>
              <a:gd name="connsiteY2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0229" h="406400">
                <a:moveTo>
                  <a:pt x="740229" y="0"/>
                </a:moveTo>
                <a:lnTo>
                  <a:pt x="580572" y="406400"/>
                </a:lnTo>
                <a:lnTo>
                  <a:pt x="0" y="406400"/>
                </a:lnTo>
              </a:path>
            </a:pathLst>
          </a:cu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5" name="任意多边形 27"/>
          <p:cNvSpPr/>
          <p:nvPr/>
        </p:nvSpPr>
        <p:spPr>
          <a:xfrm rot="5400000" flipV="1">
            <a:off x="949989" y="3013628"/>
            <a:ext cx="2014274" cy="700059"/>
          </a:xfrm>
          <a:custGeom>
            <a:avLst/>
            <a:gdLst>
              <a:gd name="connsiteX0" fmla="*/ 1799772 w 1799772"/>
              <a:gd name="connsiteY0" fmla="*/ 232228 h 232228"/>
              <a:gd name="connsiteX1" fmla="*/ 1524000 w 1799772"/>
              <a:gd name="connsiteY1" fmla="*/ 0 h 232228"/>
              <a:gd name="connsiteX2" fmla="*/ 0 w 1799772"/>
              <a:gd name="connsiteY2" fmla="*/ 0 h 2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9772" h="232228">
                <a:moveTo>
                  <a:pt x="1799772" y="23222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6" name="任意多边形 32"/>
          <p:cNvSpPr/>
          <p:nvPr/>
        </p:nvSpPr>
        <p:spPr>
          <a:xfrm rot="5400000" flipV="1">
            <a:off x="5093796" y="2701801"/>
            <a:ext cx="738187" cy="107950"/>
          </a:xfrm>
          <a:custGeom>
            <a:avLst/>
            <a:gdLst>
              <a:gd name="connsiteX0" fmla="*/ 740229 w 740229"/>
              <a:gd name="connsiteY0" fmla="*/ 0 h 406400"/>
              <a:gd name="connsiteX1" fmla="*/ 580572 w 740229"/>
              <a:gd name="connsiteY1" fmla="*/ 406400 h 406400"/>
              <a:gd name="connsiteX2" fmla="*/ 0 w 740229"/>
              <a:gd name="connsiteY2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0229" h="406400">
                <a:moveTo>
                  <a:pt x="740229" y="0"/>
                </a:moveTo>
                <a:lnTo>
                  <a:pt x="580572" y="406400"/>
                </a:lnTo>
                <a:lnTo>
                  <a:pt x="0" y="406400"/>
                </a:lnTo>
              </a:path>
            </a:pathLst>
          </a:cu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7" name="组合 12"/>
          <p:cNvGrpSpPr>
            <a:grpSpLocks/>
          </p:cNvGrpSpPr>
          <p:nvPr/>
        </p:nvGrpSpPr>
        <p:grpSpPr bwMode="auto">
          <a:xfrm>
            <a:off x="2236938" y="4123903"/>
            <a:ext cx="637800" cy="637800"/>
            <a:chOff x="3927867" y="5719055"/>
            <a:chExt cx="692150" cy="692150"/>
          </a:xfrm>
        </p:grpSpPr>
        <p:sp>
          <p:nvSpPr>
            <p:cNvPr id="78" name="椭圆 13"/>
            <p:cNvSpPr/>
            <p:nvPr/>
          </p:nvSpPr>
          <p:spPr>
            <a:xfrm>
              <a:off x="3927867" y="5719055"/>
              <a:ext cx="692150" cy="692150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Impact" pitchFamily="34" charset="0"/>
              </a:endParaRPr>
            </a:p>
          </p:txBody>
        </p:sp>
        <p:sp>
          <p:nvSpPr>
            <p:cNvPr id="79" name="椭圆 14"/>
            <p:cNvSpPr/>
            <p:nvPr/>
          </p:nvSpPr>
          <p:spPr>
            <a:xfrm>
              <a:off x="4004067" y="5795255"/>
              <a:ext cx="539750" cy="5397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Impact" pitchFamily="34" charset="0"/>
              </a:endParaRPr>
            </a:p>
          </p:txBody>
        </p:sp>
      </p:grpSp>
      <p:grpSp>
        <p:nvGrpSpPr>
          <p:cNvPr id="80" name="组合 15"/>
          <p:cNvGrpSpPr>
            <a:grpSpLocks/>
          </p:cNvGrpSpPr>
          <p:nvPr/>
        </p:nvGrpSpPr>
        <p:grpSpPr bwMode="auto">
          <a:xfrm>
            <a:off x="3248400" y="2845222"/>
            <a:ext cx="637800" cy="637800"/>
            <a:chOff x="5191288" y="4388838"/>
            <a:chExt cx="692150" cy="692150"/>
          </a:xfrm>
        </p:grpSpPr>
        <p:sp>
          <p:nvSpPr>
            <p:cNvPr id="81" name="椭圆 16"/>
            <p:cNvSpPr/>
            <p:nvPr/>
          </p:nvSpPr>
          <p:spPr>
            <a:xfrm>
              <a:off x="5191288" y="4388838"/>
              <a:ext cx="692150" cy="692150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Impact" pitchFamily="34" charset="0"/>
              </a:endParaRPr>
            </a:p>
          </p:txBody>
        </p:sp>
        <p:sp>
          <p:nvSpPr>
            <p:cNvPr id="82" name="椭圆 17"/>
            <p:cNvSpPr/>
            <p:nvPr/>
          </p:nvSpPr>
          <p:spPr>
            <a:xfrm>
              <a:off x="5267488" y="4465038"/>
              <a:ext cx="539750" cy="5397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Impact" pitchFamily="34" charset="0"/>
              </a:endParaRPr>
            </a:p>
          </p:txBody>
        </p:sp>
      </p:grpSp>
      <p:grpSp>
        <p:nvGrpSpPr>
          <p:cNvPr id="83" name="组合 18"/>
          <p:cNvGrpSpPr>
            <a:grpSpLocks/>
          </p:cNvGrpSpPr>
          <p:nvPr/>
        </p:nvGrpSpPr>
        <p:grpSpPr bwMode="auto">
          <a:xfrm>
            <a:off x="5117258" y="2801144"/>
            <a:ext cx="637800" cy="637800"/>
            <a:chOff x="6884827" y="4388838"/>
            <a:chExt cx="692150" cy="692150"/>
          </a:xfrm>
        </p:grpSpPr>
        <p:sp>
          <p:nvSpPr>
            <p:cNvPr id="84" name="椭圆 19"/>
            <p:cNvSpPr/>
            <p:nvPr/>
          </p:nvSpPr>
          <p:spPr>
            <a:xfrm>
              <a:off x="6884827" y="4388838"/>
              <a:ext cx="692150" cy="692150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Impact" pitchFamily="34" charset="0"/>
              </a:endParaRPr>
            </a:p>
          </p:txBody>
        </p:sp>
        <p:sp>
          <p:nvSpPr>
            <p:cNvPr id="85" name="椭圆 20"/>
            <p:cNvSpPr/>
            <p:nvPr/>
          </p:nvSpPr>
          <p:spPr>
            <a:xfrm>
              <a:off x="6957852" y="4465038"/>
              <a:ext cx="539750" cy="5397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Impact" pitchFamily="34" charset="0"/>
              </a:endParaRPr>
            </a:p>
          </p:txBody>
        </p:sp>
      </p:grpSp>
      <p:grpSp>
        <p:nvGrpSpPr>
          <p:cNvPr id="86" name="组合 21"/>
          <p:cNvGrpSpPr>
            <a:grpSpLocks/>
          </p:cNvGrpSpPr>
          <p:nvPr/>
        </p:nvGrpSpPr>
        <p:grpSpPr bwMode="auto">
          <a:xfrm>
            <a:off x="6447337" y="4051893"/>
            <a:ext cx="639263" cy="637801"/>
            <a:chOff x="8218831" y="5719055"/>
            <a:chExt cx="693737" cy="692150"/>
          </a:xfrm>
        </p:grpSpPr>
        <p:sp>
          <p:nvSpPr>
            <p:cNvPr id="87" name="椭圆 22"/>
            <p:cNvSpPr/>
            <p:nvPr/>
          </p:nvSpPr>
          <p:spPr>
            <a:xfrm>
              <a:off x="8218831" y="5719055"/>
              <a:ext cx="693737" cy="692150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Impact" pitchFamily="34" charset="0"/>
              </a:endParaRPr>
            </a:p>
          </p:txBody>
        </p:sp>
        <p:sp>
          <p:nvSpPr>
            <p:cNvPr id="88" name="椭圆 23"/>
            <p:cNvSpPr/>
            <p:nvPr/>
          </p:nvSpPr>
          <p:spPr>
            <a:xfrm>
              <a:off x="8295031" y="5795255"/>
              <a:ext cx="539750" cy="5397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Impact" pitchFamily="34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3529460" y="3513706"/>
            <a:ext cx="212776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WEB </a:t>
            </a:r>
            <a:r>
              <a:rPr lang="zh-CN" altLang="en-US" sz="16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开发技术</a:t>
            </a:r>
            <a:endParaRPr lang="zh-CN" altLang="en-US" sz="160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1" name="图片 9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151" y="586235"/>
            <a:ext cx="2533398" cy="2380675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4802" y="591344"/>
            <a:ext cx="2533398" cy="2380675"/>
          </a:xfrm>
          <a:prstGeom prst="rect">
            <a:avLst/>
          </a:prstGeom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6002" y="591344"/>
            <a:ext cx="2533398" cy="2380675"/>
          </a:xfrm>
          <a:prstGeom prst="rect">
            <a:avLst/>
          </a:prstGeom>
        </p:spPr>
      </p:pic>
      <p:pic>
        <p:nvPicPr>
          <p:cNvPr id="94" name="图片 9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7202" y="596453"/>
            <a:ext cx="2533398" cy="2380675"/>
          </a:xfrm>
          <a:prstGeom prst="rect">
            <a:avLst/>
          </a:prstGeom>
        </p:spPr>
      </p:pic>
      <p:sp>
        <p:nvSpPr>
          <p:cNvPr id="95" name="矩形 94"/>
          <p:cNvSpPr/>
          <p:nvPr/>
        </p:nvSpPr>
        <p:spPr>
          <a:xfrm>
            <a:off x="3001554" y="174601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177680" y="1175881"/>
            <a:ext cx="7553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890062" y="1746012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开发技术栈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181600" y="1175881"/>
            <a:ext cx="7553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963958" y="174601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持续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140080" y="1175881"/>
            <a:ext cx="7553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1" name="直接连接符 100"/>
          <p:cNvCxnSpPr/>
          <p:nvPr/>
        </p:nvCxnSpPr>
        <p:spPr bwMode="auto">
          <a:xfrm>
            <a:off x="387152" y="556320"/>
            <a:ext cx="843332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1201791" y="1168984"/>
            <a:ext cx="7553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053097" y="173434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基础环境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057" y="3927022"/>
            <a:ext cx="814430" cy="42864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704" y="3944944"/>
            <a:ext cx="1437096" cy="4138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269" y="4430431"/>
            <a:ext cx="1615492" cy="4061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91140" y="3945131"/>
            <a:ext cx="1032168" cy="4256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714" y="4396041"/>
            <a:ext cx="757086" cy="43221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899" y="4398801"/>
            <a:ext cx="1005409" cy="44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78315"/>
      </p:ext>
    </p:extLst>
  </p:cSld>
  <p:clrMapOvr>
    <a:masterClrMapping/>
  </p:clrMapOvr>
  <p:transition spd="med" advTm="6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0"/>
                            </p:stCondLst>
                            <p:childTnLst>
                              <p:par>
                                <p:cTn id="8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000"/>
                            </p:stCondLst>
                            <p:childTnLst>
                              <p:par>
                                <p:cTn id="8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000"/>
                            </p:stCondLst>
                            <p:childTnLst>
                              <p:par>
                                <p:cTn id="9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500"/>
                            </p:stCondLst>
                            <p:childTnLst>
                              <p:par>
                                <p:cTn id="10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67" grpId="0" animBg="1"/>
      <p:bldP spid="68" grpId="0" animBg="1"/>
      <p:bldP spid="73" grpId="0" animBg="1"/>
      <p:bldP spid="74" grpId="0" animBg="1"/>
      <p:bldP spid="75" grpId="0" animBg="1"/>
      <p:bldP spid="76" grpId="0" animBg="1"/>
      <p:bldP spid="89" grpId="0"/>
      <p:bldP spid="95" grpId="0"/>
      <p:bldP spid="96" grpId="0"/>
      <p:bldP spid="97" grpId="0"/>
      <p:bldP spid="98" grpId="0"/>
      <p:bldP spid="99" grpId="0"/>
      <p:bldP spid="100" grpId="0"/>
      <p:bldP spid="102" grpId="0"/>
      <p:bldP spid="10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9744"/>
            <a:ext cx="9144000" cy="51648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8338" y="1277144"/>
            <a:ext cx="2533398" cy="2380675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3789138" y="1448019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017738" y="153588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70588" y="1884621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基础环境</a:t>
            </a:r>
            <a:endParaRPr lang="en-US" altLang="zh-CN" sz="3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109301" y="2548341"/>
            <a:ext cx="164925" cy="164925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auto">
          <a:xfrm>
            <a:off x="4051487" y="2785274"/>
            <a:ext cx="135871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76743" y="2514819"/>
            <a:ext cx="48603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endParaRPr lang="zh-CN" altLang="en-US" sz="1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23281" y="2830685"/>
            <a:ext cx="16972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smtClean="0">
                <a:latin typeface="宋体" panose="02010600030101010101" pitchFamily="2" charset="-122"/>
              </a:rPr>
              <a:t>1</a:t>
            </a:r>
            <a:r>
              <a:rPr lang="zh-CN" altLang="en-US" sz="1100" dirty="0" smtClean="0">
                <a:latin typeface="宋体" panose="02010600030101010101" pitchFamily="2" charset="-122"/>
              </a:rPr>
              <a:t>、官网下载后安装</a:t>
            </a:r>
            <a:endParaRPr lang="en-US" altLang="zh-CN" sz="1100" dirty="0" smtClean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 smtClean="0">
                <a:latin typeface="宋体" panose="02010600030101010101" pitchFamily="2" charset="-122"/>
              </a:rPr>
              <a:t>2</a:t>
            </a:r>
            <a:r>
              <a:rPr lang="zh-CN" altLang="en-US" sz="1100" dirty="0" smtClean="0">
                <a:latin typeface="宋体" panose="02010600030101010101" pitchFamily="2" charset="-122"/>
              </a:rPr>
              <a:t>、本地环境变量设置</a:t>
            </a:r>
            <a:endParaRPr lang="zh-CN" altLang="en-US" sz="1100" dirty="0">
              <a:latin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602006" y="2548341"/>
            <a:ext cx="164925" cy="164925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 bwMode="auto">
          <a:xfrm>
            <a:off x="5544192" y="2785274"/>
            <a:ext cx="139000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69448" y="2514819"/>
            <a:ext cx="75366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 </a:t>
            </a:r>
            <a:endParaRPr lang="zh-CN" altLang="en-US" sz="1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1919926" y="1665469"/>
            <a:ext cx="1427938" cy="1427938"/>
          </a:xfrm>
          <a:prstGeom prst="ellipse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15986" y="2830685"/>
            <a:ext cx="16972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、下载镜像</a:t>
            </a:r>
            <a:endParaRPr lang="en-US" altLang="zh-CN" sz="1100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、本地设置仓储目录</a:t>
            </a:r>
            <a:endParaRPr lang="zh-CN" altLang="en-US" sz="11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5611" y="1938862"/>
            <a:ext cx="1412820" cy="889102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 bwMode="auto">
          <a:xfrm>
            <a:off x="7070426" y="2548341"/>
            <a:ext cx="164925" cy="164925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7012612" y="2785274"/>
            <a:ext cx="1369388" cy="65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1"/>
          <p:cNvSpPr txBox="1"/>
          <p:nvPr/>
        </p:nvSpPr>
        <p:spPr>
          <a:xfrm>
            <a:off x="7237868" y="2514819"/>
            <a:ext cx="7321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endParaRPr lang="zh-CN" altLang="en-US" sz="1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2"/>
          <p:cNvSpPr txBox="1"/>
          <p:nvPr/>
        </p:nvSpPr>
        <p:spPr>
          <a:xfrm>
            <a:off x="6984406" y="2830685"/>
            <a:ext cx="1697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、下载安装包</a:t>
            </a:r>
            <a:endParaRPr lang="en-US" altLang="zh-CN" sz="1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、启动方式区分</a:t>
            </a:r>
            <a:endParaRPr lang="en-US" altLang="zh-CN" sz="1200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085183" y="3494372"/>
            <a:ext cx="164925" cy="164925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 bwMode="auto">
          <a:xfrm>
            <a:off x="4027369" y="3731305"/>
            <a:ext cx="135871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7"/>
          <p:cNvSpPr txBox="1"/>
          <p:nvPr/>
        </p:nvSpPr>
        <p:spPr>
          <a:xfrm>
            <a:off x="4252625" y="3460850"/>
            <a:ext cx="80342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Jenkins </a:t>
            </a:r>
            <a:endParaRPr lang="zh-CN" altLang="en-US" sz="1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18"/>
          <p:cNvSpPr txBox="1"/>
          <p:nvPr/>
        </p:nvSpPr>
        <p:spPr>
          <a:xfrm>
            <a:off x="3999163" y="3776716"/>
            <a:ext cx="169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、官网下载</a:t>
            </a:r>
            <a:r>
              <a:rPr lang="en-US" altLang="zh-CN" sz="1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zh-CN" altLang="en-US" sz="1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 bwMode="auto">
          <a:xfrm>
            <a:off x="5520074" y="3731305"/>
            <a:ext cx="139000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21"/>
          <p:cNvSpPr txBox="1"/>
          <p:nvPr/>
        </p:nvSpPr>
        <p:spPr>
          <a:xfrm>
            <a:off x="5745330" y="3460850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 </a:t>
            </a:r>
            <a:endParaRPr lang="zh-CN" altLang="en-US" sz="1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22"/>
          <p:cNvSpPr txBox="1"/>
          <p:nvPr/>
        </p:nvSpPr>
        <p:spPr>
          <a:xfrm>
            <a:off x="5491868" y="3776716"/>
            <a:ext cx="169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r>
              <a:rPr lang="en-US" altLang="zh-CN" sz="1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IDEA</a:t>
            </a:r>
          </a:p>
        </p:txBody>
      </p:sp>
      <p:cxnSp>
        <p:nvCxnSpPr>
          <p:cNvPr id="35" name="直接连接符 34"/>
          <p:cNvCxnSpPr/>
          <p:nvPr/>
        </p:nvCxnSpPr>
        <p:spPr bwMode="auto">
          <a:xfrm>
            <a:off x="6988494" y="3731305"/>
            <a:ext cx="1369388" cy="65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1"/>
          <p:cNvSpPr txBox="1"/>
          <p:nvPr/>
        </p:nvSpPr>
        <p:spPr>
          <a:xfrm>
            <a:off x="7213750" y="3460850"/>
            <a:ext cx="41870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…..</a:t>
            </a:r>
            <a:endParaRPr lang="zh-CN" altLang="en-US" sz="1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22"/>
          <p:cNvSpPr txBox="1"/>
          <p:nvPr/>
        </p:nvSpPr>
        <p:spPr>
          <a:xfrm>
            <a:off x="6960288" y="3776716"/>
            <a:ext cx="169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…..</a:t>
            </a:r>
            <a:endParaRPr lang="zh-CN" altLang="en-US" sz="1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36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18" grpId="0"/>
      <p:bldP spid="19" grpId="0"/>
      <p:bldP spid="20" grpId="0" animBg="1"/>
      <p:bldP spid="22" grpId="0"/>
      <p:bldP spid="17" grpId="0" animBg="1"/>
      <p:bldP spid="23" grpId="0"/>
      <p:bldP spid="24" grpId="0" animBg="1"/>
      <p:bldP spid="26" grpId="0"/>
      <p:bldP spid="27" grpId="0"/>
      <p:bldP spid="28" grpId="0" animBg="1"/>
      <p:bldP spid="30" grpId="0"/>
      <p:bldP spid="31" grpId="0"/>
      <p:bldP spid="33" grpId="0"/>
      <p:bldP spid="34" grpId="0"/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圆角矩形 5"/>
          <p:cNvSpPr>
            <a:spLocks/>
          </p:cNvSpPr>
          <p:nvPr/>
        </p:nvSpPr>
        <p:spPr bwMode="auto">
          <a:xfrm>
            <a:off x="3525754" y="2534648"/>
            <a:ext cx="2448159" cy="427268"/>
          </a:xfrm>
          <a:custGeom>
            <a:avLst/>
            <a:gdLst>
              <a:gd name="T0" fmla="*/ 0 w 3265930"/>
              <a:gd name="T1" fmla="*/ 0 h 569236"/>
              <a:gd name="T2" fmla="*/ 2980100 w 3265930"/>
              <a:gd name="T3" fmla="*/ 0 h 569236"/>
              <a:gd name="T4" fmla="*/ 3264601 w 3265930"/>
              <a:gd name="T5" fmla="*/ 285635 h 569236"/>
              <a:gd name="T6" fmla="*/ 2980100 w 3265930"/>
              <a:gd name="T7" fmla="*/ 571270 h 569236"/>
              <a:gd name="T8" fmla="*/ 0 w 3265930"/>
              <a:gd name="T9" fmla="*/ 571270 h 569236"/>
              <a:gd name="T10" fmla="*/ 0 w 3265930"/>
              <a:gd name="T11" fmla="*/ 0 h 5692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65930" h="569236">
                <a:moveTo>
                  <a:pt x="0" y="0"/>
                </a:moveTo>
                <a:lnTo>
                  <a:pt x="2981312" y="0"/>
                </a:lnTo>
                <a:cubicBezTo>
                  <a:pt x="3138502" y="0"/>
                  <a:pt x="3265930" y="127428"/>
                  <a:pt x="3265930" y="284618"/>
                </a:cubicBezTo>
                <a:cubicBezTo>
                  <a:pt x="3265930" y="441808"/>
                  <a:pt x="3138502" y="569236"/>
                  <a:pt x="2981312" y="569236"/>
                </a:cubicBezTo>
                <a:lnTo>
                  <a:pt x="0" y="56923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环境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变量配置（</a:t>
            </a: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win7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9219" name="圆角矩形 5"/>
          <p:cNvSpPr>
            <a:spLocks/>
          </p:cNvSpPr>
          <p:nvPr/>
        </p:nvSpPr>
        <p:spPr bwMode="auto">
          <a:xfrm>
            <a:off x="3586563" y="741839"/>
            <a:ext cx="2448159" cy="426077"/>
          </a:xfrm>
          <a:custGeom>
            <a:avLst/>
            <a:gdLst>
              <a:gd name="T0" fmla="*/ 0 w 3265930"/>
              <a:gd name="T1" fmla="*/ 0 h 569236"/>
              <a:gd name="T2" fmla="*/ 2980100 w 3265930"/>
              <a:gd name="T3" fmla="*/ 0 h 569236"/>
              <a:gd name="T4" fmla="*/ 3264601 w 3265930"/>
              <a:gd name="T5" fmla="*/ 283254 h 569236"/>
              <a:gd name="T6" fmla="*/ 2980100 w 3265930"/>
              <a:gd name="T7" fmla="*/ 566507 h 569236"/>
              <a:gd name="T8" fmla="*/ 0 w 3265930"/>
              <a:gd name="T9" fmla="*/ 566507 h 569236"/>
              <a:gd name="T10" fmla="*/ 0 w 3265930"/>
              <a:gd name="T11" fmla="*/ 0 h 5692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65930" h="569236">
                <a:moveTo>
                  <a:pt x="0" y="0"/>
                </a:moveTo>
                <a:lnTo>
                  <a:pt x="2981312" y="0"/>
                </a:lnTo>
                <a:cubicBezTo>
                  <a:pt x="3138502" y="0"/>
                  <a:pt x="3265930" y="127428"/>
                  <a:pt x="3265930" y="284618"/>
                </a:cubicBezTo>
                <a:cubicBezTo>
                  <a:pt x="3265930" y="441808"/>
                  <a:pt x="3138502" y="569236"/>
                  <a:pt x="2981312" y="569236"/>
                </a:cubicBezTo>
                <a:lnTo>
                  <a:pt x="0" y="56923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220" name="TextBox 5"/>
          <p:cNvSpPr txBox="1">
            <a:spLocks noChangeArrowheads="1"/>
          </p:cNvSpPr>
          <p:nvPr/>
        </p:nvSpPr>
        <p:spPr bwMode="auto">
          <a:xfrm>
            <a:off x="3741364" y="793358"/>
            <a:ext cx="1959191" cy="32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99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 </a:t>
            </a:r>
            <a:r>
              <a:rPr lang="en-US" altLang="zh-CN" sz="1499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 8+ </a:t>
            </a:r>
            <a:r>
              <a:rPr lang="zh-CN" altLang="en-US" sz="1499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并安装</a:t>
            </a:r>
            <a:endParaRPr lang="zh-CN" altLang="en-US" sz="1499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1" name="空心弧 6"/>
          <p:cNvSpPr>
            <a:spLocks/>
          </p:cNvSpPr>
          <p:nvPr/>
        </p:nvSpPr>
        <p:spPr bwMode="auto">
          <a:xfrm flipV="1">
            <a:off x="1635280" y="1050330"/>
            <a:ext cx="1094947" cy="1094947"/>
          </a:xfrm>
          <a:custGeom>
            <a:avLst/>
            <a:gdLst>
              <a:gd name="T0" fmla="*/ 725090 w 1460631"/>
              <a:gd name="T1" fmla="*/ 1460221 h 1460631"/>
              <a:gd name="T2" fmla="*/ 1643 w 1460631"/>
              <a:gd name="T3" fmla="*/ 779065 h 1460631"/>
              <a:gd name="T4" fmla="*/ 627465 w 1460631"/>
              <a:gd name="T5" fmla="*/ 7251 h 1460631"/>
              <a:gd name="T6" fmla="*/ 1443423 w 1460631"/>
              <a:gd name="T7" fmla="*/ 574315 h 1460631"/>
              <a:gd name="T8" fmla="*/ 1193566 w 1460631"/>
              <a:gd name="T9" fmla="*/ 628893 h 1460631"/>
              <a:gd name="T10" fmla="*/ 663420 w 1460631"/>
              <a:gd name="T11" fmla="*/ 260459 h 1460631"/>
              <a:gd name="T12" fmla="*/ 256813 w 1460631"/>
              <a:gd name="T13" fmla="*/ 761922 h 1460631"/>
              <a:gd name="T14" fmla="*/ 726852 w 1460631"/>
              <a:gd name="T15" fmla="*/ 1204482 h 1460631"/>
              <a:gd name="T16" fmla="*/ 725090 w 1460631"/>
              <a:gd name="T17" fmla="*/ 1460221 h 146063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460631" h="1460631">
                <a:moveTo>
                  <a:pt x="725285" y="1460614"/>
                </a:moveTo>
                <a:cubicBezTo>
                  <a:pt x="342893" y="1457980"/>
                  <a:pt x="27279" y="1160816"/>
                  <a:pt x="1643" y="779275"/>
                </a:cubicBezTo>
                <a:cubicBezTo>
                  <a:pt x="-23993" y="397734"/>
                  <a:pt x="249031" y="61020"/>
                  <a:pt x="627633" y="7254"/>
                </a:cubicBezTo>
                <a:cubicBezTo>
                  <a:pt x="1006236" y="-46512"/>
                  <a:pt x="1362209" y="200878"/>
                  <a:pt x="1443810" y="574471"/>
                </a:cubicBezTo>
                <a:lnTo>
                  <a:pt x="1193887" y="629061"/>
                </a:lnTo>
                <a:cubicBezTo>
                  <a:pt x="1140869" y="386330"/>
                  <a:pt x="909586" y="225596"/>
                  <a:pt x="663600" y="260528"/>
                </a:cubicBezTo>
                <a:cubicBezTo>
                  <a:pt x="417614" y="295461"/>
                  <a:pt x="240225" y="514231"/>
                  <a:pt x="256882" y="762126"/>
                </a:cubicBezTo>
                <a:cubicBezTo>
                  <a:pt x="273538" y="1010021"/>
                  <a:pt x="478599" y="1203094"/>
                  <a:pt x="727047" y="1204806"/>
                </a:cubicBezTo>
                <a:cubicBezTo>
                  <a:pt x="726460" y="1290075"/>
                  <a:pt x="725872" y="1375345"/>
                  <a:pt x="725285" y="14606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2" name="空心弧 7"/>
          <p:cNvSpPr>
            <a:spLocks/>
          </p:cNvSpPr>
          <p:nvPr/>
        </p:nvSpPr>
        <p:spPr bwMode="auto">
          <a:xfrm rot="15706945" flipV="1">
            <a:off x="2666568" y="602590"/>
            <a:ext cx="1094947" cy="1094947"/>
          </a:xfrm>
          <a:custGeom>
            <a:avLst/>
            <a:gdLst>
              <a:gd name="T0" fmla="*/ 725090 w 1460631"/>
              <a:gd name="T1" fmla="*/ 1460221 h 1460631"/>
              <a:gd name="T2" fmla="*/ 1643 w 1460631"/>
              <a:gd name="T3" fmla="*/ 779065 h 1460631"/>
              <a:gd name="T4" fmla="*/ 627465 w 1460631"/>
              <a:gd name="T5" fmla="*/ 7251 h 1460631"/>
              <a:gd name="T6" fmla="*/ 1443423 w 1460631"/>
              <a:gd name="T7" fmla="*/ 574315 h 1460631"/>
              <a:gd name="T8" fmla="*/ 1193566 w 1460631"/>
              <a:gd name="T9" fmla="*/ 628893 h 1460631"/>
              <a:gd name="T10" fmla="*/ 663420 w 1460631"/>
              <a:gd name="T11" fmla="*/ 260459 h 1460631"/>
              <a:gd name="T12" fmla="*/ 256813 w 1460631"/>
              <a:gd name="T13" fmla="*/ 761922 h 1460631"/>
              <a:gd name="T14" fmla="*/ 726852 w 1460631"/>
              <a:gd name="T15" fmla="*/ 1204482 h 1460631"/>
              <a:gd name="T16" fmla="*/ 725090 w 1460631"/>
              <a:gd name="T17" fmla="*/ 1460221 h 146063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460631" h="1460631">
                <a:moveTo>
                  <a:pt x="725285" y="1460614"/>
                </a:moveTo>
                <a:cubicBezTo>
                  <a:pt x="342893" y="1457980"/>
                  <a:pt x="27279" y="1160816"/>
                  <a:pt x="1643" y="779275"/>
                </a:cubicBezTo>
                <a:cubicBezTo>
                  <a:pt x="-23993" y="397734"/>
                  <a:pt x="249031" y="61020"/>
                  <a:pt x="627633" y="7254"/>
                </a:cubicBezTo>
                <a:cubicBezTo>
                  <a:pt x="1006236" y="-46512"/>
                  <a:pt x="1362209" y="200878"/>
                  <a:pt x="1443810" y="574471"/>
                </a:cubicBezTo>
                <a:lnTo>
                  <a:pt x="1193887" y="629061"/>
                </a:lnTo>
                <a:cubicBezTo>
                  <a:pt x="1140869" y="386330"/>
                  <a:pt x="909586" y="225596"/>
                  <a:pt x="663600" y="260528"/>
                </a:cubicBezTo>
                <a:cubicBezTo>
                  <a:pt x="417614" y="295461"/>
                  <a:pt x="240225" y="514231"/>
                  <a:pt x="256882" y="762126"/>
                </a:cubicBezTo>
                <a:cubicBezTo>
                  <a:pt x="273538" y="1010021"/>
                  <a:pt x="478599" y="1203094"/>
                  <a:pt x="727047" y="1204806"/>
                </a:cubicBezTo>
                <a:cubicBezTo>
                  <a:pt x="726460" y="1290075"/>
                  <a:pt x="725872" y="1375345"/>
                  <a:pt x="725285" y="1460614"/>
                </a:cubicBezTo>
                <a:close/>
              </a:path>
            </a:pathLst>
          </a:custGeom>
          <a:solidFill>
            <a:srgbClr val="2B2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3" name="空心弧 8"/>
          <p:cNvSpPr>
            <a:spLocks/>
          </p:cNvSpPr>
          <p:nvPr/>
        </p:nvSpPr>
        <p:spPr bwMode="auto">
          <a:xfrm rot="4631023" flipV="1">
            <a:off x="2538612" y="2153608"/>
            <a:ext cx="1094947" cy="1094947"/>
          </a:xfrm>
          <a:custGeom>
            <a:avLst/>
            <a:gdLst>
              <a:gd name="T0" fmla="*/ 12272 w 1460631"/>
              <a:gd name="T1" fmla="*/ 863420 h 1460631"/>
              <a:gd name="T2" fmla="*/ 585549 w 1460631"/>
              <a:gd name="T3" fmla="*/ 14456 h 1460631"/>
              <a:gd name="T4" fmla="*/ 1443423 w 1460631"/>
              <a:gd name="T5" fmla="*/ 574315 h 1460631"/>
              <a:gd name="T6" fmla="*/ 1193566 w 1460631"/>
              <a:gd name="T7" fmla="*/ 628893 h 1460631"/>
              <a:gd name="T8" fmla="*/ 636190 w 1460631"/>
              <a:gd name="T9" fmla="*/ 265138 h 1460631"/>
              <a:gd name="T10" fmla="*/ 263718 w 1460631"/>
              <a:gd name="T11" fmla="*/ 816728 h 1460631"/>
              <a:gd name="T12" fmla="*/ 12272 w 1460631"/>
              <a:gd name="T13" fmla="*/ 863420 h 14606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60631" h="1460631">
                <a:moveTo>
                  <a:pt x="12275" y="863651"/>
                </a:moveTo>
                <a:cubicBezTo>
                  <a:pt x="-60547" y="471489"/>
                  <a:pt x="194740" y="93437"/>
                  <a:pt x="585708" y="14459"/>
                </a:cubicBezTo>
                <a:cubicBezTo>
                  <a:pt x="976676" y="-64519"/>
                  <a:pt x="1358695" y="184793"/>
                  <a:pt x="1443810" y="574471"/>
                </a:cubicBezTo>
                <a:lnTo>
                  <a:pt x="1193887" y="629061"/>
                </a:lnTo>
                <a:cubicBezTo>
                  <a:pt x="1138586" y="375879"/>
                  <a:pt x="890381" y="213896"/>
                  <a:pt x="636361" y="265210"/>
                </a:cubicBezTo>
                <a:cubicBezTo>
                  <a:pt x="382341" y="316524"/>
                  <a:pt x="216476" y="562152"/>
                  <a:pt x="263790" y="816947"/>
                </a:cubicBezTo>
                <a:lnTo>
                  <a:pt x="12275" y="8636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4" name="空心弧 9"/>
          <p:cNvSpPr>
            <a:spLocks/>
          </p:cNvSpPr>
          <p:nvPr/>
        </p:nvSpPr>
        <p:spPr bwMode="auto">
          <a:xfrm>
            <a:off x="1346382" y="1611898"/>
            <a:ext cx="1094947" cy="1094947"/>
          </a:xfrm>
          <a:custGeom>
            <a:avLst/>
            <a:gdLst>
              <a:gd name="T0" fmla="*/ 725090 w 1460631"/>
              <a:gd name="T1" fmla="*/ 1460221 h 1460631"/>
              <a:gd name="T2" fmla="*/ 1643 w 1460631"/>
              <a:gd name="T3" fmla="*/ 779065 h 1460631"/>
              <a:gd name="T4" fmla="*/ 627465 w 1460631"/>
              <a:gd name="T5" fmla="*/ 7251 h 1460631"/>
              <a:gd name="T6" fmla="*/ 1443423 w 1460631"/>
              <a:gd name="T7" fmla="*/ 574315 h 1460631"/>
              <a:gd name="T8" fmla="*/ 1193566 w 1460631"/>
              <a:gd name="T9" fmla="*/ 628893 h 1460631"/>
              <a:gd name="T10" fmla="*/ 663420 w 1460631"/>
              <a:gd name="T11" fmla="*/ 260459 h 1460631"/>
              <a:gd name="T12" fmla="*/ 256813 w 1460631"/>
              <a:gd name="T13" fmla="*/ 761922 h 1460631"/>
              <a:gd name="T14" fmla="*/ 726852 w 1460631"/>
              <a:gd name="T15" fmla="*/ 1204482 h 1460631"/>
              <a:gd name="T16" fmla="*/ 725090 w 1460631"/>
              <a:gd name="T17" fmla="*/ 1460221 h 146063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460631" h="1460631">
                <a:moveTo>
                  <a:pt x="725285" y="1460614"/>
                </a:moveTo>
                <a:cubicBezTo>
                  <a:pt x="342893" y="1457980"/>
                  <a:pt x="27279" y="1160816"/>
                  <a:pt x="1643" y="779275"/>
                </a:cubicBezTo>
                <a:cubicBezTo>
                  <a:pt x="-23993" y="397734"/>
                  <a:pt x="249031" y="61020"/>
                  <a:pt x="627633" y="7254"/>
                </a:cubicBezTo>
                <a:cubicBezTo>
                  <a:pt x="1006236" y="-46512"/>
                  <a:pt x="1362209" y="200878"/>
                  <a:pt x="1443810" y="574471"/>
                </a:cubicBezTo>
                <a:lnTo>
                  <a:pt x="1193887" y="629061"/>
                </a:lnTo>
                <a:cubicBezTo>
                  <a:pt x="1140869" y="386330"/>
                  <a:pt x="909586" y="225596"/>
                  <a:pt x="663600" y="260528"/>
                </a:cubicBezTo>
                <a:cubicBezTo>
                  <a:pt x="417614" y="295461"/>
                  <a:pt x="240225" y="514231"/>
                  <a:pt x="256882" y="762126"/>
                </a:cubicBezTo>
                <a:cubicBezTo>
                  <a:pt x="273538" y="1010021"/>
                  <a:pt x="478599" y="1203094"/>
                  <a:pt x="727047" y="1204806"/>
                </a:cubicBezTo>
                <a:cubicBezTo>
                  <a:pt x="726460" y="1290075"/>
                  <a:pt x="725872" y="1375345"/>
                  <a:pt x="725285" y="14606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5" name="空心弧 10"/>
          <p:cNvSpPr>
            <a:spLocks/>
          </p:cNvSpPr>
          <p:nvPr/>
        </p:nvSpPr>
        <p:spPr bwMode="auto">
          <a:xfrm rot="10800000">
            <a:off x="2557966" y="2319951"/>
            <a:ext cx="1096137" cy="1094947"/>
          </a:xfrm>
          <a:custGeom>
            <a:avLst/>
            <a:gdLst>
              <a:gd name="T0" fmla="*/ 727456 w 1460631"/>
              <a:gd name="T1" fmla="*/ 1460221 h 1460631"/>
              <a:gd name="T2" fmla="*/ 1649 w 1460631"/>
              <a:gd name="T3" fmla="*/ 779065 h 1460631"/>
              <a:gd name="T4" fmla="*/ 629512 w 1460631"/>
              <a:gd name="T5" fmla="*/ 7251 h 1460631"/>
              <a:gd name="T6" fmla="*/ 1448132 w 1460631"/>
              <a:gd name="T7" fmla="*/ 574315 h 1460631"/>
              <a:gd name="T8" fmla="*/ 1197460 w 1460631"/>
              <a:gd name="T9" fmla="*/ 628893 h 1460631"/>
              <a:gd name="T10" fmla="*/ 665586 w 1460631"/>
              <a:gd name="T11" fmla="*/ 260459 h 1460631"/>
              <a:gd name="T12" fmla="*/ 257651 w 1460631"/>
              <a:gd name="T13" fmla="*/ 761922 h 1460631"/>
              <a:gd name="T14" fmla="*/ 729223 w 1460631"/>
              <a:gd name="T15" fmla="*/ 1204482 h 1460631"/>
              <a:gd name="T16" fmla="*/ 727456 w 1460631"/>
              <a:gd name="T17" fmla="*/ 1460221 h 146063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460631" h="1460631">
                <a:moveTo>
                  <a:pt x="725285" y="1460614"/>
                </a:moveTo>
                <a:cubicBezTo>
                  <a:pt x="342893" y="1457980"/>
                  <a:pt x="27279" y="1160816"/>
                  <a:pt x="1643" y="779275"/>
                </a:cubicBezTo>
                <a:cubicBezTo>
                  <a:pt x="-23993" y="397734"/>
                  <a:pt x="249031" y="61020"/>
                  <a:pt x="627633" y="7254"/>
                </a:cubicBezTo>
                <a:cubicBezTo>
                  <a:pt x="1006236" y="-46512"/>
                  <a:pt x="1362209" y="200878"/>
                  <a:pt x="1443810" y="574471"/>
                </a:cubicBezTo>
                <a:lnTo>
                  <a:pt x="1193887" y="629061"/>
                </a:lnTo>
                <a:cubicBezTo>
                  <a:pt x="1140869" y="386330"/>
                  <a:pt x="909586" y="225596"/>
                  <a:pt x="663600" y="260528"/>
                </a:cubicBezTo>
                <a:cubicBezTo>
                  <a:pt x="417614" y="295461"/>
                  <a:pt x="240225" y="514231"/>
                  <a:pt x="256882" y="762126"/>
                </a:cubicBezTo>
                <a:cubicBezTo>
                  <a:pt x="273538" y="1010021"/>
                  <a:pt x="478599" y="1203094"/>
                  <a:pt x="727047" y="1204806"/>
                </a:cubicBezTo>
                <a:cubicBezTo>
                  <a:pt x="726460" y="1290075"/>
                  <a:pt x="725872" y="1375345"/>
                  <a:pt x="725285" y="1460614"/>
                </a:cubicBezTo>
                <a:close/>
              </a:path>
            </a:pathLst>
          </a:custGeom>
          <a:solidFill>
            <a:srgbClr val="2B2E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6" name="TextBox 11"/>
          <p:cNvSpPr txBox="1">
            <a:spLocks noChangeArrowheads="1"/>
          </p:cNvSpPr>
          <p:nvPr/>
        </p:nvSpPr>
        <p:spPr bwMode="auto">
          <a:xfrm>
            <a:off x="2972720" y="893974"/>
            <a:ext cx="473206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9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99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7" name="TextBox 12"/>
          <p:cNvSpPr txBox="1">
            <a:spLocks noChangeArrowheads="1"/>
          </p:cNvSpPr>
          <p:nvPr/>
        </p:nvSpPr>
        <p:spPr bwMode="auto">
          <a:xfrm>
            <a:off x="2932985" y="2648807"/>
            <a:ext cx="447558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9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99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8" name="TextBox 13"/>
          <p:cNvSpPr txBox="1">
            <a:spLocks noChangeArrowheads="1"/>
          </p:cNvSpPr>
          <p:nvPr/>
        </p:nvSpPr>
        <p:spPr bwMode="auto">
          <a:xfrm>
            <a:off x="3792022" y="1219435"/>
            <a:ext cx="388587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官网下载地址：</a:t>
            </a:r>
            <a:r>
              <a:rPr lang="en-US" altLang="zh-CN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</a:t>
            </a:r>
            <a:r>
              <a:rPr lang="en-US" altLang="zh-CN" sz="1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www.oracle.com/technetwork/java/javase/downloads/index.html</a:t>
            </a:r>
            <a:endParaRPr lang="en-US" altLang="zh-CN" sz="1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9" name="TextBox 14"/>
          <p:cNvSpPr txBox="1">
            <a:spLocks noChangeArrowheads="1"/>
          </p:cNvSpPr>
          <p:nvPr/>
        </p:nvSpPr>
        <p:spPr bwMode="auto">
          <a:xfrm>
            <a:off x="3770739" y="2925742"/>
            <a:ext cx="3885873" cy="220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配置路径：</a:t>
            </a:r>
            <a:r>
              <a:rPr lang="zh-CN" altLang="en-US" sz="11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</a:t>
            </a:r>
            <a:r>
              <a:rPr lang="en-US" altLang="zh-CN" sz="11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1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11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1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高级系统设置</a:t>
            </a:r>
            <a:r>
              <a:rPr lang="en-US" altLang="zh-CN" sz="11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1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高级</a:t>
            </a:r>
            <a:r>
              <a:rPr lang="en-US" altLang="zh-CN" sz="11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1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环境变量</a:t>
            </a:r>
            <a:endParaRPr lang="en-US" altLang="zh-CN" sz="11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系统变量</a:t>
            </a:r>
            <a:r>
              <a:rPr lang="en-US" altLang="zh-CN" sz="105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JAVA_HOME:</a:t>
            </a:r>
            <a:r>
              <a:rPr lang="zh-CN" altLang="en-US" sz="105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（对应</a:t>
            </a:r>
            <a:r>
              <a:rPr lang="en-US" altLang="zh-CN" sz="1050" dirty="0" err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jdk</a:t>
            </a:r>
            <a:r>
              <a:rPr lang="zh-CN" altLang="en-US" sz="105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安装目录，到</a:t>
            </a:r>
            <a:r>
              <a:rPr lang="en-US" altLang="zh-CN" sz="105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bin</a:t>
            </a:r>
            <a:r>
              <a:rPr lang="zh-CN" altLang="en-US" sz="105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的上一级）</a:t>
            </a:r>
            <a:endParaRPr lang="en-US" altLang="zh-CN" sz="105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05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系统变量 </a:t>
            </a:r>
            <a:r>
              <a:rPr lang="en-US" altLang="zh-CN" sz="105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PATH:</a:t>
            </a:r>
            <a:r>
              <a:rPr lang="en-US" altLang="zh-CN" sz="1050" b="0" dirty="0"/>
              <a:t>%JAVA_HOME%\bin;</a:t>
            </a:r>
            <a:endParaRPr lang="en-US" altLang="zh-CN" sz="105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05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系统变量 </a:t>
            </a:r>
            <a:r>
              <a:rPr lang="en-US" altLang="zh-CN" sz="105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CLASSPATH:</a:t>
            </a:r>
            <a:r>
              <a:rPr lang="en-US" altLang="zh-CN" sz="1050" b="0" dirty="0">
                <a:solidFill>
                  <a:srgbClr val="7030A0"/>
                </a:solidFill>
              </a:rPr>
              <a:t>.;%JAVA_HOME%\lib\dt.jar;%JAVA_HOME%\lib\tools.jar;</a:t>
            </a:r>
            <a:endParaRPr lang="zh-CN" altLang="en-US" sz="105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1" name="TextBox 16"/>
          <p:cNvSpPr txBox="1">
            <a:spLocks noChangeArrowheads="1"/>
          </p:cNvSpPr>
          <p:nvPr/>
        </p:nvSpPr>
        <p:spPr bwMode="auto">
          <a:xfrm>
            <a:off x="860487" y="293388"/>
            <a:ext cx="1736373" cy="32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99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 JDK </a:t>
            </a:r>
            <a:r>
              <a:rPr lang="zh-CN" altLang="en-US" sz="1499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环境部署</a:t>
            </a:r>
            <a:endParaRPr lang="zh-CN" altLang="en-US" sz="149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2" name="五边形 17"/>
          <p:cNvSpPr>
            <a:spLocks noChangeArrowheads="1"/>
          </p:cNvSpPr>
          <p:nvPr/>
        </p:nvSpPr>
        <p:spPr bwMode="auto">
          <a:xfrm>
            <a:off x="0" y="239830"/>
            <a:ext cx="523670" cy="353478"/>
          </a:xfrm>
          <a:prstGeom prst="homePlate">
            <a:avLst>
              <a:gd name="adj" fmla="val 4990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3" name="燕尾形 18"/>
          <p:cNvSpPr>
            <a:spLocks noChangeArrowheads="1"/>
          </p:cNvSpPr>
          <p:nvPr/>
        </p:nvSpPr>
        <p:spPr bwMode="auto">
          <a:xfrm>
            <a:off x="424887" y="239830"/>
            <a:ext cx="323724" cy="353478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123540"/>
      </p:ext>
    </p:extLst>
  </p:cSld>
  <p:clrMapOvr>
    <a:masterClrMapping/>
  </p:clrMapOvr>
  <p:transition spd="med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 tmFilter="0,0; .5, 1; 1, 1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37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87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37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87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37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87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437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870"/>
                            </p:stCondLst>
                            <p:childTnLst>
                              <p:par>
                                <p:cTn id="5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 tmFilter="0,0; .5, 1; 1, 1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44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94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644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694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/>
      <p:bldP spid="9219" grpId="0" animBg="1"/>
      <p:bldP spid="9220" grpId="0" autoUpdateAnimBg="0"/>
      <p:bldP spid="9221" grpId="0" animBg="1"/>
      <p:bldP spid="9222" grpId="0" animBg="1"/>
      <p:bldP spid="9223" grpId="0" animBg="1"/>
      <p:bldP spid="9224" grpId="0" animBg="1"/>
      <p:bldP spid="9225" grpId="0" animBg="1"/>
      <p:bldP spid="9226" grpId="0" autoUpdateAnimBg="0"/>
      <p:bldP spid="9227" grpId="0" autoUpdateAnimBg="0"/>
      <p:bldP spid="9228" grpId="0" autoUpdateAnimBg="0"/>
      <p:bldP spid="9229" grpId="0" autoUpdateAnimBg="0"/>
      <p:bldP spid="9231" grpId="0" autoUpdateAnimBg="0"/>
      <p:bldP spid="9232" grpId="0" animBg="1" autoUpdateAnimBg="0"/>
      <p:bldP spid="9233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82"/>
          <p:cNvSpPr txBox="1">
            <a:spLocks noChangeArrowheads="1"/>
          </p:cNvSpPr>
          <p:nvPr/>
        </p:nvSpPr>
        <p:spPr bwMode="auto">
          <a:xfrm>
            <a:off x="860487" y="293388"/>
            <a:ext cx="2014847" cy="32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99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 Maven </a:t>
            </a:r>
            <a:r>
              <a:rPr lang="zh-CN" altLang="en-US" sz="1499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本地配置</a:t>
            </a:r>
            <a:endParaRPr lang="zh-CN" altLang="en-US" sz="149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4953000" y="221427"/>
            <a:ext cx="877164" cy="371881"/>
            <a:chOff x="-10120" y="-25279"/>
            <a:chExt cx="1064236" cy="452341"/>
          </a:xfrm>
        </p:grpSpPr>
        <p:sp>
          <p:nvSpPr>
            <p:cNvPr id="9237" name="矩形 8"/>
            <p:cNvSpPr>
              <a:spLocks noChangeArrowheads="1"/>
            </p:cNvSpPr>
            <p:nvPr/>
          </p:nvSpPr>
          <p:spPr bwMode="auto">
            <a:xfrm>
              <a:off x="-10120" y="-25279"/>
              <a:ext cx="1064236" cy="449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第一步</a:t>
              </a:r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9238" name="直接连接符 5"/>
            <p:cNvSpPr>
              <a:spLocks noChangeShapeType="1"/>
            </p:cNvSpPr>
            <p:nvPr/>
          </p:nvSpPr>
          <p:spPr bwMode="auto">
            <a:xfrm>
              <a:off x="0" y="425510"/>
              <a:ext cx="1044000" cy="1552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71" name="Group 7"/>
          <p:cNvGrpSpPr>
            <a:grpSpLocks/>
          </p:cNvGrpSpPr>
          <p:nvPr/>
        </p:nvGrpSpPr>
        <p:grpSpPr bwMode="auto">
          <a:xfrm>
            <a:off x="4934065" y="1383096"/>
            <a:ext cx="958917" cy="438037"/>
            <a:chOff x="-50183" y="-114190"/>
            <a:chExt cx="1163423" cy="531670"/>
          </a:xfrm>
        </p:grpSpPr>
        <p:sp>
          <p:nvSpPr>
            <p:cNvPr id="9235" name="矩形 9"/>
            <p:cNvSpPr>
              <a:spLocks noChangeArrowheads="1"/>
            </p:cNvSpPr>
            <p:nvPr/>
          </p:nvSpPr>
          <p:spPr bwMode="auto">
            <a:xfrm>
              <a:off x="-50183" y="-114190"/>
              <a:ext cx="1163423" cy="485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>
                <a:buClr>
                  <a:srgbClr val="FF0000"/>
                </a:buClr>
                <a:buSzPct val="70000"/>
              </a:pPr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第二步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36" name="直接连接符 8"/>
            <p:cNvSpPr>
              <a:spLocks noChangeShapeType="1"/>
            </p:cNvSpPr>
            <p:nvPr/>
          </p:nvSpPr>
          <p:spPr bwMode="auto">
            <a:xfrm>
              <a:off x="0" y="415928"/>
              <a:ext cx="1044000" cy="1552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74" name="Group 10"/>
          <p:cNvGrpSpPr>
            <a:grpSpLocks/>
          </p:cNvGrpSpPr>
          <p:nvPr/>
        </p:nvGrpSpPr>
        <p:grpSpPr bwMode="auto">
          <a:xfrm>
            <a:off x="5015980" y="2920583"/>
            <a:ext cx="958917" cy="405120"/>
            <a:chOff x="-72746" y="-78803"/>
            <a:chExt cx="1163423" cy="493165"/>
          </a:xfrm>
        </p:grpSpPr>
        <p:sp>
          <p:nvSpPr>
            <p:cNvPr id="9233" name="矩形 10"/>
            <p:cNvSpPr>
              <a:spLocks noChangeArrowheads="1"/>
            </p:cNvSpPr>
            <p:nvPr/>
          </p:nvSpPr>
          <p:spPr bwMode="auto">
            <a:xfrm>
              <a:off x="-72746" y="-78803"/>
              <a:ext cx="1163423" cy="487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>
                <a:buClr>
                  <a:srgbClr val="FF0000"/>
                </a:buClr>
                <a:buSzPct val="70000"/>
              </a:pPr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第三步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34" name="直接连接符 11"/>
            <p:cNvSpPr>
              <a:spLocks noChangeShapeType="1"/>
            </p:cNvSpPr>
            <p:nvPr/>
          </p:nvSpPr>
          <p:spPr bwMode="auto">
            <a:xfrm>
              <a:off x="0" y="412810"/>
              <a:ext cx="1044000" cy="1552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77" name="Group 13"/>
          <p:cNvGrpSpPr>
            <a:grpSpLocks/>
          </p:cNvGrpSpPr>
          <p:nvPr/>
        </p:nvGrpSpPr>
        <p:grpSpPr bwMode="auto">
          <a:xfrm>
            <a:off x="4961507" y="4026427"/>
            <a:ext cx="1067864" cy="422738"/>
            <a:chOff x="0" y="-57507"/>
            <a:chExt cx="1044000" cy="474987"/>
          </a:xfrm>
        </p:grpSpPr>
        <p:sp>
          <p:nvSpPr>
            <p:cNvPr id="9231" name="矩形 11"/>
            <p:cNvSpPr>
              <a:spLocks noChangeArrowheads="1"/>
            </p:cNvSpPr>
            <p:nvPr/>
          </p:nvSpPr>
          <p:spPr bwMode="auto">
            <a:xfrm>
              <a:off x="41932" y="-57507"/>
              <a:ext cx="937488" cy="449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>
                <a:buClr>
                  <a:srgbClr val="FF00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第四步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32" name="直接连接符 14"/>
            <p:cNvSpPr>
              <a:spLocks noChangeShapeType="1"/>
            </p:cNvSpPr>
            <p:nvPr/>
          </p:nvSpPr>
          <p:spPr bwMode="auto">
            <a:xfrm>
              <a:off x="0" y="415928"/>
              <a:ext cx="1044000" cy="1552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80" name="Text Box 30"/>
          <p:cNvSpPr>
            <a:spLocks noChangeArrowheads="1"/>
          </p:cNvSpPr>
          <p:nvPr/>
        </p:nvSpPr>
        <p:spPr bwMode="auto">
          <a:xfrm>
            <a:off x="4267200" y="3417508"/>
            <a:ext cx="43598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buClr>
                <a:srgbClr val="FF0000"/>
              </a:buClr>
              <a:buSzPct val="70000"/>
            </a:pPr>
            <a:r>
              <a:rPr lang="zh-CN" altLang="en-US" dirty="0" smtClean="0">
                <a:sym typeface="Wingdings" panose="05000000000000000000" pitchFamily="2" charset="2"/>
              </a:rPr>
              <a:t>在</a:t>
            </a:r>
            <a:r>
              <a:rPr lang="en-US" altLang="zh-CN" dirty="0" smtClean="0">
                <a:sym typeface="Wingdings" panose="05000000000000000000" pitchFamily="2" charset="2"/>
              </a:rPr>
              <a:t>maven</a:t>
            </a:r>
            <a:r>
              <a:rPr lang="zh-CN" altLang="en-US" dirty="0" smtClean="0">
                <a:sym typeface="Wingdings" panose="05000000000000000000" pitchFamily="2" charset="2"/>
              </a:rPr>
              <a:t>目录</a:t>
            </a:r>
            <a:r>
              <a:rPr lang="en-US" altLang="zh-CN" dirty="0" smtClean="0">
                <a:sym typeface="Wingdings" panose="05000000000000000000" pitchFamily="2" charset="2"/>
              </a:rPr>
              <a:t>\</a:t>
            </a:r>
            <a:r>
              <a:rPr lang="en-US" altLang="zh-CN" dirty="0" err="1" smtClean="0">
                <a:sym typeface="Wingdings" panose="05000000000000000000" pitchFamily="2" charset="2"/>
              </a:rPr>
              <a:t>conf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sym typeface="Wingdings" panose="05000000000000000000" pitchFamily="2" charset="2"/>
              </a:rPr>
              <a:t>设置本地仓储目录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eaLnBrk="1" latinLnBrk="1" hangingPunct="1">
              <a:buClr>
                <a:srgbClr val="FF0000"/>
              </a:buClr>
              <a:buSzPct val="70000"/>
            </a:pPr>
            <a:r>
              <a:rPr lang="en-US" altLang="zh-CN" sz="1100" dirty="0">
                <a:solidFill>
                  <a:srgbClr val="00B0F0"/>
                </a:solidFill>
                <a:sym typeface="Wingdings" panose="05000000000000000000" pitchFamily="2" charset="2"/>
              </a:rPr>
              <a:t>&lt;</a:t>
            </a:r>
            <a:r>
              <a:rPr lang="en-US" altLang="zh-CN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localRepository</a:t>
            </a:r>
            <a:r>
              <a:rPr lang="en-US" altLang="zh-CN" sz="1100" dirty="0">
                <a:solidFill>
                  <a:srgbClr val="00B0F0"/>
                </a:solidFill>
                <a:sym typeface="Wingdings" panose="05000000000000000000" pitchFamily="2" charset="2"/>
              </a:rPr>
              <a:t>&gt;D:/Developer/apache-maven/repository&lt;/</a:t>
            </a:r>
            <a:r>
              <a:rPr lang="en-US" altLang="zh-CN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localRepository</a:t>
            </a:r>
            <a:r>
              <a:rPr lang="en-US" altLang="zh-CN" sz="1100" dirty="0" smtClean="0">
                <a:solidFill>
                  <a:srgbClr val="00B0F0"/>
                </a:solidFill>
                <a:sym typeface="Wingdings" panose="05000000000000000000" pitchFamily="2" charset="2"/>
              </a:rPr>
              <a:t>&gt;  </a:t>
            </a:r>
            <a:r>
              <a:rPr lang="zh-CN" altLang="en-US" sz="1100" dirty="0" smtClean="0">
                <a:solidFill>
                  <a:srgbClr val="00B0F0"/>
                </a:solidFill>
                <a:sym typeface="Wingdings" panose="05000000000000000000" pitchFamily="2" charset="2"/>
              </a:rPr>
              <a:t>（所谓仓储就是一个目录存放 </a:t>
            </a:r>
            <a:r>
              <a:rPr lang="en-US" altLang="zh-CN" sz="1100" dirty="0" smtClean="0">
                <a:solidFill>
                  <a:srgbClr val="00B0F0"/>
                </a:solidFill>
                <a:sym typeface="Wingdings" panose="05000000000000000000" pitchFamily="2" charset="2"/>
              </a:rPr>
              <a:t>jar</a:t>
            </a:r>
            <a:r>
              <a:rPr lang="zh-CN" altLang="en-US" sz="1100" dirty="0" smtClean="0">
                <a:solidFill>
                  <a:srgbClr val="00B0F0"/>
                </a:solidFill>
                <a:sym typeface="Wingdings" panose="05000000000000000000" pitchFamily="2" charset="2"/>
              </a:rPr>
              <a:t>包的地方）</a:t>
            </a:r>
            <a:endParaRPr lang="en-US" altLang="zh-CN" sz="1100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</p:txBody>
      </p:sp>
      <p:sp>
        <p:nvSpPr>
          <p:cNvPr id="11281" name="Text Box 30"/>
          <p:cNvSpPr>
            <a:spLocks noChangeArrowheads="1"/>
          </p:cNvSpPr>
          <p:nvPr/>
        </p:nvSpPr>
        <p:spPr bwMode="auto">
          <a:xfrm>
            <a:off x="4269770" y="1846006"/>
            <a:ext cx="449323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buClr>
                <a:srgbClr val="FF0000"/>
              </a:buClr>
              <a:buSzPct val="70000"/>
            </a:pPr>
            <a:r>
              <a:rPr lang="zh-CN" altLang="en-US" dirty="0"/>
              <a:t>配置系统环境变量：</a:t>
            </a:r>
            <a:r>
              <a:rPr lang="en-US" altLang="zh-CN" sz="1600" dirty="0"/>
              <a:t>MAVEN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_HOME</a:t>
            </a:r>
          </a:p>
          <a:p>
            <a:pPr eaLnBrk="1" latinLnBrk="1" hangingPunct="1">
              <a:buClr>
                <a:srgbClr val="FF0000"/>
              </a:buClr>
              <a:buSzPct val="70000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指向：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maven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的目录；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latinLnBrk="1" hangingPunct="1">
              <a:buClr>
                <a:srgbClr val="FF0000"/>
              </a:buClr>
              <a:buSzPct val="70000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在系统变量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path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中增加</a:t>
            </a:r>
            <a:r>
              <a:rPr lang="en-US" altLang="zh-CN" b="0" dirty="0"/>
              <a:t>%MAVEN_HOME%\bin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82" name="Text Box 30"/>
          <p:cNvSpPr>
            <a:spLocks noChangeArrowheads="1"/>
          </p:cNvSpPr>
          <p:nvPr/>
        </p:nvSpPr>
        <p:spPr bwMode="auto">
          <a:xfrm>
            <a:off x="4267200" y="774463"/>
            <a:ext cx="480060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下载</a:t>
            </a:r>
            <a:r>
              <a:rPr lang="en-US" altLang="zh-CN" dirty="0"/>
              <a:t>Apache 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并解压到指定目录</a:t>
            </a:r>
            <a:endParaRPr lang="en-US" altLang="zh-CN" dirty="0" smtClean="0"/>
          </a:p>
          <a:p>
            <a:r>
              <a:rPr lang="en-US" altLang="zh-CN" u="sng" dirty="0">
                <a:solidFill>
                  <a:srgbClr val="0070C0"/>
                </a:solidFill>
              </a:rPr>
              <a:t>http://maven.apache.org/download.cgi</a:t>
            </a:r>
          </a:p>
        </p:txBody>
      </p:sp>
      <p:sp>
        <p:nvSpPr>
          <p:cNvPr id="11284" name="TextBox 79"/>
          <p:cNvSpPr txBox="1">
            <a:spLocks noChangeArrowheads="1"/>
          </p:cNvSpPr>
          <p:nvPr/>
        </p:nvSpPr>
        <p:spPr bwMode="auto">
          <a:xfrm>
            <a:off x="875152" y="673166"/>
            <a:ext cx="301104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简单解释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Maven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可以做：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、规范化程序目录结构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、统一管理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jar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、编译源代码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、生成项目文档（暂时未用到）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…….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5" name="五边形 22"/>
          <p:cNvSpPr>
            <a:spLocks noChangeArrowheads="1"/>
          </p:cNvSpPr>
          <p:nvPr/>
        </p:nvSpPr>
        <p:spPr bwMode="auto">
          <a:xfrm>
            <a:off x="0" y="239830"/>
            <a:ext cx="523670" cy="353478"/>
          </a:xfrm>
          <a:prstGeom prst="homePlate">
            <a:avLst>
              <a:gd name="adj" fmla="val 4990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86" name="燕尾形 23"/>
          <p:cNvSpPr>
            <a:spLocks noChangeArrowheads="1"/>
          </p:cNvSpPr>
          <p:nvPr/>
        </p:nvSpPr>
        <p:spPr bwMode="auto">
          <a:xfrm>
            <a:off x="424887" y="239830"/>
            <a:ext cx="323724" cy="353478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53" y="3075169"/>
            <a:ext cx="3201910" cy="922150"/>
          </a:xfrm>
          <a:prstGeom prst="rect">
            <a:avLst/>
          </a:prstGeom>
        </p:spPr>
      </p:pic>
      <p:sp>
        <p:nvSpPr>
          <p:cNvPr id="23" name="Text Box 30"/>
          <p:cNvSpPr>
            <a:spLocks noChangeArrowheads="1"/>
          </p:cNvSpPr>
          <p:nvPr/>
        </p:nvSpPr>
        <p:spPr bwMode="auto">
          <a:xfrm>
            <a:off x="4267200" y="4426537"/>
            <a:ext cx="43598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buClr>
                <a:srgbClr val="FF0000"/>
              </a:buClr>
              <a:buSzPct val="70000"/>
            </a:pPr>
            <a:r>
              <a:rPr lang="en-US" altLang="zh-CN" dirty="0" err="1" smtClean="0">
                <a:sym typeface="Wingdings" panose="05000000000000000000" pitchFamily="2" charset="2"/>
              </a:rPr>
              <a:t>Cmd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en-US" altLang="zh-CN" dirty="0" err="1" smtClean="0">
                <a:sym typeface="Wingdings" panose="05000000000000000000" pitchFamily="2" charset="2"/>
              </a:rPr>
              <a:t>mvn</a:t>
            </a:r>
            <a:r>
              <a:rPr lang="en-US" altLang="zh-CN" dirty="0" smtClean="0">
                <a:sym typeface="Wingdings" panose="05000000000000000000" pitchFamily="2" charset="2"/>
              </a:rPr>
              <a:t> –version </a:t>
            </a:r>
            <a:r>
              <a:rPr lang="zh-CN" altLang="en-US" dirty="0" smtClean="0">
                <a:sym typeface="Wingdings" panose="05000000000000000000" pitchFamily="2" charset="2"/>
              </a:rPr>
              <a:t>验证</a:t>
            </a:r>
            <a:r>
              <a:rPr lang="en-US" altLang="zh-CN" dirty="0" smtClean="0">
                <a:sym typeface="Wingdings" panose="05000000000000000000" pitchFamily="2" charset="2"/>
              </a:rPr>
              <a:t>maven</a:t>
            </a:r>
          </a:p>
        </p:txBody>
      </p:sp>
    </p:spTree>
    <p:extLst>
      <p:ext uri="{BB962C8B-B14F-4D97-AF65-F5344CB8AC3E}">
        <p14:creationId xmlns:p14="http://schemas.microsoft.com/office/powerpoint/2010/main" val="1117048570"/>
      </p:ext>
    </p:extLst>
  </p:cSld>
  <p:clrMapOvr>
    <a:masterClrMapping/>
  </p:clrMapOvr>
  <p:transition spd="med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43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3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363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130"/>
                            </p:stCondLst>
                            <p:childTnLst>
                              <p:par>
                                <p:cTn id="5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0" grpId="0" autoUpdateAnimBg="0"/>
      <p:bldP spid="11281" grpId="0" autoUpdateAnimBg="0"/>
      <p:bldP spid="11282" grpId="0" autoUpdateAnimBg="0"/>
      <p:bldP spid="11284" grpId="0" autoUpdateAnimBg="0"/>
      <p:bldP spid="11285" grpId="0" animBg="1" autoUpdateAnimBg="0"/>
      <p:bldP spid="11286" grpId="0" animBg="1" autoUpdateAnimBg="0"/>
      <p:bldP spid="2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9744"/>
            <a:ext cx="9144000" cy="51648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8338" y="1277144"/>
            <a:ext cx="2533398" cy="2380675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3789138" y="1448019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017737" y="153588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70588" y="1884621"/>
            <a:ext cx="172355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</a:t>
            </a:r>
            <a:endParaRPr lang="zh-CN" altLang="en-US" sz="3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109301" y="2548341"/>
            <a:ext cx="164925" cy="164925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auto">
          <a:xfrm>
            <a:off x="4051487" y="2785274"/>
            <a:ext cx="166905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76743" y="2514819"/>
            <a:ext cx="9178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 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endParaRPr lang="zh-CN" altLang="en-US" sz="1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23281" y="2830685"/>
            <a:ext cx="1697262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https://www.jetbrains.com/idea/</a:t>
            </a:r>
            <a:endParaRPr lang="zh-CN" altLang="en-US" sz="1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084958" y="2548341"/>
            <a:ext cx="164925" cy="164925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 bwMode="auto">
          <a:xfrm>
            <a:off x="6027144" y="2785274"/>
            <a:ext cx="166905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52400" y="2514819"/>
            <a:ext cx="7120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endParaRPr lang="zh-CN" altLang="en-US" sz="1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98938" y="2830685"/>
            <a:ext cx="1697262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https://www.eclipse.org/downloads/eclipse-packages/</a:t>
            </a:r>
            <a:endParaRPr lang="zh-CN" altLang="en-US" sz="1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1919926" y="1665469"/>
            <a:ext cx="1427938" cy="1427938"/>
          </a:xfrm>
          <a:prstGeom prst="ellipse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6303" y="1884621"/>
            <a:ext cx="1412820" cy="88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3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18" grpId="0"/>
      <p:bldP spid="19" grpId="0"/>
      <p:bldP spid="20" grpId="0" animBg="1"/>
      <p:bldP spid="22" grpId="0"/>
      <p:bldP spid="23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7562" y="297799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03" y="10350"/>
            <a:ext cx="9144000" cy="51648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8338" y="1277144"/>
            <a:ext cx="2533398" cy="2380675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3789138" y="1448019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017737" y="153588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76689" y="1885541"/>
            <a:ext cx="210826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开发技术栈</a:t>
            </a:r>
            <a:endParaRPr lang="zh-CN" altLang="en-US" sz="3000" b="1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109301" y="2548341"/>
            <a:ext cx="164925" cy="164925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auto">
          <a:xfrm>
            <a:off x="4051487" y="2785274"/>
            <a:ext cx="166905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76743" y="2514819"/>
            <a:ext cx="101931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200" dirty="0" err="1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pringMvc</a:t>
            </a:r>
            <a:endParaRPr lang="zh-CN" altLang="en-US" sz="1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23281" y="2830685"/>
            <a:ext cx="1891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简介、</a:t>
            </a:r>
            <a:r>
              <a:rPr lang="en-US" altLang="zh-CN" sz="12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 World </a:t>
            </a:r>
            <a:r>
              <a:rPr lang="zh-CN" altLang="en-US" sz="12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z="12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常用注解、数据格式化</a:t>
            </a:r>
            <a:endParaRPr lang="zh-CN" altLang="en-US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084958" y="2548341"/>
            <a:ext cx="164925" cy="164925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 bwMode="auto">
          <a:xfrm>
            <a:off x="6027144" y="2785274"/>
            <a:ext cx="166905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52400" y="2514819"/>
            <a:ext cx="80983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endParaRPr lang="zh-CN" altLang="en-US" sz="1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98937" y="2830685"/>
            <a:ext cx="2345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体系结构、配置文件、</a:t>
            </a:r>
            <a:r>
              <a:rPr lang="en-US" altLang="zh-CN" sz="12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MapperXML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映射、事务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….</a:t>
            </a:r>
            <a:endParaRPr lang="zh-CN" altLang="en-US" sz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1919926" y="1665469"/>
            <a:ext cx="1427938" cy="1427938"/>
          </a:xfrm>
          <a:prstGeom prst="ellipse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1104" y="1780099"/>
            <a:ext cx="1212588" cy="1066346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 bwMode="auto">
          <a:xfrm>
            <a:off x="4124445" y="3552841"/>
            <a:ext cx="164925" cy="164925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 bwMode="auto">
          <a:xfrm>
            <a:off x="4066631" y="3789774"/>
            <a:ext cx="166905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7"/>
          <p:cNvSpPr txBox="1"/>
          <p:nvPr/>
        </p:nvSpPr>
        <p:spPr>
          <a:xfrm>
            <a:off x="4291887" y="3519319"/>
            <a:ext cx="124470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r>
              <a:rPr lang="en-US" altLang="zh-CN" sz="1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easyUI</a:t>
            </a:r>
            <a:endParaRPr lang="zh-CN" altLang="en-US" sz="1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18"/>
          <p:cNvSpPr txBox="1"/>
          <p:nvPr/>
        </p:nvSpPr>
        <p:spPr>
          <a:xfrm>
            <a:off x="4038425" y="3835185"/>
            <a:ext cx="1697262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介绍略</a:t>
            </a:r>
            <a:endParaRPr lang="zh-CN" altLang="en-US" sz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115709" y="3548869"/>
            <a:ext cx="164925" cy="164925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auto">
          <a:xfrm>
            <a:off x="6057895" y="3785802"/>
            <a:ext cx="166905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7"/>
          <p:cNvSpPr txBox="1"/>
          <p:nvPr/>
        </p:nvSpPr>
        <p:spPr>
          <a:xfrm>
            <a:off x="6283151" y="3515347"/>
            <a:ext cx="20615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en-US" altLang="zh-CN" sz="1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模块化管理之</a:t>
            </a:r>
            <a:r>
              <a:rPr lang="en-US" altLang="zh-CN" sz="1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Require.js</a:t>
            </a:r>
          </a:p>
        </p:txBody>
      </p:sp>
      <p:sp>
        <p:nvSpPr>
          <p:cNvPr id="33" name="TextBox 18"/>
          <p:cNvSpPr txBox="1"/>
          <p:nvPr/>
        </p:nvSpPr>
        <p:spPr>
          <a:xfrm>
            <a:off x="6029689" y="3831213"/>
            <a:ext cx="1697262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简介、用法案例</a:t>
            </a:r>
            <a:endParaRPr lang="zh-CN" altLang="en-US" sz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510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18" grpId="0"/>
      <p:bldP spid="19" grpId="0"/>
      <p:bldP spid="20" grpId="0" animBg="1"/>
      <p:bldP spid="22" grpId="0"/>
      <p:bldP spid="23" grpId="0"/>
      <p:bldP spid="17" grpId="0" animBg="1"/>
      <p:bldP spid="26" grpId="0" animBg="1"/>
      <p:bldP spid="28" grpId="0"/>
      <p:bldP spid="29" grpId="0"/>
      <p:bldP spid="30" grpId="0" animBg="1"/>
      <p:bldP spid="32" grpId="0"/>
      <p:bldP spid="33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186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0070C0"/>
      </a:accent1>
      <a:accent2>
        <a:srgbClr val="4FACF3"/>
      </a:accent2>
      <a:accent3>
        <a:srgbClr val="40AFFF"/>
      </a:accent3>
      <a:accent4>
        <a:srgbClr val="4FACF3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CC3300"/>
        </a:dk2>
        <a:lt2>
          <a:srgbClr val="808080"/>
        </a:lt2>
        <a:accent1>
          <a:srgbClr val="FF6161"/>
        </a:accent1>
        <a:accent2>
          <a:srgbClr val="FFC319"/>
        </a:accent2>
        <a:accent3>
          <a:srgbClr val="FFFFFF"/>
        </a:accent3>
        <a:accent4>
          <a:srgbClr val="000000"/>
        </a:accent4>
        <a:accent5>
          <a:srgbClr val="FFB7B7"/>
        </a:accent5>
        <a:accent6>
          <a:srgbClr val="E7B016"/>
        </a:accent6>
        <a:hlink>
          <a:srgbClr val="A8D02A"/>
        </a:hlink>
        <a:folHlink>
          <a:srgbClr val="5CB1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6666"/>
        </a:dk2>
        <a:lt2>
          <a:srgbClr val="808080"/>
        </a:lt2>
        <a:accent1>
          <a:srgbClr val="F8A230"/>
        </a:accent1>
        <a:accent2>
          <a:srgbClr val="5CACE2"/>
        </a:accent2>
        <a:accent3>
          <a:srgbClr val="FFFFFF"/>
        </a:accent3>
        <a:accent4>
          <a:srgbClr val="000000"/>
        </a:accent4>
        <a:accent5>
          <a:srgbClr val="FBCEAD"/>
        </a:accent5>
        <a:accent6>
          <a:srgbClr val="539BCD"/>
        </a:accent6>
        <a:hlink>
          <a:srgbClr val="E569A7"/>
        </a:hlink>
        <a:folHlink>
          <a:srgbClr val="95D8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8EEA3A"/>
        </a:accent1>
        <a:accent2>
          <a:srgbClr val="F97B90"/>
        </a:accent2>
        <a:accent3>
          <a:srgbClr val="FFFFFF"/>
        </a:accent3>
        <a:accent4>
          <a:srgbClr val="000000"/>
        </a:accent4>
        <a:accent5>
          <a:srgbClr val="C6F3AE"/>
        </a:accent5>
        <a:accent6>
          <a:srgbClr val="E26F82"/>
        </a:accent6>
        <a:hlink>
          <a:srgbClr val="5DC2F5"/>
        </a:hlink>
        <a:folHlink>
          <a:srgbClr val="FFA4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9345</TotalTime>
  <Words>1460</Words>
  <Application>Microsoft Office PowerPoint</Application>
  <PresentationFormat>自定义</PresentationFormat>
  <Paragraphs>180</Paragraphs>
  <Slides>21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Amelia BT</vt:lpstr>
      <vt:lpstr>黑体</vt:lpstr>
      <vt:lpstr>华文细黑</vt:lpstr>
      <vt:lpstr>宋体</vt:lpstr>
      <vt:lpstr>微软雅黑</vt:lpstr>
      <vt:lpstr>Arial</vt:lpstr>
      <vt:lpstr>Calibri</vt:lpstr>
      <vt:lpstr>Impact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Guild Design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企业培训</dc:title>
  <dc:creator>第一PPT模板网：www.1ppt.com</dc:creator>
  <cp:keywords>第一PPT模板网：www.1ppt.com</cp:keywords>
  <cp:lastModifiedBy>Weit</cp:lastModifiedBy>
  <cp:revision>705</cp:revision>
  <dcterms:created xsi:type="dcterms:W3CDTF">2008-03-10T09:13:42Z</dcterms:created>
  <dcterms:modified xsi:type="dcterms:W3CDTF">2017-11-08T11:59:05Z</dcterms:modified>
</cp:coreProperties>
</file>