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56" r:id="rId2"/>
    <p:sldId id="509" r:id="rId3"/>
    <p:sldId id="259" r:id="rId4"/>
    <p:sldId id="263" r:id="rId5"/>
    <p:sldId id="490" r:id="rId6"/>
    <p:sldId id="510" r:id="rId7"/>
    <p:sldId id="51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2525"/>
    <a:srgbClr val="ED7E41"/>
    <a:srgbClr val="FF2F2F"/>
    <a:srgbClr val="FF5050"/>
    <a:srgbClr val="BEDB0F"/>
    <a:srgbClr val="FDFAED"/>
    <a:srgbClr val="B9B76F"/>
    <a:srgbClr val="FFFEFB"/>
    <a:srgbClr val="A9A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>
      <p:cViewPr varScale="1">
        <p:scale>
          <a:sx n="120" d="100"/>
          <a:sy n="120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938E4-C6F4-48A1-99FC-75ACC367E1A6}" type="datetimeFigureOut">
              <a:rPr lang="zh-CN" altLang="en-US" smtClean="0"/>
              <a:t>15/12/19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280C-43CD-436E-8DAE-3E8A5D93F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4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1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4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A280C-43CD-436E-8DAE-3E8A5D93FB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4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auto"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5882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_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/>
          <a:stretch>
            <a:fillRect/>
          </a:stretch>
        </p:blipFill>
        <p:spPr bwMode="auto">
          <a:xfrm>
            <a:off x="1524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w_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2901950"/>
            <a:ext cx="39909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"/>
          <a:stretch>
            <a:fillRect/>
          </a:stretch>
        </p:blipFill>
        <p:spPr bwMode="auto">
          <a:xfrm>
            <a:off x="0" y="0"/>
            <a:ext cx="38925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5250" y="100013"/>
            <a:ext cx="2619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5288" y="100013"/>
            <a:ext cx="261937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95325" y="100013"/>
            <a:ext cx="2619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5288" y="400050"/>
            <a:ext cx="261937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95250" y="400050"/>
            <a:ext cx="2619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95250" y="700088"/>
            <a:ext cx="2619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9" name="Picture 11" descr="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"/>
          <a:stretch>
            <a:fillRect/>
          </a:stretch>
        </p:blipFill>
        <p:spPr bwMode="auto">
          <a:xfrm>
            <a:off x="3886200" y="-217488"/>
            <a:ext cx="2209800" cy="212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90601" y="2590800"/>
            <a:ext cx="7757864" cy="765175"/>
          </a:xfrm>
        </p:spPr>
        <p:txBody>
          <a:bodyPr/>
          <a:lstStyle>
            <a:lvl1pPr algn="l">
              <a:defRPr sz="4800" i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3619872"/>
            <a:ext cx="6552728" cy="81724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3600" b="0">
                <a:latin typeface="Arial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27" name="Picture 3" descr="G:\Download\0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78" y="4306279"/>
            <a:ext cx="1080000" cy="108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86" y="3056017"/>
            <a:ext cx="1080000" cy="108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06" y="5563114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43" y="4306279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4" y="5569321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86" y="5556421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 descr="G:\Download\02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78" y="4306279"/>
            <a:ext cx="1080000" cy="108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86" y="3056017"/>
            <a:ext cx="1080000" cy="1080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06" y="5563114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43" y="4306279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4" y="5569321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86" y="5556421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45720" y="476672"/>
            <a:ext cx="9235440" cy="6125035"/>
          </a:xfrm>
          <a:prstGeom prst="rect">
            <a:avLst/>
          </a:prstGeom>
          <a:solidFill>
            <a:srgbClr val="FEFBF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-99392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22" name="组合 21"/>
          <p:cNvGrpSpPr/>
          <p:nvPr/>
        </p:nvGrpSpPr>
        <p:grpSpPr>
          <a:xfrm flipH="1">
            <a:off x="8172400" y="113953"/>
            <a:ext cx="862013" cy="866775"/>
            <a:chOff x="104775" y="100013"/>
            <a:chExt cx="862013" cy="866775"/>
          </a:xfrm>
        </p:grpSpPr>
        <p:sp>
          <p:nvSpPr>
            <p:cNvPr id="29" name="Rectangle 5"/>
            <p:cNvSpPr>
              <a:spLocks noChangeArrowheads="1"/>
            </p:cNvSpPr>
            <p:nvPr userDrawn="1"/>
          </p:nvSpPr>
          <p:spPr bwMode="auto">
            <a:xfrm flipH="1">
              <a:off x="104775" y="100013"/>
              <a:ext cx="261938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 userDrawn="1"/>
          </p:nvSpPr>
          <p:spPr bwMode="auto">
            <a:xfrm flipH="1">
              <a:off x="404813" y="100013"/>
              <a:ext cx="261937" cy="2667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7"/>
            <p:cNvSpPr>
              <a:spLocks noChangeArrowheads="1"/>
            </p:cNvSpPr>
            <p:nvPr userDrawn="1"/>
          </p:nvSpPr>
          <p:spPr bwMode="auto">
            <a:xfrm flipH="1">
              <a:off x="704850" y="100013"/>
              <a:ext cx="261938" cy="266700"/>
            </a:xfrm>
            <a:prstGeom prst="rect">
              <a:avLst/>
            </a:prstGeom>
            <a:solidFill>
              <a:schemeClr val="bg1">
                <a:alpha val="84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 flipH="1">
              <a:off x="404813" y="400050"/>
              <a:ext cx="261937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 userDrawn="1"/>
          </p:nvSpPr>
          <p:spPr bwMode="auto">
            <a:xfrm flipH="1">
              <a:off x="104775" y="400050"/>
              <a:ext cx="261938" cy="2667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 flipH="1">
              <a:off x="104775" y="700088"/>
              <a:ext cx="261938" cy="26670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-45720" y="476672"/>
            <a:ext cx="9235440" cy="6125035"/>
          </a:xfrm>
          <a:prstGeom prst="rect">
            <a:avLst/>
          </a:prstGeom>
          <a:solidFill>
            <a:srgbClr val="FEFBF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flipH="1">
            <a:off x="8172400" y="113953"/>
            <a:ext cx="862013" cy="866775"/>
            <a:chOff x="104775" y="100013"/>
            <a:chExt cx="862013" cy="866775"/>
          </a:xfrm>
        </p:grpSpPr>
        <p:sp>
          <p:nvSpPr>
            <p:cNvPr id="24" name="Rectangle 5"/>
            <p:cNvSpPr>
              <a:spLocks noChangeArrowheads="1"/>
            </p:cNvSpPr>
            <p:nvPr userDrawn="1"/>
          </p:nvSpPr>
          <p:spPr bwMode="auto">
            <a:xfrm flipH="1">
              <a:off x="104775" y="100013"/>
              <a:ext cx="261938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 userDrawn="1"/>
          </p:nvSpPr>
          <p:spPr bwMode="auto">
            <a:xfrm flipH="1">
              <a:off x="404813" y="100013"/>
              <a:ext cx="261937" cy="2667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flipH="1">
              <a:off x="704850" y="100013"/>
              <a:ext cx="261938" cy="266700"/>
            </a:xfrm>
            <a:prstGeom prst="rect">
              <a:avLst/>
            </a:prstGeom>
            <a:solidFill>
              <a:schemeClr val="bg1">
                <a:alpha val="84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 flipH="1">
              <a:off x="404813" y="400050"/>
              <a:ext cx="261937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9"/>
            <p:cNvSpPr>
              <a:spLocks noChangeArrowheads="1"/>
            </p:cNvSpPr>
            <p:nvPr userDrawn="1"/>
          </p:nvSpPr>
          <p:spPr bwMode="auto">
            <a:xfrm flipH="1">
              <a:off x="104775" y="400050"/>
              <a:ext cx="261938" cy="26670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 flipH="1">
              <a:off x="104775" y="700088"/>
              <a:ext cx="261938" cy="26670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-350495" y="5229200"/>
            <a:ext cx="9937104" cy="1872208"/>
          </a:xfrm>
          <a:prstGeom prst="rect">
            <a:avLst/>
          </a:prstGeom>
          <a:solidFill>
            <a:schemeClr val="bg1">
              <a:lumMod val="60000"/>
              <a:lumOff val="40000"/>
              <a:alpha val="3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468560" y="0"/>
            <a:ext cx="9937104" cy="3717032"/>
          </a:xfrm>
          <a:prstGeom prst="rect">
            <a:avLst/>
          </a:prstGeom>
          <a:solidFill>
            <a:schemeClr val="bg1">
              <a:lumMod val="60000"/>
              <a:lumOff val="40000"/>
              <a:alpha val="3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775" y="100013"/>
            <a:ext cx="261938" cy="2667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4813" y="100013"/>
            <a:ext cx="261937" cy="266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4850" y="100013"/>
            <a:ext cx="261938" cy="266700"/>
          </a:xfrm>
          <a:prstGeom prst="rect">
            <a:avLst/>
          </a:prstGeom>
          <a:solidFill>
            <a:schemeClr val="bg1">
              <a:alpha val="8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04813" y="400050"/>
            <a:ext cx="261937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4775" y="400050"/>
            <a:ext cx="261938" cy="266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4775" y="700088"/>
            <a:ext cx="261938" cy="2667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-350495" y="5229200"/>
            <a:ext cx="9937104" cy="1872208"/>
          </a:xfrm>
          <a:prstGeom prst="rect">
            <a:avLst/>
          </a:prstGeom>
          <a:solidFill>
            <a:schemeClr val="bg1">
              <a:lumMod val="60000"/>
              <a:lumOff val="40000"/>
              <a:alpha val="3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-468560" y="0"/>
            <a:ext cx="9937104" cy="3717032"/>
          </a:xfrm>
          <a:prstGeom prst="rect">
            <a:avLst/>
          </a:prstGeom>
          <a:solidFill>
            <a:schemeClr val="bg1">
              <a:lumMod val="60000"/>
              <a:lumOff val="40000"/>
              <a:alpha val="3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104775" y="100013"/>
            <a:ext cx="261938" cy="2667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404813" y="100013"/>
            <a:ext cx="261937" cy="266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704850" y="100013"/>
            <a:ext cx="261938" cy="266700"/>
          </a:xfrm>
          <a:prstGeom prst="rect">
            <a:avLst/>
          </a:prstGeom>
          <a:solidFill>
            <a:schemeClr val="bg1">
              <a:alpha val="8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404813" y="400050"/>
            <a:ext cx="261937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104775" y="400050"/>
            <a:ext cx="261938" cy="266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04775" y="700088"/>
            <a:ext cx="261938" cy="2667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1">
                <a:gamma/>
                <a:tint val="902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7"/>
          <a:stretch>
            <a:fillRect/>
          </a:stretch>
        </p:blipFill>
        <p:spPr bwMode="auto">
          <a:xfrm>
            <a:off x="4495800" y="0"/>
            <a:ext cx="46482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93712" y="-99392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0313"/>
            <a:ext cx="8229600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0680" y="2518792"/>
            <a:ext cx="7757864" cy="765175"/>
          </a:xfrm>
        </p:spPr>
        <p:txBody>
          <a:bodyPr/>
          <a:lstStyle/>
          <a:p>
            <a:r>
              <a:rPr lang="zh-CN" altLang="en-US" dirty="0" smtClean="0"/>
              <a:t>乐趣办公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008" y="3356992"/>
            <a:ext cx="4032448" cy="817240"/>
          </a:xfrm>
        </p:spPr>
        <p:txBody>
          <a:bodyPr/>
          <a:lstStyle/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2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整体功能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9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页面导航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1520" y="548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导航</a:t>
            </a:r>
          </a:p>
        </p:txBody>
      </p:sp>
      <p:sp>
        <p:nvSpPr>
          <p:cNvPr id="85" name="内容占位符 3"/>
          <p:cNvSpPr txBox="1">
            <a:spLocks/>
          </p:cNvSpPr>
          <p:nvPr/>
        </p:nvSpPr>
        <p:spPr bwMode="auto">
          <a:xfrm>
            <a:off x="273211" y="1763815"/>
            <a:ext cx="8640445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1"/>
              </a:buClr>
              <a:buSzPct val="80000"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主要</a:t>
            </a:r>
            <a:r>
              <a:rPr lang="zh-CN" altLang="en-US" sz="2000" b="1" dirty="0">
                <a:latin typeface="+mn-lt"/>
                <a:ea typeface="+mn-ea"/>
              </a:rPr>
              <a:t>功能包括：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latin typeface="+mn-lt"/>
                <a:ea typeface="+mn-ea"/>
              </a:rPr>
              <a:t>1 </a:t>
            </a:r>
            <a:r>
              <a:rPr lang="zh-CN" altLang="en-US" sz="2000" dirty="0" smtClean="0">
                <a:latin typeface="+mn-lt"/>
                <a:ea typeface="+mn-ea"/>
              </a:rPr>
              <a:t>首页</a:t>
            </a:r>
            <a:endParaRPr lang="en-US" altLang="zh-CN" sz="2000" dirty="0">
              <a:latin typeface="+mn-lt"/>
              <a:ea typeface="+mn-ea"/>
            </a:endParaRPr>
          </a:p>
          <a:p>
            <a:pPr lvl="1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latin typeface="+mn-lt"/>
                <a:ea typeface="+mn-ea"/>
              </a:rPr>
              <a:t>2 </a:t>
            </a:r>
            <a:r>
              <a:rPr lang="zh-CN" altLang="en-US" sz="2000" dirty="0" smtClean="0">
                <a:latin typeface="+mn-lt"/>
                <a:ea typeface="+mn-ea"/>
              </a:rPr>
              <a:t>工作</a:t>
            </a:r>
            <a:endParaRPr lang="en-US" altLang="zh-CN" sz="2000" dirty="0">
              <a:latin typeface="+mn-lt"/>
              <a:ea typeface="+mn-ea"/>
            </a:endParaRPr>
          </a:p>
          <a:p>
            <a:pPr lvl="1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>
                <a:latin typeface="+mn-lt"/>
                <a:ea typeface="+mn-ea"/>
              </a:rPr>
              <a:t>3 </a:t>
            </a:r>
            <a:r>
              <a:rPr lang="zh-CN" altLang="en-US" sz="2000" dirty="0" smtClean="0">
                <a:latin typeface="+mn-lt"/>
                <a:ea typeface="+mn-ea"/>
              </a:rPr>
              <a:t>项目</a:t>
            </a:r>
            <a:endParaRPr lang="en-US" altLang="zh-CN" sz="2000" dirty="0">
              <a:latin typeface="+mn-lt"/>
              <a:ea typeface="+mn-ea"/>
            </a:endParaRPr>
          </a:p>
          <a:p>
            <a:pPr lvl="1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dirty="0" smtClean="0">
                <a:latin typeface="+mn-lt"/>
                <a:ea typeface="+mn-ea"/>
              </a:rPr>
              <a:t>4</a:t>
            </a:r>
            <a:r>
              <a:rPr lang="zh-CN" altLang="en-US" sz="2000" dirty="0" smtClean="0">
                <a:latin typeface="+mn-lt"/>
                <a:ea typeface="+mn-ea"/>
              </a:rPr>
              <a:t> 组织机构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0770" y="1526801"/>
            <a:ext cx="8691710" cy="356738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31540" y="4209776"/>
            <a:ext cx="7485007" cy="7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tlCol="0">
            <a:spAutoFit/>
          </a:bodyPr>
          <a:lstStyle/>
          <a:p>
            <a:pPr marL="342900" indent="-342900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dirty="0" smtClean="0"/>
              <a:t>个人设置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dirty="0" smtClean="0"/>
              <a:t>动态通知设置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48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首页</a:t>
            </a:r>
            <a:endParaRPr lang="zh-CN" altLang="en-US" sz="4000" b="1" dirty="0" smtClean="0"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1970" y="1448780"/>
            <a:ext cx="4224202" cy="4365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4463227" y="1616961"/>
            <a:ext cx="3915435" cy="405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9383"/>
              </p:ext>
            </p:extLst>
          </p:nvPr>
        </p:nvGraphicFramePr>
        <p:xfrm>
          <a:off x="431540" y="1448780"/>
          <a:ext cx="3590660" cy="29557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37001"/>
                <a:gridCol w="2453659"/>
              </a:tblGrid>
              <a:tr h="395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+mn-ea"/>
                        </a:rPr>
                        <a:t>主导航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latin typeface="+mn-ea"/>
                        </a:rPr>
                        <a:t>我的信息统计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动态信息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</a:rPr>
                        <a:t>公告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</a:rPr>
                        <a:t>我要审批的工作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我参与项目信息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我关注的项目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+mn-ea"/>
                        </a:rPr>
                        <a:t>员工列表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680649" y="2233515"/>
            <a:ext cx="1759176" cy="405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公告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08750" y="2233514"/>
            <a:ext cx="1024389" cy="65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n-ea"/>
              </a:rPr>
              <a:t>我的信息统计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1129" y="3095885"/>
            <a:ext cx="1022008" cy="80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参与项目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8750" y="4075302"/>
            <a:ext cx="1024387" cy="1423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关注</a:t>
            </a:r>
            <a:r>
              <a:rPr lang="zh-CN" altLang="en-US" sz="1200" dirty="0"/>
              <a:t>的项目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649" y="2724131"/>
            <a:ext cx="1759176" cy="6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我要审批的工作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92104" y="3459279"/>
            <a:ext cx="1759176" cy="2039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动态信息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10855" y="2236187"/>
            <a:ext cx="867807" cy="807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+mn-ea"/>
              </a:rPr>
              <a:t>新员工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12420" y="3182952"/>
            <a:ext cx="866242" cy="2316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+mn-ea"/>
              </a:rPr>
              <a:t>员工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48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a typeface="微软雅黑" pitchFamily="34" charset="-122"/>
                <a:cs typeface="Calibri" pitchFamily="34" charset="0"/>
              </a:rPr>
              <a:t>工作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2704" y="1289992"/>
            <a:ext cx="8401531" cy="105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tlCol="0">
            <a:spAutoFit/>
          </a:bodyPr>
          <a:lstStyle/>
          <a:p>
            <a:pPr marL="363538" indent="-363538">
              <a:spcAft>
                <a:spcPts val="600"/>
              </a:spcAft>
              <a:defRPr/>
            </a:pPr>
            <a:r>
              <a:rPr lang="zh-CN" altLang="en-US" b="1" dirty="0" smtClean="0">
                <a:latin typeface="+mj-ea"/>
              </a:rPr>
              <a:t>列表和我想关的工作流</a:t>
            </a:r>
            <a:endParaRPr lang="zh-CN" altLang="en-US" b="1" dirty="0">
              <a:latin typeface="+mj-ea"/>
            </a:endParaRPr>
          </a:p>
          <a:p>
            <a:pPr marL="800100" lvl="1" indent="-342900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dirty="0" smtClean="0">
                <a:latin typeface="+mj-ea"/>
              </a:rPr>
              <a:t>我的工作流 </a:t>
            </a:r>
            <a:r>
              <a:rPr lang="en-US" altLang="zh-CN" dirty="0" smtClean="0">
                <a:latin typeface="+mj-ea"/>
              </a:rPr>
              <a:t>1.</a:t>
            </a:r>
            <a:r>
              <a:rPr lang="zh-CN" altLang="en-US" dirty="0" smtClean="0">
                <a:latin typeface="+mj-ea"/>
              </a:rPr>
              <a:t>待审批的 </a:t>
            </a:r>
            <a:r>
              <a:rPr lang="en-US" altLang="zh-CN" dirty="0" smtClean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 smtClean="0">
                <a:latin typeface="+mj-ea"/>
              </a:rPr>
              <a:t>我发起未完成</a:t>
            </a:r>
          </a:p>
          <a:p>
            <a:pPr marL="800100" lvl="1" indent="-342900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dirty="0" smtClean="0">
                <a:latin typeface="+mj-ea"/>
              </a:rPr>
              <a:t>历史完成的工作流</a:t>
            </a:r>
            <a:endParaRPr lang="en-US" altLang="zh-CN" dirty="0" smtClean="0"/>
          </a:p>
        </p:txBody>
      </p:sp>
      <p:sp>
        <p:nvSpPr>
          <p:cNvPr id="18" name="矩形 13"/>
          <p:cNvSpPr/>
          <p:nvPr/>
        </p:nvSpPr>
        <p:spPr>
          <a:xfrm>
            <a:off x="542704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703962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35142" y="3224618"/>
            <a:ext cx="2951655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我的工作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历史完成工作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5108" y="3843992"/>
            <a:ext cx="3818775" cy="1025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我待审批的工作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4535" y="5062883"/>
            <a:ext cx="3818775" cy="1025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我发起没有完成的工作流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13"/>
          <p:cNvSpPr/>
          <p:nvPr/>
        </p:nvSpPr>
        <p:spPr>
          <a:xfrm>
            <a:off x="4853699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Rectangle 34"/>
          <p:cNvSpPr/>
          <p:nvPr/>
        </p:nvSpPr>
        <p:spPr>
          <a:xfrm>
            <a:off x="5005893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05893" y="3723007"/>
            <a:ext cx="3818775" cy="2365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我参与的</a:t>
            </a:r>
            <a:r>
              <a:rPr lang="zh-CN" altLang="en-US" sz="1400" dirty="0">
                <a:solidFill>
                  <a:schemeClr val="tx1"/>
                </a:solidFill>
              </a:rPr>
              <a:t>历史完成工作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6362" y="3511041"/>
            <a:ext cx="2951655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我的工作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历史完成工作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48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a typeface="微软雅黑" pitchFamily="34" charset="-122"/>
                <a:cs typeface="Calibri" pitchFamily="34" charset="0"/>
              </a:rPr>
              <a:t>项目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2704" y="1289992"/>
            <a:ext cx="8401531" cy="37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tlCol="0">
            <a:spAutoFit/>
          </a:bodyPr>
          <a:lstStyle/>
          <a:p>
            <a:pPr marL="363538" indent="-363538">
              <a:spcAft>
                <a:spcPts val="600"/>
              </a:spcAft>
              <a:defRPr/>
            </a:pPr>
            <a:r>
              <a:rPr lang="zh-CN" altLang="en-US" b="1" dirty="0" smtClean="0">
                <a:latin typeface="+mj-ea"/>
              </a:rPr>
              <a:t>列表和我参与和想关的</a:t>
            </a:r>
            <a:endParaRPr lang="en-US" altLang="zh-CN" dirty="0" smtClean="0"/>
          </a:p>
        </p:txBody>
      </p:sp>
      <p:sp>
        <p:nvSpPr>
          <p:cNvPr id="18" name="矩形 13"/>
          <p:cNvSpPr/>
          <p:nvPr/>
        </p:nvSpPr>
        <p:spPr>
          <a:xfrm>
            <a:off x="542704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703962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35142" y="3224618"/>
            <a:ext cx="2951655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项目名称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统计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成员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设置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4084" y="3248797"/>
            <a:ext cx="3818775" cy="2839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项目列表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13"/>
          <p:cNvSpPr/>
          <p:nvPr/>
        </p:nvSpPr>
        <p:spPr>
          <a:xfrm>
            <a:off x="4853699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Rectangle 34"/>
          <p:cNvSpPr/>
          <p:nvPr/>
        </p:nvSpPr>
        <p:spPr>
          <a:xfrm>
            <a:off x="5005893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7040" y="3707150"/>
            <a:ext cx="3818775" cy="723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任务卡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7040" y="4558494"/>
            <a:ext cx="3818775" cy="7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56295" y="5338993"/>
            <a:ext cx="3818775" cy="7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讨论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2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48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ea typeface="微软雅黑" pitchFamily="34" charset="-122"/>
                <a:cs typeface="Calibri" pitchFamily="34" charset="0"/>
              </a:rPr>
              <a:t>组织机构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2704" y="1289992"/>
            <a:ext cx="8401531" cy="7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tlCol="0">
            <a:spAutoFit/>
          </a:bodyPr>
          <a:lstStyle/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zh-CN" altLang="en-US" dirty="0" smtClean="0">
                <a:latin typeface="+mj-ea"/>
              </a:rPr>
              <a:t>我的工作流 </a:t>
            </a:r>
            <a:r>
              <a:rPr lang="en-US" altLang="zh-CN" dirty="0" smtClean="0">
                <a:latin typeface="+mj-ea"/>
              </a:rPr>
              <a:t>1.</a:t>
            </a:r>
            <a:r>
              <a:rPr lang="zh-CN" altLang="en-US" dirty="0" smtClean="0">
                <a:latin typeface="+mj-ea"/>
              </a:rPr>
              <a:t>待审批的 </a:t>
            </a:r>
            <a:r>
              <a:rPr lang="en-US" altLang="zh-CN" dirty="0" smtClean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 smtClean="0">
                <a:latin typeface="+mj-ea"/>
              </a:rPr>
              <a:t>我发起未完成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zh-CN" altLang="en-US" dirty="0" smtClean="0">
                <a:latin typeface="+mj-ea"/>
              </a:rPr>
              <a:t>历史完成的工作流</a:t>
            </a:r>
            <a:endParaRPr lang="en-US" altLang="zh-CN" dirty="0" smtClean="0"/>
          </a:p>
        </p:txBody>
      </p:sp>
      <p:sp>
        <p:nvSpPr>
          <p:cNvPr id="18" name="矩形 13"/>
          <p:cNvSpPr/>
          <p:nvPr/>
        </p:nvSpPr>
        <p:spPr>
          <a:xfrm>
            <a:off x="542704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703962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35142" y="3224618"/>
            <a:ext cx="2951655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项目名称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统计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成员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</a:rPr>
              <a:t>设置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4084" y="3248797"/>
            <a:ext cx="3818775" cy="2839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项目列表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13"/>
          <p:cNvSpPr/>
          <p:nvPr/>
        </p:nvSpPr>
        <p:spPr>
          <a:xfrm>
            <a:off x="4853699" y="2573905"/>
            <a:ext cx="4164311" cy="3825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Rectangle 34"/>
          <p:cNvSpPr/>
          <p:nvPr/>
        </p:nvSpPr>
        <p:spPr>
          <a:xfrm>
            <a:off x="5005893" y="2742087"/>
            <a:ext cx="3859922" cy="3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导航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7040" y="3707150"/>
            <a:ext cx="3818775" cy="723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任务卡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7040" y="4558494"/>
            <a:ext cx="3818775" cy="7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56295" y="5338993"/>
            <a:ext cx="3818775" cy="7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讨论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2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</p:bldLst>
  </p:timing>
</p:sld>
</file>

<file path=ppt/theme/theme1.xml><?xml version="1.0" encoding="utf-8"?>
<a:theme xmlns:a="http://schemas.openxmlformats.org/drawingml/2006/main" name="金色国度">
  <a:themeElements>
    <a:clrScheme name="2008最新教育系列精品PPT模板 1">
      <a:dk1>
        <a:srgbClr val="000000"/>
      </a:dk1>
      <a:lt1>
        <a:srgbClr val="F2D360"/>
      </a:lt1>
      <a:dk2>
        <a:srgbClr val="000066"/>
      </a:dk2>
      <a:lt2>
        <a:srgbClr val="808080"/>
      </a:lt2>
      <a:accent1>
        <a:srgbClr val="66B1CC"/>
      </a:accent1>
      <a:accent2>
        <a:srgbClr val="C85414"/>
      </a:accent2>
      <a:accent3>
        <a:srgbClr val="F7E6B6"/>
      </a:accent3>
      <a:accent4>
        <a:srgbClr val="000000"/>
      </a:accent4>
      <a:accent5>
        <a:srgbClr val="B8D5E2"/>
      </a:accent5>
      <a:accent6>
        <a:srgbClr val="B54B11"/>
      </a:accent6>
      <a:hlink>
        <a:srgbClr val="A6C701"/>
      </a:hlink>
      <a:folHlink>
        <a:srgbClr val="7D94F7"/>
      </a:folHlink>
    </a:clrScheme>
    <a:fontScheme name="自定义 1">
      <a:majorFont>
        <a:latin typeface="Verdana"/>
        <a:ea typeface="微软雅黑"/>
        <a:cs typeface="Arial"/>
      </a:majorFont>
      <a:minorFont>
        <a:latin typeface="Consola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90000" tIns="46800" rtlCol="0">
        <a:spAutoFit/>
      </a:bodyPr>
      <a:lstStyle>
        <a:defPPr marL="342900" indent="-342900" fontAlgn="base">
          <a:lnSpc>
            <a:spcPct val="110000"/>
          </a:lnSpc>
          <a:spcAft>
            <a:spcPct val="0"/>
          </a:spcAft>
          <a:buClr>
            <a:schemeClr val="hlink"/>
          </a:buClr>
          <a:buSzPct val="80000"/>
          <a:buFont typeface="Wingdings" pitchFamily="2" charset="2"/>
          <a:buChar char="v"/>
          <a:defRPr/>
        </a:defPPr>
      </a:lstStyle>
    </a:txDef>
  </a:objectDefaults>
  <a:extraClrSchemeLst>
    <a:extraClrScheme>
      <a:clrScheme name="2008最新教育系列精品PPT模板 1">
        <a:dk1>
          <a:srgbClr val="000000"/>
        </a:dk1>
        <a:lt1>
          <a:srgbClr val="F2D360"/>
        </a:lt1>
        <a:dk2>
          <a:srgbClr val="000066"/>
        </a:dk2>
        <a:lt2>
          <a:srgbClr val="808080"/>
        </a:lt2>
        <a:accent1>
          <a:srgbClr val="66B1CC"/>
        </a:accent1>
        <a:accent2>
          <a:srgbClr val="C85414"/>
        </a:accent2>
        <a:accent3>
          <a:srgbClr val="F7E6B6"/>
        </a:accent3>
        <a:accent4>
          <a:srgbClr val="000000"/>
        </a:accent4>
        <a:accent5>
          <a:srgbClr val="B8D5E2"/>
        </a:accent5>
        <a:accent6>
          <a:srgbClr val="B54B11"/>
        </a:accent6>
        <a:hlink>
          <a:srgbClr val="A6C701"/>
        </a:hlink>
        <a:folHlink>
          <a:srgbClr val="7D94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教育系列精品PPT模板 2">
        <a:dk1>
          <a:srgbClr val="000000"/>
        </a:dk1>
        <a:lt1>
          <a:srgbClr val="C0B6CE"/>
        </a:lt1>
        <a:dk2>
          <a:srgbClr val="4C004C"/>
        </a:dk2>
        <a:lt2>
          <a:srgbClr val="969696"/>
        </a:lt2>
        <a:accent1>
          <a:srgbClr val="89C41E"/>
        </a:accent1>
        <a:accent2>
          <a:srgbClr val="9A75E5"/>
        </a:accent2>
        <a:accent3>
          <a:srgbClr val="DCD7E3"/>
        </a:accent3>
        <a:accent4>
          <a:srgbClr val="000000"/>
        </a:accent4>
        <a:accent5>
          <a:srgbClr val="C4DEAB"/>
        </a:accent5>
        <a:accent6>
          <a:srgbClr val="8B69CF"/>
        </a:accent6>
        <a:hlink>
          <a:srgbClr val="77B0D3"/>
        </a:hlink>
        <a:folHlink>
          <a:srgbClr val="C5A5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教育系列精品PPT模板 3">
        <a:dk1>
          <a:srgbClr val="000000"/>
        </a:dk1>
        <a:lt1>
          <a:srgbClr val="8FD5CE"/>
        </a:lt1>
        <a:dk2>
          <a:srgbClr val="000066"/>
        </a:dk2>
        <a:lt2>
          <a:srgbClr val="808080"/>
        </a:lt2>
        <a:accent1>
          <a:srgbClr val="0A96E3"/>
        </a:accent1>
        <a:accent2>
          <a:srgbClr val="4695A8"/>
        </a:accent2>
        <a:accent3>
          <a:srgbClr val="C6E7E3"/>
        </a:accent3>
        <a:accent4>
          <a:srgbClr val="000000"/>
        </a:accent4>
        <a:accent5>
          <a:srgbClr val="AAC9EF"/>
        </a:accent5>
        <a:accent6>
          <a:srgbClr val="3F8798"/>
        </a:accent6>
        <a:hlink>
          <a:srgbClr val="99CC00"/>
        </a:hlink>
        <a:folHlink>
          <a:srgbClr val="8D8D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金色国度</Template>
  <TotalTime>6726</TotalTime>
  <Words>209</Words>
  <Application>Microsoft Macintosh PowerPoint</Application>
  <PresentationFormat>On-screen Show (4:3)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Wingdings</vt:lpstr>
      <vt:lpstr>宋体</vt:lpstr>
      <vt:lpstr>微软雅黑</vt:lpstr>
      <vt:lpstr>金色国度</vt:lpstr>
      <vt:lpstr>乐趣办公</vt:lpstr>
      <vt:lpstr>整体功能</vt:lpstr>
      <vt:lpstr>页面导航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SQLServer数据库基础</dc:title>
  <dc:creator>Purple;瞿昊</dc:creator>
  <cp:lastModifiedBy>周永国</cp:lastModifiedBy>
  <cp:revision>1965</cp:revision>
  <dcterms:created xsi:type="dcterms:W3CDTF">2012-08-22T12:40:31Z</dcterms:created>
  <dcterms:modified xsi:type="dcterms:W3CDTF">2015-12-19T02:06:09Z</dcterms:modified>
  <cp:category>数据库</cp:category>
</cp:coreProperties>
</file>