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2" r:id="rId4"/>
    <p:sldId id="410" r:id="rId6"/>
    <p:sldId id="420" r:id="rId7"/>
    <p:sldId id="428" r:id="rId8"/>
    <p:sldId id="411" r:id="rId9"/>
    <p:sldId id="414" r:id="rId10"/>
    <p:sldId id="413" r:id="rId11"/>
    <p:sldId id="429" r:id="rId12"/>
    <p:sldId id="421" r:id="rId13"/>
    <p:sldId id="430" r:id="rId14"/>
    <p:sldId id="422" r:id="rId15"/>
    <p:sldId id="416" r:id="rId16"/>
    <p:sldId id="431" r:id="rId17"/>
    <p:sldId id="41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image" Target="../media/image5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../media/image3.png"/><Relationship Id="rId7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image" Target="../media/image4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 rot="2700000">
            <a:off x="171353" y="-181366"/>
            <a:ext cx="4119316" cy="4119316"/>
          </a:xfrm>
          <a:custGeom>
            <a:avLst/>
            <a:gdLst>
              <a:gd name="connsiteX0" fmla="*/ 0 w 4119316"/>
              <a:gd name="connsiteY0" fmla="*/ 1465075 h 4119316"/>
              <a:gd name="connsiteX1" fmla="*/ 1465075 w 4119316"/>
              <a:gd name="connsiteY1" fmla="*/ 0 h 4119316"/>
              <a:gd name="connsiteX2" fmla="*/ 4119316 w 4119316"/>
              <a:gd name="connsiteY2" fmla="*/ 0 h 4119316"/>
              <a:gd name="connsiteX3" fmla="*/ 4119316 w 4119316"/>
              <a:gd name="connsiteY3" fmla="*/ 4119316 h 4119316"/>
              <a:gd name="connsiteX4" fmla="*/ 963060 w 4119316"/>
              <a:gd name="connsiteY4" fmla="*/ 4119316 h 4119316"/>
              <a:gd name="connsiteX5" fmla="*/ 0 w 4119316"/>
              <a:gd name="connsiteY5" fmla="*/ 315625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1465075"/>
                </a:moveTo>
                <a:lnTo>
                  <a:pt x="1465075" y="0"/>
                </a:lnTo>
                <a:lnTo>
                  <a:pt x="4119316" y="0"/>
                </a:lnTo>
                <a:lnTo>
                  <a:pt x="4119316" y="4119316"/>
                </a:lnTo>
                <a:lnTo>
                  <a:pt x="963060" y="4119316"/>
                </a:lnTo>
                <a:lnTo>
                  <a:pt x="0" y="315625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>
            <p:custDataLst>
              <p:tags r:id="rId3"/>
            </p:custDataLst>
          </p:nvPr>
        </p:nvSpPr>
        <p:spPr>
          <a:xfrm rot="2700000">
            <a:off x="8112505" y="2805113"/>
            <a:ext cx="4119316" cy="4119316"/>
          </a:xfrm>
          <a:custGeom>
            <a:avLst/>
            <a:gdLst>
              <a:gd name="connsiteX0" fmla="*/ 0 w 4119316"/>
              <a:gd name="connsiteY0" fmla="*/ 0 h 4119316"/>
              <a:gd name="connsiteX1" fmla="*/ 2856481 w 4119316"/>
              <a:gd name="connsiteY1" fmla="*/ 0 h 4119316"/>
              <a:gd name="connsiteX2" fmla="*/ 4119316 w 4119316"/>
              <a:gd name="connsiteY2" fmla="*/ 1262835 h 4119316"/>
              <a:gd name="connsiteX3" fmla="*/ 4119316 w 4119316"/>
              <a:gd name="connsiteY3" fmla="*/ 2831151 h 4119316"/>
              <a:gd name="connsiteX4" fmla="*/ 2831151 w 4119316"/>
              <a:gd name="connsiteY4" fmla="*/ 4119316 h 4119316"/>
              <a:gd name="connsiteX5" fmla="*/ 0 w 4119316"/>
              <a:gd name="connsiteY5" fmla="*/ 411931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0"/>
                </a:moveTo>
                <a:lnTo>
                  <a:pt x="2856481" y="0"/>
                </a:lnTo>
                <a:lnTo>
                  <a:pt x="4119316" y="1262835"/>
                </a:lnTo>
                <a:lnTo>
                  <a:pt x="4119316" y="2831151"/>
                </a:lnTo>
                <a:lnTo>
                  <a:pt x="2831151" y="4119316"/>
                </a:lnTo>
                <a:lnTo>
                  <a:pt x="0" y="411931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409" y="0"/>
            <a:ext cx="6858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 rot="2700000">
            <a:off x="4083607" y="1304198"/>
            <a:ext cx="4249605" cy="4249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3742806" y="3629616"/>
            <a:ext cx="5080626" cy="498921"/>
          </a:xfrm>
          <a:noFill/>
        </p:spPr>
        <p:txBody>
          <a:bodyPr lIns="90000" tIns="46800" rIns="90000" bIns="46800"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3742807" y="2285600"/>
            <a:ext cx="5080626" cy="1296392"/>
          </a:xfrm>
          <a:noFill/>
        </p:spPr>
        <p:txBody>
          <a:bodyPr lIns="90000" tIns="46800" rIns="90000" bIns="46800" anchor="b">
            <a:normAutofit/>
          </a:bodyPr>
          <a:lstStyle>
            <a:lvl1pPr algn="ctr"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016000" y="4265261"/>
            <a:ext cx="2160000" cy="432000"/>
          </a:xfrm>
          <a:noFill/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2" hasCustomPrompt="1"/>
            <p:custDataLst>
              <p:tags r:id="rId10"/>
            </p:custDataLst>
          </p:nvPr>
        </p:nvSpPr>
        <p:spPr>
          <a:xfrm>
            <a:off x="5016000" y="4746861"/>
            <a:ext cx="2160000" cy="432000"/>
          </a:xfrm>
          <a:noFill/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3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5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 rot="2700000">
            <a:off x="879801" y="-177256"/>
            <a:ext cx="4119316" cy="4119316"/>
          </a:xfrm>
          <a:custGeom>
            <a:avLst/>
            <a:gdLst>
              <a:gd name="connsiteX0" fmla="*/ 0 w 4119316"/>
              <a:gd name="connsiteY0" fmla="*/ 1465075 h 4119316"/>
              <a:gd name="connsiteX1" fmla="*/ 1465075 w 4119316"/>
              <a:gd name="connsiteY1" fmla="*/ 0 h 4119316"/>
              <a:gd name="connsiteX2" fmla="*/ 4119316 w 4119316"/>
              <a:gd name="connsiteY2" fmla="*/ 0 h 4119316"/>
              <a:gd name="connsiteX3" fmla="*/ 4119316 w 4119316"/>
              <a:gd name="connsiteY3" fmla="*/ 4119316 h 4119316"/>
              <a:gd name="connsiteX4" fmla="*/ 963060 w 4119316"/>
              <a:gd name="connsiteY4" fmla="*/ 4119316 h 4119316"/>
              <a:gd name="connsiteX5" fmla="*/ 0 w 4119316"/>
              <a:gd name="connsiteY5" fmla="*/ 315625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1465075"/>
                </a:moveTo>
                <a:lnTo>
                  <a:pt x="1465075" y="0"/>
                </a:lnTo>
                <a:lnTo>
                  <a:pt x="4119316" y="0"/>
                </a:lnTo>
                <a:lnTo>
                  <a:pt x="4119316" y="4119316"/>
                </a:lnTo>
                <a:lnTo>
                  <a:pt x="963060" y="4119316"/>
                </a:lnTo>
                <a:lnTo>
                  <a:pt x="0" y="315625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6339746" y="4328315"/>
            <a:ext cx="500752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56238" cy="6858000"/>
          </a:xfrm>
          <a:prstGeom prst="rect">
            <a:avLst/>
          </a:prstGeom>
        </p:spPr>
      </p:pic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 rot="2700000">
            <a:off x="-2098140" y="1304197"/>
            <a:ext cx="4249605" cy="4249605"/>
          </a:xfrm>
          <a:custGeom>
            <a:avLst/>
            <a:gdLst>
              <a:gd name="connsiteX0" fmla="*/ 0 w 4249605"/>
              <a:gd name="connsiteY0" fmla="*/ 0 h 4249605"/>
              <a:gd name="connsiteX1" fmla="*/ 4249605 w 4249605"/>
              <a:gd name="connsiteY1" fmla="*/ 0 h 4249605"/>
              <a:gd name="connsiteX2" fmla="*/ 4249605 w 4249605"/>
              <a:gd name="connsiteY2" fmla="*/ 4249605 h 4249605"/>
              <a:gd name="connsiteX3" fmla="*/ 4211899 w 4249605"/>
              <a:gd name="connsiteY3" fmla="*/ 4249605 h 4249605"/>
              <a:gd name="connsiteX4" fmla="*/ 0 w 4249605"/>
              <a:gd name="connsiteY4" fmla="*/ 37707 h 424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605" h="4249605">
                <a:moveTo>
                  <a:pt x="0" y="0"/>
                </a:moveTo>
                <a:lnTo>
                  <a:pt x="4249605" y="0"/>
                </a:lnTo>
                <a:lnTo>
                  <a:pt x="4249605" y="4249605"/>
                </a:lnTo>
                <a:lnTo>
                  <a:pt x="4211899" y="4249605"/>
                </a:lnTo>
                <a:lnTo>
                  <a:pt x="0" y="377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rot="8081045">
            <a:off x="-64357" y="2304806"/>
            <a:ext cx="4611268" cy="4611268"/>
          </a:xfrm>
          <a:custGeom>
            <a:avLst/>
            <a:gdLst>
              <a:gd name="connsiteX0" fmla="*/ 0 w 4119316"/>
              <a:gd name="connsiteY0" fmla="*/ 0 h 4119316"/>
              <a:gd name="connsiteX1" fmla="*/ 2856481 w 4119316"/>
              <a:gd name="connsiteY1" fmla="*/ 0 h 4119316"/>
              <a:gd name="connsiteX2" fmla="*/ 4119316 w 4119316"/>
              <a:gd name="connsiteY2" fmla="*/ 1262835 h 4119316"/>
              <a:gd name="connsiteX3" fmla="*/ 4119316 w 4119316"/>
              <a:gd name="connsiteY3" fmla="*/ 2831151 h 4119316"/>
              <a:gd name="connsiteX4" fmla="*/ 2831151 w 4119316"/>
              <a:gd name="connsiteY4" fmla="*/ 4119316 h 4119316"/>
              <a:gd name="connsiteX5" fmla="*/ 0 w 4119316"/>
              <a:gd name="connsiteY5" fmla="*/ 411931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0"/>
                </a:moveTo>
                <a:lnTo>
                  <a:pt x="2856481" y="0"/>
                </a:lnTo>
                <a:lnTo>
                  <a:pt x="4119316" y="1262835"/>
                </a:lnTo>
                <a:lnTo>
                  <a:pt x="4119316" y="2831151"/>
                </a:lnTo>
                <a:lnTo>
                  <a:pt x="2831151" y="4119316"/>
                </a:lnTo>
                <a:lnTo>
                  <a:pt x="0" y="411931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339746" y="2533239"/>
            <a:ext cx="5007523" cy="1791523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 rot="18900000" flipH="1">
            <a:off x="7871151" y="-177256"/>
            <a:ext cx="4119316" cy="4119316"/>
          </a:xfrm>
          <a:custGeom>
            <a:avLst/>
            <a:gdLst>
              <a:gd name="connsiteX0" fmla="*/ 0 w 4119316"/>
              <a:gd name="connsiteY0" fmla="*/ 1465075 h 4119316"/>
              <a:gd name="connsiteX1" fmla="*/ 1465075 w 4119316"/>
              <a:gd name="connsiteY1" fmla="*/ 0 h 4119316"/>
              <a:gd name="connsiteX2" fmla="*/ 4119316 w 4119316"/>
              <a:gd name="connsiteY2" fmla="*/ 0 h 4119316"/>
              <a:gd name="connsiteX3" fmla="*/ 4119316 w 4119316"/>
              <a:gd name="connsiteY3" fmla="*/ 4119316 h 4119316"/>
              <a:gd name="connsiteX4" fmla="*/ 963060 w 4119316"/>
              <a:gd name="connsiteY4" fmla="*/ 4119316 h 4119316"/>
              <a:gd name="connsiteX5" fmla="*/ 0 w 4119316"/>
              <a:gd name="connsiteY5" fmla="*/ 315625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1465075"/>
                </a:moveTo>
                <a:lnTo>
                  <a:pt x="1465075" y="0"/>
                </a:lnTo>
                <a:lnTo>
                  <a:pt x="4119316" y="0"/>
                </a:lnTo>
                <a:lnTo>
                  <a:pt x="4119316" y="4119316"/>
                </a:lnTo>
                <a:lnTo>
                  <a:pt x="963060" y="4119316"/>
                </a:lnTo>
                <a:lnTo>
                  <a:pt x="0" y="3156256"/>
                </a:lnTo>
                <a:close/>
              </a:path>
            </a:pathLst>
          </a:custGeom>
          <a:noFill/>
          <a:ln w="66675"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3"/>
            </p:custDataLst>
          </p:nvPr>
        </p:nvSpPr>
        <p:spPr>
          <a:xfrm rot="13518955" flipH="1">
            <a:off x="6926993" y="2304806"/>
            <a:ext cx="4611268" cy="4611268"/>
          </a:xfrm>
          <a:custGeom>
            <a:avLst/>
            <a:gdLst>
              <a:gd name="connsiteX0" fmla="*/ 0 w 4119316"/>
              <a:gd name="connsiteY0" fmla="*/ 0 h 4119316"/>
              <a:gd name="connsiteX1" fmla="*/ 2856481 w 4119316"/>
              <a:gd name="connsiteY1" fmla="*/ 0 h 4119316"/>
              <a:gd name="connsiteX2" fmla="*/ 4119316 w 4119316"/>
              <a:gd name="connsiteY2" fmla="*/ 1262835 h 4119316"/>
              <a:gd name="connsiteX3" fmla="*/ 4119316 w 4119316"/>
              <a:gd name="connsiteY3" fmla="*/ 2831151 h 4119316"/>
              <a:gd name="connsiteX4" fmla="*/ 2831151 w 4119316"/>
              <a:gd name="connsiteY4" fmla="*/ 4119316 h 4119316"/>
              <a:gd name="connsiteX5" fmla="*/ 0 w 4119316"/>
              <a:gd name="connsiteY5" fmla="*/ 411931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0"/>
                </a:moveTo>
                <a:lnTo>
                  <a:pt x="2856481" y="0"/>
                </a:lnTo>
                <a:lnTo>
                  <a:pt x="4119316" y="1262835"/>
                </a:lnTo>
                <a:lnTo>
                  <a:pt x="4119316" y="2831151"/>
                </a:lnTo>
                <a:lnTo>
                  <a:pt x="2831151" y="4119316"/>
                </a:lnTo>
                <a:lnTo>
                  <a:pt x="0" y="4119316"/>
                </a:lnTo>
                <a:close/>
              </a:path>
            </a:pathLst>
          </a:custGeom>
          <a:noFill/>
          <a:ln w="66675"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 flipV="1">
            <a:off x="48419" y="179814"/>
            <a:ext cx="669881" cy="673541"/>
            <a:chOff x="0" y="21120"/>
            <a:chExt cx="1115665" cy="1121761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21120"/>
              <a:ext cx="1115665" cy="1121761"/>
              <a:chOff x="5538167" y="2868119"/>
              <a:chExt cx="1115665" cy="1121761"/>
            </a:xfrm>
          </p:grpSpPr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8167" y="2868119"/>
                <a:ext cx="1115665" cy="1121761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2774" y="3035774"/>
                <a:ext cx="786452" cy="786452"/>
              </a:xfrm>
              <a:prstGeom prst="rect">
                <a:avLst/>
              </a:prstGeom>
            </p:spPr>
          </p:pic>
        </p:grpSp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 rot="5400000">
              <a:off x="214532" y="238700"/>
              <a:ext cx="686600" cy="686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6030"/>
            <a:ext cx="12192000" cy="382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24" y="1215094"/>
            <a:ext cx="2889754" cy="2889754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 rot="18900000" flipH="1">
            <a:off x="5208540" y="1772856"/>
            <a:ext cx="1774231" cy="177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124704" y="3914235"/>
            <a:ext cx="5943445" cy="895351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3124977" y="4864533"/>
            <a:ext cx="5941249" cy="126956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2" Type="http://schemas.openxmlformats.org/officeDocument/2006/relationships/image" Target="../media/image6.png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" Type="http://schemas.openxmlformats.org/officeDocument/2006/relationships/image" Target="../media/image9.png"/><Relationship Id="rId1" Type="http://schemas.openxmlformats.org/officeDocument/2006/relationships/tags" Target="../tags/tag10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50465" y="2362200"/>
            <a:ext cx="7438390" cy="1296670"/>
          </a:xfrm>
        </p:spPr>
        <p:txBody>
          <a:bodyPr/>
          <a:p>
            <a:r>
              <a:rPr altLang="zh-CN" sz="2400" b="0"/>
              <a:t>基于负载特征的Redis数据库性能预测</a:t>
            </a:r>
            <a:endParaRPr altLang="zh-CN" sz="2400" b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E31714013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周元核</a:t>
            </a:r>
            <a:endParaRPr lang="zh-CN" altLang="en-US"/>
          </a:p>
        </p:txBody>
      </p:sp>
      <p:sp>
        <p:nvSpPr>
          <p:cNvPr id="3" name="文本占位符 3"/>
          <p:cNvSpPr>
            <a:spLocks noGrp="1"/>
          </p:cNvSpPr>
          <p:nvPr/>
        </p:nvSpPr>
        <p:spPr>
          <a:xfrm>
            <a:off x="5016000" y="3740751"/>
            <a:ext cx="2160000" cy="432000"/>
          </a:xfrm>
          <a:prstGeom prst="rect">
            <a:avLst/>
          </a:prstGeom>
          <a:noFill/>
        </p:spPr>
        <p:txBody>
          <a:bodyPr vert="horz" lIns="90000" tIns="46800" rIns="90000" bIns="46800" rtlCol="0" anchor="ctr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090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导师：</a:t>
            </a:r>
            <a:r>
              <a:rPr lang="zh-CN" altLang="en-US"/>
              <a:t>窦晖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665202" y="5561565"/>
            <a:ext cx="5080626" cy="1296392"/>
          </a:xfrm>
          <a:prstGeom prst="rect">
            <a:avLst/>
          </a:prstGeom>
          <a:noFill/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zh-CN" sz="2000" b="0"/>
              <a:t>开题答辩</a:t>
            </a:r>
            <a:r>
              <a:rPr lang="en-US" altLang="zh-CN" sz="2000" b="0"/>
              <a:t>PPT</a:t>
            </a:r>
            <a:endParaRPr lang="en-US" altLang="zh-CN" sz="2000" b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当前</a:t>
            </a:r>
            <a:r>
              <a:t>进度</a:t>
            </a:r>
          </a:p>
        </p:txBody>
      </p:sp>
      <p:pic>
        <p:nvPicPr>
          <p:cNvPr id="1073742853" name="图表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5625" y="2096135"/>
            <a:ext cx="7418070" cy="4463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77520" y="885190"/>
            <a:ext cx="10515600" cy="1210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下图为在读数据操作占比50%和写数据占比50%时，响应事件和单位时间内吞吐量随数据量变化的关系。</a:t>
            </a:r>
            <a:endParaRPr lang="zh-CN" altLang="en-US" sz="2800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后期规划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3月8日至3月21日 收集不同负载下数据量和性能数据，并根据数据对性能的影响建模。</a:t>
            </a:r>
            <a:endParaRPr lang="zh-CN" altLang="en-US" sz="2000"/>
          </a:p>
          <a:p>
            <a:r>
              <a:rPr lang="zh-CN" altLang="en-US" sz="2000"/>
              <a:t>3月22日至4月11日 论文撰写</a:t>
            </a:r>
            <a:endParaRPr lang="zh-CN" altLang="en-US" sz="2000"/>
          </a:p>
          <a:p>
            <a:r>
              <a:rPr lang="zh-CN" altLang="en-US" sz="2000"/>
              <a:t>4月12日至4月18日 论文修改调整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存在的问题和解决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由于我个人对</a:t>
            </a:r>
            <a:r>
              <a:rPr lang="en-US" altLang="zh-CN"/>
              <a:t>linux</a:t>
            </a:r>
            <a:r>
              <a:t>了解有限，目前测得的数据是手动输入参数依次获得的，效率较低，且由于测试数较少，不具有</a:t>
            </a:r>
            <a:r>
              <a:t>普遍性。</a:t>
            </a:r>
          </a:p>
          <a:p>
            <a:r>
              <a:t>接下来的时间里我会抓紧事件学习</a:t>
            </a:r>
            <a:r>
              <a:rPr lang="en-US" altLang="zh-CN"/>
              <a:t>linux</a:t>
            </a:r>
            <a:r>
              <a:t>相关指令，写脚本自动测试，并多次测试取平均值。以获得更加具有普遍性</a:t>
            </a:r>
            <a:r>
              <a:t>的</a:t>
            </a:r>
            <a:r>
              <a:t>数据。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研究进度</a:t>
            </a:r>
            <a:br>
              <a:rPr lang="zh-CN" altLang="en-US" b="1" spc="3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2021.1.11-2021.1.24 阅读相关文献</a:t>
            </a:r>
            <a:endParaRPr lang="zh-CN" altLang="en-US"/>
          </a:p>
          <a:p>
            <a:r>
              <a:rPr lang="zh-CN" altLang="en-US"/>
              <a:t>2021.1.25-2021.1.31 熟悉Linux系统，安装</a:t>
            </a:r>
            <a:r>
              <a:rPr lang="en-US" altLang="zh-CN"/>
              <a:t>vmware</a:t>
            </a:r>
            <a:r>
              <a:rPr lang="zh-CN" altLang="en-US"/>
              <a:t>，配置网络通信。</a:t>
            </a:r>
            <a:endParaRPr lang="zh-CN" altLang="en-US"/>
          </a:p>
          <a:p>
            <a:r>
              <a:rPr lang="zh-CN" altLang="en-US"/>
              <a:t>2021.2.22-2021.3.7  安装redis和ycsb，能够进行ycsb的不同负载类型测试。</a:t>
            </a:r>
            <a:endParaRPr lang="zh-CN" altLang="en-US"/>
          </a:p>
          <a:p>
            <a:r>
              <a:rPr lang="zh-CN" altLang="en-US"/>
              <a:t>2021.3.8-2021.3.21 收集不同负载下数据量和性能数据，并根据数据对性能的影响建模。</a:t>
            </a:r>
            <a:endParaRPr lang="zh-CN" altLang="en-US"/>
          </a:p>
          <a:p>
            <a:r>
              <a:rPr lang="zh-CN" altLang="en-US"/>
              <a:t>2021.3.22-2021.4.11 论文撰写</a:t>
            </a:r>
            <a:endParaRPr lang="zh-CN" altLang="en-US"/>
          </a:p>
          <a:p>
            <a:r>
              <a:rPr lang="zh-CN" altLang="en-US"/>
              <a:t>2021.4.12-2021.4.18 论文修改调整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研究进度</a:t>
            </a:r>
            <a:br>
              <a:rPr lang="zh-CN" altLang="en-US" b="1" spc="3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2021.1.11-2021.1.24 阅读相关文献</a:t>
            </a:r>
            <a:endParaRPr lang="zh-CN" altLang="en-US"/>
          </a:p>
          <a:p>
            <a:r>
              <a:rPr lang="zh-CN" altLang="en-US"/>
              <a:t>2021.1.25-2021.1.31 熟悉Linux系统，安装</a:t>
            </a:r>
            <a:r>
              <a:rPr lang="en-US" altLang="zh-CN"/>
              <a:t>vmware</a:t>
            </a:r>
            <a:r>
              <a:rPr lang="zh-CN" altLang="en-US"/>
              <a:t>，配置网络通信。</a:t>
            </a:r>
            <a:endParaRPr lang="zh-CN" altLang="en-US"/>
          </a:p>
          <a:p>
            <a:r>
              <a:rPr lang="zh-CN" altLang="en-US"/>
              <a:t>2021.2.22-2021.3.7  安装redis和ycsb，能够进行ycsb的不同负载类型测试。</a:t>
            </a:r>
            <a:endParaRPr lang="zh-CN" altLang="en-US"/>
          </a:p>
          <a:p>
            <a:r>
              <a:rPr lang="zh-CN" altLang="en-US"/>
              <a:t>2021.3.8-2021.3.21 收集不同负载下数据量和性能数据，并根据数据对性能的影响建模。</a:t>
            </a:r>
            <a:endParaRPr lang="zh-CN" altLang="en-US"/>
          </a:p>
          <a:p>
            <a:r>
              <a:rPr lang="zh-CN" altLang="en-US"/>
              <a:t>2021.3.22-2021.4.11 论文撰写</a:t>
            </a:r>
            <a:endParaRPr lang="zh-CN" altLang="en-US"/>
          </a:p>
          <a:p>
            <a:r>
              <a:rPr lang="zh-CN" altLang="en-US"/>
              <a:t>2021.4.12-2021.4.18 论文修改调整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参考文献</a:t>
            </a:r>
            <a:br>
              <a:rPr lang="zh-CN" altLang="en-US" b="1" spc="3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[1] Kanellis, Konstantinos, Ramnatthan Alagappan, and Shivaram Venkataraman. "Too many knobs to tune? towards faster database tuning by pre-selecting important knobs." In 12th {USENIX} Workshop on Hot Topics in Storage and File Systems (HotStorage 20). 2020.</a:t>
            </a:r>
            <a:endParaRPr lang="zh-CN" altLang="en-US"/>
          </a:p>
          <a:p>
            <a:r>
              <a:rPr lang="zh-CN" altLang="en-US"/>
              <a:t>[2] Cao, Zhichao, Siying Dong, Sagar Vemuri, and David HC Du. "Characterizing, modeling, and benchmarking RocksDB key-value workloads at Facebook." In 18th {USENIX} Conference on File and Storage Technologies ({FAST} 20), pp. 209-223. 2020.</a:t>
            </a:r>
            <a:endParaRPr lang="zh-CN" altLang="en-US"/>
          </a:p>
          <a:p>
            <a:r>
              <a:rPr lang="zh-CN" altLang="en-US"/>
              <a:t>[3] Cooper, Brian F., Adam Silberstein, Erwin Tam, Raghu Ramakrishnan, and Russell Sears. "Benchmarking cloud serving systems with YCSB." In Proceedings of the 1st ACM symposium on Cloud computing, pp. 143-154. 2010.</a:t>
            </a:r>
            <a:endParaRPr lang="zh-CN" altLang="en-US"/>
          </a:p>
          <a:p>
            <a:r>
              <a:rPr lang="zh-CN" altLang="en-US"/>
              <a:t>[4] Osemwegie, Omoruyi, Kennedy Okokpujie, Nsikan Nkordeh, Charles Ndujiuba, John Samuel, and Uzairue Stanley. "Performance Benchmarking of Key-Value Store NoSQL Databases." International Journal of Electrical and Computer Engineering 8, no. 6 (2018): 5333.</a:t>
            </a:r>
            <a:endParaRPr lang="zh-CN" altLang="en-US"/>
          </a:p>
          <a:p>
            <a:r>
              <a:rPr lang="zh-CN" altLang="en-US"/>
              <a:t>[5] 申德荣, 于戈, 王习特,等. 支持大数据管理的NoSQL系统研究综述[J]. 软件学报, 2013(08):96-113.</a:t>
            </a:r>
            <a:endParaRPr lang="zh-CN" altLang="en-US"/>
          </a:p>
          <a:p>
            <a:r>
              <a:rPr lang="zh-CN" altLang="en-US"/>
              <a:t>[6] 杨武军, 张继荣, 屈军锁. 内存数据库技术综述[J]. 西安邮电学院学报, 2005.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>
            <p:custDataLst>
              <p:tags r:id="rId1"/>
            </p:custDataLst>
          </p:nvPr>
        </p:nvSpPr>
        <p:spPr>
          <a:xfrm>
            <a:off x="4933315" y="2180590"/>
            <a:ext cx="838200" cy="8382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菱形 12"/>
          <p:cNvSpPr/>
          <p:nvPr>
            <p:custDataLst>
              <p:tags r:id="rId2"/>
            </p:custDataLst>
          </p:nvPr>
        </p:nvSpPr>
        <p:spPr>
          <a:xfrm>
            <a:off x="4933315" y="3027045"/>
            <a:ext cx="838200" cy="8382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>
            <p:custDataLst>
              <p:tags r:id="rId3"/>
            </p:custDataLst>
          </p:nvPr>
        </p:nvSpPr>
        <p:spPr>
          <a:xfrm>
            <a:off x="4933315" y="3873500"/>
            <a:ext cx="838200" cy="8382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菱形 8"/>
          <p:cNvSpPr/>
          <p:nvPr>
            <p:custDataLst>
              <p:tags r:id="rId4"/>
            </p:custDataLst>
          </p:nvPr>
        </p:nvSpPr>
        <p:spPr>
          <a:xfrm>
            <a:off x="4933315" y="4719955"/>
            <a:ext cx="838200" cy="8382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5"/>
            </p:custDataLst>
          </p:nvPr>
        </p:nvSpPr>
        <p:spPr bwMode="auto">
          <a:xfrm>
            <a:off x="5653405" y="2106930"/>
            <a:ext cx="5660390" cy="537210"/>
          </a:xfrm>
          <a:prstGeom prst="rect">
            <a:avLst/>
          </a:prstGeom>
          <a:noFill/>
        </p:spPr>
        <p:txBody>
          <a:bodyPr wrap="square" lIns="90000" tIns="46800" rIns="90000" bIns="0" rtlCol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 defTabSz="91440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选题依据</a:t>
            </a:r>
            <a:r>
              <a:rPr lang="zh-CN" altLang="en-US">
                <a:sym typeface="+mn-ea"/>
              </a:rPr>
              <a:t>和</a:t>
            </a:r>
            <a:r>
              <a:rPr lang="zh-CN" altLang="en-US">
                <a:sym typeface="+mn-ea"/>
              </a:rPr>
              <a:t>内容</a:t>
            </a:r>
            <a:endParaRPr lang="zh-CN" altLang="en-US"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6"/>
            </p:custDataLst>
          </p:nvPr>
        </p:nvSpPr>
        <p:spPr bwMode="auto">
          <a:xfrm>
            <a:off x="5653405" y="2953385"/>
            <a:ext cx="5660390" cy="537210"/>
          </a:xfrm>
          <a:prstGeom prst="rect">
            <a:avLst/>
          </a:prstGeom>
          <a:noFill/>
        </p:spPr>
        <p:txBody>
          <a:bodyPr wrap="square" lIns="90000" tIns="46800" rIns="90000" bIns="0" rtlCol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 defTabSz="914400" fontAlgn="auto">
              <a:lnSpc>
                <a:spcPct val="120000"/>
              </a:lnSpc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理论和实践意义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7"/>
            </p:custDataLst>
          </p:nvPr>
        </p:nvSpPr>
        <p:spPr bwMode="auto">
          <a:xfrm>
            <a:off x="5653405" y="3799840"/>
            <a:ext cx="5660390" cy="537210"/>
          </a:xfrm>
          <a:prstGeom prst="rect">
            <a:avLst/>
          </a:prstGeom>
          <a:noFill/>
        </p:spPr>
        <p:txBody>
          <a:bodyPr wrap="square" lIns="90000" tIns="46800" rIns="90000" bIns="0" rtlCol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 defTabSz="91440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研究方法和手段</a:t>
            </a:r>
            <a:endParaRPr lang="zh-CN" altLang="en-US" b="1" spc="3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8"/>
            </p:custDataLst>
          </p:nvPr>
        </p:nvSpPr>
        <p:spPr bwMode="auto">
          <a:xfrm>
            <a:off x="5653405" y="4646295"/>
            <a:ext cx="5660390" cy="537210"/>
          </a:xfrm>
          <a:prstGeom prst="rect">
            <a:avLst/>
          </a:prstGeom>
          <a:noFill/>
        </p:spPr>
        <p:txBody>
          <a:bodyPr wrap="square" lIns="90000" tIns="46800" rIns="90000" bIns="0" rtlCol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 defTabSz="91440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研究进度</a:t>
            </a:r>
            <a:endParaRPr lang="zh-CN" altLang="en-US" b="1" spc="3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" name="直接连接符 3"/>
          <p:cNvCxnSpPr/>
          <p:nvPr>
            <p:custDataLst>
              <p:tags r:id="rId9"/>
            </p:custDataLst>
          </p:nvPr>
        </p:nvCxnSpPr>
        <p:spPr>
          <a:xfrm>
            <a:off x="660400" y="1911332"/>
            <a:ext cx="4670600" cy="0"/>
          </a:xfrm>
          <a:prstGeom prst="line">
            <a:avLst/>
          </a:prstGeom>
          <a:ln w="3175" cap="rnd">
            <a:solidFill>
              <a:schemeClr val="accent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0"/>
            </p:custDataLst>
          </p:nvPr>
        </p:nvCxnSpPr>
        <p:spPr>
          <a:xfrm>
            <a:off x="5653275" y="2925438"/>
            <a:ext cx="4658995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11"/>
            </p:custDataLst>
          </p:nvPr>
        </p:nvCxnSpPr>
        <p:spPr>
          <a:xfrm>
            <a:off x="5653275" y="3771897"/>
            <a:ext cx="4658995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12"/>
            </p:custDataLst>
          </p:nvPr>
        </p:nvCxnSpPr>
        <p:spPr>
          <a:xfrm>
            <a:off x="5653275" y="4618356"/>
            <a:ext cx="4658995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 bwMode="auto">
          <a:xfrm>
            <a:off x="660400" y="1154408"/>
            <a:ext cx="4670600" cy="756924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r" defTabSz="914400">
              <a:lnSpc>
                <a:spcPct val="12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CONTENTS</a:t>
            </a:r>
            <a:endParaRPr lang="zh-CN" altLang="en-US" sz="2400" b="1" spc="3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菱形 1"/>
          <p:cNvSpPr/>
          <p:nvPr>
            <p:custDataLst>
              <p:tags r:id="rId14"/>
            </p:custDataLst>
          </p:nvPr>
        </p:nvSpPr>
        <p:spPr>
          <a:xfrm>
            <a:off x="4933315" y="5571490"/>
            <a:ext cx="838200" cy="8382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5"/>
            </p:custDataLst>
          </p:nvPr>
        </p:nvSpPr>
        <p:spPr bwMode="auto">
          <a:xfrm>
            <a:off x="5653405" y="5463540"/>
            <a:ext cx="5660390" cy="537210"/>
          </a:xfrm>
          <a:prstGeom prst="rect">
            <a:avLst/>
          </a:prstGeom>
          <a:noFill/>
        </p:spPr>
        <p:txBody>
          <a:bodyPr wrap="square" lIns="90000" tIns="46800" rIns="90000" bIns="0" rtlCol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 defTabSz="91440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参考文献</a:t>
            </a:r>
            <a:endParaRPr lang="zh-CN" altLang="en-US" b="1" spc="3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16"/>
            </p:custDataLst>
          </p:nvPr>
        </p:nvCxnSpPr>
        <p:spPr>
          <a:xfrm>
            <a:off x="5710425" y="5463545"/>
            <a:ext cx="4658995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选题依据</a:t>
            </a:r>
            <a:br>
              <a:rPr lang="zh-CN" altLang="en-US" b="1" spc="3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2155" y="1910080"/>
            <a:ext cx="7200900" cy="3462655"/>
          </a:xfrm>
        </p:spPr>
        <p:txBody>
          <a:bodyPr>
            <a:normAutofit/>
          </a:bodyPr>
          <a:p>
            <a:r>
              <a:rPr sz="2000"/>
              <a:t>数据库是互联网发展的产物，作为key—value的高效存储系统，为互联网应用提供高效的解决方案。</a:t>
            </a:r>
            <a:r>
              <a:rPr lang="en-US" altLang="zh-CN" sz="2000"/>
              <a:t>R</a:t>
            </a:r>
            <a:r>
              <a:rPr sz="2000"/>
              <a:t>edis基于c语言开发是一种常用的数据库</a:t>
            </a:r>
            <a:r>
              <a:rPr sz="2000"/>
              <a:t>系统。</a:t>
            </a:r>
            <a:endParaRPr sz="2000"/>
          </a:p>
          <a:p>
            <a:endParaRPr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4665" y="2399665"/>
            <a:ext cx="3457575" cy="3457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应用</a:t>
            </a:r>
            <a:r>
              <a:rPr>
                <a:sym typeface="+mn-ea"/>
              </a:rPr>
              <a:t>广泛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Redis的应用是无限的，根据它的特性，可以想象无限多的应用场景，</a:t>
            </a:r>
            <a:endParaRPr lang="zh-CN" altLang="en-US" sz="1800"/>
          </a:p>
          <a:p>
            <a:r>
              <a:rPr lang="en-US" altLang="zh-CN" sz="1800"/>
              <a:t>1.</a:t>
            </a:r>
            <a:r>
              <a:rPr lang="zh-CN" altLang="en-US" sz="1800"/>
              <a:t>缓存使用，网站并发量大的情况下，很多人使用了这套解决方案，包括持久化数据的缓存，包括状态化数据的缓存；</a:t>
            </a:r>
            <a:endParaRPr lang="zh-CN" altLang="en-US" sz="1800"/>
          </a:p>
          <a:p>
            <a:r>
              <a:rPr lang="en-US" altLang="zh-CN" sz="1800"/>
              <a:t>2.</a:t>
            </a:r>
            <a:r>
              <a:rPr lang="zh-CN" altLang="en-US" sz="1800"/>
              <a:t>排队使用，许多网站有秒杀、抢购的功能，这种功能即时性非常强，需要用高效的机制，发布库存的时候，可以把库存信息存在redis，这样用户购买后redis就减少，这样就不会造成短时间的阻塞；</a:t>
            </a:r>
            <a:endParaRPr lang="zh-CN" altLang="en-US" sz="1800"/>
          </a:p>
          <a:p>
            <a:r>
              <a:rPr lang="en-US" altLang="zh-CN" sz="1800"/>
              <a:t>3.</a:t>
            </a:r>
            <a:r>
              <a:rPr lang="zh-CN" altLang="en-US" sz="1800"/>
              <a:t>异步通信，服务A作为生成者，服务B作为消费者，可以代替笨重的webservice或者http，高效的作为服务之间的通信；</a:t>
            </a:r>
            <a:endParaRPr lang="zh-CN" altLang="en-US" sz="1800"/>
          </a:p>
          <a:p>
            <a:r>
              <a:rPr lang="en-US" altLang="zh-CN" sz="1800"/>
              <a:t>4.</a:t>
            </a:r>
            <a:r>
              <a:rPr lang="zh-CN" altLang="en-US" sz="1800"/>
              <a:t>日志记录，redis与logstash使用，处理了分布式日志系统问题。logstash的agent收集日志发送到redis，另外一台中央logstash从redis读取日志，集中处理。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选题依据</a:t>
            </a:r>
            <a:br>
              <a:rPr spc="300">
                <a:solidFill>
                  <a:schemeClr val="tx1"/>
                </a:solidFill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737850" cy="5388610"/>
          </a:xfrm>
        </p:spPr>
        <p:txBody>
          <a:bodyPr/>
          <a:p>
            <a:r>
              <a:rPr lang="en-US" altLang="zh-CN" sz="2000">
                <a:sym typeface="+mn-ea"/>
              </a:rPr>
              <a:t>R</a:t>
            </a:r>
            <a:r>
              <a:rPr sz="2000">
                <a:sym typeface="+mn-ea"/>
              </a:rPr>
              <a:t>edis数据库的性能（如延时、吞吐量）对这些大数据应用非常关键。在同样的硬件资源配置和软件配置参数下，Redis数据库的性能会受到其面临的负载特征的直接影响。因此研究面向负载特征的Redis性能预测很有意义。</a:t>
            </a:r>
            <a:endParaRPr lang="zh-CN" altLang="en-US" sz="20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5975" y="2956560"/>
            <a:ext cx="5166360" cy="3446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2719705"/>
            <a:ext cx="2204085" cy="39204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研究内容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为了研究面向负载特征的Redis性能预测，我们需要通过模拟不同的读写请求负载。修改数据量负载和访问数据类型负载，收集在不同的负载下Redis的执行能力和延迟，获得性能数据，为Redis的运行时性能优化提供理论依据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2620" y="2604770"/>
            <a:ext cx="10906760" cy="40709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理论和实践意义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982970" cy="5388610"/>
          </a:xfrm>
        </p:spPr>
        <p:txBody>
          <a:bodyPr/>
          <a:p>
            <a:r>
              <a:rPr lang="zh-CN" altLang="en-US"/>
              <a:t>数据库(Redis)的进行性能预测可以对程序的负载能力提供更加合理准确的依据，而符合Redis性能预测的服务器可以被认为是合理合适的比对等机更快、更适合于特定的用户交互。</a:t>
            </a:r>
            <a:endParaRPr lang="zh-CN" altLang="en-US"/>
          </a:p>
          <a:p>
            <a:r>
              <a:rPr lang="zh-CN" altLang="en-US"/>
              <a:t>Redis其支持的多种类型的数据结构意味着源数据有类型多样的存储需求，本次选题中，目的在于探究在不同负载情况下，Redis服务器的数据处理和执行能力会受到怎样的影响。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4440" y="341630"/>
            <a:ext cx="3547745" cy="6308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研究方法和手段</a:t>
            </a:r>
            <a:br>
              <a:rPr spc="300">
                <a:solidFill>
                  <a:schemeClr val="tx1"/>
                </a:solidFill>
                <a:sym typeface="+mn-ea"/>
              </a:rPr>
            </a:br>
            <a:br>
              <a:rPr lang="zh-CN" altLang="en-US"/>
            </a:br>
            <a:br>
              <a:rPr lang="zh-CN" altLang="en-US" b="1" spc="3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使用软件模拟客户机对服务器的访问负载测试负载能力数据。</a:t>
            </a:r>
            <a:endParaRPr lang="zh-CN" altLang="en-US" sz="2000"/>
          </a:p>
          <a:p>
            <a:r>
              <a:rPr lang="zh-CN" altLang="en-US" sz="2000"/>
              <a:t>1.在电脑上安装vmware虚拟机模拟软件。</a:t>
            </a:r>
            <a:endParaRPr lang="zh-CN" altLang="en-US" sz="2000"/>
          </a:p>
          <a:p>
            <a:r>
              <a:rPr lang="zh-CN" altLang="en-US" sz="2000"/>
              <a:t>2.在虚拟机内安装两台系统为ubuntu的虚拟机，分别作为服务器和客户机。</a:t>
            </a:r>
            <a:endParaRPr lang="zh-CN" altLang="en-US" sz="2000"/>
          </a:p>
          <a:p>
            <a:r>
              <a:rPr lang="zh-CN" altLang="en-US" sz="2000"/>
              <a:t>3.在虚拟服务器上模拟服务器主机并在其上部署Redis数据库。</a:t>
            </a:r>
            <a:endParaRPr lang="zh-CN" altLang="en-US" sz="2000"/>
          </a:p>
          <a:p>
            <a:r>
              <a:rPr lang="zh-CN" altLang="en-US" sz="2000"/>
              <a:t>4.在客户机上部署性能测试软件YCSB。</a:t>
            </a:r>
            <a:endParaRPr lang="zh-CN" altLang="en-US" sz="2000"/>
          </a:p>
          <a:p>
            <a:r>
              <a:rPr lang="zh-CN" altLang="en-US" sz="2000"/>
              <a:t>5.通过对YCSB参数的调节，测试获得一份关于在不同负载条件下Redis的数据测试信息，构建预测模型。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当前进度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2021年1月11日至2021年1月24日 阅读相关文献</a:t>
            </a:r>
            <a:endParaRPr lang="zh-CN" altLang="en-US" sz="2000"/>
          </a:p>
          <a:p>
            <a:r>
              <a:rPr lang="zh-CN" altLang="en-US" sz="2000"/>
              <a:t>2021年1月25日至2021年1月31日 熟悉Linux系统，安装virtualbox，配置网络通信。</a:t>
            </a:r>
            <a:endParaRPr lang="zh-CN" altLang="en-US" sz="2000"/>
          </a:p>
          <a:p>
            <a:r>
              <a:rPr lang="zh-CN" altLang="en-US" sz="2000"/>
              <a:t>2021年2月22日至2021年3月5日  安装Redis和ycsb，能够进行ycsb的不同负载类型测试。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5_1"/>
  <p:tag name="KSO_WM_UNIT_ID" val="custom20191415_2*m_h_z*1_5_1"/>
  <p:tag name="KSO_WM_TEMPLATE_CATEGORY" val="custom"/>
  <p:tag name="KSO_WM_TEMPLATE_INDEX" val="20191415"/>
  <p:tag name="KSO_WM_UNIT_LAYERLEVEL" val="1_1_1"/>
  <p:tag name="KSO_WM_TAG_VERSION" val="1.0"/>
  <p:tag name="KSO_WM_BEAUTIFY_FLAG" val="#wm#"/>
  <p:tag name="KSO_WM_UNIT_COLOR_SCHEME_SHAPE_ID" val="53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01.xml><?xml version="1.0" encoding="utf-8"?>
<p:tagLst xmlns:p="http://schemas.openxmlformats.org/presentationml/2006/main">
  <p:tag name="KSO_WM_SLIDE_ID" val="custom2019141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1415"/>
  <p:tag name="KSO_WM_SLIDE_TYPE" val="contents"/>
  <p:tag name="KSO_WM_SLIDE_SUBTYPE" val="diag"/>
  <p:tag name="KSO_WM_DIAGRAM_GROUP_CODE" val="m1-1"/>
  <p:tag name="KSO_WM_SLIDE_LAYOUT" val="a_m"/>
  <p:tag name="KSO_WM_SLIDE_LAYOUT_CNT" val="1_1"/>
  <p:tag name="KSO_WM_SLIDE_DIAGTYPE" val="m"/>
  <p:tag name="KSO_WM_SLIDE_COLORSCHEME_VERSION" val="3.2"/>
  <p:tag name="KSO_WM_TEMPLATE_SUBCATEGORY" val="0"/>
</p:tagLst>
</file>

<file path=ppt/tags/tag102.xml><?xml version="1.0" encoding="utf-8"?>
<p:tagLst xmlns:p="http://schemas.openxmlformats.org/presentationml/2006/main">
  <p:tag name="KSO_WM_UNIT_PLACING_PICTURE_USER_VIEWPORT" val="{&quot;height&quot;:5445,&quot;width&quot;:5445}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106.xml><?xml version="1.0" encoding="utf-8"?>
<p:tagLst xmlns:p="http://schemas.openxmlformats.org/presentationml/2006/main">
  <p:tag name="KSO_WM_UNIT_PLACING_PICTURE_USER_VIEWPORT" val="{&quot;height&quot;:9165,&quot;width&quot;:24555}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415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415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415"/>
  <p:tag name="KSO_WM_TEMPLATE_THUMBS_INDEX" val="1、2、3、4、7、9、10、11、13、14、15"/>
  <p:tag name="KSO_WM_TEMPLATE_SUBCATEGORY" val="0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141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1415_2*m_h_i*1_1_1"/>
  <p:tag name="KSO_WM_TEMPLATE_CATEGORY" val="custom"/>
  <p:tag name="KSO_WM_TEMPLATE_INDEX" val="20191415"/>
  <p:tag name="KSO_WM_UNIT_LAYERLEVEL" val="1_1_1"/>
  <p:tag name="KSO_WM_TAG_VERSION" val="1.0"/>
  <p:tag name="KSO_WM_BEAUTIFY_FLAG" val="#wm#"/>
  <p:tag name="KSO_WM_UNIT_COLOR_SCHEME_SHAPE_ID" val="15"/>
  <p:tag name="KSO_WM_UNIT_COLOR_SCHEME_PARENT_PAGE" val="0_5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1415_2*m_h_i*1_2_1"/>
  <p:tag name="KSO_WM_TEMPLATE_CATEGORY" val="custom"/>
  <p:tag name="KSO_WM_TEMPLATE_INDEX" val="20191415"/>
  <p:tag name="KSO_WM_UNIT_LAYERLEVEL" val="1_1_1"/>
  <p:tag name="KSO_WM_TAG_VERSION" val="1.0"/>
  <p:tag name="KSO_WM_BEAUTIFY_FLAG" val="#wm#"/>
  <p:tag name="KSO_WM_UNIT_COLOR_SCHEME_SHAPE_ID" val="13"/>
  <p:tag name="KSO_WM_UNIT_COLOR_SCHEME_PARENT_PAGE" val="0_5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1415_2*m_h_i*1_3_1"/>
  <p:tag name="KSO_WM_TEMPLATE_CATEGORY" val="custom"/>
  <p:tag name="KSO_WM_TEMPLATE_INDEX" val="20191415"/>
  <p:tag name="KSO_WM_UNIT_LAYERLEVEL" val="1_1_1"/>
  <p:tag name="KSO_WM_TAG_VERSION" val="1.0"/>
  <p:tag name="KSO_WM_BEAUTIFY_FLAG" val="#wm#"/>
  <p:tag name="KSO_WM_UNIT_COLOR_SCHEME_SHAPE_ID" val="11"/>
  <p:tag name="KSO_WM_UNIT_COLOR_SCHEME_PARENT_PAGE" val="0_5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1415_2*m_h_i*1_4_1"/>
  <p:tag name="KSO_WM_TEMPLATE_CATEGORY" val="custom"/>
  <p:tag name="KSO_WM_TEMPLATE_INDEX" val="20191415"/>
  <p:tag name="KSO_WM_UNIT_LAYERLEVEL" val="1_1_1"/>
  <p:tag name="KSO_WM_TAG_VERSION" val="1.0"/>
  <p:tag name="KSO_WM_BEAUTIFY_FLAG" val="#wm#"/>
  <p:tag name="KSO_WM_UNIT_COLOR_SCHEME_SHAPE_ID" val="9"/>
  <p:tag name="KSO_WM_UNIT_COLOR_SCHEME_PARENT_PAGE" val="0_5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ISCONTENTSTITLE" val="0"/>
  <p:tag name="KSO_WM_UNIT_PRESET_TEXT" val="添加标题"/>
  <p:tag name="KSO_WM_UNIT_VALUE" val="18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custom20191415_2*m_h_a*1_1_1"/>
  <p:tag name="KSO_WM_TEMPLATE_CATEGORY" val="custom"/>
  <p:tag name="KSO_WM_TEMPLATE_INDEX" val="20191415"/>
  <p:tag name="KSO_WM_UNIT_LAYERLEVEL" val="1_1_1"/>
  <p:tag name="KSO_WM_TAG_VERSION" val="1.0"/>
  <p:tag name="KSO_WM_BEAUTIFY_FLAG" val="#wm#"/>
  <p:tag name="KSO_WM_UNIT_COLOR_SCHEME_SHAPE_ID" val="34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添加标题"/>
  <p:tag name="KSO_WM_UNIT_VALUE" val="18"/>
  <p:tag name="KSO_WM_UNIT_HIGHLIGHT" val="0"/>
  <p:tag name="KSO_WM_UNIT_COMPATIBLE" val="0"/>
  <p:tag name="KSO_WM_DIAGRAM_GROUP_CODE" val="m1-1"/>
  <p:tag name="KSO_WM_UNIT_TYPE" val="m_h_a"/>
  <p:tag name="KSO_WM_UNIT_INDEX" val="1_2_1"/>
  <p:tag name="KSO_WM_UNIT_ID" val="custom20191415_2*m_h_a*1_2_1"/>
  <p:tag name="KSO_WM_TEMPLATE_CATEGORY" val="custom"/>
  <p:tag name="KSO_WM_TEMPLATE_INDEX" val="20191415"/>
  <p:tag name="KSO_WM_UNIT_LAYERLEVEL" val="1_1_1"/>
  <p:tag name="KSO_WM_TAG_VERSION" val="1.0"/>
  <p:tag name="KSO_WM_BEAUTIFY_FLAG" val="#wm#"/>
  <p:tag name="KSO_WM_UNIT_COLOR_SCHEME_SHAPE_ID" val="40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ISCONTENTSTITLE" val="0"/>
  <p:tag name="KSO_WM_UNIT_PRESET_TEXT" val="添加标题"/>
  <p:tag name="KSO_WM_UNIT_VALUE" val="18"/>
  <p:tag name="KSO_WM_UNIT_HIGHLIGHT" val="0"/>
  <p:tag name="KSO_WM_UNIT_COMPATIBLE" val="0"/>
  <p:tag name="KSO_WM_DIAGRAM_GROUP_CODE" val="m1-1"/>
  <p:tag name="KSO_WM_UNIT_TYPE" val="m_h_a"/>
  <p:tag name="KSO_WM_UNIT_INDEX" val="1_3_1"/>
  <p:tag name="KSO_WM_UNIT_ID" val="custom20191415_2*m_h_a*1_3_1"/>
  <p:tag name="KSO_WM_TEMPLATE_CATEGORY" val="custom"/>
  <p:tag name="KSO_WM_TEMPLATE_INDEX" val="20191415"/>
  <p:tag name="KSO_WM_UNIT_LAYERLEVEL" val="1_1_1"/>
  <p:tag name="KSO_WM_TAG_VERSION" val="1.0"/>
  <p:tag name="KSO_WM_BEAUTIFY_FLAG" val="#wm#"/>
  <p:tag name="KSO_WM_UNIT_COLOR_SCHEME_SHAPE_ID" val="43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ISCONTENTSTITLE" val="0"/>
  <p:tag name="KSO_WM_UNIT_PRESET_TEXT" val="添加标题"/>
  <p:tag name="KSO_WM_UNIT_VALUE" val="18"/>
  <p:tag name="KSO_WM_UNIT_HIGHLIGHT" val="0"/>
  <p:tag name="KSO_WM_UNIT_COMPATIBLE" val="0"/>
  <p:tag name="KSO_WM_DIAGRAM_GROUP_CODE" val="m1-1"/>
  <p:tag name="KSO_WM_UNIT_TYPE" val="m_h_a"/>
  <p:tag name="KSO_WM_UNIT_INDEX" val="1_4_1"/>
  <p:tag name="KSO_WM_UNIT_ID" val="custom20191415_2*m_h_a*1_4_1"/>
  <p:tag name="KSO_WM_TEMPLATE_CATEGORY" val="custom"/>
  <p:tag name="KSO_WM_TEMPLATE_INDEX" val="20191415"/>
  <p:tag name="KSO_WM_UNIT_LAYERLEVEL" val="1_1_1"/>
  <p:tag name="KSO_WM_TAG_VERSION" val="1.0"/>
  <p:tag name="KSO_WM_BEAUTIFY_FLAG" val="#wm#"/>
  <p:tag name="KSO_WM_UNIT_COLOR_SCHEME_SHAPE_ID" val="46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1415_2*i*1"/>
  <p:tag name="KSO_WM_TEMPLATE_CATEGORY" val="custom"/>
  <p:tag name="KSO_WM_TEMPLATE_INDEX" val="20191415"/>
  <p:tag name="KSO_WM_UNIT_LAYERLEVEL" val="1"/>
  <p:tag name="KSO_WM_TAG_VERSION" val="1.0"/>
  <p:tag name="KSO_WM_BEAUTIFY_FLAG" val="#wm#"/>
  <p:tag name="KSO_WM_UNIT_COLOR_SCHEME_SHAPE_ID" val="4"/>
  <p:tag name="KSO_WM_UNIT_COLOR_SCHEME_PARENT_PAGE" val="0_5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2_1"/>
  <p:tag name="KSO_WM_UNIT_ID" val="custom20191415_2*m_h_z*1_2_1"/>
  <p:tag name="KSO_WM_TEMPLATE_CATEGORY" val="custom"/>
  <p:tag name="KSO_WM_TEMPLATE_INDEX" val="20191415"/>
  <p:tag name="KSO_WM_UNIT_LAYERLEVEL" val="1_1_1"/>
  <p:tag name="KSO_WM_TAG_VERSION" val="1.0"/>
  <p:tag name="KSO_WM_BEAUTIFY_FLAG" val="#wm#"/>
  <p:tag name="KSO_WM_UNIT_COLOR_SCHEME_SHAPE_ID" val="8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3_1"/>
  <p:tag name="KSO_WM_UNIT_ID" val="custom20191415_2*m_h_z*1_3_1"/>
  <p:tag name="KSO_WM_TEMPLATE_CATEGORY" val="custom"/>
  <p:tag name="KSO_WM_TEMPLATE_INDEX" val="20191415"/>
  <p:tag name="KSO_WM_UNIT_LAYERLEVEL" val="1_1_1"/>
  <p:tag name="KSO_WM_TAG_VERSION" val="1.0"/>
  <p:tag name="KSO_WM_BEAUTIFY_FLAG" val="#wm#"/>
  <p:tag name="KSO_WM_UNIT_COLOR_SCHEME_SHAPE_ID" val="35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4_1"/>
  <p:tag name="KSO_WM_UNIT_ID" val="custom20191415_2*m_h_z*1_4_1"/>
  <p:tag name="KSO_WM_TEMPLATE_CATEGORY" val="custom"/>
  <p:tag name="KSO_WM_TEMPLATE_INDEX" val="20191415"/>
  <p:tag name="KSO_WM_UNIT_LAYERLEVEL" val="1_1_1"/>
  <p:tag name="KSO_WM_TAG_VERSION" val="1.0"/>
  <p:tag name="KSO_WM_BEAUTIFY_FLAG" val="#wm#"/>
  <p:tag name="KSO_WM_UNIT_COLOR_SCHEME_SHAPE_ID" val="36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97.xml><?xml version="1.0" encoding="utf-8"?>
<p:tagLst xmlns:p="http://schemas.openxmlformats.org/presentationml/2006/main">
  <p:tag name="KSO_WM_UNIT_ISCONTENTSTITLE" val="1"/>
  <p:tag name="KSO_WM_UNIT_HIGHLIGHT" val="0"/>
  <p:tag name="KSO_WM_UNIT_COMPATIBLE" val="0"/>
  <p:tag name="KSO_WM_DIAGRAM_GROUP_CODE" val="m1-1"/>
  <p:tag name="KSO_WM_UNIT_TYPE" val="a"/>
  <p:tag name="KSO_WM_UNIT_INDEX" val="1"/>
  <p:tag name="KSO_WM_UNIT_ID" val="custom20191415_2*a*1"/>
  <p:tag name="KSO_WM_TEMPLATE_CATEGORY" val="custom"/>
  <p:tag name="KSO_WM_TEMPLATE_INDEX" val="20191415"/>
  <p:tag name="KSO_WM_UNIT_LAYERLEVEL" val="1"/>
  <p:tag name="KSO_WM_TAG_VERSION" val="1.0"/>
  <p:tag name="KSO_WM_BEAUTIFY_FLAG" val="#wm#"/>
  <p:tag name="KSO_WM_UNIT_PRESET_TEXT" val="CONTENTS"/>
  <p:tag name="KSO_WM_UNIT_VALUE" val="34"/>
  <p:tag name="KSO_WM_UNIT_COLOR_SCHEME_SHAPE_ID" val="27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1415_2*m_h_i*1_5_1"/>
  <p:tag name="KSO_WM_TEMPLATE_CATEGORY" val="custom"/>
  <p:tag name="KSO_WM_TEMPLATE_INDEX" val="20191415"/>
  <p:tag name="KSO_WM_UNIT_LAYERLEVEL" val="1_1_1"/>
  <p:tag name="KSO_WM_TAG_VERSION" val="1.0"/>
  <p:tag name="KSO_WM_BEAUTIFY_FLAG" val="#wm#"/>
  <p:tag name="KSO_WM_UNIT_COLOR_SCHEME_SHAPE_ID" val="7"/>
  <p:tag name="KSO_WM_UNIT_COLOR_SCHEME_PARENT_PAGE" val="0_5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ISCONTENTSTITLE" val="0"/>
  <p:tag name="KSO_WM_UNIT_PRESET_TEXT" val="添加标题"/>
  <p:tag name="KSO_WM_UNIT_VALUE" val="18"/>
  <p:tag name="KSO_WM_UNIT_HIGHLIGHT" val="0"/>
  <p:tag name="KSO_WM_UNIT_COMPATIBLE" val="0"/>
  <p:tag name="KSO_WM_DIAGRAM_GROUP_CODE" val="m1-1"/>
  <p:tag name="KSO_WM_UNIT_TYPE" val="m_h_a"/>
  <p:tag name="KSO_WM_UNIT_INDEX" val="1_5_1"/>
  <p:tag name="KSO_WM_UNIT_ID" val="custom20191415_2*m_h_a*1_5_1"/>
  <p:tag name="KSO_WM_TEMPLATE_CATEGORY" val="custom"/>
  <p:tag name="KSO_WM_TEMPLATE_INDEX" val="20191415"/>
  <p:tag name="KSO_WM_UNIT_LAYERLEVEL" val="1_1_1"/>
  <p:tag name="KSO_WM_TAG_VERSION" val="1.0"/>
  <p:tag name="KSO_WM_BEAUTIFY_FLAG" val="#wm#"/>
  <p:tag name="KSO_WM_UNIT_COLOR_SCHEME_SHAPE_ID" val="49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201914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5849F"/>
      </a:accent1>
      <a:accent2>
        <a:srgbClr val="717A89"/>
      </a:accent2>
      <a:accent3>
        <a:srgbClr val="75849F"/>
      </a:accent3>
      <a:accent4>
        <a:srgbClr val="717A89"/>
      </a:accent4>
      <a:accent5>
        <a:srgbClr val="75849F"/>
      </a:accent5>
      <a:accent6>
        <a:srgbClr val="717A89"/>
      </a:accent6>
      <a:hlink>
        <a:srgbClr val="4472C4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3039</Words>
  <Application>WPS 演示</Application>
  <PresentationFormat>宽屏</PresentationFormat>
  <Paragraphs>115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1_Office 主题​​</vt:lpstr>
      <vt:lpstr>开题答辩PPT</vt:lpstr>
      <vt:lpstr>PowerPoint 演示文稿</vt:lpstr>
      <vt:lpstr>选题依据 </vt:lpstr>
      <vt:lpstr>Redis应用广泛</vt:lpstr>
      <vt:lpstr>PowerPoint 演示文稿</vt:lpstr>
      <vt:lpstr>研究内容</vt:lpstr>
      <vt:lpstr>理论和实践意义</vt:lpstr>
      <vt:lpstr>研究方法和手段   </vt:lpstr>
      <vt:lpstr>PowerPoint 演示文稿</vt:lpstr>
      <vt:lpstr>当前进度</vt:lpstr>
      <vt:lpstr>PowerPoint 演示文稿</vt:lpstr>
      <vt:lpstr>存在的问题和解决方法</vt:lpstr>
      <vt:lpstr>研究进度 </vt:lpstr>
      <vt:lpstr>研究进度 </vt:lpstr>
      <vt:lpstr>参考文献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原核生物</cp:lastModifiedBy>
  <cp:revision>175</cp:revision>
  <dcterms:created xsi:type="dcterms:W3CDTF">2019-06-19T02:08:00Z</dcterms:created>
  <dcterms:modified xsi:type="dcterms:W3CDTF">2021-03-17T06:17:29Z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C837E539AA41427ABF0B6FC0CFA9150D</vt:lpwstr>
  </property>
</Properties>
</file>