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5840-DF7A-4BB8-A81D-3047F9FCF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76784"/>
            <a:ext cx="9422275" cy="2474662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实验二  窗口、控件及基本绘图实验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DEB8E-1FE4-4F1A-A1F4-9C6A3C995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058287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en-US" altLang="zh-CN" sz="2000" b="1" dirty="0"/>
              <a:t>——</a:t>
            </a:r>
            <a:r>
              <a:rPr lang="zh-CN" altLang="en-US" sz="2000" b="1" dirty="0"/>
              <a:t>通信</a:t>
            </a:r>
            <a:r>
              <a:rPr lang="en-US" altLang="zh-CN" sz="2000" b="1" dirty="0"/>
              <a:t>1601 </a:t>
            </a:r>
            <a:r>
              <a:rPr lang="zh-CN" altLang="en-US" sz="2000" b="1" dirty="0"/>
              <a:t>周玉晗</a:t>
            </a:r>
          </a:p>
        </p:txBody>
      </p:sp>
    </p:spTree>
    <p:extLst>
      <p:ext uri="{BB962C8B-B14F-4D97-AF65-F5344CB8AC3E}">
        <p14:creationId xmlns:p14="http://schemas.microsoft.com/office/powerpoint/2010/main" val="228055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66CD4-0225-4C7A-8266-CF7D6261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945" y="583760"/>
            <a:ext cx="8911687" cy="785590"/>
          </a:xfrm>
        </p:spPr>
        <p:txBody>
          <a:bodyPr>
            <a:normAutofit/>
          </a:bodyPr>
          <a:lstStyle/>
          <a:p>
            <a:r>
              <a:rPr lang="en-US" altLang="zh-CN" sz="4000" b="1" dirty="0" err="1"/>
              <a:t>MainWindow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B8F71-667B-4E41-A3E2-B5B25F726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303" y="1258663"/>
            <a:ext cx="8915400" cy="601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主窗口构造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b="1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9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9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9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566185-A209-4448-97D7-FD1849A5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6" y="1825323"/>
            <a:ext cx="5770516" cy="7855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EE61FD-F141-4F02-A821-439CB89C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41" y="3201591"/>
            <a:ext cx="6244363" cy="4995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CE6DE1-CB30-42CD-B584-958A7A971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41" y="4265357"/>
            <a:ext cx="7079896" cy="7324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2B923A5-E5D2-42FD-8BD1-D613C2B30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841" y="5459030"/>
            <a:ext cx="9139440" cy="14470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F1055D-CEE1-4D46-B521-1209EF7A242E}"/>
              </a:ext>
            </a:extLst>
          </p:cNvPr>
          <p:cNvSpPr txBox="1"/>
          <p:nvPr/>
        </p:nvSpPr>
        <p:spPr>
          <a:xfrm>
            <a:off x="1886303" y="2597518"/>
            <a:ext cx="83106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析构函数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在销毁主窗口时释放相应的资源。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125CCC-60F6-4B90-869E-271703B24639}"/>
              </a:ext>
            </a:extLst>
          </p:cNvPr>
          <p:cNvSpPr txBox="1"/>
          <p:nvPr/>
        </p:nvSpPr>
        <p:spPr>
          <a:xfrm>
            <a:off x="1886303" y="3822699"/>
            <a:ext cx="31604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创建工具栏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9EA417-ED12-4F2D-A20C-3BCA11E0A263}"/>
              </a:ext>
            </a:extLst>
          </p:cNvPr>
          <p:cNvSpPr txBox="1"/>
          <p:nvPr/>
        </p:nvSpPr>
        <p:spPr>
          <a:xfrm>
            <a:off x="1896584" y="4994669"/>
            <a:ext cx="63003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设置菜单栏内容</a:t>
            </a:r>
            <a:r>
              <a:rPr lang="zh-CN" altLang="en-US" sz="2000" dirty="0"/>
              <a:t>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11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4F7113-7BBC-41FC-A808-D832D2378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086" y="0"/>
            <a:ext cx="8345010" cy="687642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F495E67-3924-4DD1-A87D-230429E5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96" y="379032"/>
            <a:ext cx="2592932" cy="50842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 err="1"/>
              <a:t>mainwindow</a:t>
            </a:r>
            <a:r>
              <a:rPr lang="zh-CN" altLang="en-US" sz="2800" dirty="0"/>
              <a:t>中定义用户所需的线型、线宽、颜色选择按钮以及清除按钮，并将这些信号与槽函数相连。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055A7E-B1E7-438D-83C1-84D72E11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905" y="4885951"/>
            <a:ext cx="3438095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D6290-534D-4109-AA08-7117ABB8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6355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4000" b="1" dirty="0" err="1"/>
              <a:t>centerframe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AA133-FC34-42FE-B348-AA5808C26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066" y="1311869"/>
            <a:ext cx="8915400" cy="517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创建用户、界面：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84A888-0E61-4550-A1E1-A7B599CB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683" y="1848792"/>
            <a:ext cx="9485837" cy="4949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3186CB-6492-4FCB-914F-9D5A2409962A}"/>
              </a:ext>
            </a:extLst>
          </p:cNvPr>
          <p:cNvSpPr txBox="1"/>
          <p:nvPr/>
        </p:nvSpPr>
        <p:spPr>
          <a:xfrm>
            <a:off x="1882066" y="2463629"/>
            <a:ext cx="806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创建右侧工具栏按钮：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9DE1E1-EFE3-40CB-B549-C4E23C891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83" y="3071019"/>
            <a:ext cx="7138693" cy="5635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38C8A6-303F-45D4-B90B-F29CE0D0F0DE}"/>
              </a:ext>
            </a:extLst>
          </p:cNvPr>
          <p:cNvSpPr txBox="1"/>
          <p:nvPr/>
        </p:nvSpPr>
        <p:spPr>
          <a:xfrm>
            <a:off x="1882066" y="3718770"/>
            <a:ext cx="6852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创建窗口布局：垂直水平布局：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D39B50-1CF2-407B-B5DC-AC39FEC99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225" y="4248857"/>
            <a:ext cx="7097608" cy="5635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BFC39F6-5B46-46B3-8FAA-EDFE8A327DB3}"/>
              </a:ext>
            </a:extLst>
          </p:cNvPr>
          <p:cNvSpPr txBox="1"/>
          <p:nvPr/>
        </p:nvSpPr>
        <p:spPr>
          <a:xfrm>
            <a:off x="1931028" y="5029200"/>
            <a:ext cx="934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绘制图片、菱形等按键响应槽函数</a:t>
            </a:r>
          </a:p>
        </p:txBody>
      </p:sp>
    </p:spTree>
    <p:extLst>
      <p:ext uri="{BB962C8B-B14F-4D97-AF65-F5344CB8AC3E}">
        <p14:creationId xmlns:p14="http://schemas.microsoft.com/office/powerpoint/2010/main" val="92262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922156-9AB7-4386-B441-4696189D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89" y="325582"/>
            <a:ext cx="8568053" cy="5714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BAD25E-BA2D-4348-80D7-F51C2293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389" y="3259283"/>
            <a:ext cx="5353520" cy="3969326"/>
          </a:xfrm>
        </p:spPr>
        <p:txBody>
          <a:bodyPr>
            <a:normAutofit/>
          </a:bodyPr>
          <a:lstStyle/>
          <a:p>
            <a:r>
              <a:rPr lang="zh-CN" altLang="en-US" dirty="0"/>
              <a:t>窗口布局：</a:t>
            </a:r>
            <a:br>
              <a:rPr lang="en-US" altLang="zh-CN" dirty="0"/>
            </a:br>
            <a:r>
              <a:rPr lang="en-US" altLang="zh-CN" sz="3200" dirty="0" err="1"/>
              <a:t>QHBoxLayout</a:t>
            </a:r>
            <a:r>
              <a:rPr lang="zh-CN" altLang="en-US" sz="3200" dirty="0"/>
              <a:t>是水平布局，</a:t>
            </a:r>
            <a:r>
              <a:rPr lang="en-US" altLang="zh-CN" sz="3200" dirty="0" err="1"/>
              <a:t>QVBoxLayout</a:t>
            </a:r>
            <a:r>
              <a:rPr lang="zh-CN" altLang="en-US" sz="3200" dirty="0"/>
              <a:t>是垂直布局。</a:t>
            </a:r>
            <a:br>
              <a:rPr lang="en-US" altLang="zh-CN" sz="3200" dirty="0"/>
            </a:br>
            <a:r>
              <a:rPr lang="zh-CN" altLang="en-US" sz="3200" dirty="0"/>
              <a:t>一般先水平或垂直布局再网格布局。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5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E722F-19FB-4AC6-B26E-BBB52C94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8568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4000" b="1" dirty="0" err="1"/>
              <a:t>drawwidget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8DE0A-DCCE-4E2D-97A4-0E1F0094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53" y="1483315"/>
            <a:ext cx="8915400" cy="53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绘制绘图窗口：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C01542-7C54-4E6A-9ABD-517C3FD6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140" y="2028401"/>
            <a:ext cx="10241695" cy="4862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1DEE74-7697-4E1B-AA08-077E270FE2DC}"/>
              </a:ext>
            </a:extLst>
          </p:cNvPr>
          <p:cNvSpPr txBox="1"/>
          <p:nvPr/>
        </p:nvSpPr>
        <p:spPr>
          <a:xfrm>
            <a:off x="1761653" y="2563091"/>
            <a:ext cx="483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设置窗口属性：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182020-5F94-40B4-A782-5F8610AA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40" y="3073193"/>
            <a:ext cx="6077074" cy="1484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0BE92E-2898-47AE-BC52-01917D17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140" y="5116684"/>
            <a:ext cx="6044471" cy="11594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9151CAD-A1FC-4015-A2E1-ADC76DAD80F7}"/>
              </a:ext>
            </a:extLst>
          </p:cNvPr>
          <p:cNvSpPr txBox="1"/>
          <p:nvPr/>
        </p:nvSpPr>
        <p:spPr>
          <a:xfrm>
            <a:off x="1761653" y="4606582"/>
            <a:ext cx="498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图片选择与清除：</a:t>
            </a:r>
          </a:p>
        </p:txBody>
      </p:sp>
    </p:spTree>
    <p:extLst>
      <p:ext uri="{BB962C8B-B14F-4D97-AF65-F5344CB8AC3E}">
        <p14:creationId xmlns:p14="http://schemas.microsoft.com/office/powerpoint/2010/main" val="116445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3C878-A69B-4EA5-9273-7419B4FE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199" y="803917"/>
            <a:ext cx="8911687" cy="55352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鼠标等事件处理：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880256-22FC-4B3C-8621-B2C4AA736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114" y="1357442"/>
            <a:ext cx="7552254" cy="24408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84883C-CE09-4DEA-B4D3-648DE1756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83" y="4621257"/>
            <a:ext cx="11933617" cy="7644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DCA4E7-5417-4378-A739-7A065D2CDE10}"/>
              </a:ext>
            </a:extLst>
          </p:cNvPr>
          <p:cNvSpPr txBox="1"/>
          <p:nvPr/>
        </p:nvSpPr>
        <p:spPr>
          <a:xfrm>
            <a:off x="1518010" y="3927576"/>
            <a:ext cx="8016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坐标系统处理：</a:t>
            </a:r>
          </a:p>
        </p:txBody>
      </p:sp>
    </p:spTree>
    <p:extLst>
      <p:ext uri="{BB962C8B-B14F-4D97-AF65-F5344CB8AC3E}">
        <p14:creationId xmlns:p14="http://schemas.microsoft.com/office/powerpoint/2010/main" val="304263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FD8-E787-4B12-8457-A237DC3C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设置窗口背景：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160425-8F1D-4697-999F-F35768A78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504" y="1190905"/>
            <a:ext cx="8036351" cy="254864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64CBBF-63E7-48EF-B9F3-F6330D0B9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04" y="4837727"/>
            <a:ext cx="5891966" cy="1798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808C68-AA72-4623-8892-E6C2C0027CA0}"/>
              </a:ext>
            </a:extLst>
          </p:cNvPr>
          <p:cNvSpPr txBox="1"/>
          <p:nvPr/>
        </p:nvSpPr>
        <p:spPr>
          <a:xfrm>
            <a:off x="1640156" y="4156364"/>
            <a:ext cx="939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将绘图界面清除：</a:t>
            </a:r>
          </a:p>
        </p:txBody>
      </p:sp>
    </p:spTree>
    <p:extLst>
      <p:ext uri="{BB962C8B-B14F-4D97-AF65-F5344CB8AC3E}">
        <p14:creationId xmlns:p14="http://schemas.microsoft.com/office/powerpoint/2010/main" val="2884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6387E-E13E-4C20-ADD0-D7A1FBFE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53" y="748801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选择文件中的图片：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6ADAAF-2A79-4463-A181-649BF1EA3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660" y="1427018"/>
            <a:ext cx="10733949" cy="4308764"/>
          </a:xfrm>
        </p:spPr>
      </p:pic>
    </p:spTree>
    <p:extLst>
      <p:ext uri="{BB962C8B-B14F-4D97-AF65-F5344CB8AC3E}">
        <p14:creationId xmlns:p14="http://schemas.microsoft.com/office/powerpoint/2010/main" val="7935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08A39-C0DC-4083-BB9E-43AC300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8FAD3-3445-400F-80AC-EE4ADBED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1E6339-A559-41D3-A494-B87176213C0A}"/>
              </a:ext>
            </a:extLst>
          </p:cNvPr>
          <p:cNvSpPr/>
          <p:nvPr/>
        </p:nvSpPr>
        <p:spPr>
          <a:xfrm>
            <a:off x="5240952" y="2763148"/>
            <a:ext cx="3796516" cy="9388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谢谢欣赏！</a:t>
            </a:r>
          </a:p>
        </p:txBody>
      </p:sp>
    </p:spTree>
    <p:extLst>
      <p:ext uri="{BB962C8B-B14F-4D97-AF65-F5344CB8AC3E}">
        <p14:creationId xmlns:p14="http://schemas.microsoft.com/office/powerpoint/2010/main" val="227974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2872D-3B79-43E6-BCBB-940EB7B9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482600"/>
            <a:ext cx="9144000" cy="916709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一、实验目的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6AB22-F62C-4B98-8C1A-8B2998A1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0" y="1399309"/>
            <a:ext cx="9817100" cy="545869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了解使用</a:t>
            </a:r>
            <a:r>
              <a:rPr lang="en-US" altLang="zh-CN" sz="3600" dirty="0" err="1"/>
              <a:t>QtCreator</a:t>
            </a:r>
            <a:r>
              <a:rPr lang="zh-CN" altLang="en-US" sz="3600" dirty="0"/>
              <a:t>进行程序开发和调试的基本方法；</a:t>
            </a:r>
            <a:endParaRPr lang="en-US" altLang="zh-CN" sz="3600" dirty="0"/>
          </a:p>
          <a:p>
            <a:r>
              <a:rPr lang="zh-CN" altLang="en-US" sz="3600" dirty="0"/>
              <a:t>初步掌握窗口组件的创建、布局方法；</a:t>
            </a:r>
            <a:endParaRPr lang="en-US" altLang="zh-CN" sz="3600" dirty="0"/>
          </a:p>
          <a:p>
            <a:r>
              <a:rPr lang="zh-CN" altLang="en-US" sz="3600" dirty="0"/>
              <a:t>理解</a:t>
            </a:r>
            <a:r>
              <a:rPr lang="en-US" altLang="zh-CN" sz="3600" dirty="0"/>
              <a:t>Qt</a:t>
            </a:r>
            <a:r>
              <a:rPr lang="zh-CN" altLang="en-US" sz="3600" dirty="0"/>
              <a:t>的绘图系统和坐标系统；</a:t>
            </a:r>
            <a:endParaRPr lang="en-US" altLang="zh-CN" sz="3600" dirty="0"/>
          </a:p>
          <a:p>
            <a:r>
              <a:rPr lang="zh-CN" altLang="en-US" sz="3600" dirty="0"/>
              <a:t>正确处理鼠标事件；</a:t>
            </a:r>
            <a:endParaRPr lang="en-US" altLang="zh-CN" sz="3600" dirty="0"/>
          </a:p>
          <a:p>
            <a:r>
              <a:rPr lang="zh-CN" altLang="en-US" sz="3600" dirty="0"/>
              <a:t>掌握使用</a:t>
            </a:r>
            <a:r>
              <a:rPr lang="en-US" altLang="zh-CN" sz="3600" dirty="0" err="1"/>
              <a:t>Qpainter</a:t>
            </a:r>
            <a:r>
              <a:rPr lang="zh-CN" altLang="en-US" sz="3600" dirty="0"/>
              <a:t>实现二维图形绘制的基本过程和基本方法。</a:t>
            </a:r>
            <a:endParaRPr lang="en-US" altLang="zh-CN" sz="36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685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B8DB-4D15-4AFB-8516-B85D102B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25" y="433610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二、实验软件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4E95A-8B1D-4982-A148-FB699E72A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612" y="1540189"/>
            <a:ext cx="8915400" cy="188881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/>
              <a:t>Qt 5.7.0</a:t>
            </a:r>
          </a:p>
          <a:p>
            <a:pPr lvl="1"/>
            <a:r>
              <a:rPr lang="en-US" altLang="zh-CN" sz="3200" dirty="0"/>
              <a:t>MinGW 5.3.0 32bit</a:t>
            </a:r>
          </a:p>
          <a:p>
            <a:pPr lvl="1"/>
            <a:r>
              <a:rPr lang="en-US" altLang="zh-CN" sz="3200" dirty="0"/>
              <a:t>Windows 7 </a:t>
            </a:r>
            <a:r>
              <a:rPr lang="zh-CN" altLang="en-US" sz="3200" dirty="0"/>
              <a:t>系统及以上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D0714D-0695-49C4-A5F9-2716AD96548E}"/>
              </a:ext>
            </a:extLst>
          </p:cNvPr>
          <p:cNvSpPr txBox="1"/>
          <p:nvPr/>
        </p:nvSpPr>
        <p:spPr>
          <a:xfrm>
            <a:off x="2237325" y="3651766"/>
            <a:ext cx="8911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三、实验任务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312A41-09DF-4F5A-A9EB-A7DAEA020441}"/>
              </a:ext>
            </a:extLst>
          </p:cNvPr>
          <p:cNvSpPr txBox="1"/>
          <p:nvPr/>
        </p:nvSpPr>
        <p:spPr>
          <a:xfrm>
            <a:off x="1898918" y="4532981"/>
            <a:ext cx="9588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编写一个具备基本绘图功能的简单绘图程序，用     户可以选择不同的画笔进行绘制，也可以选择不同的形状绘制。</a:t>
            </a:r>
          </a:p>
        </p:txBody>
      </p:sp>
    </p:spTree>
    <p:extLst>
      <p:ext uri="{BB962C8B-B14F-4D97-AF65-F5344CB8AC3E}">
        <p14:creationId xmlns:p14="http://schemas.microsoft.com/office/powerpoint/2010/main" val="70017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B6691-0A3C-4B97-9998-82E04EC8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00" y="624110"/>
            <a:ext cx="8911687" cy="798290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四、实验原理与说明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0EB99-810C-4919-8372-CBB5870B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200" y="1422400"/>
            <a:ext cx="9321800" cy="4711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3600" dirty="0"/>
              <a:t>1</a:t>
            </a:r>
            <a:r>
              <a:rPr lang="zh-CN" altLang="en-US" sz="3600" dirty="0"/>
              <a:t>、窗口组件的创建、布局方法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200" dirty="0"/>
              <a:t>          </a:t>
            </a:r>
            <a:r>
              <a:rPr lang="zh-CN" altLang="en-US" sz="3200" dirty="0"/>
              <a:t>三部分：控件对象定义、创建控件并设置属性、将该控件加入到特定的布局</a:t>
            </a:r>
            <a:r>
              <a:rPr lang="en-US" altLang="zh-CN" sz="3200" dirty="0"/>
              <a:t>Layout</a:t>
            </a:r>
            <a:r>
              <a:rPr lang="zh-CN" altLang="en-US" sz="3200" dirty="0"/>
              <a:t>中。本实验以</a:t>
            </a:r>
            <a:r>
              <a:rPr lang="en-US" altLang="zh-CN" sz="3200" dirty="0" err="1"/>
              <a:t>QGroupBox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QPushButton</a:t>
            </a:r>
            <a:r>
              <a:rPr lang="zh-CN" altLang="en-US" sz="3200" dirty="0"/>
              <a:t>、 </a:t>
            </a:r>
            <a:r>
              <a:rPr lang="en-US" altLang="zh-CN" sz="3200" dirty="0" err="1"/>
              <a:t>QLabel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QToolButton</a:t>
            </a:r>
            <a:r>
              <a:rPr lang="zh-CN" altLang="en-US" sz="3200" dirty="0"/>
              <a:t>以及</a:t>
            </a:r>
            <a:r>
              <a:rPr lang="en-US" altLang="zh-CN" sz="3200" dirty="0" err="1"/>
              <a:t>QCombobox</a:t>
            </a:r>
            <a:r>
              <a:rPr lang="zh-CN" altLang="en-US" sz="3200" dirty="0"/>
              <a:t>等控件为例说明</a:t>
            </a:r>
            <a:r>
              <a:rPr lang="en-US" altLang="zh-CN" sz="3200" dirty="0"/>
              <a:t>Qt</a:t>
            </a:r>
            <a:r>
              <a:rPr lang="zh-CN" altLang="en-US" sz="3200" dirty="0"/>
              <a:t>简单窗口控件的基本使用方法。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     </a:t>
            </a:r>
            <a:r>
              <a:rPr lang="zh-CN" altLang="en-US" sz="3200" dirty="0"/>
              <a:t>布局主要有：水平布局、垂直布局、网格布局、窗体布局、堆栈布局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71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9BFC0-EE5D-4D26-86B6-CEEF0D5C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0" y="660400"/>
            <a:ext cx="10566400" cy="6553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US" altLang="zh-CN" sz="3600" dirty="0"/>
              <a:t>Qt</a:t>
            </a:r>
            <a:r>
              <a:rPr lang="zh-CN" altLang="en-US" sz="3600" dirty="0"/>
              <a:t>的绘图系统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整个绘图系统基于</a:t>
            </a:r>
            <a:r>
              <a:rPr lang="en-US" altLang="zh-CN" sz="3200" dirty="0" err="1"/>
              <a:t>Qpainter</a:t>
            </a:r>
            <a:r>
              <a:rPr lang="zh-CN" altLang="en-US" sz="3200" dirty="0"/>
              <a:t>（执行绘图操作）、</a:t>
            </a:r>
            <a:r>
              <a:rPr lang="en-US" altLang="zh-CN" sz="3200" dirty="0" err="1"/>
              <a:t>QPainterDevice</a:t>
            </a:r>
            <a:r>
              <a:rPr lang="zh-CN" altLang="en-US" sz="3200" dirty="0"/>
              <a:t>（</a:t>
            </a:r>
            <a:r>
              <a:rPr lang="en-US" altLang="zh-CN" sz="3200" dirty="0" err="1"/>
              <a:t>QPainter</a:t>
            </a:r>
            <a:r>
              <a:rPr lang="zh-CN" altLang="en-US" sz="3200" dirty="0"/>
              <a:t>的绘制对象）和</a:t>
            </a:r>
            <a:r>
              <a:rPr lang="en-US" altLang="zh-CN" sz="3200" dirty="0" err="1"/>
              <a:t>QPaintEngine</a:t>
            </a:r>
            <a:r>
              <a:rPr lang="zh-CN" altLang="en-US" sz="3200" dirty="0"/>
              <a:t>（用于</a:t>
            </a:r>
            <a:r>
              <a:rPr lang="en-US" altLang="zh-CN" sz="3200" dirty="0" err="1"/>
              <a:t>QPainter</a:t>
            </a:r>
            <a:r>
              <a:rPr lang="zh-CN" altLang="en-US" sz="3200" dirty="0"/>
              <a:t>在不同的设备上进行绘制）。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600" dirty="0"/>
              <a:t>3</a:t>
            </a:r>
            <a:r>
              <a:rPr lang="zh-CN" altLang="en-US" sz="3600" dirty="0"/>
              <a:t>、</a:t>
            </a:r>
            <a:r>
              <a:rPr lang="en-US" altLang="zh-CN" sz="3600" dirty="0"/>
              <a:t>Qt</a:t>
            </a:r>
            <a:r>
              <a:rPr lang="zh-CN" altLang="en-US" sz="3600" dirty="0"/>
              <a:t>的画笔和画刷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画刷为</a:t>
            </a:r>
            <a:r>
              <a:rPr lang="en-US" altLang="zh-CN" sz="3200" dirty="0" err="1"/>
              <a:t>Qbrush</a:t>
            </a:r>
            <a:r>
              <a:rPr lang="zh-CN" altLang="en-US" sz="3200" dirty="0"/>
              <a:t>，定义了</a:t>
            </a:r>
            <a:r>
              <a:rPr lang="en-US" altLang="zh-CN" sz="3200" dirty="0" err="1"/>
              <a:t>QPainter</a:t>
            </a:r>
            <a:r>
              <a:rPr lang="zh-CN" altLang="en-US" sz="3200" dirty="0"/>
              <a:t>的填充模式；画笔为</a:t>
            </a:r>
            <a:r>
              <a:rPr lang="en-US" altLang="zh-CN" sz="3200" dirty="0" err="1"/>
              <a:t>Qpen</a:t>
            </a:r>
            <a:r>
              <a:rPr lang="zh-CN" altLang="en-US" sz="3200" dirty="0"/>
              <a:t>，定义了</a:t>
            </a:r>
            <a:r>
              <a:rPr lang="en-US" altLang="zh-CN" sz="3200" dirty="0" err="1"/>
              <a:t>QPainter</a:t>
            </a:r>
            <a:r>
              <a:rPr lang="zh-CN" altLang="en-US" sz="3200" dirty="0"/>
              <a:t>画线或轮廓线的样式。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600" dirty="0"/>
              <a:t>4</a:t>
            </a:r>
            <a:r>
              <a:rPr lang="zh-CN" altLang="en-US" sz="3600" dirty="0"/>
              <a:t>、绘图设备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err="1"/>
              <a:t>QPainter</a:t>
            </a:r>
            <a:r>
              <a:rPr lang="en-US" altLang="zh-CN" sz="3200" dirty="0"/>
              <a:t> </a:t>
            </a:r>
            <a:r>
              <a:rPr lang="zh-CN" altLang="en-US" sz="3200" dirty="0"/>
              <a:t>类能够使用、进行绘制操作的绘图设备都是派生于 </a:t>
            </a:r>
            <a:r>
              <a:rPr lang="en-US" altLang="zh-CN" sz="3200" dirty="0" err="1"/>
              <a:t>QPaintDevice</a:t>
            </a:r>
            <a:r>
              <a:rPr lang="en-US" altLang="zh-CN" sz="3200" dirty="0"/>
              <a:t> </a:t>
            </a:r>
            <a:r>
              <a:rPr lang="zh-CN" altLang="en-US" sz="3200" dirty="0"/>
              <a:t>的子类。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DDA71-4BCD-4D3E-A20D-1D9C6DAE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12" y="685800"/>
            <a:ext cx="9983788" cy="494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</a:t>
            </a:r>
            <a:r>
              <a:rPr lang="zh-CN" altLang="en-US" sz="3600" dirty="0"/>
              <a:t>、坐标系统及渲染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默认坐标系统位于设备的左上角，即坐标原点</a:t>
            </a:r>
            <a:r>
              <a:rPr lang="en-US" altLang="zh-CN" sz="3200" dirty="0"/>
              <a:t>(0, 0)</a:t>
            </a:r>
            <a:r>
              <a:rPr lang="zh-CN" altLang="en-US" sz="3200" dirty="0"/>
              <a:t>。 </a:t>
            </a:r>
            <a:r>
              <a:rPr lang="en-US" altLang="zh-CN" sz="3200" dirty="0"/>
              <a:t>X</a:t>
            </a:r>
            <a:r>
              <a:rPr lang="zh-CN" altLang="en-US" sz="3200" dirty="0"/>
              <a:t>轴由左向右增加，</a:t>
            </a:r>
            <a:r>
              <a:rPr lang="en-US" altLang="zh-CN" sz="3200" dirty="0"/>
              <a:t>Y</a:t>
            </a:r>
            <a:r>
              <a:rPr lang="zh-CN" altLang="en-US" sz="3200" dirty="0"/>
              <a:t>轴由上向下增加。</a:t>
            </a:r>
            <a:r>
              <a:rPr lang="en-US" altLang="zh-CN" sz="3200" dirty="0" err="1"/>
              <a:t>QPainter</a:t>
            </a:r>
            <a:r>
              <a:rPr lang="zh-CN" altLang="en-US" sz="3200" dirty="0"/>
              <a:t>对象内部的坐标称为逻辑坐标，</a:t>
            </a:r>
            <a:r>
              <a:rPr lang="en-US" altLang="zh-CN" sz="3200" dirty="0" err="1"/>
              <a:t>QPaintDevice</a:t>
            </a:r>
            <a:r>
              <a:rPr lang="zh-CN" altLang="en-US" sz="3200" dirty="0"/>
              <a:t>内部设备的坐标称为物理坐标。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图形的渲染：默认情况下，</a:t>
            </a:r>
            <a:r>
              <a:rPr lang="en-US" altLang="zh-CN" sz="3200" dirty="0" err="1"/>
              <a:t>QPainter</a:t>
            </a:r>
            <a:r>
              <a:rPr lang="en-US" altLang="zh-CN" sz="3200" dirty="0"/>
              <a:t> </a:t>
            </a:r>
            <a:r>
              <a:rPr lang="zh-CN" altLang="en-US" sz="3200" dirty="0"/>
              <a:t>绘制的图 像在渲染时会出现锯齿，则使用抗锯齿模式渲染：</a:t>
            </a:r>
            <a:r>
              <a:rPr lang="en-US" altLang="zh-CN" sz="3200" dirty="0" err="1"/>
              <a:t>QPainter</a:t>
            </a:r>
            <a:r>
              <a:rPr lang="en-US" altLang="zh-CN" sz="3200" dirty="0"/>
              <a:t>::Antialiasing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7821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F3FED-4B68-4724-9ACF-160C2671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80" y="711199"/>
            <a:ext cx="10514120" cy="4704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6</a:t>
            </a:r>
            <a:r>
              <a:rPr lang="zh-CN" altLang="en-US" sz="3600" dirty="0"/>
              <a:t>、事件的响应与处理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200" dirty="0"/>
              <a:t>	 </a:t>
            </a:r>
            <a:r>
              <a:rPr lang="zh-CN" altLang="en-US" sz="3200" dirty="0"/>
              <a:t>事件是 </a:t>
            </a:r>
            <a:r>
              <a:rPr lang="en-US" altLang="zh-CN" sz="3200" dirty="0"/>
              <a:t>Qt </a:t>
            </a:r>
            <a:r>
              <a:rPr lang="zh-CN" altLang="en-US" sz="3200" dirty="0"/>
              <a:t>框架的核心机制之一，有窗口绘制事件和鼠标事件。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鼠标事件：鼠标按下事件（</a:t>
            </a:r>
            <a:r>
              <a:rPr lang="en-US" altLang="zh-CN" sz="3200" dirty="0" err="1"/>
              <a:t>mousePressEvent</a:t>
            </a:r>
            <a:r>
              <a:rPr lang="zh-CN" altLang="en-US" sz="3200" dirty="0"/>
              <a:t>）、鼠标移动事件（</a:t>
            </a:r>
            <a:r>
              <a:rPr lang="en-US" altLang="zh-CN" sz="3200" dirty="0" err="1"/>
              <a:t>mouseMoveEvent</a:t>
            </a:r>
            <a:r>
              <a:rPr lang="zh-CN" altLang="en-US" sz="3200" dirty="0"/>
              <a:t>）、鼠标释放事件（</a:t>
            </a:r>
            <a:r>
              <a:rPr lang="en-US" altLang="zh-CN" sz="3200" dirty="0" err="1"/>
              <a:t>mouseReleasEvent</a:t>
            </a:r>
            <a:r>
              <a:rPr lang="zh-CN" altLang="en-US" sz="3200" dirty="0"/>
              <a:t>）。</a:t>
            </a: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75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27A345-C2F0-4F89-A25C-901F5CC9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16" y="0"/>
            <a:ext cx="7711858" cy="467506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0A62C-16AF-407E-8B29-161FD85A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482" y="4438814"/>
            <a:ext cx="10890518" cy="24191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err="1"/>
              <a:t>mousePressEvent</a:t>
            </a:r>
            <a:r>
              <a:rPr lang="zh-CN" altLang="en-US" sz="2800" dirty="0"/>
              <a:t>函数先判断按下的按键是否为左键，然后获取按下点的坐标，同时设置绘图标志。</a:t>
            </a:r>
            <a:r>
              <a:rPr lang="en-US" altLang="zh-CN" sz="2800" dirty="0" err="1"/>
              <a:t>mouseReleaseEvent</a:t>
            </a:r>
            <a:r>
              <a:rPr lang="zh-CN" altLang="en-US" sz="2800" dirty="0"/>
              <a:t>获得结束点坐标之后开始绘制图形。绘图完成后，必须调用</a:t>
            </a:r>
            <a:r>
              <a:rPr lang="en-US" altLang="zh-CN" sz="2800" dirty="0"/>
              <a:t>update</a:t>
            </a:r>
            <a:r>
              <a:rPr lang="zh-CN" altLang="en-US" sz="2800" dirty="0"/>
              <a:t>函数以更新用户界面，同时设置绘图标志为</a:t>
            </a:r>
            <a:r>
              <a:rPr lang="en-US" altLang="zh-CN" sz="2800" dirty="0"/>
              <a:t>false</a:t>
            </a:r>
            <a:r>
              <a:rPr lang="zh-CN" altLang="en-US" sz="2800" dirty="0"/>
              <a:t>，表明本次绘图完成</a:t>
            </a:r>
            <a:r>
              <a:rPr lang="zh-CN" altLang="en-US" sz="2000" dirty="0"/>
              <a:t>。</a:t>
            </a:r>
            <a:r>
              <a:rPr lang="zh-CN" altLang="en-US" sz="2800" dirty="0"/>
              <a:t>如果将 </a:t>
            </a:r>
            <a:r>
              <a:rPr lang="en-US" altLang="zh-CN" sz="2800" dirty="0" err="1"/>
              <a:t>mouseReleaseEvent</a:t>
            </a:r>
            <a:r>
              <a:rPr lang="en-US" altLang="zh-CN" sz="2800" dirty="0"/>
              <a:t> </a:t>
            </a:r>
            <a:r>
              <a:rPr lang="zh-CN" altLang="en-US" sz="2800" dirty="0"/>
              <a:t>函数中的</a:t>
            </a:r>
            <a:r>
              <a:rPr lang="en-US" altLang="zh-CN" sz="2800" dirty="0"/>
              <a:t>update</a:t>
            </a:r>
            <a:r>
              <a:rPr lang="zh-CN" altLang="en-US" sz="2800" dirty="0"/>
              <a:t>函数删去，那么绘图完成后窗口内的图像并不改变。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08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B5BF6-7711-456F-9542-15FCACAC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5210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五、 系统设计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F604E-7A94-4A34-859F-ADEC881A6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40189"/>
            <a:ext cx="10043844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800" dirty="0"/>
              <a:t>用户界面划分为</a:t>
            </a:r>
            <a:r>
              <a:rPr lang="en-US" altLang="zh-CN" sz="2800" dirty="0"/>
              <a:t>3</a:t>
            </a:r>
            <a:r>
              <a:rPr lang="zh-CN" altLang="en-US" sz="2800" dirty="0"/>
              <a:t>部分：主窗口</a:t>
            </a:r>
            <a:r>
              <a:rPr lang="en-US" altLang="zh-CN" sz="2800" dirty="0" err="1"/>
              <a:t>MainWindow</a:t>
            </a:r>
            <a:r>
              <a:rPr lang="zh-CN" altLang="en-US" sz="2800" dirty="0"/>
              <a:t>：负责工具栏菜单等窗口控件的创建、容器窗口</a:t>
            </a:r>
            <a:r>
              <a:rPr lang="en-US" altLang="zh-CN" sz="2800" dirty="0" err="1"/>
              <a:t>CenterFranme</a:t>
            </a:r>
            <a:r>
              <a:rPr lang="zh-CN" altLang="en-US" sz="2800" dirty="0"/>
              <a:t>：包含了一个快捷功能区和一个绘制区、绘图区域窗口</a:t>
            </a:r>
            <a:r>
              <a:rPr lang="en-US" altLang="zh-CN" sz="2800" dirty="0" err="1"/>
              <a:t>DrawWidgt</a:t>
            </a:r>
            <a:r>
              <a:rPr lang="zh-CN" altLang="en-US" sz="2800" dirty="0"/>
              <a:t>：是处理绘图任务。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FD7D9B-ADFD-42CE-97E5-0BFC2570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23" y="3531461"/>
            <a:ext cx="5719745" cy="22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3410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537</TotalTime>
  <Words>351</Words>
  <Application>Microsoft Office PowerPoint</Application>
  <PresentationFormat>宽屏</PresentationFormat>
  <Paragraphs>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幼圆</vt:lpstr>
      <vt:lpstr>Arial</vt:lpstr>
      <vt:lpstr>Century Gothic</vt:lpstr>
      <vt:lpstr>Wingdings 3</vt:lpstr>
      <vt:lpstr>丝状</vt:lpstr>
      <vt:lpstr>实验二  窗口、控件及基本绘图实验</vt:lpstr>
      <vt:lpstr>一、实验目的</vt:lpstr>
      <vt:lpstr>二、实验软件</vt:lpstr>
      <vt:lpstr>四、实验原理与说明</vt:lpstr>
      <vt:lpstr>PowerPoint 演示文稿</vt:lpstr>
      <vt:lpstr>PowerPoint 演示文稿</vt:lpstr>
      <vt:lpstr>PowerPoint 演示文稿</vt:lpstr>
      <vt:lpstr>PowerPoint 演示文稿</vt:lpstr>
      <vt:lpstr>五、 系统设计 </vt:lpstr>
      <vt:lpstr>MainWindow</vt:lpstr>
      <vt:lpstr>在mainwindow中定义用户所需的线型、线宽、颜色选择按钮以及清除按钮，并将这些信号与槽函数相连。</vt:lpstr>
      <vt:lpstr>centerframe</vt:lpstr>
      <vt:lpstr>窗口布局： QHBoxLayout是水平布局，QVBoxLayout是垂直布局。 一般先水平或垂直布局再网格布局。</vt:lpstr>
      <vt:lpstr>drawwidget</vt:lpstr>
      <vt:lpstr>鼠标等事件处理：</vt:lpstr>
      <vt:lpstr>设置窗口背景：</vt:lpstr>
      <vt:lpstr>选择文件中的图片：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玉晗</dc:creator>
  <cp:lastModifiedBy>周 玉晗</cp:lastModifiedBy>
  <cp:revision>21</cp:revision>
  <dcterms:created xsi:type="dcterms:W3CDTF">2018-10-30T12:22:22Z</dcterms:created>
  <dcterms:modified xsi:type="dcterms:W3CDTF">2018-11-01T12:11:08Z</dcterms:modified>
</cp:coreProperties>
</file>