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3"/>
  </p:notesMasterIdLst>
  <p:sldIdLst>
    <p:sldId id="260" r:id="rId2"/>
    <p:sldId id="256" r:id="rId3"/>
    <p:sldId id="258" r:id="rId4"/>
    <p:sldId id="272" r:id="rId5"/>
    <p:sldId id="283" r:id="rId6"/>
    <p:sldId id="284" r:id="rId7"/>
    <p:sldId id="277" r:id="rId8"/>
    <p:sldId id="257" r:id="rId9"/>
    <p:sldId id="291" r:id="rId10"/>
    <p:sldId id="292" r:id="rId11"/>
    <p:sldId id="261" r:id="rId12"/>
    <p:sldId id="293" r:id="rId13"/>
    <p:sldId id="259" r:id="rId14"/>
    <p:sldId id="264" r:id="rId15"/>
    <p:sldId id="265" r:id="rId16"/>
    <p:sldId id="268" r:id="rId17"/>
    <p:sldId id="269" r:id="rId18"/>
    <p:sldId id="287" r:id="rId19"/>
    <p:sldId id="290" r:id="rId20"/>
    <p:sldId id="288" r:id="rId21"/>
    <p:sldId id="2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5B82"/>
    <a:srgbClr val="002459"/>
    <a:srgbClr val="002E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16" autoAdjust="0"/>
    <p:restoredTop sz="85044" autoAdjust="0"/>
  </p:normalViewPr>
  <p:slideViewPr>
    <p:cSldViewPr snapToGrid="0">
      <p:cViewPr varScale="1">
        <p:scale>
          <a:sx n="72" d="100"/>
          <a:sy n="72" d="100"/>
        </p:scale>
        <p:origin x="1003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14CFF-095B-438F-9F1F-FE512B18DAE8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36D83-EE9C-4C43-A7A1-ACB777D9A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007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36D83-EE9C-4C43-A7A1-ACB777D9A57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45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通过分析题目，我们列举了本项目较重要的</a:t>
            </a:r>
            <a:r>
              <a:rPr lang="en-US" altLang="zh-CN"/>
              <a:t>5</a:t>
            </a:r>
            <a:r>
              <a:rPr lang="zh-CN" altLang="en-US"/>
              <a:t>点需求。首先我们要读取题库，其中的题目可以是文本、图片、公式或组合格式，这个题库路径用户是可以自定义的。</a:t>
            </a:r>
            <a:endParaRPr lang="en-US" altLang="zh-CN"/>
          </a:p>
          <a:p>
            <a:r>
              <a:rPr lang="zh-CN" altLang="en-US"/>
              <a:t>题库中的题目要显示到界面上，就需要考虑美观问题、放大缩小、显示一些题目中可能包含的特殊字符和超文本。</a:t>
            </a:r>
            <a:endParaRPr lang="en-US" altLang="zh-CN"/>
          </a:p>
          <a:p>
            <a:r>
              <a:rPr lang="zh-CN" altLang="en-US"/>
              <a:t>本项目的算法部分是设计抽题机制并维护随机状态。</a:t>
            </a:r>
            <a:endParaRPr lang="en-US" altLang="zh-CN"/>
          </a:p>
          <a:p>
            <a:r>
              <a:rPr lang="zh-CN" altLang="en-US"/>
              <a:t>最后在</a:t>
            </a:r>
            <a:r>
              <a:rPr lang="en-US" altLang="zh-CN"/>
              <a:t>UI</a:t>
            </a:r>
            <a:r>
              <a:rPr lang="zh-CN" altLang="en-US"/>
              <a:t>设计时我们要考虑界面美观以及必要的文字提示。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36D83-EE9C-4C43-A7A1-ACB777D9A57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903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我们的题库结构如图</a:t>
            </a:r>
            <a:r>
              <a:rPr lang="en-US" altLang="zh-CN"/>
              <a:t>:</a:t>
            </a:r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所有题库都位于一个可指定的目录下（</a:t>
            </a:r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dataset</a:t>
            </a:r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），软件启动时自动加载该目录下所有题库中的文本文件（</a:t>
            </a:r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problems.txt</a:t>
            </a:r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）作为题目。</a:t>
            </a:r>
            <a:endParaRPr lang="en-US" altLang="zh-CN"/>
          </a:p>
          <a:p>
            <a:r>
              <a:rPr lang="zh-CN" altLang="en-US"/>
              <a:t>对于一道题目，我们将其保存在</a:t>
            </a:r>
            <a:r>
              <a:rPr lang="en-US" altLang="zh-CN"/>
              <a:t>txt</a:t>
            </a:r>
            <a:r>
              <a:rPr lang="zh-CN" altLang="en-US"/>
              <a:t>的一行中，并用特殊格式标注了题目需要图像的相对路径。公式用</a:t>
            </a:r>
            <a:r>
              <a:rPr lang="en-US" altLang="zh-CN"/>
              <a:t>dollar</a:t>
            </a:r>
            <a:r>
              <a:rPr lang="zh-CN" altLang="en-US"/>
              <a:t>符表示。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36D83-EE9C-4C43-A7A1-ACB777D9A57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70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题库读取默认路径为</a:t>
            </a:r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./data</a:t>
            </a:r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，允许用户修改题库路径。</a:t>
            </a:r>
            <a:endParaRPr lang="en-US" altLang="zh-CN" sz="12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读取的题库会被</a:t>
            </a:r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DataLoader</a:t>
            </a:r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类组织，并对外提供调用接口</a:t>
            </a:r>
            <a:endParaRPr lang="en-US" altLang="zh-CN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36D83-EE9C-4C43-A7A1-ACB777D9A57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015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我们的题目显示在</a:t>
            </a:r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RichTextBox</a:t>
            </a:r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控件中，具体来说</a:t>
            </a:r>
            <a:endParaRPr lang="en-US" altLang="zh-CN" sz="12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 b="1">
                <a:latin typeface="楷体" panose="02010609060101010101" pitchFamily="49" charset="-122"/>
                <a:ea typeface="楷体" panose="02010609060101010101" pitchFamily="49" charset="-122"/>
              </a:rPr>
              <a:t>文本显示：</a:t>
            </a:r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RichTextBox</a:t>
            </a:r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AppendText</a:t>
            </a:r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endParaRPr lang="en-US" altLang="zh-CN" sz="12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 b="1">
                <a:latin typeface="楷体" panose="02010609060101010101" pitchFamily="49" charset="-122"/>
                <a:ea typeface="楷体" panose="02010609060101010101" pitchFamily="49" charset="-122"/>
              </a:rPr>
              <a:t>图片显示：</a:t>
            </a:r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若题目中包含图片，则根据相对路径读取，使用 </a:t>
            </a:r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Clipboard.SetDataObject() </a:t>
            </a:r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方法将图片数据复制到剪贴板上，并</a:t>
            </a:r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Paste</a:t>
            </a:r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RichTextBox</a:t>
            </a:r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上。</a:t>
            </a:r>
            <a:endParaRPr lang="en-US" altLang="zh-CN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36D83-EE9C-4C43-A7A1-ACB777D9A57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271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36D83-EE9C-4C43-A7A1-ACB777D9A57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987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36D83-EE9C-4C43-A7A1-ACB777D9A57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08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CFEE2-F03D-9955-9D80-0A272CBCB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5CC7420-02FD-B9E5-D5BA-0EE4A30412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9AF8790-0D3D-8365-5614-A70645A8B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6DE14D-1DE0-CD69-103B-56135BD439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36D83-EE9C-4C43-A7A1-ACB777D9A57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25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36D83-EE9C-4C43-A7A1-ACB777D9A57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60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B9662-4CBA-475B-A2B3-0E8EF0FD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87BE-40B2-4E6C-AF28-43171AF4B1E1}" type="datetime1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C43A0-5D57-47C8-B098-4EC588276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0E144-1F34-4B3A-8CEA-A814A1BD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BDA4-961D-469B-A700-1FFB1F05BED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F555531-ABDE-430B-8B0F-F7D0B4A512F6}"/>
              </a:ext>
            </a:extLst>
          </p:cNvPr>
          <p:cNvSpPr/>
          <p:nvPr userDrawn="1"/>
        </p:nvSpPr>
        <p:spPr>
          <a:xfrm>
            <a:off x="155171" y="166256"/>
            <a:ext cx="11848408" cy="6555221"/>
          </a:xfrm>
          <a:prstGeom prst="rect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6132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C846819D-A3E4-404A-BAB8-189664B037A6}"/>
              </a:ext>
            </a:extLst>
          </p:cNvPr>
          <p:cNvSpPr/>
          <p:nvPr userDrawn="1"/>
        </p:nvSpPr>
        <p:spPr>
          <a:xfrm>
            <a:off x="1" y="779062"/>
            <a:ext cx="12204700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4A25E4-00F4-4516-AB91-1341F89B4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A0545-7058-4CEC-B8A6-71D875CC9020}" type="datetime1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006322-601B-408A-BCBA-5FA74715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CDC3F2-0455-4972-A202-4A4F3529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BDA4-961D-469B-A700-1FFB1F05BED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87110E3B-8F0B-43CD-931E-01F11523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541" y="184935"/>
            <a:ext cx="9685179" cy="554384"/>
          </a:xfrm>
        </p:spPr>
        <p:txBody>
          <a:bodyPr>
            <a:normAutofit/>
          </a:bodyPr>
          <a:lstStyle>
            <a:lvl1pPr>
              <a:defRPr sz="2000" b="1">
                <a:solidFill>
                  <a:srgbClr val="0024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7292C8-3C2F-4209-BAD6-745523A73E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1" y="144858"/>
            <a:ext cx="594461" cy="594461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8336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9117E53C-2765-420C-91A8-4C1D03ECE1DA}"/>
              </a:ext>
            </a:extLst>
          </p:cNvPr>
          <p:cNvSpPr/>
          <p:nvPr userDrawn="1"/>
        </p:nvSpPr>
        <p:spPr>
          <a:xfrm>
            <a:off x="155171" y="166256"/>
            <a:ext cx="11848408" cy="6555221"/>
          </a:xfrm>
          <a:prstGeom prst="rect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B9662-4CBA-475B-A2B3-0E8EF0FD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4936-0C2E-4997-868E-A2D013CF7B8C}" type="datetime1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C43A0-5D57-47C8-B098-4EC588276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0E144-1F34-4B3A-8CEA-A814A1BD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BDA4-961D-469B-A700-1FFB1F05BED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458A529-A5D4-4D8A-B416-BD8A3E4B2227}"/>
              </a:ext>
            </a:extLst>
          </p:cNvPr>
          <p:cNvGrpSpPr/>
          <p:nvPr userDrawn="1"/>
        </p:nvGrpSpPr>
        <p:grpSpPr>
          <a:xfrm>
            <a:off x="4842376" y="1478108"/>
            <a:ext cx="2371899" cy="3726695"/>
            <a:chOff x="3437083" y="1122218"/>
            <a:chExt cx="1778924" cy="37266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F00369C-91F1-4554-A727-743E9883B8FE}"/>
                </a:ext>
              </a:extLst>
            </p:cNvPr>
            <p:cNvGrpSpPr/>
            <p:nvPr userDrawn="1"/>
          </p:nvGrpSpPr>
          <p:grpSpPr>
            <a:xfrm>
              <a:off x="3437083" y="1122218"/>
              <a:ext cx="1778924" cy="3726695"/>
              <a:chOff x="3437083" y="1122218"/>
              <a:chExt cx="1778924" cy="3726695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2C88320B-45FC-420D-A26A-3A1145E88BE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882044" y="1122218"/>
                <a:ext cx="914400" cy="0"/>
              </a:xfrm>
              <a:prstGeom prst="line">
                <a:avLst/>
              </a:prstGeom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81AAE523-CE4D-42E4-BDB3-183405E87F6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 flipV="1">
                <a:off x="4352190" y="1122218"/>
                <a:ext cx="3679" cy="3718610"/>
              </a:xfrm>
              <a:prstGeom prst="line">
                <a:avLst/>
              </a:prstGeom>
              <a:ln w="381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31B8CEE7-1C65-4B8D-AFAB-FF68DEAA65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437083" y="4848913"/>
                <a:ext cx="1778924" cy="0"/>
              </a:xfrm>
              <a:prstGeom prst="line">
                <a:avLst/>
              </a:prstGeom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0644AF1F-FAEA-4CF0-B7F5-7027566BE23F}"/>
                </a:ext>
              </a:extLst>
            </p:cNvPr>
            <p:cNvGrpSpPr/>
            <p:nvPr userDrawn="1"/>
          </p:nvGrpSpPr>
          <p:grpSpPr>
            <a:xfrm>
              <a:off x="4064925" y="1501618"/>
              <a:ext cx="561584" cy="2966397"/>
              <a:chOff x="4064925" y="1501618"/>
              <a:chExt cx="561584" cy="2966397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CC2D262-B5C5-473E-9B53-274D5D923F92}"/>
                  </a:ext>
                </a:extLst>
              </p:cNvPr>
              <p:cNvSpPr/>
              <p:nvPr userDrawn="1"/>
            </p:nvSpPr>
            <p:spPr>
              <a:xfrm>
                <a:off x="4064925" y="1501618"/>
                <a:ext cx="548638" cy="52564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1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FECD895-8C91-491F-BE79-BE50E92A310F}"/>
                  </a:ext>
                </a:extLst>
              </p:cNvPr>
              <p:cNvSpPr/>
              <p:nvPr userDrawn="1"/>
            </p:nvSpPr>
            <p:spPr>
              <a:xfrm>
                <a:off x="4064925" y="2319059"/>
                <a:ext cx="548638" cy="52564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1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31F0328-D5CE-430E-A9EA-C906D833F971}"/>
                  </a:ext>
                </a:extLst>
              </p:cNvPr>
              <p:cNvSpPr/>
              <p:nvPr userDrawn="1"/>
            </p:nvSpPr>
            <p:spPr>
              <a:xfrm>
                <a:off x="4064925" y="3130716"/>
                <a:ext cx="548638" cy="52564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r>
                  <a:rPr lang="en-US" altLang="zh-CN" sz="18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1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F11234F-A324-4CCD-8AEC-806982DA33C0}"/>
                  </a:ext>
                </a:extLst>
              </p:cNvPr>
              <p:cNvSpPr/>
              <p:nvPr userDrawn="1"/>
            </p:nvSpPr>
            <p:spPr>
              <a:xfrm>
                <a:off x="4077871" y="3942373"/>
                <a:ext cx="548638" cy="52564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r>
                  <a:rPr lang="en-US" altLang="zh-CN" sz="18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1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CEC90717-EB23-4AC3-97A0-921D52D908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94" y="714211"/>
            <a:ext cx="594461" cy="594461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852516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B9662-4CBA-475B-A2B3-0E8EF0FD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4936-0C2E-4997-868E-A2D013CF7B8C}" type="datetime1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C43A0-5D57-47C8-B098-4EC588276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0E144-1F34-4B3A-8CEA-A814A1BD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BDA4-961D-469B-A700-1FFB1F05BED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E32CFDC-5B56-4429-B49C-501DD30B044A}"/>
              </a:ext>
            </a:extLst>
          </p:cNvPr>
          <p:cNvGrpSpPr/>
          <p:nvPr userDrawn="1"/>
        </p:nvGrpSpPr>
        <p:grpSpPr>
          <a:xfrm>
            <a:off x="836558" y="2194560"/>
            <a:ext cx="10666845" cy="2385755"/>
            <a:chOff x="569227" y="2036616"/>
            <a:chExt cx="8000134" cy="238575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463CEA4-1DB9-4DA0-BC06-3DBA867B039C}"/>
                </a:ext>
              </a:extLst>
            </p:cNvPr>
            <p:cNvSpPr/>
            <p:nvPr userDrawn="1"/>
          </p:nvSpPr>
          <p:spPr>
            <a:xfrm>
              <a:off x="933926" y="2036618"/>
              <a:ext cx="7439891" cy="238575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48BD79D-B575-4AAC-BE25-F6E4B09285B5}"/>
                </a:ext>
              </a:extLst>
            </p:cNvPr>
            <p:cNvSpPr/>
            <p:nvPr userDrawn="1"/>
          </p:nvSpPr>
          <p:spPr>
            <a:xfrm>
              <a:off x="569227" y="2036617"/>
              <a:ext cx="401911" cy="2385753"/>
            </a:xfrm>
            <a:prstGeom prst="rect">
              <a:avLst/>
            </a:prstGeom>
            <a:solidFill>
              <a:srgbClr val="405B82"/>
            </a:solidFill>
            <a:ln w="38100">
              <a:solidFill>
                <a:srgbClr val="405B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571C0AD-9562-4929-8F57-76EA82AD38C0}"/>
                </a:ext>
              </a:extLst>
            </p:cNvPr>
            <p:cNvSpPr/>
            <p:nvPr userDrawn="1"/>
          </p:nvSpPr>
          <p:spPr>
            <a:xfrm>
              <a:off x="8167450" y="2036616"/>
              <a:ext cx="401911" cy="2385753"/>
            </a:xfrm>
            <a:prstGeom prst="rect">
              <a:avLst/>
            </a:prstGeom>
            <a:solidFill>
              <a:srgbClr val="405B82"/>
            </a:solidFill>
            <a:ln w="38100">
              <a:solidFill>
                <a:srgbClr val="405B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5A9A05A0-FF89-4DED-8F7E-C6C69FF46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045" y="164895"/>
            <a:ext cx="594461" cy="594461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203916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EC136-707A-6364-517C-CA6E5B97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8C62C1-5929-7501-A61C-9A8C47E76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2D140-99C2-DDAA-3E78-19D4B071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97B1-6BF3-B84F-8B59-C30B1AD8E658}" type="datetimeFigureOut">
              <a:rPr kumimoji="1" lang="zh-CN" altLang="en-US" smtClean="0"/>
              <a:t>2024/10/17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40276-1FBC-3F75-89F5-424C6BCB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C26FF-EE21-D6EE-2207-5D9EE2F4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05BB-16E6-2F49-B54E-942082D88D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74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20858-6A9E-4303-9D74-B740782B542A}" type="datetime1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767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CBDA4-961D-469B-A700-1FFB1F05BE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1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56" r:id="rId3"/>
    <p:sldLayoutId id="2147483657" r:id="rId4"/>
    <p:sldLayoutId id="214748367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ouyuheng2003/C-sharp-202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1AC74E7D-2F4D-4094-A737-5D20DF591054}"/>
              </a:ext>
            </a:extLst>
          </p:cNvPr>
          <p:cNvSpPr txBox="1"/>
          <p:nvPr/>
        </p:nvSpPr>
        <p:spPr>
          <a:xfrm>
            <a:off x="683307" y="2796345"/>
            <a:ext cx="10825384" cy="768415"/>
          </a:xfrm>
          <a:prstGeom prst="rect">
            <a:avLst/>
          </a:prstGeom>
          <a:noFill/>
          <a:effectLst>
            <a:innerShdw blurRad="63500" dist="177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000" b="1">
                <a:solidFill>
                  <a:srgbClr val="405B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000" b="1">
                <a:solidFill>
                  <a:srgbClr val="405B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sz="4000" b="1">
                <a:solidFill>
                  <a:srgbClr val="405B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的抽题系统开发</a:t>
            </a:r>
            <a:endParaRPr lang="zh-CN" altLang="en-US" sz="4000" b="1" dirty="0">
              <a:solidFill>
                <a:srgbClr val="405B8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713CAF-2FC1-4011-B6C8-CBDA3C43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BDA4-961D-469B-A700-1FFB1F05BED7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49007907-BD26-4C9B-866D-73D7C32B466A}"/>
              </a:ext>
            </a:extLst>
          </p:cNvPr>
          <p:cNvSpPr/>
          <p:nvPr/>
        </p:nvSpPr>
        <p:spPr>
          <a:xfrm>
            <a:off x="3814439" y="1"/>
            <a:ext cx="4563122" cy="1633117"/>
          </a:xfrm>
          <a:custGeom>
            <a:avLst/>
            <a:gdLst>
              <a:gd name="connsiteX0" fmla="*/ 0 w 4563122"/>
              <a:gd name="connsiteY0" fmla="*/ 0 h 1633117"/>
              <a:gd name="connsiteX1" fmla="*/ 4563122 w 4563122"/>
              <a:gd name="connsiteY1" fmla="*/ 0 h 1633117"/>
              <a:gd name="connsiteX2" fmla="*/ 4563122 w 4563122"/>
              <a:gd name="connsiteY2" fmla="*/ 1256885 h 1633117"/>
              <a:gd name="connsiteX3" fmla="*/ 4154751 w 4563122"/>
              <a:gd name="connsiteY3" fmla="*/ 1633117 h 1633117"/>
              <a:gd name="connsiteX4" fmla="*/ 408373 w 4563122"/>
              <a:gd name="connsiteY4" fmla="*/ 1633117 h 1633117"/>
              <a:gd name="connsiteX5" fmla="*/ 0 w 4563122"/>
              <a:gd name="connsiteY5" fmla="*/ 1256883 h 1633117"/>
              <a:gd name="connsiteX6" fmla="*/ 0 w 4563122"/>
              <a:gd name="connsiteY6" fmla="*/ 0 h 1633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3122" h="1633117">
                <a:moveTo>
                  <a:pt x="0" y="0"/>
                </a:moveTo>
                <a:lnTo>
                  <a:pt x="4563122" y="0"/>
                </a:lnTo>
                <a:lnTo>
                  <a:pt x="4563122" y="1256885"/>
                </a:lnTo>
                <a:lnTo>
                  <a:pt x="4154751" y="1633117"/>
                </a:lnTo>
                <a:lnTo>
                  <a:pt x="408373" y="1633117"/>
                </a:lnTo>
                <a:lnTo>
                  <a:pt x="0" y="1256883"/>
                </a:lnTo>
                <a:lnTo>
                  <a:pt x="0" y="0"/>
                </a:lnTo>
                <a:close/>
              </a:path>
            </a:pathLst>
          </a:custGeom>
          <a:solidFill>
            <a:srgbClr val="405B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A0E041F-8AF6-43A4-AED1-35C1B6120CFD}"/>
              </a:ext>
            </a:extLst>
          </p:cNvPr>
          <p:cNvGrpSpPr/>
          <p:nvPr/>
        </p:nvGrpSpPr>
        <p:grpSpPr>
          <a:xfrm>
            <a:off x="5425313" y="962431"/>
            <a:ext cx="1341374" cy="1341374"/>
            <a:chOff x="4766650" y="1647730"/>
            <a:chExt cx="1330859" cy="1330859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4EA8013-2267-4FF5-9C99-1A085EC08824}"/>
                </a:ext>
              </a:extLst>
            </p:cNvPr>
            <p:cNvSpPr/>
            <p:nvPr/>
          </p:nvSpPr>
          <p:spPr>
            <a:xfrm>
              <a:off x="4766650" y="1647730"/>
              <a:ext cx="1330859" cy="13308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43F5639-0DFE-4CA7-8632-5E70394F6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3378" y="1744458"/>
              <a:ext cx="1137402" cy="1137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7244687-1B7F-49ED-A0A9-B3A2B4FFCCE3}"/>
              </a:ext>
            </a:extLst>
          </p:cNvPr>
          <p:cNvGrpSpPr/>
          <p:nvPr/>
        </p:nvGrpSpPr>
        <p:grpSpPr>
          <a:xfrm>
            <a:off x="199749" y="4235447"/>
            <a:ext cx="11792500" cy="2120902"/>
            <a:chOff x="195309" y="3995973"/>
            <a:chExt cx="11792500" cy="2120902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DBF0E30-07AF-4879-B220-CD623FFF6DAF}"/>
                </a:ext>
              </a:extLst>
            </p:cNvPr>
            <p:cNvGrpSpPr/>
            <p:nvPr/>
          </p:nvGrpSpPr>
          <p:grpSpPr>
            <a:xfrm>
              <a:off x="195309" y="5033565"/>
              <a:ext cx="11792500" cy="45719"/>
              <a:chOff x="-1328690" y="4731798"/>
              <a:chExt cx="11792500" cy="45719"/>
            </a:xfrm>
            <a:solidFill>
              <a:srgbClr val="405B82"/>
            </a:solidFill>
          </p:grpSpPr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4BF3D510-4A74-4C5A-BAD8-BAA5FDCFAA9A}"/>
                  </a:ext>
                </a:extLst>
              </p:cNvPr>
              <p:cNvSpPr/>
              <p:nvPr/>
            </p:nvSpPr>
            <p:spPr>
              <a:xfrm>
                <a:off x="-1328690" y="4731798"/>
                <a:ext cx="4078548" cy="45719"/>
              </a:xfrm>
              <a:custGeom>
                <a:avLst/>
                <a:gdLst>
                  <a:gd name="connsiteX0" fmla="*/ 0 w 2590060"/>
                  <a:gd name="connsiteY0" fmla="*/ 0 h 45719"/>
                  <a:gd name="connsiteX1" fmla="*/ 2590060 w 2590060"/>
                  <a:gd name="connsiteY1" fmla="*/ 0 h 45719"/>
                  <a:gd name="connsiteX2" fmla="*/ 2590060 w 2590060"/>
                  <a:gd name="connsiteY2" fmla="*/ 45719 h 45719"/>
                  <a:gd name="connsiteX3" fmla="*/ 0 w 2590060"/>
                  <a:gd name="connsiteY3" fmla="*/ 45719 h 45719"/>
                  <a:gd name="connsiteX4" fmla="*/ 0 w 2590060"/>
                  <a:gd name="connsiteY4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0060" h="45719">
                    <a:moveTo>
                      <a:pt x="0" y="0"/>
                    </a:moveTo>
                    <a:lnTo>
                      <a:pt x="2590060" y="0"/>
                    </a:lnTo>
                    <a:lnTo>
                      <a:pt x="2590060" y="45719"/>
                    </a:lnTo>
                    <a:lnTo>
                      <a:pt x="0" y="457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1290D213-C8C7-43B4-BBFB-141AF06A42A2}"/>
                  </a:ext>
                </a:extLst>
              </p:cNvPr>
              <p:cNvSpPr/>
              <p:nvPr/>
            </p:nvSpPr>
            <p:spPr>
              <a:xfrm>
                <a:off x="6385263" y="4731798"/>
                <a:ext cx="4078547" cy="45719"/>
              </a:xfrm>
              <a:custGeom>
                <a:avLst/>
                <a:gdLst>
                  <a:gd name="connsiteX0" fmla="*/ 0 w 2590060"/>
                  <a:gd name="connsiteY0" fmla="*/ 0 h 45719"/>
                  <a:gd name="connsiteX1" fmla="*/ 2590060 w 2590060"/>
                  <a:gd name="connsiteY1" fmla="*/ 0 h 45719"/>
                  <a:gd name="connsiteX2" fmla="*/ 2590060 w 2590060"/>
                  <a:gd name="connsiteY2" fmla="*/ 45719 h 45719"/>
                  <a:gd name="connsiteX3" fmla="*/ 0 w 2590060"/>
                  <a:gd name="connsiteY3" fmla="*/ 45719 h 45719"/>
                  <a:gd name="connsiteX4" fmla="*/ 0 w 2590060"/>
                  <a:gd name="connsiteY4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0060" h="45719">
                    <a:moveTo>
                      <a:pt x="0" y="0"/>
                    </a:moveTo>
                    <a:lnTo>
                      <a:pt x="2590060" y="0"/>
                    </a:lnTo>
                    <a:lnTo>
                      <a:pt x="2590060" y="45719"/>
                    </a:lnTo>
                    <a:lnTo>
                      <a:pt x="0" y="457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7C62CE4-A798-415E-BDEB-DF8ECCF1EE32}"/>
                </a:ext>
              </a:extLst>
            </p:cNvPr>
            <p:cNvSpPr txBox="1"/>
            <p:nvPr/>
          </p:nvSpPr>
          <p:spPr>
            <a:xfrm>
              <a:off x="3477250" y="3995973"/>
              <a:ext cx="5228620" cy="2120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405B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吉林大学计算机学院 </a:t>
              </a:r>
              <a:endParaRPr lang="en-US" altLang="zh-CN" b="1" dirty="0">
                <a:solidFill>
                  <a:srgbClr val="405B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b="1">
                  <a:solidFill>
                    <a:srgbClr val="405B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21210613 </a:t>
              </a:r>
              <a:r>
                <a:rPr lang="zh-CN" altLang="en-US" b="1">
                  <a:solidFill>
                    <a:srgbClr val="405B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马周原</a:t>
              </a:r>
              <a:endParaRPr lang="en-US" altLang="zh-CN" b="1">
                <a:solidFill>
                  <a:srgbClr val="405B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b="1">
                  <a:solidFill>
                    <a:srgbClr val="405B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55210916 </a:t>
              </a:r>
              <a:r>
                <a:rPr lang="zh-CN" altLang="en-US" b="1">
                  <a:solidFill>
                    <a:srgbClr val="405B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周宇恒</a:t>
              </a:r>
              <a:endParaRPr lang="en-US" altLang="zh-CN" b="1">
                <a:solidFill>
                  <a:srgbClr val="405B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b="1">
                  <a:solidFill>
                    <a:srgbClr val="405B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21210713 </a:t>
              </a:r>
              <a:r>
                <a:rPr lang="zh-CN" altLang="en-US" b="1">
                  <a:solidFill>
                    <a:srgbClr val="405B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李光赫</a:t>
              </a:r>
              <a:endParaRPr lang="en-US" altLang="zh-CN" b="1">
                <a:solidFill>
                  <a:srgbClr val="405B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b="1">
                  <a:solidFill>
                    <a:srgbClr val="405B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19210215 </a:t>
              </a:r>
              <a:r>
                <a:rPr lang="zh-CN" altLang="en-US" b="1">
                  <a:solidFill>
                    <a:srgbClr val="405B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邹坤成</a:t>
              </a:r>
              <a:endParaRPr lang="zh-CN" altLang="en-US" b="1" dirty="0">
                <a:solidFill>
                  <a:srgbClr val="405B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3910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10">
            <a:extLst>
              <a:ext uri="{FF2B5EF4-FFF2-40B4-BE49-F238E27FC236}">
                <a16:creationId xmlns:a16="http://schemas.microsoft.com/office/drawing/2014/main" id="{809EA079-8B82-2D57-169E-046275FAAA27}"/>
              </a:ext>
            </a:extLst>
          </p:cNvPr>
          <p:cNvSpPr/>
          <p:nvPr/>
        </p:nvSpPr>
        <p:spPr>
          <a:xfrm>
            <a:off x="7203991" y="633768"/>
            <a:ext cx="1828800" cy="788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打开程序</a:t>
            </a:r>
            <a:endParaRPr kumimoji="1" lang="zh-CN" altLang="en-US" dirty="0"/>
          </a:p>
        </p:txBody>
      </p:sp>
      <p:sp>
        <p:nvSpPr>
          <p:cNvPr id="12" name="圆角矩形 15">
            <a:extLst>
              <a:ext uri="{FF2B5EF4-FFF2-40B4-BE49-F238E27FC236}">
                <a16:creationId xmlns:a16="http://schemas.microsoft.com/office/drawing/2014/main" id="{414736F5-5094-B7BC-6271-3DB3CF59EDEA}"/>
              </a:ext>
            </a:extLst>
          </p:cNvPr>
          <p:cNvSpPr/>
          <p:nvPr/>
        </p:nvSpPr>
        <p:spPr>
          <a:xfrm>
            <a:off x="7521215" y="4149146"/>
            <a:ext cx="1194352" cy="4183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bg1"/>
                </a:solidFill>
              </a:rPr>
              <a:t>随机抽题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ECCFAF54-322F-8F74-D3FD-2C4863F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状态维护</a:t>
            </a:r>
            <a:r>
              <a:rPr kumimoji="1" lang="en-US" altLang="zh-CN"/>
              <a:t>-</a:t>
            </a:r>
            <a:r>
              <a:rPr kumimoji="1" lang="zh-CN" altLang="en-US"/>
              <a:t>状态保存</a:t>
            </a:r>
            <a:endParaRPr kumimoji="1"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8820197-CFD2-5C4B-B361-1B17D2B34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33" y="1674733"/>
            <a:ext cx="5687013" cy="3161153"/>
          </a:xfrm>
          <a:prstGeom prst="rect">
            <a:avLst/>
          </a:prstGeom>
        </p:spPr>
      </p:pic>
      <p:sp>
        <p:nvSpPr>
          <p:cNvPr id="22" name="箭头: 下 21">
            <a:extLst>
              <a:ext uri="{FF2B5EF4-FFF2-40B4-BE49-F238E27FC236}">
                <a16:creationId xmlns:a16="http://schemas.microsoft.com/office/drawing/2014/main" id="{6F9AB194-D575-3974-8AD5-A69317A2BF21}"/>
              </a:ext>
            </a:extLst>
          </p:cNvPr>
          <p:cNvSpPr/>
          <p:nvPr/>
        </p:nvSpPr>
        <p:spPr>
          <a:xfrm rot="10800000">
            <a:off x="1797595" y="3830956"/>
            <a:ext cx="533912" cy="200986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10">
            <a:extLst>
              <a:ext uri="{FF2B5EF4-FFF2-40B4-BE49-F238E27FC236}">
                <a16:creationId xmlns:a16="http://schemas.microsoft.com/office/drawing/2014/main" id="{C60E027A-F6E3-E9EC-6DF3-B7475EDEF35F}"/>
              </a:ext>
            </a:extLst>
          </p:cNvPr>
          <p:cNvSpPr/>
          <p:nvPr/>
        </p:nvSpPr>
        <p:spPr>
          <a:xfrm>
            <a:off x="7203991" y="5704599"/>
            <a:ext cx="1828800" cy="788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关闭程序</a:t>
            </a:r>
            <a:endParaRPr kumimoji="1" lang="zh-CN" altLang="en-US" dirty="0"/>
          </a:p>
        </p:txBody>
      </p:sp>
      <p:sp>
        <p:nvSpPr>
          <p:cNvPr id="24" name="圆角矩形 15">
            <a:extLst>
              <a:ext uri="{FF2B5EF4-FFF2-40B4-BE49-F238E27FC236}">
                <a16:creationId xmlns:a16="http://schemas.microsoft.com/office/drawing/2014/main" id="{C214F791-E5A9-2104-6C63-EB0619ECBE71}"/>
              </a:ext>
            </a:extLst>
          </p:cNvPr>
          <p:cNvSpPr/>
          <p:nvPr/>
        </p:nvSpPr>
        <p:spPr>
          <a:xfrm>
            <a:off x="7521215" y="2576401"/>
            <a:ext cx="1194352" cy="4183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bg1"/>
                </a:solidFill>
              </a:rPr>
              <a:t>记录恢复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A09D2F9C-6EB0-851E-E979-2AFF93F976B8}"/>
              </a:ext>
            </a:extLst>
          </p:cNvPr>
          <p:cNvSpPr/>
          <p:nvPr/>
        </p:nvSpPr>
        <p:spPr>
          <a:xfrm>
            <a:off x="7922010" y="1532817"/>
            <a:ext cx="392762" cy="9328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85EE7F3D-DEAB-5D2B-B875-DB7AFACF37BC}"/>
              </a:ext>
            </a:extLst>
          </p:cNvPr>
          <p:cNvSpPr/>
          <p:nvPr/>
        </p:nvSpPr>
        <p:spPr>
          <a:xfrm>
            <a:off x="7922010" y="3105562"/>
            <a:ext cx="392762" cy="9328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61402A63-0943-305E-AD51-5768A812E442}"/>
              </a:ext>
            </a:extLst>
          </p:cNvPr>
          <p:cNvSpPr/>
          <p:nvPr/>
        </p:nvSpPr>
        <p:spPr>
          <a:xfrm>
            <a:off x="7922010" y="4669661"/>
            <a:ext cx="392762" cy="9328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文档 27">
            <a:extLst>
              <a:ext uri="{FF2B5EF4-FFF2-40B4-BE49-F238E27FC236}">
                <a16:creationId xmlns:a16="http://schemas.microsoft.com/office/drawing/2014/main" id="{31B921B2-7508-4B67-20BF-035F925800E7}"/>
              </a:ext>
            </a:extLst>
          </p:cNvPr>
          <p:cNvSpPr/>
          <p:nvPr/>
        </p:nvSpPr>
        <p:spPr>
          <a:xfrm>
            <a:off x="10445025" y="3160948"/>
            <a:ext cx="1080097" cy="82203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seed.txt</a:t>
            </a:r>
            <a:endParaRPr lang="zh-CN" altLang="en-US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6CF6A44A-2EEB-EF70-8593-9F19CBD63AC8}"/>
              </a:ext>
            </a:extLst>
          </p:cNvPr>
          <p:cNvSpPr/>
          <p:nvPr/>
        </p:nvSpPr>
        <p:spPr>
          <a:xfrm rot="12213988">
            <a:off x="8808193" y="2827753"/>
            <a:ext cx="1638555" cy="3331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4834D5BF-0FB2-B613-65B4-568F12E3968A}"/>
              </a:ext>
            </a:extLst>
          </p:cNvPr>
          <p:cNvSpPr/>
          <p:nvPr/>
        </p:nvSpPr>
        <p:spPr>
          <a:xfrm rot="19813909">
            <a:off x="8831866" y="3951685"/>
            <a:ext cx="1638555" cy="3331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FB6877A-7E3E-C003-5B78-03B74C51AAEB}"/>
              </a:ext>
            </a:extLst>
          </p:cNvPr>
          <p:cNvSpPr txBox="1"/>
          <p:nvPr/>
        </p:nvSpPr>
        <p:spPr>
          <a:xfrm>
            <a:off x="9496300" y="2465628"/>
            <a:ext cx="67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读取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D042906-1CEA-13FC-E182-9CF5D65DD769}"/>
              </a:ext>
            </a:extLst>
          </p:cNvPr>
          <p:cNvSpPr txBox="1"/>
          <p:nvPr/>
        </p:nvSpPr>
        <p:spPr>
          <a:xfrm>
            <a:off x="9627470" y="4303408"/>
            <a:ext cx="67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写入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277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5104F-2D8C-A864-7F3B-660D90439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8B290-C582-2EBB-1C82-316CB2EA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状态维护</a:t>
            </a:r>
            <a:r>
              <a:rPr kumimoji="1" lang="en-US" altLang="zh-CN"/>
              <a:t>-</a:t>
            </a:r>
            <a:r>
              <a:rPr kumimoji="1" lang="zh-CN" altLang="en-US"/>
              <a:t>确定性抽题过程</a:t>
            </a:r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0C6C4AC-50FB-8690-0F6E-49322A57A988}"/>
              </a:ext>
            </a:extLst>
          </p:cNvPr>
          <p:cNvGrpSpPr/>
          <p:nvPr/>
        </p:nvGrpSpPr>
        <p:grpSpPr>
          <a:xfrm>
            <a:off x="885368" y="2199543"/>
            <a:ext cx="2297249" cy="2534514"/>
            <a:chOff x="6724013" y="1690688"/>
            <a:chExt cx="3798750" cy="3402919"/>
          </a:xfrm>
        </p:grpSpPr>
        <p:sp>
          <p:nvSpPr>
            <p:cNvPr id="4" name="矩形: 一个圆顶角，剪去另一个顶角 3">
              <a:extLst>
                <a:ext uri="{FF2B5EF4-FFF2-40B4-BE49-F238E27FC236}">
                  <a16:creationId xmlns:a16="http://schemas.microsoft.com/office/drawing/2014/main" id="{0D8AB442-B576-B3A6-80E7-0EF5C8DF3904}"/>
                </a:ext>
              </a:extLst>
            </p:cNvPr>
            <p:cNvSpPr/>
            <p:nvPr/>
          </p:nvSpPr>
          <p:spPr>
            <a:xfrm>
              <a:off x="6724014" y="1690688"/>
              <a:ext cx="1540365" cy="902126"/>
            </a:xfrm>
            <a:prstGeom prst="snip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题库</a:t>
              </a:r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5" name="矩形: 一个圆顶角，剪去另一个顶角 4">
              <a:extLst>
                <a:ext uri="{FF2B5EF4-FFF2-40B4-BE49-F238E27FC236}">
                  <a16:creationId xmlns:a16="http://schemas.microsoft.com/office/drawing/2014/main" id="{FB519B23-D17D-C5A9-8A9A-B439F8C3A23F}"/>
                </a:ext>
              </a:extLst>
            </p:cNvPr>
            <p:cNvSpPr/>
            <p:nvPr/>
          </p:nvSpPr>
          <p:spPr>
            <a:xfrm>
              <a:off x="6724013" y="2941084"/>
              <a:ext cx="1540365" cy="902126"/>
            </a:xfrm>
            <a:prstGeom prst="snip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题库</a:t>
              </a:r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6" name="矩形: 一个圆顶角，剪去另一个顶角 5">
              <a:extLst>
                <a:ext uri="{FF2B5EF4-FFF2-40B4-BE49-F238E27FC236}">
                  <a16:creationId xmlns:a16="http://schemas.microsoft.com/office/drawing/2014/main" id="{A95CB46F-55F0-A832-2E7B-E918F755317A}"/>
                </a:ext>
              </a:extLst>
            </p:cNvPr>
            <p:cNvSpPr/>
            <p:nvPr/>
          </p:nvSpPr>
          <p:spPr>
            <a:xfrm>
              <a:off x="6724013" y="4191481"/>
              <a:ext cx="1540365" cy="902126"/>
            </a:xfrm>
            <a:prstGeom prst="snip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题库</a:t>
              </a:r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3534613-058F-5F6E-33F7-DE3173F73559}"/>
                </a:ext>
              </a:extLst>
            </p:cNvPr>
            <p:cNvSpPr txBox="1"/>
            <p:nvPr/>
          </p:nvSpPr>
          <p:spPr>
            <a:xfrm>
              <a:off x="8328973" y="2045727"/>
              <a:ext cx="2193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/>
                <a:t>编号范围：</a:t>
              </a:r>
              <a:r>
                <a:rPr kumimoji="1" lang="en-US" altLang="zh-CN"/>
                <a:t>1~10</a:t>
              </a:r>
              <a:endParaRPr kumimoji="1"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D606DE9-3C17-8B77-9756-A6642CC0160B}"/>
                </a:ext>
              </a:extLst>
            </p:cNvPr>
            <p:cNvSpPr txBox="1"/>
            <p:nvPr/>
          </p:nvSpPr>
          <p:spPr>
            <a:xfrm>
              <a:off x="8328973" y="3207481"/>
              <a:ext cx="2193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/>
                <a:t>编号范围：</a:t>
              </a:r>
              <a:r>
                <a:rPr kumimoji="1" lang="en-US" altLang="zh-CN"/>
                <a:t>11~30</a:t>
              </a:r>
              <a:endParaRPr kumimoji="1"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D7921A8-364C-EF33-34D1-B36232A47B74}"/>
                </a:ext>
              </a:extLst>
            </p:cNvPr>
            <p:cNvSpPr txBox="1"/>
            <p:nvPr/>
          </p:nvSpPr>
          <p:spPr>
            <a:xfrm>
              <a:off x="8328973" y="4457878"/>
              <a:ext cx="2193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/>
                <a:t>编号范围：</a:t>
              </a:r>
              <a:r>
                <a:rPr kumimoji="1" lang="en-US" altLang="zh-CN"/>
                <a:t>31~35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5966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C7997-D33C-9A15-C1D2-19202FB23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C5137-B1FD-7D6B-3D49-62AB4B4D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状态维护</a:t>
            </a:r>
            <a:r>
              <a:rPr kumimoji="1" lang="en-US" altLang="zh-CN"/>
              <a:t>-</a:t>
            </a:r>
            <a:r>
              <a:rPr kumimoji="1" lang="zh-CN" altLang="en-US"/>
              <a:t>确定性抽题过程</a:t>
            </a:r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B8383B9-DD01-AF01-108F-E8CA8A7DAFD7}"/>
              </a:ext>
            </a:extLst>
          </p:cNvPr>
          <p:cNvGrpSpPr/>
          <p:nvPr/>
        </p:nvGrpSpPr>
        <p:grpSpPr>
          <a:xfrm>
            <a:off x="719671" y="3060786"/>
            <a:ext cx="2297249" cy="2534514"/>
            <a:chOff x="6724013" y="1690688"/>
            <a:chExt cx="3798750" cy="3402919"/>
          </a:xfrm>
        </p:grpSpPr>
        <p:sp>
          <p:nvSpPr>
            <p:cNvPr id="4" name="矩形: 一个圆顶角，剪去另一个顶角 3">
              <a:extLst>
                <a:ext uri="{FF2B5EF4-FFF2-40B4-BE49-F238E27FC236}">
                  <a16:creationId xmlns:a16="http://schemas.microsoft.com/office/drawing/2014/main" id="{31888DD4-869B-D4DF-43EA-756DC38519A1}"/>
                </a:ext>
              </a:extLst>
            </p:cNvPr>
            <p:cNvSpPr/>
            <p:nvPr/>
          </p:nvSpPr>
          <p:spPr>
            <a:xfrm>
              <a:off x="6724014" y="1690688"/>
              <a:ext cx="1540365" cy="902126"/>
            </a:xfrm>
            <a:prstGeom prst="snip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题库</a:t>
              </a:r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5" name="矩形: 一个圆顶角，剪去另一个顶角 4">
              <a:extLst>
                <a:ext uri="{FF2B5EF4-FFF2-40B4-BE49-F238E27FC236}">
                  <a16:creationId xmlns:a16="http://schemas.microsoft.com/office/drawing/2014/main" id="{9F6960D8-85FD-3545-0BD3-D84075D3F4F7}"/>
                </a:ext>
              </a:extLst>
            </p:cNvPr>
            <p:cNvSpPr/>
            <p:nvPr/>
          </p:nvSpPr>
          <p:spPr>
            <a:xfrm>
              <a:off x="6724013" y="2941084"/>
              <a:ext cx="1540365" cy="902126"/>
            </a:xfrm>
            <a:prstGeom prst="snip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题库</a:t>
              </a:r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6" name="矩形: 一个圆顶角，剪去另一个顶角 5">
              <a:extLst>
                <a:ext uri="{FF2B5EF4-FFF2-40B4-BE49-F238E27FC236}">
                  <a16:creationId xmlns:a16="http://schemas.microsoft.com/office/drawing/2014/main" id="{C967751E-8E44-B9B9-A852-E0DF55C54E18}"/>
                </a:ext>
              </a:extLst>
            </p:cNvPr>
            <p:cNvSpPr/>
            <p:nvPr/>
          </p:nvSpPr>
          <p:spPr>
            <a:xfrm>
              <a:off x="6724013" y="4191481"/>
              <a:ext cx="1540365" cy="902126"/>
            </a:xfrm>
            <a:prstGeom prst="snip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题库</a:t>
              </a:r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F05ECBD-307F-8CCB-C4C2-9F62B3FF8E82}"/>
                </a:ext>
              </a:extLst>
            </p:cNvPr>
            <p:cNvSpPr txBox="1"/>
            <p:nvPr/>
          </p:nvSpPr>
          <p:spPr>
            <a:xfrm>
              <a:off x="8328973" y="2045727"/>
              <a:ext cx="2193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/>
                <a:t>编号范围：</a:t>
              </a:r>
              <a:r>
                <a:rPr kumimoji="1" lang="en-US" altLang="zh-CN"/>
                <a:t>1~10</a:t>
              </a:r>
              <a:endParaRPr kumimoji="1"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8414B2F-E943-65B8-65D5-8F7ABD79A0D0}"/>
                </a:ext>
              </a:extLst>
            </p:cNvPr>
            <p:cNvSpPr txBox="1"/>
            <p:nvPr/>
          </p:nvSpPr>
          <p:spPr>
            <a:xfrm>
              <a:off x="8328973" y="3207481"/>
              <a:ext cx="2193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/>
                <a:t>编号范围：</a:t>
              </a:r>
              <a:r>
                <a:rPr kumimoji="1" lang="en-US" altLang="zh-CN"/>
                <a:t>11~30</a:t>
              </a:r>
              <a:endParaRPr kumimoji="1"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C6B4FC5-582B-D0EA-369E-D64280A260A7}"/>
                </a:ext>
              </a:extLst>
            </p:cNvPr>
            <p:cNvSpPr txBox="1"/>
            <p:nvPr/>
          </p:nvSpPr>
          <p:spPr>
            <a:xfrm>
              <a:off x="8328973" y="4457878"/>
              <a:ext cx="2193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/>
                <a:t>编号范围：</a:t>
              </a:r>
              <a:r>
                <a:rPr kumimoji="1" lang="en-US" altLang="zh-CN"/>
                <a:t>31~35</a:t>
              </a:r>
              <a:endParaRPr kumimoji="1" lang="zh-CN" altLang="en-US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B822AFA4-76FC-D55C-C2AA-B222C4E68EB5}"/>
              </a:ext>
            </a:extLst>
          </p:cNvPr>
          <p:cNvSpPr txBox="1"/>
          <p:nvPr/>
        </p:nvSpPr>
        <p:spPr>
          <a:xfrm>
            <a:off x="3210126" y="2000254"/>
            <a:ext cx="85871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4400" b="1"/>
              <a:t>31, 3, 13, 2, 33, 17, 11, 5, 4, 6…</a:t>
            </a:r>
            <a:endParaRPr kumimoji="1" lang="zh-CN" altLang="en-US" sz="4400" b="1" dirty="0"/>
          </a:p>
        </p:txBody>
      </p:sp>
      <p:sp>
        <p:nvSpPr>
          <p:cNvPr id="12" name="对话气泡: 椭圆形 11">
            <a:extLst>
              <a:ext uri="{FF2B5EF4-FFF2-40B4-BE49-F238E27FC236}">
                <a16:creationId xmlns:a16="http://schemas.microsoft.com/office/drawing/2014/main" id="{CF1810C4-5125-EB77-17A1-858A0DDAEE20}"/>
              </a:ext>
            </a:extLst>
          </p:cNvPr>
          <p:cNvSpPr/>
          <p:nvPr/>
        </p:nvSpPr>
        <p:spPr>
          <a:xfrm>
            <a:off x="8671969" y="319121"/>
            <a:ext cx="2681831" cy="1196698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生成全排列</a:t>
            </a:r>
          </a:p>
        </p:txBody>
      </p:sp>
    </p:spTree>
    <p:extLst>
      <p:ext uri="{BB962C8B-B14F-4D97-AF65-F5344CB8AC3E}">
        <p14:creationId xmlns:p14="http://schemas.microsoft.com/office/powerpoint/2010/main" val="662352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A6FA3-0D75-C6BC-AE64-F9D25A32A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082D7-999E-9465-8529-3D2E4306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状态维护</a:t>
            </a:r>
            <a:r>
              <a:rPr kumimoji="1" lang="en-US" altLang="zh-CN"/>
              <a:t>-</a:t>
            </a:r>
            <a:r>
              <a:rPr kumimoji="1" lang="zh-CN" altLang="en-US"/>
              <a:t>确定性抽题过程</a:t>
            </a:r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FB276A6-34E1-12E8-18F6-3DE78B59ABB4}"/>
              </a:ext>
            </a:extLst>
          </p:cNvPr>
          <p:cNvGrpSpPr/>
          <p:nvPr/>
        </p:nvGrpSpPr>
        <p:grpSpPr>
          <a:xfrm>
            <a:off x="719671" y="3060786"/>
            <a:ext cx="2297249" cy="2534514"/>
            <a:chOff x="6724013" y="1690688"/>
            <a:chExt cx="3798750" cy="3402919"/>
          </a:xfrm>
        </p:grpSpPr>
        <p:sp>
          <p:nvSpPr>
            <p:cNvPr id="4" name="矩形: 一个圆顶角，剪去另一个顶角 3">
              <a:extLst>
                <a:ext uri="{FF2B5EF4-FFF2-40B4-BE49-F238E27FC236}">
                  <a16:creationId xmlns:a16="http://schemas.microsoft.com/office/drawing/2014/main" id="{3C340359-7F4A-F6DC-8A75-F2E58EA3509C}"/>
                </a:ext>
              </a:extLst>
            </p:cNvPr>
            <p:cNvSpPr/>
            <p:nvPr/>
          </p:nvSpPr>
          <p:spPr>
            <a:xfrm>
              <a:off x="6724014" y="1690688"/>
              <a:ext cx="1540365" cy="902126"/>
            </a:xfrm>
            <a:prstGeom prst="snip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题库</a:t>
              </a:r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5" name="矩形: 一个圆顶角，剪去另一个顶角 4">
              <a:extLst>
                <a:ext uri="{FF2B5EF4-FFF2-40B4-BE49-F238E27FC236}">
                  <a16:creationId xmlns:a16="http://schemas.microsoft.com/office/drawing/2014/main" id="{A5FC1F1F-FFE0-5BC2-0CBF-A9618104C94A}"/>
                </a:ext>
              </a:extLst>
            </p:cNvPr>
            <p:cNvSpPr/>
            <p:nvPr/>
          </p:nvSpPr>
          <p:spPr>
            <a:xfrm>
              <a:off x="6724013" y="2941084"/>
              <a:ext cx="1540365" cy="902126"/>
            </a:xfrm>
            <a:prstGeom prst="snip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题库</a:t>
              </a:r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6" name="矩形: 一个圆顶角，剪去另一个顶角 5">
              <a:extLst>
                <a:ext uri="{FF2B5EF4-FFF2-40B4-BE49-F238E27FC236}">
                  <a16:creationId xmlns:a16="http://schemas.microsoft.com/office/drawing/2014/main" id="{41FF2578-45D4-8E5B-C0A1-8A8EE513B2DA}"/>
                </a:ext>
              </a:extLst>
            </p:cNvPr>
            <p:cNvSpPr/>
            <p:nvPr/>
          </p:nvSpPr>
          <p:spPr>
            <a:xfrm>
              <a:off x="6724013" y="4191481"/>
              <a:ext cx="1540365" cy="902126"/>
            </a:xfrm>
            <a:prstGeom prst="snip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题库</a:t>
              </a:r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C943DE3-05FE-21FF-4892-396AB92D5B8A}"/>
                </a:ext>
              </a:extLst>
            </p:cNvPr>
            <p:cNvSpPr txBox="1"/>
            <p:nvPr/>
          </p:nvSpPr>
          <p:spPr>
            <a:xfrm>
              <a:off x="8328973" y="2045727"/>
              <a:ext cx="2193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/>
                <a:t>编号范围：</a:t>
              </a:r>
              <a:r>
                <a:rPr kumimoji="1" lang="en-US" altLang="zh-CN"/>
                <a:t>1~10</a:t>
              </a:r>
              <a:endParaRPr kumimoji="1"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F885821-A546-80C3-1401-C8969652DA01}"/>
                </a:ext>
              </a:extLst>
            </p:cNvPr>
            <p:cNvSpPr txBox="1"/>
            <p:nvPr/>
          </p:nvSpPr>
          <p:spPr>
            <a:xfrm>
              <a:off x="8328973" y="3207481"/>
              <a:ext cx="2193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/>
                <a:t>编号范围：</a:t>
              </a:r>
              <a:r>
                <a:rPr kumimoji="1" lang="en-US" altLang="zh-CN"/>
                <a:t>11~30</a:t>
              </a:r>
              <a:endParaRPr kumimoji="1"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1557FD9-3FCE-0700-C3F5-EAFF60BED9F4}"/>
                </a:ext>
              </a:extLst>
            </p:cNvPr>
            <p:cNvSpPr txBox="1"/>
            <p:nvPr/>
          </p:nvSpPr>
          <p:spPr>
            <a:xfrm>
              <a:off x="8328973" y="4457878"/>
              <a:ext cx="2193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/>
                <a:t>编号范围：</a:t>
              </a:r>
              <a:r>
                <a:rPr kumimoji="1" lang="en-US" altLang="zh-CN"/>
                <a:t>31~35</a:t>
              </a:r>
              <a:endParaRPr kumimoji="1" lang="zh-CN" altLang="en-US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1C565785-E6EB-D9B6-9D38-76EE14714637}"/>
              </a:ext>
            </a:extLst>
          </p:cNvPr>
          <p:cNvSpPr txBox="1"/>
          <p:nvPr/>
        </p:nvSpPr>
        <p:spPr>
          <a:xfrm>
            <a:off x="3210126" y="2000254"/>
            <a:ext cx="85871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4400" b="1"/>
              <a:t>31, 3, 13, 2, 33, 17, 11, 5, 4, 6…</a:t>
            </a:r>
            <a:endParaRPr kumimoji="1" lang="zh-CN" altLang="en-US" sz="4400" b="1" dirty="0"/>
          </a:p>
        </p:txBody>
      </p:sp>
      <p:sp>
        <p:nvSpPr>
          <p:cNvPr id="12" name="对话气泡: 椭圆形 11">
            <a:extLst>
              <a:ext uri="{FF2B5EF4-FFF2-40B4-BE49-F238E27FC236}">
                <a16:creationId xmlns:a16="http://schemas.microsoft.com/office/drawing/2014/main" id="{9300C4E2-F4A8-3F3B-5C37-057DAEA15D31}"/>
              </a:ext>
            </a:extLst>
          </p:cNvPr>
          <p:cNvSpPr/>
          <p:nvPr/>
        </p:nvSpPr>
        <p:spPr>
          <a:xfrm>
            <a:off x="8671969" y="319121"/>
            <a:ext cx="2681831" cy="1196698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分解子序列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E4DFBE-E9CA-FF49-82BC-063C5E941873}"/>
              </a:ext>
            </a:extLst>
          </p:cNvPr>
          <p:cNvSpPr txBox="1"/>
          <p:nvPr/>
        </p:nvSpPr>
        <p:spPr>
          <a:xfrm>
            <a:off x="3210125" y="3215581"/>
            <a:ext cx="85871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4400" b="1">
                <a:solidFill>
                  <a:schemeClr val="bg1"/>
                </a:solidFill>
              </a:rPr>
              <a:t>31</a:t>
            </a:r>
            <a:r>
              <a:rPr kumimoji="1" lang="en-US" altLang="zh-CN" sz="4400" b="1"/>
              <a:t>, 3, </a:t>
            </a:r>
            <a:r>
              <a:rPr kumimoji="1" lang="en-US" altLang="zh-CN" sz="4400" b="1">
                <a:solidFill>
                  <a:schemeClr val="bg1"/>
                </a:solidFill>
              </a:rPr>
              <a:t>13</a:t>
            </a:r>
            <a:r>
              <a:rPr kumimoji="1" lang="en-US" altLang="zh-CN" sz="4400" b="1"/>
              <a:t>, 2, </a:t>
            </a:r>
            <a:r>
              <a:rPr kumimoji="1" lang="en-US" altLang="zh-CN" sz="4400" b="1">
                <a:solidFill>
                  <a:schemeClr val="bg1"/>
                </a:solidFill>
              </a:rPr>
              <a:t>33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17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11</a:t>
            </a:r>
            <a:r>
              <a:rPr kumimoji="1" lang="en-US" altLang="zh-CN" sz="4400" b="1"/>
              <a:t>, 5, 4, 6…</a:t>
            </a:r>
            <a:endParaRPr kumimoji="1" lang="zh-CN" altLang="en-US" sz="4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FEA1078-3C37-AA89-C912-A8BF6D6B3FF0}"/>
              </a:ext>
            </a:extLst>
          </p:cNvPr>
          <p:cNvSpPr txBox="1"/>
          <p:nvPr/>
        </p:nvSpPr>
        <p:spPr>
          <a:xfrm>
            <a:off x="3210125" y="4190502"/>
            <a:ext cx="85871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4400" b="1">
                <a:solidFill>
                  <a:schemeClr val="bg1"/>
                </a:solidFill>
              </a:rPr>
              <a:t>31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3</a:t>
            </a:r>
            <a:r>
              <a:rPr kumimoji="1" lang="en-US" altLang="zh-CN" sz="4400" b="1"/>
              <a:t>, 13, </a:t>
            </a:r>
            <a:r>
              <a:rPr kumimoji="1" lang="en-US" altLang="zh-CN" sz="4400" b="1">
                <a:solidFill>
                  <a:schemeClr val="bg1"/>
                </a:solidFill>
              </a:rPr>
              <a:t>2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33</a:t>
            </a:r>
            <a:r>
              <a:rPr kumimoji="1" lang="en-US" altLang="zh-CN" sz="4400" b="1"/>
              <a:t>, 17, 11, </a:t>
            </a:r>
            <a:r>
              <a:rPr kumimoji="1" lang="en-US" altLang="zh-CN" sz="4400" b="1">
                <a:solidFill>
                  <a:schemeClr val="bg1"/>
                </a:solidFill>
              </a:rPr>
              <a:t>5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4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6</a:t>
            </a:r>
            <a:r>
              <a:rPr kumimoji="1" lang="en-US" altLang="zh-CN" sz="4400" b="1"/>
              <a:t>…</a:t>
            </a:r>
            <a:endParaRPr kumimoji="1" lang="zh-CN" altLang="en-US" sz="44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9FC7576-ED1B-7240-D6E9-0C9C221D186E}"/>
              </a:ext>
            </a:extLst>
          </p:cNvPr>
          <p:cNvSpPr txBox="1"/>
          <p:nvPr/>
        </p:nvSpPr>
        <p:spPr>
          <a:xfrm>
            <a:off x="3210125" y="5165423"/>
            <a:ext cx="85871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4400" b="1"/>
              <a:t>31, </a:t>
            </a:r>
            <a:r>
              <a:rPr kumimoji="1" lang="en-US" altLang="zh-CN" sz="4400" b="1">
                <a:solidFill>
                  <a:schemeClr val="bg1"/>
                </a:solidFill>
              </a:rPr>
              <a:t>3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13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2</a:t>
            </a:r>
            <a:r>
              <a:rPr kumimoji="1" lang="en-US" altLang="zh-CN" sz="4400" b="1"/>
              <a:t>, 33, </a:t>
            </a:r>
            <a:r>
              <a:rPr kumimoji="1" lang="en-US" altLang="zh-CN" sz="4400" b="1">
                <a:solidFill>
                  <a:schemeClr val="bg1"/>
                </a:solidFill>
              </a:rPr>
              <a:t>17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11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5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4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6</a:t>
            </a:r>
            <a:r>
              <a:rPr kumimoji="1" lang="en-US" altLang="zh-CN" sz="4400" b="1"/>
              <a:t>…</a:t>
            </a:r>
            <a:endParaRPr kumimoji="1"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55584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21B4F-34F2-3719-4801-0C7E1F9B6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82E68-420D-5443-4459-1F3346CD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状态维护</a:t>
            </a:r>
            <a:r>
              <a:rPr kumimoji="1" lang="en-US" altLang="zh-CN"/>
              <a:t>-</a:t>
            </a:r>
            <a:r>
              <a:rPr kumimoji="1" lang="zh-CN" altLang="en-US"/>
              <a:t>确定性抽题过程</a:t>
            </a:r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54EE9C8-3F33-80E4-FEC8-09BF183C16F7}"/>
              </a:ext>
            </a:extLst>
          </p:cNvPr>
          <p:cNvGrpSpPr/>
          <p:nvPr/>
        </p:nvGrpSpPr>
        <p:grpSpPr>
          <a:xfrm>
            <a:off x="719671" y="3060786"/>
            <a:ext cx="2297249" cy="2534514"/>
            <a:chOff x="6724013" y="1690688"/>
            <a:chExt cx="3798750" cy="3402919"/>
          </a:xfrm>
        </p:grpSpPr>
        <p:sp>
          <p:nvSpPr>
            <p:cNvPr id="4" name="矩形: 一个圆顶角，剪去另一个顶角 3">
              <a:extLst>
                <a:ext uri="{FF2B5EF4-FFF2-40B4-BE49-F238E27FC236}">
                  <a16:creationId xmlns:a16="http://schemas.microsoft.com/office/drawing/2014/main" id="{EA2F9C7C-9837-B2C3-CF09-C3306F0AE766}"/>
                </a:ext>
              </a:extLst>
            </p:cNvPr>
            <p:cNvSpPr/>
            <p:nvPr/>
          </p:nvSpPr>
          <p:spPr>
            <a:xfrm>
              <a:off x="6724014" y="1690688"/>
              <a:ext cx="1540365" cy="902126"/>
            </a:xfrm>
            <a:prstGeom prst="snip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题库</a:t>
              </a:r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5" name="矩形: 一个圆顶角，剪去另一个顶角 4">
              <a:extLst>
                <a:ext uri="{FF2B5EF4-FFF2-40B4-BE49-F238E27FC236}">
                  <a16:creationId xmlns:a16="http://schemas.microsoft.com/office/drawing/2014/main" id="{5A1D0336-2577-8895-C46A-036B1C4A797E}"/>
                </a:ext>
              </a:extLst>
            </p:cNvPr>
            <p:cNvSpPr/>
            <p:nvPr/>
          </p:nvSpPr>
          <p:spPr>
            <a:xfrm>
              <a:off x="6724013" y="2941084"/>
              <a:ext cx="1540365" cy="902126"/>
            </a:xfrm>
            <a:prstGeom prst="snip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题库</a:t>
              </a:r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6" name="矩形: 一个圆顶角，剪去另一个顶角 5">
              <a:extLst>
                <a:ext uri="{FF2B5EF4-FFF2-40B4-BE49-F238E27FC236}">
                  <a16:creationId xmlns:a16="http://schemas.microsoft.com/office/drawing/2014/main" id="{B7986B7E-A049-D734-BCDE-20C30DEAFCF6}"/>
                </a:ext>
              </a:extLst>
            </p:cNvPr>
            <p:cNvSpPr/>
            <p:nvPr/>
          </p:nvSpPr>
          <p:spPr>
            <a:xfrm>
              <a:off x="6724013" y="4191481"/>
              <a:ext cx="1540365" cy="902126"/>
            </a:xfrm>
            <a:prstGeom prst="snip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题库</a:t>
              </a:r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944313B-A3DA-9978-F633-16C243426D56}"/>
                </a:ext>
              </a:extLst>
            </p:cNvPr>
            <p:cNvSpPr txBox="1"/>
            <p:nvPr/>
          </p:nvSpPr>
          <p:spPr>
            <a:xfrm>
              <a:off x="8328973" y="2045727"/>
              <a:ext cx="2193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/>
                <a:t>编号范围：</a:t>
              </a:r>
              <a:r>
                <a:rPr kumimoji="1" lang="en-US" altLang="zh-CN"/>
                <a:t>1~10</a:t>
              </a:r>
              <a:endParaRPr kumimoji="1"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153EB7B-9D86-5890-32D8-2FEB09BB1F3C}"/>
                </a:ext>
              </a:extLst>
            </p:cNvPr>
            <p:cNvSpPr txBox="1"/>
            <p:nvPr/>
          </p:nvSpPr>
          <p:spPr>
            <a:xfrm>
              <a:off x="8328973" y="3207481"/>
              <a:ext cx="2193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/>
                <a:t>编号范围：</a:t>
              </a:r>
              <a:r>
                <a:rPr kumimoji="1" lang="en-US" altLang="zh-CN"/>
                <a:t>11~30</a:t>
              </a:r>
              <a:endParaRPr kumimoji="1"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C469E91-5DDD-B3D5-27E7-D769E8FD258A}"/>
                </a:ext>
              </a:extLst>
            </p:cNvPr>
            <p:cNvSpPr txBox="1"/>
            <p:nvPr/>
          </p:nvSpPr>
          <p:spPr>
            <a:xfrm>
              <a:off x="8328973" y="4457878"/>
              <a:ext cx="2193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/>
                <a:t>编号范围：</a:t>
              </a:r>
              <a:r>
                <a:rPr kumimoji="1" lang="en-US" altLang="zh-CN"/>
                <a:t>31~35</a:t>
              </a:r>
              <a:endParaRPr kumimoji="1" lang="zh-CN" altLang="en-US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E766260E-13F5-DB0F-26C1-39EB088E02E7}"/>
              </a:ext>
            </a:extLst>
          </p:cNvPr>
          <p:cNvSpPr txBox="1"/>
          <p:nvPr/>
        </p:nvSpPr>
        <p:spPr>
          <a:xfrm>
            <a:off x="3210126" y="2000254"/>
            <a:ext cx="85871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4400" b="1"/>
              <a:t>31, 3, </a:t>
            </a:r>
            <a:r>
              <a:rPr kumimoji="1" lang="en-US" altLang="zh-CN" sz="4400" b="1">
                <a:solidFill>
                  <a:srgbClr val="FF0000"/>
                </a:solidFill>
                <a:highlight>
                  <a:srgbClr val="FFFF00"/>
                </a:highlight>
              </a:rPr>
              <a:t>13</a:t>
            </a:r>
            <a:r>
              <a:rPr kumimoji="1" lang="en-US" altLang="zh-CN" sz="4400" b="1"/>
              <a:t>, 2, 33, 17, 11, 5, 4, 6…</a:t>
            </a:r>
            <a:endParaRPr kumimoji="1" lang="zh-CN" altLang="en-US" sz="4400" b="1" dirty="0"/>
          </a:p>
        </p:txBody>
      </p:sp>
      <p:sp>
        <p:nvSpPr>
          <p:cNvPr id="12" name="对话气泡: 椭圆形 11">
            <a:extLst>
              <a:ext uri="{FF2B5EF4-FFF2-40B4-BE49-F238E27FC236}">
                <a16:creationId xmlns:a16="http://schemas.microsoft.com/office/drawing/2014/main" id="{9503688D-B6A6-E026-63FA-1A6E5DDBBC35}"/>
              </a:ext>
            </a:extLst>
          </p:cNvPr>
          <p:cNvSpPr/>
          <p:nvPr/>
        </p:nvSpPr>
        <p:spPr>
          <a:xfrm>
            <a:off x="8671969" y="319121"/>
            <a:ext cx="2681831" cy="1196698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题库</a:t>
            </a:r>
            <a:r>
              <a:rPr kumimoji="1" lang="en-US" altLang="zh-CN"/>
              <a:t>2</a:t>
            </a:r>
            <a:r>
              <a:rPr kumimoji="1" lang="zh-CN" altLang="en-US"/>
              <a:t>抽题</a:t>
            </a:r>
            <a:r>
              <a:rPr kumimoji="1" lang="en-US" altLang="zh-CN"/>
              <a:t>1</a:t>
            </a:r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1D8DFA-DFC3-7D4F-5756-6EFEB34E1798}"/>
              </a:ext>
            </a:extLst>
          </p:cNvPr>
          <p:cNvSpPr txBox="1"/>
          <p:nvPr/>
        </p:nvSpPr>
        <p:spPr>
          <a:xfrm>
            <a:off x="3210125" y="3215581"/>
            <a:ext cx="85871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4400" b="1">
                <a:solidFill>
                  <a:schemeClr val="bg1"/>
                </a:solidFill>
              </a:rPr>
              <a:t>31</a:t>
            </a:r>
            <a:r>
              <a:rPr kumimoji="1" lang="en-US" altLang="zh-CN" sz="4400" b="1"/>
              <a:t>, 3, </a:t>
            </a:r>
            <a:r>
              <a:rPr kumimoji="1" lang="en-US" altLang="zh-CN" sz="4400" b="1">
                <a:solidFill>
                  <a:schemeClr val="bg1"/>
                </a:solidFill>
              </a:rPr>
              <a:t>13</a:t>
            </a:r>
            <a:r>
              <a:rPr kumimoji="1" lang="en-US" altLang="zh-CN" sz="4400" b="1"/>
              <a:t>, 2, </a:t>
            </a:r>
            <a:r>
              <a:rPr kumimoji="1" lang="en-US" altLang="zh-CN" sz="4400" b="1">
                <a:solidFill>
                  <a:schemeClr val="bg1"/>
                </a:solidFill>
              </a:rPr>
              <a:t>33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17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11</a:t>
            </a:r>
            <a:r>
              <a:rPr kumimoji="1" lang="en-US" altLang="zh-CN" sz="4400" b="1"/>
              <a:t>, 5, 4, 6…</a:t>
            </a:r>
            <a:endParaRPr kumimoji="1" lang="zh-CN" altLang="en-US" sz="4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EF0BB99-C09C-DFE1-CC72-EA5AE5427B91}"/>
              </a:ext>
            </a:extLst>
          </p:cNvPr>
          <p:cNvSpPr txBox="1"/>
          <p:nvPr/>
        </p:nvSpPr>
        <p:spPr>
          <a:xfrm>
            <a:off x="3210125" y="4190502"/>
            <a:ext cx="85871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4400" b="1">
                <a:solidFill>
                  <a:schemeClr val="bg1"/>
                </a:solidFill>
              </a:rPr>
              <a:t>31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3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rgbClr val="FF0000"/>
                </a:solidFill>
                <a:highlight>
                  <a:srgbClr val="FFFF00"/>
                </a:highlight>
              </a:rPr>
              <a:t>13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2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33</a:t>
            </a:r>
            <a:r>
              <a:rPr kumimoji="1" lang="en-US" altLang="zh-CN" sz="4400" b="1"/>
              <a:t>, 17, 11, </a:t>
            </a:r>
            <a:r>
              <a:rPr kumimoji="1" lang="en-US" altLang="zh-CN" sz="4400" b="1">
                <a:solidFill>
                  <a:schemeClr val="bg1"/>
                </a:solidFill>
              </a:rPr>
              <a:t>5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4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6</a:t>
            </a:r>
            <a:r>
              <a:rPr kumimoji="1" lang="en-US" altLang="zh-CN" sz="4400" b="1"/>
              <a:t>…</a:t>
            </a:r>
            <a:endParaRPr kumimoji="1" lang="zh-CN" altLang="en-US" sz="44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F353D9A-9954-581B-CA69-725BC1B5AAFE}"/>
              </a:ext>
            </a:extLst>
          </p:cNvPr>
          <p:cNvSpPr txBox="1"/>
          <p:nvPr/>
        </p:nvSpPr>
        <p:spPr>
          <a:xfrm>
            <a:off x="3210125" y="5165423"/>
            <a:ext cx="85871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4400" b="1"/>
              <a:t>31, </a:t>
            </a:r>
            <a:r>
              <a:rPr kumimoji="1" lang="en-US" altLang="zh-CN" sz="4400" b="1">
                <a:solidFill>
                  <a:schemeClr val="bg1"/>
                </a:solidFill>
              </a:rPr>
              <a:t>3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13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2</a:t>
            </a:r>
            <a:r>
              <a:rPr kumimoji="1" lang="en-US" altLang="zh-CN" sz="4400" b="1"/>
              <a:t>, 33, </a:t>
            </a:r>
            <a:r>
              <a:rPr kumimoji="1" lang="en-US" altLang="zh-CN" sz="4400" b="1">
                <a:solidFill>
                  <a:schemeClr val="bg1"/>
                </a:solidFill>
              </a:rPr>
              <a:t>17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11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5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4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6</a:t>
            </a:r>
            <a:r>
              <a:rPr kumimoji="1" lang="en-US" altLang="zh-CN" sz="4400" b="1"/>
              <a:t>…</a:t>
            </a:r>
            <a:endParaRPr kumimoji="1"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590490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AC4C6-DD5C-87BE-455B-20C040DA8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932F9-AE21-6B0E-3CE1-E6D23FBBF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状态维护</a:t>
            </a:r>
            <a:r>
              <a:rPr kumimoji="1" lang="en-US" altLang="zh-CN"/>
              <a:t>-</a:t>
            </a:r>
            <a:r>
              <a:rPr kumimoji="1" lang="zh-CN" altLang="en-US"/>
              <a:t>确定性抽题过程</a:t>
            </a:r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8B5412D-C200-CDED-B87D-5E9C2C8831A8}"/>
              </a:ext>
            </a:extLst>
          </p:cNvPr>
          <p:cNvGrpSpPr/>
          <p:nvPr/>
        </p:nvGrpSpPr>
        <p:grpSpPr>
          <a:xfrm>
            <a:off x="719671" y="3060786"/>
            <a:ext cx="2297249" cy="2534514"/>
            <a:chOff x="6724013" y="1690688"/>
            <a:chExt cx="3798750" cy="3402919"/>
          </a:xfrm>
        </p:grpSpPr>
        <p:sp>
          <p:nvSpPr>
            <p:cNvPr id="4" name="矩形: 一个圆顶角，剪去另一个顶角 3">
              <a:extLst>
                <a:ext uri="{FF2B5EF4-FFF2-40B4-BE49-F238E27FC236}">
                  <a16:creationId xmlns:a16="http://schemas.microsoft.com/office/drawing/2014/main" id="{347D28D5-6793-47D4-69B2-19C8EE486D7E}"/>
                </a:ext>
              </a:extLst>
            </p:cNvPr>
            <p:cNvSpPr/>
            <p:nvPr/>
          </p:nvSpPr>
          <p:spPr>
            <a:xfrm>
              <a:off x="6724014" y="1690688"/>
              <a:ext cx="1540365" cy="902126"/>
            </a:xfrm>
            <a:prstGeom prst="snip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题库</a:t>
              </a:r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5" name="矩形: 一个圆顶角，剪去另一个顶角 4">
              <a:extLst>
                <a:ext uri="{FF2B5EF4-FFF2-40B4-BE49-F238E27FC236}">
                  <a16:creationId xmlns:a16="http://schemas.microsoft.com/office/drawing/2014/main" id="{EB706025-1021-71DD-4102-115874BC59E2}"/>
                </a:ext>
              </a:extLst>
            </p:cNvPr>
            <p:cNvSpPr/>
            <p:nvPr/>
          </p:nvSpPr>
          <p:spPr>
            <a:xfrm>
              <a:off x="6724013" y="2941084"/>
              <a:ext cx="1540365" cy="902126"/>
            </a:xfrm>
            <a:prstGeom prst="snip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题库</a:t>
              </a:r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6" name="矩形: 一个圆顶角，剪去另一个顶角 5">
              <a:extLst>
                <a:ext uri="{FF2B5EF4-FFF2-40B4-BE49-F238E27FC236}">
                  <a16:creationId xmlns:a16="http://schemas.microsoft.com/office/drawing/2014/main" id="{F4F1A66E-CABD-7FDB-909C-A2264B4426D5}"/>
                </a:ext>
              </a:extLst>
            </p:cNvPr>
            <p:cNvSpPr/>
            <p:nvPr/>
          </p:nvSpPr>
          <p:spPr>
            <a:xfrm>
              <a:off x="6724013" y="4191481"/>
              <a:ext cx="1540365" cy="902126"/>
            </a:xfrm>
            <a:prstGeom prst="snip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题库</a:t>
              </a:r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7EB142B-B88E-F89E-8E4A-94014438E49A}"/>
                </a:ext>
              </a:extLst>
            </p:cNvPr>
            <p:cNvSpPr txBox="1"/>
            <p:nvPr/>
          </p:nvSpPr>
          <p:spPr>
            <a:xfrm>
              <a:off x="8328973" y="2045727"/>
              <a:ext cx="2193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/>
                <a:t>编号范围：</a:t>
              </a:r>
              <a:r>
                <a:rPr kumimoji="1" lang="en-US" altLang="zh-CN"/>
                <a:t>1~10</a:t>
              </a:r>
              <a:endParaRPr kumimoji="1"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36867A0-D6FF-04AC-6FBF-08F2D81DD332}"/>
                </a:ext>
              </a:extLst>
            </p:cNvPr>
            <p:cNvSpPr txBox="1"/>
            <p:nvPr/>
          </p:nvSpPr>
          <p:spPr>
            <a:xfrm>
              <a:off x="8328973" y="3207481"/>
              <a:ext cx="2193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/>
                <a:t>编号范围：</a:t>
              </a:r>
              <a:r>
                <a:rPr kumimoji="1" lang="en-US" altLang="zh-CN"/>
                <a:t>11~30</a:t>
              </a:r>
              <a:endParaRPr kumimoji="1"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EBC3A5D-FD21-738B-10DB-92F67353E0EB}"/>
                </a:ext>
              </a:extLst>
            </p:cNvPr>
            <p:cNvSpPr txBox="1"/>
            <p:nvPr/>
          </p:nvSpPr>
          <p:spPr>
            <a:xfrm>
              <a:off x="8328973" y="4457878"/>
              <a:ext cx="2193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/>
                <a:t>编号范围：</a:t>
              </a:r>
              <a:r>
                <a:rPr kumimoji="1" lang="en-US" altLang="zh-CN"/>
                <a:t>31~35</a:t>
              </a:r>
              <a:endParaRPr kumimoji="1" lang="zh-CN" altLang="en-US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D3C23470-FC30-F160-6C32-50C4C9F61832}"/>
              </a:ext>
            </a:extLst>
          </p:cNvPr>
          <p:cNvSpPr txBox="1"/>
          <p:nvPr/>
        </p:nvSpPr>
        <p:spPr>
          <a:xfrm>
            <a:off x="3210126" y="2000254"/>
            <a:ext cx="85871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4400" b="1"/>
              <a:t>31, 3, </a:t>
            </a:r>
            <a:r>
              <a:rPr kumimoji="1" lang="en-US" altLang="zh-CN" sz="4400" b="1">
                <a:solidFill>
                  <a:srgbClr val="FF0000"/>
                </a:solidFill>
              </a:rPr>
              <a:t>13</a:t>
            </a:r>
            <a:r>
              <a:rPr kumimoji="1" lang="en-US" altLang="zh-CN" sz="4400" b="1"/>
              <a:t>, 2, 33, </a:t>
            </a:r>
            <a:r>
              <a:rPr kumimoji="1" lang="en-US" altLang="zh-CN" sz="4400" b="1">
                <a:solidFill>
                  <a:srgbClr val="FF0000"/>
                </a:solidFill>
                <a:highlight>
                  <a:srgbClr val="FFFF00"/>
                </a:highlight>
              </a:rPr>
              <a:t>17</a:t>
            </a:r>
            <a:r>
              <a:rPr kumimoji="1" lang="en-US" altLang="zh-CN" sz="4400" b="1"/>
              <a:t>, 11, 5, 4, 6…</a:t>
            </a:r>
            <a:endParaRPr kumimoji="1" lang="zh-CN" altLang="en-US" sz="4400" b="1" dirty="0"/>
          </a:p>
        </p:txBody>
      </p:sp>
      <p:sp>
        <p:nvSpPr>
          <p:cNvPr id="12" name="对话气泡: 椭圆形 11">
            <a:extLst>
              <a:ext uri="{FF2B5EF4-FFF2-40B4-BE49-F238E27FC236}">
                <a16:creationId xmlns:a16="http://schemas.microsoft.com/office/drawing/2014/main" id="{759CF143-949B-31CB-6753-BD6E6EC93D94}"/>
              </a:ext>
            </a:extLst>
          </p:cNvPr>
          <p:cNvSpPr/>
          <p:nvPr/>
        </p:nvSpPr>
        <p:spPr>
          <a:xfrm>
            <a:off x="8671969" y="319121"/>
            <a:ext cx="2681831" cy="1196698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题库</a:t>
            </a:r>
            <a:r>
              <a:rPr kumimoji="1" lang="en-US" altLang="zh-CN"/>
              <a:t>2</a:t>
            </a:r>
            <a:r>
              <a:rPr kumimoji="1" lang="zh-CN" altLang="en-US"/>
              <a:t>抽题</a:t>
            </a:r>
            <a:r>
              <a:rPr kumimoji="1" lang="en-US" altLang="zh-CN"/>
              <a:t>2</a:t>
            </a:r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2C54527-0A3A-B61A-904D-7266FC461827}"/>
              </a:ext>
            </a:extLst>
          </p:cNvPr>
          <p:cNvSpPr txBox="1"/>
          <p:nvPr/>
        </p:nvSpPr>
        <p:spPr>
          <a:xfrm>
            <a:off x="3210125" y="3215581"/>
            <a:ext cx="85871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4400" b="1">
                <a:solidFill>
                  <a:schemeClr val="bg1"/>
                </a:solidFill>
              </a:rPr>
              <a:t>31</a:t>
            </a:r>
            <a:r>
              <a:rPr kumimoji="1" lang="en-US" altLang="zh-CN" sz="4400" b="1"/>
              <a:t>, 3, </a:t>
            </a:r>
            <a:r>
              <a:rPr kumimoji="1" lang="en-US" altLang="zh-CN" sz="4400" b="1">
                <a:solidFill>
                  <a:schemeClr val="bg1"/>
                </a:solidFill>
              </a:rPr>
              <a:t>13</a:t>
            </a:r>
            <a:r>
              <a:rPr kumimoji="1" lang="en-US" altLang="zh-CN" sz="4400" b="1"/>
              <a:t>, 2, </a:t>
            </a:r>
            <a:r>
              <a:rPr kumimoji="1" lang="en-US" altLang="zh-CN" sz="4400" b="1">
                <a:solidFill>
                  <a:schemeClr val="bg1"/>
                </a:solidFill>
              </a:rPr>
              <a:t>33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17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11</a:t>
            </a:r>
            <a:r>
              <a:rPr kumimoji="1" lang="en-US" altLang="zh-CN" sz="4400" b="1"/>
              <a:t>, 5, 4, 6…</a:t>
            </a:r>
            <a:endParaRPr kumimoji="1" lang="zh-CN" altLang="en-US" sz="4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E175ADA-B2EE-B869-51ED-367E226F4659}"/>
              </a:ext>
            </a:extLst>
          </p:cNvPr>
          <p:cNvSpPr txBox="1"/>
          <p:nvPr/>
        </p:nvSpPr>
        <p:spPr>
          <a:xfrm>
            <a:off x="3210125" y="4190502"/>
            <a:ext cx="85871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4400" b="1">
                <a:solidFill>
                  <a:schemeClr val="bg1"/>
                </a:solidFill>
              </a:rPr>
              <a:t>31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3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rgbClr val="FF0000"/>
                </a:solidFill>
              </a:rPr>
              <a:t>13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2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33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rgbClr val="FF0000"/>
                </a:solidFill>
                <a:highlight>
                  <a:srgbClr val="FFFF00"/>
                </a:highlight>
              </a:rPr>
              <a:t>17</a:t>
            </a:r>
            <a:r>
              <a:rPr kumimoji="1" lang="en-US" altLang="zh-CN" sz="4400" b="1"/>
              <a:t>, 11, </a:t>
            </a:r>
            <a:r>
              <a:rPr kumimoji="1" lang="en-US" altLang="zh-CN" sz="4400" b="1">
                <a:solidFill>
                  <a:schemeClr val="bg1"/>
                </a:solidFill>
              </a:rPr>
              <a:t>5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4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6</a:t>
            </a:r>
            <a:r>
              <a:rPr kumimoji="1" lang="en-US" altLang="zh-CN" sz="4400" b="1"/>
              <a:t>…</a:t>
            </a:r>
            <a:endParaRPr kumimoji="1" lang="zh-CN" altLang="en-US" sz="44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63D856-65F3-B7CA-59D0-6EDFCE452120}"/>
              </a:ext>
            </a:extLst>
          </p:cNvPr>
          <p:cNvSpPr txBox="1"/>
          <p:nvPr/>
        </p:nvSpPr>
        <p:spPr>
          <a:xfrm>
            <a:off x="3210125" y="5165423"/>
            <a:ext cx="85871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4400" b="1"/>
              <a:t>31, </a:t>
            </a:r>
            <a:r>
              <a:rPr kumimoji="1" lang="en-US" altLang="zh-CN" sz="4400" b="1">
                <a:solidFill>
                  <a:schemeClr val="bg1"/>
                </a:solidFill>
              </a:rPr>
              <a:t>3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13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2</a:t>
            </a:r>
            <a:r>
              <a:rPr kumimoji="1" lang="en-US" altLang="zh-CN" sz="4400" b="1"/>
              <a:t>, 33, </a:t>
            </a:r>
            <a:r>
              <a:rPr kumimoji="1" lang="en-US" altLang="zh-CN" sz="4400" b="1">
                <a:solidFill>
                  <a:schemeClr val="bg1"/>
                </a:solidFill>
              </a:rPr>
              <a:t>17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11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5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4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6</a:t>
            </a:r>
            <a:r>
              <a:rPr kumimoji="1" lang="en-US" altLang="zh-CN" sz="4400" b="1"/>
              <a:t>…</a:t>
            </a:r>
            <a:endParaRPr kumimoji="1"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897155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E46C3-474B-3681-FC4B-43FD57FB0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F2488-E441-8638-EA03-8E5B01D2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状态维护</a:t>
            </a:r>
            <a:r>
              <a:rPr kumimoji="1" lang="en-US" altLang="zh-CN"/>
              <a:t>-</a:t>
            </a:r>
            <a:r>
              <a:rPr kumimoji="1" lang="zh-CN" altLang="en-US"/>
              <a:t>确定性抽题过程</a:t>
            </a:r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219C997-840F-84EB-AE25-8D35C5051200}"/>
              </a:ext>
            </a:extLst>
          </p:cNvPr>
          <p:cNvGrpSpPr/>
          <p:nvPr/>
        </p:nvGrpSpPr>
        <p:grpSpPr>
          <a:xfrm>
            <a:off x="719671" y="3060786"/>
            <a:ext cx="2297249" cy="2534514"/>
            <a:chOff x="6724013" y="1690688"/>
            <a:chExt cx="3798750" cy="3402919"/>
          </a:xfrm>
        </p:grpSpPr>
        <p:sp>
          <p:nvSpPr>
            <p:cNvPr id="4" name="矩形: 一个圆顶角，剪去另一个顶角 3">
              <a:extLst>
                <a:ext uri="{FF2B5EF4-FFF2-40B4-BE49-F238E27FC236}">
                  <a16:creationId xmlns:a16="http://schemas.microsoft.com/office/drawing/2014/main" id="{77FC263E-C02C-01B4-BE81-4C6B38C0F9D3}"/>
                </a:ext>
              </a:extLst>
            </p:cNvPr>
            <p:cNvSpPr/>
            <p:nvPr/>
          </p:nvSpPr>
          <p:spPr>
            <a:xfrm>
              <a:off x="6724014" y="1690688"/>
              <a:ext cx="1540365" cy="902126"/>
            </a:xfrm>
            <a:prstGeom prst="snip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题库</a:t>
              </a:r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5" name="矩形: 一个圆顶角，剪去另一个顶角 4">
              <a:extLst>
                <a:ext uri="{FF2B5EF4-FFF2-40B4-BE49-F238E27FC236}">
                  <a16:creationId xmlns:a16="http://schemas.microsoft.com/office/drawing/2014/main" id="{7EBC042C-161A-691C-231A-A40BCF12D4CE}"/>
                </a:ext>
              </a:extLst>
            </p:cNvPr>
            <p:cNvSpPr/>
            <p:nvPr/>
          </p:nvSpPr>
          <p:spPr>
            <a:xfrm>
              <a:off x="6724013" y="2941084"/>
              <a:ext cx="1540365" cy="902126"/>
            </a:xfrm>
            <a:prstGeom prst="snip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题库</a:t>
              </a:r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6" name="矩形: 一个圆顶角，剪去另一个顶角 5">
              <a:extLst>
                <a:ext uri="{FF2B5EF4-FFF2-40B4-BE49-F238E27FC236}">
                  <a16:creationId xmlns:a16="http://schemas.microsoft.com/office/drawing/2014/main" id="{328E6BAD-6738-27D6-E7BB-7E9CBE88D781}"/>
                </a:ext>
              </a:extLst>
            </p:cNvPr>
            <p:cNvSpPr/>
            <p:nvPr/>
          </p:nvSpPr>
          <p:spPr>
            <a:xfrm>
              <a:off x="6724013" y="4191481"/>
              <a:ext cx="1540365" cy="902126"/>
            </a:xfrm>
            <a:prstGeom prst="snip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题库</a:t>
              </a:r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93F54C7-D335-0FB4-EA49-043B67B68AA0}"/>
                </a:ext>
              </a:extLst>
            </p:cNvPr>
            <p:cNvSpPr txBox="1"/>
            <p:nvPr/>
          </p:nvSpPr>
          <p:spPr>
            <a:xfrm>
              <a:off x="8328973" y="2045727"/>
              <a:ext cx="2193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/>
                <a:t>编号范围：</a:t>
              </a:r>
              <a:r>
                <a:rPr kumimoji="1" lang="en-US" altLang="zh-CN"/>
                <a:t>1~10</a:t>
              </a:r>
              <a:endParaRPr kumimoji="1"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C6EA506-36C2-3F9F-0E4D-D13C25F41222}"/>
                </a:ext>
              </a:extLst>
            </p:cNvPr>
            <p:cNvSpPr txBox="1"/>
            <p:nvPr/>
          </p:nvSpPr>
          <p:spPr>
            <a:xfrm>
              <a:off x="8328973" y="3207481"/>
              <a:ext cx="2193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/>
                <a:t>编号范围：</a:t>
              </a:r>
              <a:r>
                <a:rPr kumimoji="1" lang="en-US" altLang="zh-CN"/>
                <a:t>11~30</a:t>
              </a:r>
              <a:endParaRPr kumimoji="1"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EAEE7FF-E2BC-F5EF-12A1-9E84B423753A}"/>
                </a:ext>
              </a:extLst>
            </p:cNvPr>
            <p:cNvSpPr txBox="1"/>
            <p:nvPr/>
          </p:nvSpPr>
          <p:spPr>
            <a:xfrm>
              <a:off x="8328973" y="4457878"/>
              <a:ext cx="2193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/>
                <a:t>编号范围：</a:t>
              </a:r>
              <a:r>
                <a:rPr kumimoji="1" lang="en-US" altLang="zh-CN"/>
                <a:t>31~35</a:t>
              </a:r>
              <a:endParaRPr kumimoji="1" lang="zh-CN" altLang="en-US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3B4FFA2F-5B4F-8407-130A-D03A79C503F9}"/>
              </a:ext>
            </a:extLst>
          </p:cNvPr>
          <p:cNvSpPr txBox="1"/>
          <p:nvPr/>
        </p:nvSpPr>
        <p:spPr>
          <a:xfrm>
            <a:off x="3210126" y="2000254"/>
            <a:ext cx="85871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4400" b="1">
                <a:solidFill>
                  <a:srgbClr val="FF0000"/>
                </a:solidFill>
                <a:highlight>
                  <a:srgbClr val="FFFF00"/>
                </a:highlight>
              </a:rPr>
              <a:t>31</a:t>
            </a:r>
            <a:r>
              <a:rPr kumimoji="1" lang="en-US" altLang="zh-CN" sz="4400" b="1"/>
              <a:t>, 3, </a:t>
            </a:r>
            <a:r>
              <a:rPr kumimoji="1" lang="en-US" altLang="zh-CN" sz="4400" b="1">
                <a:solidFill>
                  <a:srgbClr val="FF0000"/>
                </a:solidFill>
              </a:rPr>
              <a:t>13</a:t>
            </a:r>
            <a:r>
              <a:rPr kumimoji="1" lang="en-US" altLang="zh-CN" sz="4400" b="1"/>
              <a:t>, 2, 33, </a:t>
            </a:r>
            <a:r>
              <a:rPr kumimoji="1" lang="en-US" altLang="zh-CN" sz="4400" b="1">
                <a:solidFill>
                  <a:srgbClr val="FF0000"/>
                </a:solidFill>
              </a:rPr>
              <a:t>17</a:t>
            </a:r>
            <a:r>
              <a:rPr kumimoji="1" lang="en-US" altLang="zh-CN" sz="4400" b="1"/>
              <a:t>, 11, 5, 4, 6…</a:t>
            </a:r>
            <a:endParaRPr kumimoji="1" lang="zh-CN" altLang="en-US" sz="4400" b="1" dirty="0"/>
          </a:p>
        </p:txBody>
      </p:sp>
      <p:sp>
        <p:nvSpPr>
          <p:cNvPr id="12" name="对话气泡: 椭圆形 11">
            <a:extLst>
              <a:ext uri="{FF2B5EF4-FFF2-40B4-BE49-F238E27FC236}">
                <a16:creationId xmlns:a16="http://schemas.microsoft.com/office/drawing/2014/main" id="{DF4EA75D-94CB-00C8-CBC1-D0891F03EE5B}"/>
              </a:ext>
            </a:extLst>
          </p:cNvPr>
          <p:cNvSpPr/>
          <p:nvPr/>
        </p:nvSpPr>
        <p:spPr>
          <a:xfrm>
            <a:off x="8671969" y="319121"/>
            <a:ext cx="2681831" cy="1196698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题库</a:t>
            </a:r>
            <a:r>
              <a:rPr kumimoji="1" lang="en-US" altLang="zh-CN"/>
              <a:t>3</a:t>
            </a:r>
            <a:r>
              <a:rPr kumimoji="1" lang="zh-CN" altLang="en-US"/>
              <a:t>抽题</a:t>
            </a:r>
            <a:r>
              <a:rPr kumimoji="1" lang="en-US" altLang="zh-CN"/>
              <a:t>1</a:t>
            </a:r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C39E55-C09F-8007-C64E-BA4D9ED68865}"/>
              </a:ext>
            </a:extLst>
          </p:cNvPr>
          <p:cNvSpPr txBox="1"/>
          <p:nvPr/>
        </p:nvSpPr>
        <p:spPr>
          <a:xfrm>
            <a:off x="3210125" y="3215581"/>
            <a:ext cx="85871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4400" b="1">
                <a:solidFill>
                  <a:schemeClr val="bg1"/>
                </a:solidFill>
              </a:rPr>
              <a:t>31</a:t>
            </a:r>
            <a:r>
              <a:rPr kumimoji="1" lang="en-US" altLang="zh-CN" sz="4400" b="1"/>
              <a:t>, 3, </a:t>
            </a:r>
            <a:r>
              <a:rPr kumimoji="1" lang="en-US" altLang="zh-CN" sz="4400" b="1">
                <a:solidFill>
                  <a:schemeClr val="bg1"/>
                </a:solidFill>
              </a:rPr>
              <a:t>13</a:t>
            </a:r>
            <a:r>
              <a:rPr kumimoji="1" lang="en-US" altLang="zh-CN" sz="4400" b="1"/>
              <a:t>, 2, </a:t>
            </a:r>
            <a:r>
              <a:rPr kumimoji="1" lang="en-US" altLang="zh-CN" sz="4400" b="1">
                <a:solidFill>
                  <a:schemeClr val="bg1"/>
                </a:solidFill>
              </a:rPr>
              <a:t>33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17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11</a:t>
            </a:r>
            <a:r>
              <a:rPr kumimoji="1" lang="en-US" altLang="zh-CN" sz="4400" b="1"/>
              <a:t>, 5, 4, 6…</a:t>
            </a:r>
            <a:endParaRPr kumimoji="1" lang="zh-CN" altLang="en-US" sz="4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5324A4-4156-ED5C-6009-7D94FE5473E7}"/>
              </a:ext>
            </a:extLst>
          </p:cNvPr>
          <p:cNvSpPr txBox="1"/>
          <p:nvPr/>
        </p:nvSpPr>
        <p:spPr>
          <a:xfrm>
            <a:off x="3210125" y="4190502"/>
            <a:ext cx="85871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4400" b="1">
                <a:solidFill>
                  <a:schemeClr val="bg1"/>
                </a:solidFill>
              </a:rPr>
              <a:t>31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3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rgbClr val="FF0000"/>
                </a:solidFill>
              </a:rPr>
              <a:t>13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2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33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rgbClr val="FF0000"/>
                </a:solidFill>
              </a:rPr>
              <a:t>17</a:t>
            </a:r>
            <a:r>
              <a:rPr kumimoji="1" lang="en-US" altLang="zh-CN" sz="4400" b="1"/>
              <a:t>, 11, </a:t>
            </a:r>
            <a:r>
              <a:rPr kumimoji="1" lang="en-US" altLang="zh-CN" sz="4400" b="1">
                <a:solidFill>
                  <a:schemeClr val="bg1"/>
                </a:solidFill>
              </a:rPr>
              <a:t>5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4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6</a:t>
            </a:r>
            <a:r>
              <a:rPr kumimoji="1" lang="en-US" altLang="zh-CN" sz="4400" b="1"/>
              <a:t>…</a:t>
            </a:r>
            <a:endParaRPr kumimoji="1" lang="zh-CN" altLang="en-US" sz="44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9BCC46-16D0-B175-FFE7-7EDE720D6A52}"/>
              </a:ext>
            </a:extLst>
          </p:cNvPr>
          <p:cNvSpPr txBox="1"/>
          <p:nvPr/>
        </p:nvSpPr>
        <p:spPr>
          <a:xfrm>
            <a:off x="3210125" y="5165423"/>
            <a:ext cx="85871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4400" b="1">
                <a:solidFill>
                  <a:srgbClr val="FF0000"/>
                </a:solidFill>
                <a:highlight>
                  <a:srgbClr val="FFFF00"/>
                </a:highlight>
              </a:rPr>
              <a:t>31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3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13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2</a:t>
            </a:r>
            <a:r>
              <a:rPr kumimoji="1" lang="en-US" altLang="zh-CN" sz="4400" b="1"/>
              <a:t>, 33, </a:t>
            </a:r>
            <a:r>
              <a:rPr kumimoji="1" lang="en-US" altLang="zh-CN" sz="4400" b="1">
                <a:solidFill>
                  <a:schemeClr val="bg1"/>
                </a:solidFill>
              </a:rPr>
              <a:t>17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11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5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4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6</a:t>
            </a:r>
            <a:r>
              <a:rPr kumimoji="1" lang="en-US" altLang="zh-CN" sz="4400" b="1"/>
              <a:t>…</a:t>
            </a:r>
            <a:endParaRPr kumimoji="1"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819308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27BA7-2755-2E4C-4D46-3F77B5A3B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A65A3-0218-DFFF-F889-9A14C0FF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状态维护</a:t>
            </a:r>
            <a:r>
              <a:rPr kumimoji="1" lang="en-US" altLang="zh-CN"/>
              <a:t>-</a:t>
            </a:r>
            <a:r>
              <a:rPr kumimoji="1" lang="zh-CN" altLang="en-US"/>
              <a:t>确定性抽题过程</a:t>
            </a:r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9EC7A51-D37B-96B2-F38D-8457F116A682}"/>
              </a:ext>
            </a:extLst>
          </p:cNvPr>
          <p:cNvGrpSpPr/>
          <p:nvPr/>
        </p:nvGrpSpPr>
        <p:grpSpPr>
          <a:xfrm>
            <a:off x="719671" y="3060786"/>
            <a:ext cx="2297249" cy="2534514"/>
            <a:chOff x="6724013" y="1690688"/>
            <a:chExt cx="3798750" cy="3402919"/>
          </a:xfrm>
        </p:grpSpPr>
        <p:sp>
          <p:nvSpPr>
            <p:cNvPr id="4" name="矩形: 一个圆顶角，剪去另一个顶角 3">
              <a:extLst>
                <a:ext uri="{FF2B5EF4-FFF2-40B4-BE49-F238E27FC236}">
                  <a16:creationId xmlns:a16="http://schemas.microsoft.com/office/drawing/2014/main" id="{73191ACE-AF05-BDE0-D9F9-2EA755BE24A4}"/>
                </a:ext>
              </a:extLst>
            </p:cNvPr>
            <p:cNvSpPr/>
            <p:nvPr/>
          </p:nvSpPr>
          <p:spPr>
            <a:xfrm>
              <a:off x="6724014" y="1690688"/>
              <a:ext cx="1540365" cy="902126"/>
            </a:xfrm>
            <a:prstGeom prst="snip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题库</a:t>
              </a:r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5" name="矩形: 一个圆顶角，剪去另一个顶角 4">
              <a:extLst>
                <a:ext uri="{FF2B5EF4-FFF2-40B4-BE49-F238E27FC236}">
                  <a16:creationId xmlns:a16="http://schemas.microsoft.com/office/drawing/2014/main" id="{4860F290-D61E-1DE4-D37C-75769F56C30E}"/>
                </a:ext>
              </a:extLst>
            </p:cNvPr>
            <p:cNvSpPr/>
            <p:nvPr/>
          </p:nvSpPr>
          <p:spPr>
            <a:xfrm>
              <a:off x="6724013" y="2941084"/>
              <a:ext cx="1540365" cy="902126"/>
            </a:xfrm>
            <a:prstGeom prst="snip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题库</a:t>
              </a:r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6" name="矩形: 一个圆顶角，剪去另一个顶角 5">
              <a:extLst>
                <a:ext uri="{FF2B5EF4-FFF2-40B4-BE49-F238E27FC236}">
                  <a16:creationId xmlns:a16="http://schemas.microsoft.com/office/drawing/2014/main" id="{13CA3586-EE17-0523-D030-8E524C04920D}"/>
                </a:ext>
              </a:extLst>
            </p:cNvPr>
            <p:cNvSpPr/>
            <p:nvPr/>
          </p:nvSpPr>
          <p:spPr>
            <a:xfrm>
              <a:off x="6724013" y="4191481"/>
              <a:ext cx="1540365" cy="902126"/>
            </a:xfrm>
            <a:prstGeom prst="snip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题库</a:t>
              </a:r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8177385-8E99-3CAD-B959-E92A77102A71}"/>
                </a:ext>
              </a:extLst>
            </p:cNvPr>
            <p:cNvSpPr txBox="1"/>
            <p:nvPr/>
          </p:nvSpPr>
          <p:spPr>
            <a:xfrm>
              <a:off x="8328973" y="2045727"/>
              <a:ext cx="2193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/>
                <a:t>编号范围：</a:t>
              </a:r>
              <a:r>
                <a:rPr kumimoji="1" lang="en-US" altLang="zh-CN"/>
                <a:t>1~10</a:t>
              </a:r>
              <a:endParaRPr kumimoji="1"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E3DEBBC-55D3-B758-A17C-C659C431D6B9}"/>
                </a:ext>
              </a:extLst>
            </p:cNvPr>
            <p:cNvSpPr txBox="1"/>
            <p:nvPr/>
          </p:nvSpPr>
          <p:spPr>
            <a:xfrm>
              <a:off x="8328973" y="3207481"/>
              <a:ext cx="2193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/>
                <a:t>编号范围：</a:t>
              </a:r>
              <a:r>
                <a:rPr kumimoji="1" lang="en-US" altLang="zh-CN"/>
                <a:t>11~30</a:t>
              </a:r>
              <a:endParaRPr kumimoji="1"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C941A73-0E26-2218-846A-93B489214619}"/>
                </a:ext>
              </a:extLst>
            </p:cNvPr>
            <p:cNvSpPr txBox="1"/>
            <p:nvPr/>
          </p:nvSpPr>
          <p:spPr>
            <a:xfrm>
              <a:off x="8328973" y="4457878"/>
              <a:ext cx="2193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/>
                <a:t>编号范围：</a:t>
              </a:r>
              <a:r>
                <a:rPr kumimoji="1" lang="en-US" altLang="zh-CN"/>
                <a:t>31~35</a:t>
              </a:r>
              <a:endParaRPr kumimoji="1" lang="zh-CN" altLang="en-US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FEB29081-A7AD-6D7B-71A7-094F79A1D11E}"/>
              </a:ext>
            </a:extLst>
          </p:cNvPr>
          <p:cNvSpPr txBox="1"/>
          <p:nvPr/>
        </p:nvSpPr>
        <p:spPr>
          <a:xfrm>
            <a:off x="3210126" y="2000254"/>
            <a:ext cx="85871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4400" b="1">
                <a:solidFill>
                  <a:srgbClr val="FF0000"/>
                </a:solidFill>
              </a:rPr>
              <a:t>31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rgbClr val="FF0000"/>
                </a:solidFill>
              </a:rPr>
              <a:t>13</a:t>
            </a:r>
            <a:r>
              <a:rPr kumimoji="1" lang="en-US" altLang="zh-CN" sz="4400" b="1"/>
              <a:t>, 2, 33, </a:t>
            </a:r>
            <a:r>
              <a:rPr kumimoji="1" lang="en-US" altLang="zh-CN" sz="4400" b="1">
                <a:solidFill>
                  <a:srgbClr val="FF0000"/>
                </a:solidFill>
              </a:rPr>
              <a:t>17</a:t>
            </a:r>
            <a:r>
              <a:rPr kumimoji="1" lang="en-US" altLang="zh-CN" sz="4400" b="1"/>
              <a:t>, 11, 5, 4, 6…</a:t>
            </a:r>
            <a:endParaRPr kumimoji="1" lang="zh-CN" altLang="en-US" sz="4400" b="1" dirty="0"/>
          </a:p>
        </p:txBody>
      </p:sp>
      <p:sp>
        <p:nvSpPr>
          <p:cNvPr id="12" name="对话气泡: 椭圆形 11">
            <a:extLst>
              <a:ext uri="{FF2B5EF4-FFF2-40B4-BE49-F238E27FC236}">
                <a16:creationId xmlns:a16="http://schemas.microsoft.com/office/drawing/2014/main" id="{81D3A01D-9D14-1574-C5B7-CA7B8741A94B}"/>
              </a:ext>
            </a:extLst>
          </p:cNvPr>
          <p:cNvSpPr/>
          <p:nvPr/>
        </p:nvSpPr>
        <p:spPr>
          <a:xfrm>
            <a:off x="8671969" y="324787"/>
            <a:ext cx="2681831" cy="1196698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全题库抽题</a:t>
            </a:r>
            <a:r>
              <a:rPr kumimoji="1" lang="en-US" altLang="zh-CN"/>
              <a:t>1</a:t>
            </a:r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2C206A-BAE1-4657-DD3E-053C23E9DA57}"/>
              </a:ext>
            </a:extLst>
          </p:cNvPr>
          <p:cNvSpPr txBox="1"/>
          <p:nvPr/>
        </p:nvSpPr>
        <p:spPr>
          <a:xfrm>
            <a:off x="3210125" y="3215581"/>
            <a:ext cx="85871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4400" b="1">
                <a:solidFill>
                  <a:schemeClr val="bg1"/>
                </a:solidFill>
              </a:rPr>
              <a:t>31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13</a:t>
            </a:r>
            <a:r>
              <a:rPr kumimoji="1" lang="en-US" altLang="zh-CN" sz="4400" b="1"/>
              <a:t>, 2, </a:t>
            </a:r>
            <a:r>
              <a:rPr kumimoji="1" lang="en-US" altLang="zh-CN" sz="4400" b="1">
                <a:solidFill>
                  <a:schemeClr val="bg1"/>
                </a:solidFill>
              </a:rPr>
              <a:t>33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17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11</a:t>
            </a:r>
            <a:r>
              <a:rPr kumimoji="1" lang="en-US" altLang="zh-CN" sz="4400" b="1"/>
              <a:t>, 5, 4, 6…</a:t>
            </a:r>
            <a:endParaRPr kumimoji="1" lang="zh-CN" altLang="en-US" sz="4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DCC61A-41BC-F2F0-6D3A-71A893037F1C}"/>
              </a:ext>
            </a:extLst>
          </p:cNvPr>
          <p:cNvSpPr txBox="1"/>
          <p:nvPr/>
        </p:nvSpPr>
        <p:spPr>
          <a:xfrm>
            <a:off x="3210125" y="4190502"/>
            <a:ext cx="85871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4400" b="1">
                <a:solidFill>
                  <a:schemeClr val="bg1"/>
                </a:solidFill>
              </a:rPr>
              <a:t>31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3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rgbClr val="FF0000"/>
                </a:solidFill>
              </a:rPr>
              <a:t>13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2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33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rgbClr val="FF0000"/>
                </a:solidFill>
              </a:rPr>
              <a:t>17</a:t>
            </a:r>
            <a:r>
              <a:rPr kumimoji="1" lang="en-US" altLang="zh-CN" sz="4400" b="1"/>
              <a:t>, 11, </a:t>
            </a:r>
            <a:r>
              <a:rPr kumimoji="1" lang="en-US" altLang="zh-CN" sz="4400" b="1">
                <a:solidFill>
                  <a:schemeClr val="bg1"/>
                </a:solidFill>
              </a:rPr>
              <a:t>5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4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6</a:t>
            </a:r>
            <a:r>
              <a:rPr kumimoji="1" lang="en-US" altLang="zh-CN" sz="4400" b="1"/>
              <a:t>…</a:t>
            </a:r>
            <a:endParaRPr kumimoji="1" lang="zh-CN" altLang="en-US" sz="44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D26859-6A25-36FF-557E-4D9D0BDAF7A5}"/>
              </a:ext>
            </a:extLst>
          </p:cNvPr>
          <p:cNvSpPr txBox="1"/>
          <p:nvPr/>
        </p:nvSpPr>
        <p:spPr>
          <a:xfrm>
            <a:off x="3210125" y="5165423"/>
            <a:ext cx="85871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4400" b="1">
                <a:solidFill>
                  <a:srgbClr val="FF0000"/>
                </a:solidFill>
              </a:rPr>
              <a:t>31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3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13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2</a:t>
            </a:r>
            <a:r>
              <a:rPr kumimoji="1" lang="en-US" altLang="zh-CN" sz="4400" b="1"/>
              <a:t>, 33, </a:t>
            </a:r>
            <a:r>
              <a:rPr kumimoji="1" lang="en-US" altLang="zh-CN" sz="4400" b="1">
                <a:solidFill>
                  <a:schemeClr val="bg1"/>
                </a:solidFill>
              </a:rPr>
              <a:t>17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11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5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4</a:t>
            </a:r>
            <a:r>
              <a:rPr kumimoji="1" lang="en-US" altLang="zh-CN" sz="4400" b="1"/>
              <a:t>, </a:t>
            </a:r>
            <a:r>
              <a:rPr kumimoji="1" lang="en-US" altLang="zh-CN" sz="4400" b="1">
                <a:solidFill>
                  <a:schemeClr val="bg1"/>
                </a:solidFill>
              </a:rPr>
              <a:t>6</a:t>
            </a:r>
            <a:r>
              <a:rPr kumimoji="1" lang="en-US" altLang="zh-CN" sz="4400" b="1"/>
              <a:t>…</a:t>
            </a:r>
            <a:endParaRPr kumimoji="1"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82032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6EF9E6F-BE81-4B37-B9A3-91810611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BDA4-961D-469B-A700-1FFB1F05BED7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715E400-D4F6-4289-B8B1-9CCC2BB9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代码管理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C49087-8E46-C5DE-3C37-439686507C7B}"/>
              </a:ext>
            </a:extLst>
          </p:cNvPr>
          <p:cNvSpPr txBox="1"/>
          <p:nvPr/>
        </p:nvSpPr>
        <p:spPr>
          <a:xfrm>
            <a:off x="672614" y="951870"/>
            <a:ext cx="98166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本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项目位于Github（项目地址：</a:t>
            </a:r>
            <a:r>
              <a:rPr lang="zh-CN" altLang="en-US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https://github.com/zhouyuheng2003/C-sharp-</a:t>
            </a:r>
            <a:r>
              <a:rPr lang="zh-CN" altLang="en-US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2024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），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使用Visual Studio配合Git进行多人协作和代码同步，大幅提升了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开发效率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代码，测试数据，资源进行同步。忽略无关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临时文件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C6D862F-F78A-EB59-3AE5-B6E191E2A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2215198"/>
            <a:ext cx="5343054" cy="43584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9FA9B2A-62A1-FB71-C165-0DC13228E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6818" y="2641749"/>
            <a:ext cx="2790276" cy="389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02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806DB7F-01AD-4BBA-8EF3-C662DDE4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BDA4-961D-469B-A700-1FFB1F05BED7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E645FF6-4BFE-79F4-1155-83C97D0AAF15}"/>
              </a:ext>
            </a:extLst>
          </p:cNvPr>
          <p:cNvSpPr txBox="1">
            <a:spLocks/>
          </p:cNvSpPr>
          <p:nvPr/>
        </p:nvSpPr>
        <p:spPr>
          <a:xfrm>
            <a:off x="5171918" y="3151808"/>
            <a:ext cx="2209958" cy="55438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系统演示</a:t>
            </a:r>
          </a:p>
        </p:txBody>
      </p:sp>
    </p:spTree>
    <p:extLst>
      <p:ext uri="{BB962C8B-B14F-4D97-AF65-F5344CB8AC3E}">
        <p14:creationId xmlns:p14="http://schemas.microsoft.com/office/powerpoint/2010/main" val="107211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28">
            <a:extLst>
              <a:ext uri="{FF2B5EF4-FFF2-40B4-BE49-F238E27FC236}">
                <a16:creationId xmlns:a16="http://schemas.microsoft.com/office/drawing/2014/main" id="{93137884-E5E2-4ECA-8822-3B351687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BDA4-961D-469B-A700-1FFB1F05BED7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6B0E4F-89AC-4F51-BAD9-F93E1E138B14}"/>
              </a:ext>
            </a:extLst>
          </p:cNvPr>
          <p:cNvSpPr txBox="1"/>
          <p:nvPr/>
        </p:nvSpPr>
        <p:spPr>
          <a:xfrm>
            <a:off x="2269725" y="1911013"/>
            <a:ext cx="3355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FC9378E-9371-4FEE-97C2-A9AB14E6ED10}"/>
              </a:ext>
            </a:extLst>
          </p:cNvPr>
          <p:cNvSpPr txBox="1"/>
          <p:nvPr/>
        </p:nvSpPr>
        <p:spPr>
          <a:xfrm>
            <a:off x="2269725" y="3528955"/>
            <a:ext cx="3355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系统演示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7023177-0967-4108-ACB5-42F94DA7857F}"/>
              </a:ext>
            </a:extLst>
          </p:cNvPr>
          <p:cNvSpPr txBox="1"/>
          <p:nvPr/>
        </p:nvSpPr>
        <p:spPr>
          <a:xfrm>
            <a:off x="6593153" y="4317589"/>
            <a:ext cx="3355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组员分工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B852EC-8CDB-229C-2ECB-B7C18282B5A8}"/>
              </a:ext>
            </a:extLst>
          </p:cNvPr>
          <p:cNvSpPr txBox="1"/>
          <p:nvPr/>
        </p:nvSpPr>
        <p:spPr>
          <a:xfrm>
            <a:off x="6593153" y="2688907"/>
            <a:ext cx="3355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实现细节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9668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50F82-9E90-8FAB-AE75-766EB4621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7111C8-9B3C-9881-2B69-4BBA4276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BDA4-961D-469B-A700-1FFB1F05BED7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9437062-D6CC-B0BC-5EF3-7BFE45BA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组员分工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F91639B-D038-5CC3-B944-8F95022AE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65808"/>
              </p:ext>
            </p:extLst>
          </p:nvPr>
        </p:nvGraphicFramePr>
        <p:xfrm>
          <a:off x="771525" y="1657350"/>
          <a:ext cx="10515600" cy="407670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390026763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237204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4099519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726426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97631332"/>
                    </a:ext>
                  </a:extLst>
                </a:gridCol>
              </a:tblGrid>
              <a:tr h="957725">
                <a:tc>
                  <a:txBody>
                    <a:bodyPr/>
                    <a:lstStyle/>
                    <a:p>
                      <a:r>
                        <a:rPr lang="zh-CN" altLang="en-US" sz="1700" b="1">
                          <a:effectLst/>
                        </a:rPr>
                        <a:t>贡献</a:t>
                      </a: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b="1">
                          <a:effectLst/>
                        </a:rPr>
                        <a:t>李光赫 </a:t>
                      </a:r>
                      <a:r>
                        <a:rPr lang="en-US" altLang="zh-CN" sz="1700" b="1">
                          <a:effectLst/>
                        </a:rPr>
                        <a:t>21210713</a:t>
                      </a:r>
                      <a:endParaRPr lang="zh-CN" altLang="en-US" sz="1700" b="1">
                        <a:effectLst/>
                      </a:endParaRP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b="1">
                          <a:effectLst/>
                        </a:rPr>
                        <a:t>邹坤成 </a:t>
                      </a:r>
                      <a:r>
                        <a:rPr lang="en-US" altLang="zh-CN" sz="1700" b="1">
                          <a:effectLst/>
                        </a:rPr>
                        <a:t>19210215</a:t>
                      </a:r>
                      <a:endParaRPr lang="zh-CN" altLang="en-US" sz="1700" b="1">
                        <a:effectLst/>
                      </a:endParaRP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b="1">
                          <a:effectLst/>
                        </a:rPr>
                        <a:t>周宇恒 </a:t>
                      </a:r>
                      <a:r>
                        <a:rPr lang="en-US" altLang="zh-CN" sz="1700" b="1">
                          <a:effectLst/>
                        </a:rPr>
                        <a:t>55210916</a:t>
                      </a:r>
                      <a:endParaRPr lang="zh-CN" altLang="en-US" sz="1700" b="1">
                        <a:effectLst/>
                      </a:endParaRP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b="1">
                          <a:effectLst/>
                        </a:rPr>
                        <a:t>马周原 </a:t>
                      </a:r>
                      <a:r>
                        <a:rPr lang="en-US" altLang="zh-CN" sz="1700" b="1">
                          <a:effectLst/>
                        </a:rPr>
                        <a:t>21210613</a:t>
                      </a:r>
                      <a:endParaRPr lang="zh-CN" altLang="en-US" sz="1700" b="1">
                        <a:effectLst/>
                      </a:endParaRP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446589"/>
                  </a:ext>
                </a:extLst>
              </a:tr>
              <a:tr h="376348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UI</a:t>
                      </a:r>
                      <a:r>
                        <a:rPr lang="zh-CN" altLang="en-US" sz="1700">
                          <a:effectLst/>
                        </a:rPr>
                        <a:t>设计</a:t>
                      </a: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✔️</a:t>
                      </a: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✔️</a:t>
                      </a: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✔️</a:t>
                      </a: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✔️</a:t>
                      </a: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162540"/>
                  </a:ext>
                </a:extLst>
              </a:tr>
              <a:tr h="376348"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抽题机制</a:t>
                      </a: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>
                        <a:effectLst/>
                      </a:endParaRP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✔️</a:t>
                      </a: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✔️</a:t>
                      </a: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>
                        <a:effectLst/>
                      </a:endParaRP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718035"/>
                  </a:ext>
                </a:extLst>
              </a:tr>
              <a:tr h="376348"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图片</a:t>
                      </a:r>
                      <a:r>
                        <a:rPr lang="en-US" altLang="zh-CN" sz="1700">
                          <a:effectLst/>
                        </a:rPr>
                        <a:t>/</a:t>
                      </a:r>
                      <a:r>
                        <a:rPr lang="zh-CN" altLang="en-US" sz="1700">
                          <a:effectLst/>
                        </a:rPr>
                        <a:t>公式</a:t>
                      </a: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✔️</a:t>
                      </a: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>
                        <a:effectLst/>
                      </a:endParaRP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>
                        <a:effectLst/>
                      </a:endParaRP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✔️</a:t>
                      </a: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188433"/>
                  </a:ext>
                </a:extLst>
              </a:tr>
              <a:tr h="376348"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题库设计</a:t>
                      </a:r>
                      <a:r>
                        <a:rPr lang="en-US" altLang="zh-CN" sz="1700">
                          <a:effectLst/>
                        </a:rPr>
                        <a:t>/</a:t>
                      </a:r>
                      <a:r>
                        <a:rPr lang="zh-CN" altLang="en-US" sz="1700">
                          <a:effectLst/>
                        </a:rPr>
                        <a:t>加载</a:t>
                      </a: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>
                        <a:effectLst/>
                      </a:endParaRP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>
                        <a:effectLst/>
                      </a:endParaRP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>
                        <a:effectLst/>
                      </a:endParaRP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✔️</a:t>
                      </a: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501202"/>
                  </a:ext>
                </a:extLst>
              </a:tr>
              <a:tr h="376348"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状态维护</a:t>
                      </a: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>
                        <a:effectLst/>
                      </a:endParaRP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>
                        <a:effectLst/>
                      </a:endParaRP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✔️</a:t>
                      </a: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>
                        <a:effectLst/>
                      </a:endParaRP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630238"/>
                  </a:ext>
                </a:extLst>
              </a:tr>
              <a:tr h="376348"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报告撰写</a:t>
                      </a: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✔️</a:t>
                      </a: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✔️</a:t>
                      </a: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✔️</a:t>
                      </a: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✔️</a:t>
                      </a: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195924"/>
                  </a:ext>
                </a:extLst>
              </a:tr>
              <a:tr h="860887">
                <a:tc>
                  <a:txBody>
                    <a:bodyPr/>
                    <a:lstStyle/>
                    <a:p>
                      <a:r>
                        <a:rPr lang="zh-CN" altLang="en-US" sz="1700" b="1">
                          <a:solidFill>
                            <a:srgbClr val="C00000"/>
                          </a:solidFill>
                          <a:effectLst/>
                        </a:rPr>
                        <a:t>贡献百分比</a:t>
                      </a: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700" b="1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25%</a:t>
                      </a: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700" b="1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25%</a:t>
                      </a: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700" b="1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25%</a:t>
                      </a: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700" b="1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25%</a:t>
                      </a: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326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559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1AC74E7D-2F4D-4094-A737-5D20DF591054}"/>
              </a:ext>
            </a:extLst>
          </p:cNvPr>
          <p:cNvSpPr txBox="1"/>
          <p:nvPr/>
        </p:nvSpPr>
        <p:spPr>
          <a:xfrm>
            <a:off x="2576835" y="3010010"/>
            <a:ext cx="7144861" cy="700769"/>
          </a:xfrm>
          <a:prstGeom prst="rect">
            <a:avLst/>
          </a:prstGeom>
          <a:noFill/>
          <a:effectLst>
            <a:innerShdw blurRad="63500" dist="177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600" b="1" dirty="0">
                <a:solidFill>
                  <a:srgbClr val="405B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3600" b="1" dirty="0">
              <a:solidFill>
                <a:srgbClr val="405B8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713CAF-2FC1-4011-B6C8-CBDA3C43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BDA4-961D-469B-A700-1FFB1F05BED7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49007907-BD26-4C9B-866D-73D7C32B466A}"/>
              </a:ext>
            </a:extLst>
          </p:cNvPr>
          <p:cNvSpPr/>
          <p:nvPr/>
        </p:nvSpPr>
        <p:spPr>
          <a:xfrm>
            <a:off x="3814438" y="1"/>
            <a:ext cx="4563122" cy="1657880"/>
          </a:xfrm>
          <a:custGeom>
            <a:avLst/>
            <a:gdLst>
              <a:gd name="connsiteX0" fmla="*/ 0 w 4563122"/>
              <a:gd name="connsiteY0" fmla="*/ 0 h 1633117"/>
              <a:gd name="connsiteX1" fmla="*/ 4563122 w 4563122"/>
              <a:gd name="connsiteY1" fmla="*/ 0 h 1633117"/>
              <a:gd name="connsiteX2" fmla="*/ 4563122 w 4563122"/>
              <a:gd name="connsiteY2" fmla="*/ 1256885 h 1633117"/>
              <a:gd name="connsiteX3" fmla="*/ 4154751 w 4563122"/>
              <a:gd name="connsiteY3" fmla="*/ 1633117 h 1633117"/>
              <a:gd name="connsiteX4" fmla="*/ 408373 w 4563122"/>
              <a:gd name="connsiteY4" fmla="*/ 1633117 h 1633117"/>
              <a:gd name="connsiteX5" fmla="*/ 0 w 4563122"/>
              <a:gd name="connsiteY5" fmla="*/ 1256883 h 1633117"/>
              <a:gd name="connsiteX6" fmla="*/ 0 w 4563122"/>
              <a:gd name="connsiteY6" fmla="*/ 0 h 1633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3122" h="1633117">
                <a:moveTo>
                  <a:pt x="0" y="0"/>
                </a:moveTo>
                <a:lnTo>
                  <a:pt x="4563122" y="0"/>
                </a:lnTo>
                <a:lnTo>
                  <a:pt x="4563122" y="1256885"/>
                </a:lnTo>
                <a:lnTo>
                  <a:pt x="4154751" y="1633117"/>
                </a:lnTo>
                <a:lnTo>
                  <a:pt x="408373" y="1633117"/>
                </a:lnTo>
                <a:lnTo>
                  <a:pt x="0" y="1256883"/>
                </a:lnTo>
                <a:lnTo>
                  <a:pt x="0" y="0"/>
                </a:lnTo>
                <a:close/>
              </a:path>
            </a:pathLst>
          </a:custGeom>
          <a:solidFill>
            <a:srgbClr val="405B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D2A1548-B081-4951-92BE-9CDE3C0BE3CB}"/>
              </a:ext>
            </a:extLst>
          </p:cNvPr>
          <p:cNvGrpSpPr/>
          <p:nvPr/>
        </p:nvGrpSpPr>
        <p:grpSpPr>
          <a:xfrm>
            <a:off x="5425313" y="962431"/>
            <a:ext cx="1341374" cy="1341374"/>
            <a:chOff x="4766650" y="1647730"/>
            <a:chExt cx="1330859" cy="1330859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55FAE8D-A2C4-4E29-BF95-87409A2B2B09}"/>
                </a:ext>
              </a:extLst>
            </p:cNvPr>
            <p:cNvSpPr/>
            <p:nvPr/>
          </p:nvSpPr>
          <p:spPr>
            <a:xfrm>
              <a:off x="4766650" y="1647730"/>
              <a:ext cx="1330859" cy="13308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4F89C766-6C8F-498D-81B2-13A6BBD59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3378" y="1744458"/>
              <a:ext cx="1137402" cy="1137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3192B00-2831-48B7-8CA9-7065A15006A5}"/>
              </a:ext>
            </a:extLst>
          </p:cNvPr>
          <p:cNvGrpSpPr/>
          <p:nvPr/>
        </p:nvGrpSpPr>
        <p:grpSpPr>
          <a:xfrm>
            <a:off x="199750" y="4801822"/>
            <a:ext cx="11792500" cy="874407"/>
            <a:chOff x="195309" y="4596362"/>
            <a:chExt cx="11792500" cy="874407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89E7582B-1365-4F08-AA42-4A86FDC5E204}"/>
                </a:ext>
              </a:extLst>
            </p:cNvPr>
            <p:cNvGrpSpPr/>
            <p:nvPr/>
          </p:nvGrpSpPr>
          <p:grpSpPr>
            <a:xfrm>
              <a:off x="195309" y="5033565"/>
              <a:ext cx="11792500" cy="45719"/>
              <a:chOff x="-1328690" y="4731798"/>
              <a:chExt cx="11792500" cy="45719"/>
            </a:xfrm>
            <a:solidFill>
              <a:srgbClr val="405B82"/>
            </a:solidFill>
          </p:grpSpPr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1E6AEFBB-BB1F-4AEE-A16C-EAD943736484}"/>
                  </a:ext>
                </a:extLst>
              </p:cNvPr>
              <p:cNvSpPr/>
              <p:nvPr/>
            </p:nvSpPr>
            <p:spPr>
              <a:xfrm>
                <a:off x="-1328690" y="4731798"/>
                <a:ext cx="4078548" cy="45719"/>
              </a:xfrm>
              <a:custGeom>
                <a:avLst/>
                <a:gdLst>
                  <a:gd name="connsiteX0" fmla="*/ 0 w 2590060"/>
                  <a:gd name="connsiteY0" fmla="*/ 0 h 45719"/>
                  <a:gd name="connsiteX1" fmla="*/ 2590060 w 2590060"/>
                  <a:gd name="connsiteY1" fmla="*/ 0 h 45719"/>
                  <a:gd name="connsiteX2" fmla="*/ 2590060 w 2590060"/>
                  <a:gd name="connsiteY2" fmla="*/ 45719 h 45719"/>
                  <a:gd name="connsiteX3" fmla="*/ 0 w 2590060"/>
                  <a:gd name="connsiteY3" fmla="*/ 45719 h 45719"/>
                  <a:gd name="connsiteX4" fmla="*/ 0 w 2590060"/>
                  <a:gd name="connsiteY4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0060" h="45719">
                    <a:moveTo>
                      <a:pt x="0" y="0"/>
                    </a:moveTo>
                    <a:lnTo>
                      <a:pt x="2590060" y="0"/>
                    </a:lnTo>
                    <a:lnTo>
                      <a:pt x="2590060" y="45719"/>
                    </a:lnTo>
                    <a:lnTo>
                      <a:pt x="0" y="457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DE3E09A8-3256-4E33-A1D7-D6C7AFCFB3E7}"/>
                  </a:ext>
                </a:extLst>
              </p:cNvPr>
              <p:cNvSpPr/>
              <p:nvPr/>
            </p:nvSpPr>
            <p:spPr>
              <a:xfrm>
                <a:off x="6385263" y="4731798"/>
                <a:ext cx="4078547" cy="45719"/>
              </a:xfrm>
              <a:custGeom>
                <a:avLst/>
                <a:gdLst>
                  <a:gd name="connsiteX0" fmla="*/ 0 w 2590060"/>
                  <a:gd name="connsiteY0" fmla="*/ 0 h 45719"/>
                  <a:gd name="connsiteX1" fmla="*/ 2590060 w 2590060"/>
                  <a:gd name="connsiteY1" fmla="*/ 0 h 45719"/>
                  <a:gd name="connsiteX2" fmla="*/ 2590060 w 2590060"/>
                  <a:gd name="connsiteY2" fmla="*/ 45719 h 45719"/>
                  <a:gd name="connsiteX3" fmla="*/ 0 w 2590060"/>
                  <a:gd name="connsiteY3" fmla="*/ 45719 h 45719"/>
                  <a:gd name="connsiteX4" fmla="*/ 0 w 2590060"/>
                  <a:gd name="connsiteY4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0060" h="45719">
                    <a:moveTo>
                      <a:pt x="0" y="0"/>
                    </a:moveTo>
                    <a:lnTo>
                      <a:pt x="2590060" y="0"/>
                    </a:lnTo>
                    <a:lnTo>
                      <a:pt x="2590060" y="45719"/>
                    </a:lnTo>
                    <a:lnTo>
                      <a:pt x="0" y="457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751FA95-D020-43A5-ACA4-8945556DE4BD}"/>
                </a:ext>
              </a:extLst>
            </p:cNvPr>
            <p:cNvSpPr txBox="1"/>
            <p:nvPr/>
          </p:nvSpPr>
          <p:spPr>
            <a:xfrm>
              <a:off x="3481689" y="4596362"/>
              <a:ext cx="5228620" cy="87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405B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吉林大学计算机学院 </a:t>
              </a:r>
              <a:endParaRPr lang="en-US" altLang="zh-CN" b="1" dirty="0">
                <a:solidFill>
                  <a:srgbClr val="405B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405B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马周原</a:t>
              </a:r>
              <a:endParaRPr lang="zh-CN" altLang="en-US" b="1" dirty="0">
                <a:solidFill>
                  <a:srgbClr val="405B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114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6EF9E6F-BE81-4B37-B9A3-91810611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BDA4-961D-469B-A700-1FFB1F05BED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715E400-D4F6-4289-B8B1-9CCC2BB9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需求分析</a:t>
            </a:r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9E7DD8-CAAE-30AF-F375-0448B31E78A2}"/>
              </a:ext>
            </a:extLst>
          </p:cNvPr>
          <p:cNvSpPr txBox="1"/>
          <p:nvPr/>
        </p:nvSpPr>
        <p:spPr>
          <a:xfrm>
            <a:off x="666749" y="1747341"/>
            <a:ext cx="1066800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读取题库：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题库加载（文本、图片、公式）、更改题库路径</a:t>
            </a:r>
            <a:endParaRPr lang="en-US" altLang="zh-CN" sz="24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显示题目：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放大缩小、特殊字符、超文本（如图片、公式）</a:t>
            </a:r>
            <a:endParaRPr lang="en-US" altLang="zh-CN" sz="24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抽题机制：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随机抽题（不重复）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状态维护：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状态保存、状态加载、状态重置。</a:t>
            </a:r>
            <a:endParaRPr lang="en-US" altLang="zh-CN" sz="24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UI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设计：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美观性、文字提示</a:t>
            </a:r>
            <a:endParaRPr lang="en-US" altLang="zh-CN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905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6EF9E6F-BE81-4B37-B9A3-91810611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BDA4-961D-469B-A700-1FFB1F05BED7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715E400-D4F6-4289-B8B1-9CCC2BB9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读取题库</a:t>
            </a:r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FA5E7F-66BC-D326-1C6A-E7B1D092C7B3}"/>
              </a:ext>
            </a:extLst>
          </p:cNvPr>
          <p:cNvSpPr txBox="1"/>
          <p:nvPr/>
        </p:nvSpPr>
        <p:spPr>
          <a:xfrm>
            <a:off x="1406331" y="2752453"/>
            <a:ext cx="156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图：题库结构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9EA84B-A3A7-4099-5966-507266ACD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417" y="1304732"/>
            <a:ext cx="2000529" cy="1381318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2739BC46-35ED-7BA6-6037-617B22027565}"/>
              </a:ext>
            </a:extLst>
          </p:cNvPr>
          <p:cNvGrpSpPr/>
          <p:nvPr/>
        </p:nvGrpSpPr>
        <p:grpSpPr>
          <a:xfrm>
            <a:off x="1377551" y="4171951"/>
            <a:ext cx="9087009" cy="1701826"/>
            <a:chOff x="2076450" y="4461601"/>
            <a:chExt cx="9087009" cy="170182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2B3C00B-DF35-66F4-C2FF-8CA26B00C3E6}"/>
                </a:ext>
              </a:extLst>
            </p:cNvPr>
            <p:cNvSpPr txBox="1"/>
            <p:nvPr/>
          </p:nvSpPr>
          <p:spPr>
            <a:xfrm>
              <a:off x="2158682" y="5183936"/>
              <a:ext cx="9004777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/>
                <a:t>[IMAGE:./img/1.png] 设函数$f(x)$在区间$(-1, 1)$上有定义，且$\lim _{x \to 0}=0$，则（）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C7F75F0-CE0F-9CD5-185A-6EB799E50C60}"/>
                </a:ext>
              </a:extLst>
            </p:cNvPr>
            <p:cNvSpPr txBox="1"/>
            <p:nvPr/>
          </p:nvSpPr>
          <p:spPr>
            <a:xfrm>
              <a:off x="5008704" y="5794095"/>
              <a:ext cx="3500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latin typeface="楷体" panose="02010609060101010101" pitchFamily="49" charset="-122"/>
                  <a:ea typeface="楷体" panose="02010609060101010101" pitchFamily="49" charset="-122"/>
                </a:rPr>
                <a:t>图：</a:t>
              </a:r>
              <a:r>
                <a:rPr lang="en-US" altLang="zh-CN">
                  <a:latin typeface="楷体" panose="02010609060101010101" pitchFamily="49" charset="-122"/>
                  <a:ea typeface="楷体" panose="02010609060101010101" pitchFamily="49" charset="-122"/>
                </a:rPr>
                <a:t>problems.txt</a:t>
              </a:r>
              <a:r>
                <a:rPr lang="zh-CN" altLang="en-US">
                  <a:latin typeface="楷体" panose="02010609060101010101" pitchFamily="49" charset="-122"/>
                  <a:ea typeface="楷体" panose="02010609060101010101" pitchFamily="49" charset="-122"/>
                </a:rPr>
                <a:t>中某一道题</a:t>
              </a:r>
              <a:endParaRPr lang="en-US" alt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9F8AF5D-3794-5097-8667-C6D2F0E56A09}"/>
                </a:ext>
              </a:extLst>
            </p:cNvPr>
            <p:cNvSpPr txBox="1"/>
            <p:nvPr/>
          </p:nvSpPr>
          <p:spPr>
            <a:xfrm>
              <a:off x="2076450" y="4461601"/>
              <a:ext cx="3182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>
                  <a:latin typeface="楷体" panose="02010609060101010101" pitchFamily="49" charset="-122"/>
                  <a:ea typeface="楷体" panose="02010609060101010101" pitchFamily="49" charset="-122"/>
                </a:rPr>
                <a:t>图片存储的相对路径</a:t>
              </a:r>
              <a:endParaRPr lang="en-US" altLang="zh-CN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ABE1DAD-6873-C7D0-9512-D778338F92A1}"/>
                </a:ext>
              </a:extLst>
            </p:cNvPr>
            <p:cNvSpPr txBox="1"/>
            <p:nvPr/>
          </p:nvSpPr>
          <p:spPr>
            <a:xfrm>
              <a:off x="6680120" y="4461602"/>
              <a:ext cx="1828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latin typeface="楷体" panose="02010609060101010101" pitchFamily="49" charset="-122"/>
                  <a:ea typeface="楷体" panose="02010609060101010101" pitchFamily="49" charset="-122"/>
                </a:rPr>
                <a:t>LaTex</a:t>
              </a:r>
              <a:r>
                <a:rPr lang="zh-CN" altLang="en-US" sz="2400">
                  <a:latin typeface="楷体" panose="02010609060101010101" pitchFamily="49" charset="-122"/>
                  <a:ea typeface="楷体" panose="02010609060101010101" pitchFamily="49" charset="-122"/>
                </a:rPr>
                <a:t>公式</a:t>
              </a:r>
              <a:endParaRPr lang="en-US" altLang="zh-CN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2139247-7348-6372-B7EA-86F2CE3B8328}"/>
                </a:ext>
              </a:extLst>
            </p:cNvPr>
            <p:cNvSpPr/>
            <p:nvPr/>
          </p:nvSpPr>
          <p:spPr>
            <a:xfrm>
              <a:off x="2247959" y="5243609"/>
              <a:ext cx="1990825" cy="268129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5062A6B-2578-0378-F1C4-760B7B5FAFFD}"/>
                </a:ext>
              </a:extLst>
            </p:cNvPr>
            <p:cNvSpPr/>
            <p:nvPr/>
          </p:nvSpPr>
          <p:spPr>
            <a:xfrm>
              <a:off x="4928215" y="5243609"/>
              <a:ext cx="567870" cy="268129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047013A-62EA-5F82-D75F-A5877BBCE044}"/>
                </a:ext>
              </a:extLst>
            </p:cNvPr>
            <p:cNvSpPr/>
            <p:nvPr/>
          </p:nvSpPr>
          <p:spPr>
            <a:xfrm>
              <a:off x="6185515" y="5243609"/>
              <a:ext cx="767893" cy="268129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9AD1E3C-B6F0-8B32-06AB-7341A494F543}"/>
                </a:ext>
              </a:extLst>
            </p:cNvPr>
            <p:cNvSpPr/>
            <p:nvPr/>
          </p:nvSpPr>
          <p:spPr>
            <a:xfrm>
              <a:off x="8309590" y="5243609"/>
              <a:ext cx="1758493" cy="268129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26211372-61E0-23EF-18D4-BEB8004C695A}"/>
                </a:ext>
              </a:extLst>
            </p:cNvPr>
            <p:cNvCxnSpPr/>
            <p:nvPr/>
          </p:nvCxnSpPr>
          <p:spPr>
            <a:xfrm>
              <a:off x="3391059" y="4923266"/>
              <a:ext cx="0" cy="2606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00539A0B-1EC6-F7CD-A7CF-6C20EA6C6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0659" y="4884961"/>
              <a:ext cx="1288802" cy="2989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35E8B8E8-670D-A4AB-CA57-945D23C1D6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5330" y="4923266"/>
              <a:ext cx="655254" cy="2386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246AA8F4-7312-1866-9311-C4E21B67353D}"/>
                </a:ext>
              </a:extLst>
            </p:cNvPr>
            <p:cNvCxnSpPr>
              <a:cxnSpLocks/>
            </p:cNvCxnSpPr>
            <p:nvPr/>
          </p:nvCxnSpPr>
          <p:spPr>
            <a:xfrm>
              <a:off x="8309590" y="4884961"/>
              <a:ext cx="879246" cy="2574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B5975D1F-CA6B-65CE-B93C-48B71A243BDD}"/>
              </a:ext>
            </a:extLst>
          </p:cNvPr>
          <p:cNvSpPr txBox="1"/>
          <p:nvPr/>
        </p:nvSpPr>
        <p:spPr>
          <a:xfrm>
            <a:off x="4459671" y="1085131"/>
            <a:ext cx="71132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需求：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软件应能在多个包含纯文本、图片、公式以及组合格式题目的题库中进行随机抽题操作</a:t>
            </a:r>
            <a:endParaRPr lang="en-US" altLang="zh-CN" sz="24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实现：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所有题库都位于一个可指定的目录下（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dataset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），软件启动时自动加载该目录下所有题库中的文本文件（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problems.txt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）作为题目。</a:t>
            </a:r>
            <a:endParaRPr lang="en-US" altLang="zh-CN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10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6EF9E6F-BE81-4B37-B9A3-91810611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BDA4-961D-469B-A700-1FFB1F05BED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715E400-D4F6-4289-B8B1-9CCC2BB9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读取题库</a:t>
            </a:r>
            <a:endParaRPr lang="en-US" altLang="zh-CN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5975D1F-CA6B-65CE-B93C-48B71A243BDD}"/>
              </a:ext>
            </a:extLst>
          </p:cNvPr>
          <p:cNvSpPr txBox="1"/>
          <p:nvPr/>
        </p:nvSpPr>
        <p:spPr>
          <a:xfrm>
            <a:off x="4747672" y="1487313"/>
            <a:ext cx="7113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题库读取默认路径为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./data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，允许用户修改题库路径。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读取的题库会被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DataLoader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类组织，并对外提供调用接口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705716-3536-C9F9-3223-1FD84A926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14" y="1195387"/>
            <a:ext cx="3935557" cy="44672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C897E0-9468-5750-E7E5-AD03EDA4E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194" y="2511376"/>
            <a:ext cx="4877189" cy="321261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B59AC0B-843C-5E9F-A6DC-74A4B686C37F}"/>
              </a:ext>
            </a:extLst>
          </p:cNvPr>
          <p:cNvSpPr txBox="1"/>
          <p:nvPr/>
        </p:nvSpPr>
        <p:spPr>
          <a:xfrm>
            <a:off x="7367047" y="5827784"/>
            <a:ext cx="208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图：选择题库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003119-7B71-4D42-D2C9-805D2B28142F}"/>
              </a:ext>
            </a:extLst>
          </p:cNvPr>
          <p:cNvSpPr txBox="1"/>
          <p:nvPr/>
        </p:nvSpPr>
        <p:spPr>
          <a:xfrm>
            <a:off x="1375782" y="5749348"/>
            <a:ext cx="223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图：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DataLoader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类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2894F1B-301C-7211-0F7E-765FE3AFF965}"/>
              </a:ext>
            </a:extLst>
          </p:cNvPr>
          <p:cNvSpPr/>
          <p:nvPr/>
        </p:nvSpPr>
        <p:spPr>
          <a:xfrm>
            <a:off x="8515350" y="2827553"/>
            <a:ext cx="866775" cy="38237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56CE16C-8091-842A-144A-77C81A481EC9}"/>
              </a:ext>
            </a:extLst>
          </p:cNvPr>
          <p:cNvCxnSpPr>
            <a:cxnSpLocks/>
          </p:cNvCxnSpPr>
          <p:nvPr/>
        </p:nvCxnSpPr>
        <p:spPr>
          <a:xfrm>
            <a:off x="9117676" y="2298988"/>
            <a:ext cx="0" cy="3693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52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6EF9E6F-BE81-4B37-B9A3-91810611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BDA4-961D-469B-A700-1FFB1F05BED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715E400-D4F6-4289-B8B1-9CCC2BB9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文本</a:t>
            </a:r>
            <a:r>
              <a:rPr lang="en-US" altLang="zh-CN"/>
              <a:t>/</a:t>
            </a:r>
            <a:r>
              <a:rPr lang="zh-CN" altLang="en-US"/>
              <a:t>图片显示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D10C78-12BD-12AE-E6D4-7E1D0257FC92}"/>
              </a:ext>
            </a:extLst>
          </p:cNvPr>
          <p:cNvSpPr txBox="1"/>
          <p:nvPr/>
        </p:nvSpPr>
        <p:spPr>
          <a:xfrm>
            <a:off x="6181724" y="2085256"/>
            <a:ext cx="53054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文本显示：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RichTextBox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AppendText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图片显示：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若题目中包含图片，则根据相对路径读取，使用 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Clipboard.SetDataObject() 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方法将图片数据复制到剪贴板上，并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Paste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RichTextBox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上。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E5781A-FD50-B2FA-C3A8-7167D690BEC2}"/>
              </a:ext>
            </a:extLst>
          </p:cNvPr>
          <p:cNvSpPr txBox="1"/>
          <p:nvPr/>
        </p:nvSpPr>
        <p:spPr>
          <a:xfrm>
            <a:off x="1028541" y="5337111"/>
            <a:ext cx="4160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</a:rPr>
              <a:t>图：题目被显示到</a:t>
            </a: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</a:rPr>
              <a:t>RichTextBox</a:t>
            </a: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</a:rPr>
              <a:t>控件</a:t>
            </a:r>
            <a:endParaRPr lang="en-US" altLang="zh-CN" sz="1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B960634-B0AC-8101-85CD-FAE43A0A5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52" y="1907682"/>
            <a:ext cx="4933148" cy="330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0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6EF9E6F-BE81-4B37-B9A3-91810611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BDA4-961D-469B-A700-1FFB1F05BED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715E400-D4F6-4289-B8B1-9CCC2BB9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LaTeX </a:t>
            </a:r>
            <a:r>
              <a:rPr lang="zh-CN" altLang="en-US"/>
              <a:t>公式显示</a:t>
            </a:r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0B6EA949-3E7C-FD57-8565-62B066216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01" y="1801004"/>
            <a:ext cx="5562600" cy="3733800"/>
          </a:xfrm>
          <a:prstGeom prst="rect">
            <a:avLst/>
          </a:prstGeom>
        </p:spPr>
      </p:pic>
      <p:sp>
        <p:nvSpPr>
          <p:cNvPr id="13" name="圆角矩形 5">
            <a:extLst>
              <a:ext uri="{FF2B5EF4-FFF2-40B4-BE49-F238E27FC236}">
                <a16:creationId xmlns:a16="http://schemas.microsoft.com/office/drawing/2014/main" id="{FE040D94-7424-FD38-D9F6-C12D1B50F9C5}"/>
              </a:ext>
            </a:extLst>
          </p:cNvPr>
          <p:cNvSpPr/>
          <p:nvPr/>
        </p:nvSpPr>
        <p:spPr>
          <a:xfrm>
            <a:off x="6984059" y="2890152"/>
            <a:ext cx="1194352" cy="4183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公式源码</a:t>
            </a:r>
          </a:p>
        </p:txBody>
      </p:sp>
      <p:sp>
        <p:nvSpPr>
          <p:cNvPr id="14" name="下箭头 6">
            <a:extLst>
              <a:ext uri="{FF2B5EF4-FFF2-40B4-BE49-F238E27FC236}">
                <a16:creationId xmlns:a16="http://schemas.microsoft.com/office/drawing/2014/main" id="{0CF543FB-A7DA-0881-B91C-E49EBEFA84C5}"/>
              </a:ext>
            </a:extLst>
          </p:cNvPr>
          <p:cNvSpPr/>
          <p:nvPr/>
        </p:nvSpPr>
        <p:spPr>
          <a:xfrm>
            <a:off x="7472060" y="4251865"/>
            <a:ext cx="218350" cy="3180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7">
            <a:extLst>
              <a:ext uri="{FF2B5EF4-FFF2-40B4-BE49-F238E27FC236}">
                <a16:creationId xmlns:a16="http://schemas.microsoft.com/office/drawing/2014/main" id="{9801BD0F-B786-00F6-A131-5FD68548DE21}"/>
              </a:ext>
            </a:extLst>
          </p:cNvPr>
          <p:cNvSpPr/>
          <p:nvPr/>
        </p:nvSpPr>
        <p:spPr>
          <a:xfrm>
            <a:off x="6984059" y="3768619"/>
            <a:ext cx="1194352" cy="4183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 altLang="zh-CN" b="0" i="0" u="none" strike="noStrike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n" altLang="zh-CN" b="0" i="0" u="none" strike="noStrike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Aspose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pPr algn="ctr"/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圆角矩形 9">
            <a:extLst>
              <a:ext uri="{FF2B5EF4-FFF2-40B4-BE49-F238E27FC236}">
                <a16:creationId xmlns:a16="http://schemas.microsoft.com/office/drawing/2014/main" id="{F755D43F-B46F-413B-11FD-2547AB36D5A5}"/>
              </a:ext>
            </a:extLst>
          </p:cNvPr>
          <p:cNvSpPr/>
          <p:nvPr/>
        </p:nvSpPr>
        <p:spPr>
          <a:xfrm>
            <a:off x="6984059" y="4634798"/>
            <a:ext cx="1194352" cy="4183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图像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圆角矩形 10">
            <a:extLst>
              <a:ext uri="{FF2B5EF4-FFF2-40B4-BE49-F238E27FC236}">
                <a16:creationId xmlns:a16="http://schemas.microsoft.com/office/drawing/2014/main" id="{01DF9145-2C09-6DF7-6865-6F9CA1EDC641}"/>
              </a:ext>
            </a:extLst>
          </p:cNvPr>
          <p:cNvSpPr/>
          <p:nvPr/>
        </p:nvSpPr>
        <p:spPr>
          <a:xfrm>
            <a:off x="8356355" y="1260970"/>
            <a:ext cx="1828800" cy="788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LaTeX</a:t>
            </a:r>
            <a:r>
              <a:rPr kumimoji="1" lang="zh-CN" altLang="en-US" dirty="0"/>
              <a:t>文本</a:t>
            </a:r>
          </a:p>
        </p:txBody>
      </p:sp>
      <p:sp>
        <p:nvSpPr>
          <p:cNvPr id="20" name="圆角右箭头 11">
            <a:extLst>
              <a:ext uri="{FF2B5EF4-FFF2-40B4-BE49-F238E27FC236}">
                <a16:creationId xmlns:a16="http://schemas.microsoft.com/office/drawing/2014/main" id="{DEBBB414-FB8E-F6FD-DD75-4F28F722F874}"/>
              </a:ext>
            </a:extLst>
          </p:cNvPr>
          <p:cNvSpPr/>
          <p:nvPr/>
        </p:nvSpPr>
        <p:spPr>
          <a:xfrm rot="5400000">
            <a:off x="10390819" y="1680157"/>
            <a:ext cx="1019503" cy="86184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下箭头 12">
            <a:extLst>
              <a:ext uri="{FF2B5EF4-FFF2-40B4-BE49-F238E27FC236}">
                <a16:creationId xmlns:a16="http://schemas.microsoft.com/office/drawing/2014/main" id="{A51DABCC-DA52-9533-48C3-CE3501FF2CEB}"/>
              </a:ext>
            </a:extLst>
          </p:cNvPr>
          <p:cNvSpPr/>
          <p:nvPr/>
        </p:nvSpPr>
        <p:spPr>
          <a:xfrm>
            <a:off x="7472060" y="3388093"/>
            <a:ext cx="218350" cy="3180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圆角右箭头 14">
            <a:extLst>
              <a:ext uri="{FF2B5EF4-FFF2-40B4-BE49-F238E27FC236}">
                <a16:creationId xmlns:a16="http://schemas.microsoft.com/office/drawing/2014/main" id="{5F0CFC9D-6523-AF51-FBB3-3D6794386A4F}"/>
              </a:ext>
            </a:extLst>
          </p:cNvPr>
          <p:cNvSpPr/>
          <p:nvPr/>
        </p:nvSpPr>
        <p:spPr>
          <a:xfrm rot="5400000" flipV="1">
            <a:off x="7209542" y="1680156"/>
            <a:ext cx="1019503" cy="861850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3" name="圆角矩形 15">
            <a:extLst>
              <a:ext uri="{FF2B5EF4-FFF2-40B4-BE49-F238E27FC236}">
                <a16:creationId xmlns:a16="http://schemas.microsoft.com/office/drawing/2014/main" id="{76EAD341-F22B-E9EA-713B-9D2AAE2CC372}"/>
              </a:ext>
            </a:extLst>
          </p:cNvPr>
          <p:cNvSpPr/>
          <p:nvPr/>
        </p:nvSpPr>
        <p:spPr>
          <a:xfrm>
            <a:off x="10588168" y="2821935"/>
            <a:ext cx="1194352" cy="4183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Open Sans" panose="020B0606030504020204" pitchFamily="34" charset="0"/>
              </a:rPr>
              <a:t>纯文字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1908C92-E619-F1C0-AEC9-A1CE36EBD86F}"/>
              </a:ext>
            </a:extLst>
          </p:cNvPr>
          <p:cNvSpPr txBox="1"/>
          <p:nvPr/>
        </p:nvSpPr>
        <p:spPr>
          <a:xfrm>
            <a:off x="9063792" y="4929076"/>
            <a:ext cx="67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拼接</a:t>
            </a:r>
          </a:p>
        </p:txBody>
      </p:sp>
      <p:sp>
        <p:nvSpPr>
          <p:cNvPr id="25" name="圆角右箭头 17">
            <a:extLst>
              <a:ext uri="{FF2B5EF4-FFF2-40B4-BE49-F238E27FC236}">
                <a16:creationId xmlns:a16="http://schemas.microsoft.com/office/drawing/2014/main" id="{0E61DD8E-A6F0-A9BD-F657-E3776A46AE1E}"/>
              </a:ext>
            </a:extLst>
          </p:cNvPr>
          <p:cNvSpPr/>
          <p:nvPr/>
        </p:nvSpPr>
        <p:spPr>
          <a:xfrm rot="10800000">
            <a:off x="10311992" y="5229433"/>
            <a:ext cx="1019503" cy="86184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6" name="圆角右箭头 18">
            <a:extLst>
              <a:ext uri="{FF2B5EF4-FFF2-40B4-BE49-F238E27FC236}">
                <a16:creationId xmlns:a16="http://schemas.microsoft.com/office/drawing/2014/main" id="{1B834406-3A98-4681-16EB-148BBE1DC7C3}"/>
              </a:ext>
            </a:extLst>
          </p:cNvPr>
          <p:cNvSpPr/>
          <p:nvPr/>
        </p:nvSpPr>
        <p:spPr>
          <a:xfrm flipV="1">
            <a:off x="7472060" y="5229433"/>
            <a:ext cx="1019503" cy="861850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71662A2-B109-0B1E-17EB-4021F89FD76B}"/>
              </a:ext>
            </a:extLst>
          </p:cNvPr>
          <p:cNvSpPr/>
          <p:nvPr/>
        </p:nvSpPr>
        <p:spPr>
          <a:xfrm>
            <a:off x="11113145" y="3478358"/>
            <a:ext cx="218350" cy="1751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圆角矩形 20">
            <a:extLst>
              <a:ext uri="{FF2B5EF4-FFF2-40B4-BE49-F238E27FC236}">
                <a16:creationId xmlns:a16="http://schemas.microsoft.com/office/drawing/2014/main" id="{B5BC0623-E69D-46A4-6B77-9E237C1483CC}"/>
              </a:ext>
            </a:extLst>
          </p:cNvPr>
          <p:cNvSpPr/>
          <p:nvPr/>
        </p:nvSpPr>
        <p:spPr>
          <a:xfrm>
            <a:off x="8630728" y="5417727"/>
            <a:ext cx="1542099" cy="9386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支持中文的 </a:t>
            </a:r>
            <a:r>
              <a:rPr kumimoji="1" lang="en-US" altLang="zh-CN" dirty="0"/>
              <a:t>LaTeX </a:t>
            </a:r>
            <a:r>
              <a:rPr kumimoji="1" lang="zh-CN" altLang="en-US" dirty="0"/>
              <a:t>公式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185F105-D992-E976-A301-FF9AD6CC61E9}"/>
              </a:ext>
            </a:extLst>
          </p:cNvPr>
          <p:cNvSpPr txBox="1"/>
          <p:nvPr/>
        </p:nvSpPr>
        <p:spPr>
          <a:xfrm>
            <a:off x="6740180" y="1864580"/>
            <a:ext cx="67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匹配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7AAAA98-405F-4AC3-1B19-12A37C2F14E1}"/>
              </a:ext>
            </a:extLst>
          </p:cNvPr>
          <p:cNvSpPr txBox="1"/>
          <p:nvPr/>
        </p:nvSpPr>
        <p:spPr>
          <a:xfrm>
            <a:off x="1033289" y="5597255"/>
            <a:ext cx="4053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</a:rPr>
              <a:t>图：穿插在文本里的</a:t>
            </a: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</a:rPr>
              <a:t>LaTeX</a:t>
            </a: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</a:rPr>
              <a:t>公式渲染</a:t>
            </a:r>
            <a:endParaRPr lang="en-US" altLang="zh-CN" sz="1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048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ACDAA-6DE4-91CF-E626-DE97F9AC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抽题机制</a:t>
            </a:r>
            <a:endParaRPr kumimoji="1"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7C53E66D-370E-0C67-1AD1-DB7DAC5BC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13" y="1929641"/>
            <a:ext cx="5575587" cy="3740342"/>
          </a:xfrm>
          <a:prstGeom prst="rect">
            <a:avLst/>
          </a:prstGeom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EA37BBCB-710C-2E3F-BC39-E65616EE9F5F}"/>
              </a:ext>
            </a:extLst>
          </p:cNvPr>
          <p:cNvGrpSpPr/>
          <p:nvPr/>
        </p:nvGrpSpPr>
        <p:grpSpPr>
          <a:xfrm>
            <a:off x="6631960" y="2062003"/>
            <a:ext cx="2297249" cy="2534514"/>
            <a:chOff x="6724013" y="1690688"/>
            <a:chExt cx="3798750" cy="3402919"/>
          </a:xfrm>
        </p:grpSpPr>
        <p:sp>
          <p:nvSpPr>
            <p:cNvPr id="27" name="矩形: 一个圆顶角，剪去另一个顶角 26">
              <a:extLst>
                <a:ext uri="{FF2B5EF4-FFF2-40B4-BE49-F238E27FC236}">
                  <a16:creationId xmlns:a16="http://schemas.microsoft.com/office/drawing/2014/main" id="{3DB72967-FC1C-F6C0-15D5-D334F5C5A92E}"/>
                </a:ext>
              </a:extLst>
            </p:cNvPr>
            <p:cNvSpPr/>
            <p:nvPr/>
          </p:nvSpPr>
          <p:spPr>
            <a:xfrm>
              <a:off x="6724014" y="1690688"/>
              <a:ext cx="1540365" cy="902126"/>
            </a:xfrm>
            <a:prstGeom prst="snip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题库</a:t>
              </a:r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28" name="矩形: 一个圆顶角，剪去另一个顶角 27">
              <a:extLst>
                <a:ext uri="{FF2B5EF4-FFF2-40B4-BE49-F238E27FC236}">
                  <a16:creationId xmlns:a16="http://schemas.microsoft.com/office/drawing/2014/main" id="{F8AD65DA-42B7-AA4F-46C7-6E38F54448FE}"/>
                </a:ext>
              </a:extLst>
            </p:cNvPr>
            <p:cNvSpPr/>
            <p:nvPr/>
          </p:nvSpPr>
          <p:spPr>
            <a:xfrm>
              <a:off x="6724013" y="2941084"/>
              <a:ext cx="1540365" cy="902126"/>
            </a:xfrm>
            <a:prstGeom prst="snip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题库</a:t>
              </a:r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29" name="矩形: 一个圆顶角，剪去另一个顶角 28">
              <a:extLst>
                <a:ext uri="{FF2B5EF4-FFF2-40B4-BE49-F238E27FC236}">
                  <a16:creationId xmlns:a16="http://schemas.microsoft.com/office/drawing/2014/main" id="{DF8C5555-263D-4738-5943-4F53B58AA31F}"/>
                </a:ext>
              </a:extLst>
            </p:cNvPr>
            <p:cNvSpPr/>
            <p:nvPr/>
          </p:nvSpPr>
          <p:spPr>
            <a:xfrm>
              <a:off x="6724013" y="4191481"/>
              <a:ext cx="1540365" cy="902126"/>
            </a:xfrm>
            <a:prstGeom prst="snip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题库</a:t>
              </a:r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494E0A5-4D73-B8B2-F9EF-EEB195DF321D}"/>
                </a:ext>
              </a:extLst>
            </p:cNvPr>
            <p:cNvSpPr txBox="1"/>
            <p:nvPr/>
          </p:nvSpPr>
          <p:spPr>
            <a:xfrm>
              <a:off x="8328973" y="2045727"/>
              <a:ext cx="2193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/>
                <a:t>编号范围：</a:t>
              </a:r>
              <a:r>
                <a:rPr kumimoji="1" lang="en-US" altLang="zh-CN"/>
                <a:t>1~10</a:t>
              </a:r>
              <a:endParaRPr kumimoji="1"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23E24BD-C065-C620-4E96-695CAA3ECB2E}"/>
                </a:ext>
              </a:extLst>
            </p:cNvPr>
            <p:cNvSpPr txBox="1"/>
            <p:nvPr/>
          </p:nvSpPr>
          <p:spPr>
            <a:xfrm>
              <a:off x="8328973" y="3207481"/>
              <a:ext cx="2193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/>
                <a:t>编号范围：</a:t>
              </a:r>
              <a:r>
                <a:rPr kumimoji="1" lang="en-US" altLang="zh-CN"/>
                <a:t>11~30</a:t>
              </a:r>
              <a:endParaRPr kumimoji="1"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9F4BCC4-4FB9-C068-92F6-AC5F5F2C68D6}"/>
                </a:ext>
              </a:extLst>
            </p:cNvPr>
            <p:cNvSpPr txBox="1"/>
            <p:nvPr/>
          </p:nvSpPr>
          <p:spPr>
            <a:xfrm>
              <a:off x="8328973" y="4457878"/>
              <a:ext cx="2193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/>
                <a:t>编号范围：</a:t>
              </a:r>
              <a:r>
                <a:rPr kumimoji="1" lang="en-US" altLang="zh-CN"/>
                <a:t>31~35</a:t>
              </a:r>
              <a:endParaRPr kumimoji="1" lang="zh-CN" altLang="en-US" dirty="0"/>
            </a:p>
          </p:txBody>
        </p:sp>
      </p:grpSp>
      <p:sp>
        <p:nvSpPr>
          <p:cNvPr id="33" name="箭头: 下 32">
            <a:extLst>
              <a:ext uri="{FF2B5EF4-FFF2-40B4-BE49-F238E27FC236}">
                <a16:creationId xmlns:a16="http://schemas.microsoft.com/office/drawing/2014/main" id="{1349840F-5636-1F53-5862-4EEAB3D46AC3}"/>
              </a:ext>
            </a:extLst>
          </p:cNvPr>
          <p:cNvSpPr/>
          <p:nvPr/>
        </p:nvSpPr>
        <p:spPr>
          <a:xfrm>
            <a:off x="4712629" y="478583"/>
            <a:ext cx="533912" cy="200986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10">
            <a:extLst>
              <a:ext uri="{FF2B5EF4-FFF2-40B4-BE49-F238E27FC236}">
                <a16:creationId xmlns:a16="http://schemas.microsoft.com/office/drawing/2014/main" id="{5068A1E9-FA18-AFE7-C610-D8BB2B86A509}"/>
              </a:ext>
            </a:extLst>
          </p:cNvPr>
          <p:cNvSpPr/>
          <p:nvPr/>
        </p:nvSpPr>
        <p:spPr>
          <a:xfrm>
            <a:off x="9120970" y="637971"/>
            <a:ext cx="1828800" cy="788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抽题指令</a:t>
            </a:r>
            <a:endParaRPr kumimoji="1" lang="zh-CN" altLang="en-US" dirty="0"/>
          </a:p>
        </p:txBody>
      </p:sp>
      <p:sp>
        <p:nvSpPr>
          <p:cNvPr id="36" name="圆角矩形 10">
            <a:extLst>
              <a:ext uri="{FF2B5EF4-FFF2-40B4-BE49-F238E27FC236}">
                <a16:creationId xmlns:a16="http://schemas.microsoft.com/office/drawing/2014/main" id="{47A219B0-3D33-61B1-66A1-9E959D8BC49E}"/>
              </a:ext>
            </a:extLst>
          </p:cNvPr>
          <p:cNvSpPr/>
          <p:nvPr/>
        </p:nvSpPr>
        <p:spPr>
          <a:xfrm>
            <a:off x="6631960" y="637971"/>
            <a:ext cx="1828800" cy="788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题目编号</a:t>
            </a:r>
            <a:endParaRPr kumimoji="1" lang="zh-CN" altLang="en-US" dirty="0"/>
          </a:p>
        </p:txBody>
      </p:sp>
      <p:sp>
        <p:nvSpPr>
          <p:cNvPr id="37" name="圆角矩形 15">
            <a:extLst>
              <a:ext uri="{FF2B5EF4-FFF2-40B4-BE49-F238E27FC236}">
                <a16:creationId xmlns:a16="http://schemas.microsoft.com/office/drawing/2014/main" id="{057B9930-A5E0-5C07-72B2-50D9B41985C6}"/>
              </a:ext>
            </a:extLst>
          </p:cNvPr>
          <p:cNvSpPr/>
          <p:nvPr/>
        </p:nvSpPr>
        <p:spPr>
          <a:xfrm>
            <a:off x="9438194" y="1688873"/>
            <a:ext cx="1194352" cy="4183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bg1"/>
                </a:solidFill>
              </a:rPr>
              <a:t>随机数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39DE8DA-963D-EF8F-9715-88F28AA8EBF3}"/>
              </a:ext>
            </a:extLst>
          </p:cNvPr>
          <p:cNvSpPr txBox="1"/>
          <p:nvPr/>
        </p:nvSpPr>
        <p:spPr>
          <a:xfrm>
            <a:off x="9447310" y="3172915"/>
            <a:ext cx="150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映射至编号</a:t>
            </a:r>
            <a:endParaRPr kumimoji="1" lang="zh-CN" altLang="en-US" dirty="0"/>
          </a:p>
        </p:txBody>
      </p:sp>
      <p:sp>
        <p:nvSpPr>
          <p:cNvPr id="40" name="圆角右箭头 17">
            <a:extLst>
              <a:ext uri="{FF2B5EF4-FFF2-40B4-BE49-F238E27FC236}">
                <a16:creationId xmlns:a16="http://schemas.microsoft.com/office/drawing/2014/main" id="{2EF68AE0-8260-BC41-8589-A01EC41E84D9}"/>
              </a:ext>
            </a:extLst>
          </p:cNvPr>
          <p:cNvSpPr/>
          <p:nvPr/>
        </p:nvSpPr>
        <p:spPr>
          <a:xfrm rot="10800000">
            <a:off x="9138504" y="2369887"/>
            <a:ext cx="1019503" cy="86184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5" name="圆角矩形 15">
            <a:extLst>
              <a:ext uri="{FF2B5EF4-FFF2-40B4-BE49-F238E27FC236}">
                <a16:creationId xmlns:a16="http://schemas.microsoft.com/office/drawing/2014/main" id="{1DA47DC6-829A-DAED-6695-DC0C716061B1}"/>
              </a:ext>
            </a:extLst>
          </p:cNvPr>
          <p:cNvSpPr/>
          <p:nvPr/>
        </p:nvSpPr>
        <p:spPr>
          <a:xfrm>
            <a:off x="9438194" y="6010835"/>
            <a:ext cx="1194352" cy="4183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bg1"/>
                </a:solidFill>
              </a:rPr>
              <a:t>输出编号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菱形 45">
            <a:extLst>
              <a:ext uri="{FF2B5EF4-FFF2-40B4-BE49-F238E27FC236}">
                <a16:creationId xmlns:a16="http://schemas.microsoft.com/office/drawing/2014/main" id="{6832172B-1F31-C521-0DC4-D197D4D0D71B}"/>
              </a:ext>
            </a:extLst>
          </p:cNvPr>
          <p:cNvSpPr/>
          <p:nvPr/>
        </p:nvSpPr>
        <p:spPr>
          <a:xfrm>
            <a:off x="9390368" y="3893168"/>
            <a:ext cx="1290004" cy="717971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检查</a:t>
            </a:r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18591ED5-A83D-4893-ED5E-8626D4D6601B}"/>
              </a:ext>
            </a:extLst>
          </p:cNvPr>
          <p:cNvSpPr/>
          <p:nvPr/>
        </p:nvSpPr>
        <p:spPr>
          <a:xfrm>
            <a:off x="8857159" y="4015417"/>
            <a:ext cx="447519" cy="4902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左弧形 49">
            <a:extLst>
              <a:ext uri="{FF2B5EF4-FFF2-40B4-BE49-F238E27FC236}">
                <a16:creationId xmlns:a16="http://schemas.microsoft.com/office/drawing/2014/main" id="{6410F5E8-B3B6-E4C6-EB78-A930C3C03278}"/>
              </a:ext>
            </a:extLst>
          </p:cNvPr>
          <p:cNvSpPr/>
          <p:nvPr/>
        </p:nvSpPr>
        <p:spPr>
          <a:xfrm rot="10800000">
            <a:off x="10803925" y="1926500"/>
            <a:ext cx="1108509" cy="2521562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67F40EE-1B56-9996-AC70-196A671DC27D}"/>
              </a:ext>
            </a:extLst>
          </p:cNvPr>
          <p:cNvSpPr txBox="1"/>
          <p:nvPr/>
        </p:nvSpPr>
        <p:spPr>
          <a:xfrm>
            <a:off x="11493685" y="1990658"/>
            <a:ext cx="67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重随</a:t>
            </a:r>
            <a:endParaRPr kumimoji="1" lang="zh-CN" altLang="en-US" dirty="0"/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6821637C-5536-0956-7273-53C090485A3A}"/>
              </a:ext>
            </a:extLst>
          </p:cNvPr>
          <p:cNvSpPr/>
          <p:nvPr/>
        </p:nvSpPr>
        <p:spPr>
          <a:xfrm rot="5400000">
            <a:off x="9431907" y="5073514"/>
            <a:ext cx="1206924" cy="4902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159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A3B8F-37E2-F1EA-8551-001758FE8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D88C4-BEF0-14E5-B275-7B5F7027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状态维护</a:t>
            </a:r>
            <a:r>
              <a:rPr kumimoji="1" lang="en-US" altLang="zh-CN"/>
              <a:t>-</a:t>
            </a:r>
            <a:r>
              <a:rPr kumimoji="1" lang="zh-CN" altLang="en-US"/>
              <a:t>随机数发生器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808A0BF-BF16-BCFE-2AF9-CFF9F84C1439}"/>
                  </a:ext>
                </a:extLst>
              </p:cNvPr>
              <p:cNvSpPr/>
              <p:nvPr/>
            </p:nvSpPr>
            <p:spPr>
              <a:xfrm>
                <a:off x="545051" y="3922136"/>
                <a:ext cx="576256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=(314159269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+453806245)(</m:t>
                          </m:r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m:rPr>
                              <m:nor/>
                            </m:rPr>
                            <a:rPr lang="zh-CN" altLang="en-US" sz="2000" i="1">
                              <a:latin typeface="Cambria Math" panose="02040503050406030204" pitchFamily="18" charset="0"/>
                            </a:rPr>
                            <m:t> </m:t>
                          </m:r>
                          <m:sSup>
                            <m:s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808A0BF-BF16-BCFE-2AF9-CFF9F84C1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51" y="3922136"/>
                <a:ext cx="5762562" cy="400110"/>
              </a:xfrm>
              <a:prstGeom prst="rect">
                <a:avLst/>
              </a:prstGeom>
              <a:blipFill>
                <a:blip r:embed="rId2"/>
                <a:stretch>
                  <a:fillRect t="-122727" r="-8562" b="-192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7A00E357-F85C-84A7-9A98-C9E4FA067344}"/>
              </a:ext>
            </a:extLst>
          </p:cNvPr>
          <p:cNvSpPr txBox="1"/>
          <p:nvPr/>
        </p:nvSpPr>
        <p:spPr>
          <a:xfrm>
            <a:off x="756665" y="1690688"/>
            <a:ext cx="53393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>
                <a:latin typeface="Verdana" panose="020B0604030504040204" pitchFamily="34" charset="0"/>
              </a:rPr>
              <a:t>Kobayashi</a:t>
            </a:r>
            <a:r>
              <a:rPr lang="zh-CN" altLang="en-US" sz="2800">
                <a:latin typeface="Verdana" panose="020B0604030504040204" pitchFamily="34" charset="0"/>
              </a:rPr>
              <a:t>提出的满周期</a:t>
            </a:r>
            <a:r>
              <a:rPr lang="en-US" altLang="zh-CN" sz="2800">
                <a:latin typeface="Verdana" panose="020B0604030504040204" pitchFamily="34" charset="0"/>
              </a:rPr>
              <a:t>2</a:t>
            </a:r>
            <a:r>
              <a:rPr lang="en-US" altLang="zh-CN" sz="2800" baseline="30000">
                <a:latin typeface="Verdana" panose="020B0604030504040204" pitchFamily="34" charset="0"/>
              </a:rPr>
              <a:t>31</a:t>
            </a:r>
            <a:r>
              <a:rPr lang="zh-CN" altLang="en-US" sz="2800">
                <a:latin typeface="Verdana" panose="020B0604030504040204" pitchFamily="34" charset="0"/>
              </a:rPr>
              <a:t>的混合同余发生器：</a:t>
            </a:r>
            <a:endParaRPr lang="zh-CN" altLang="en-US" sz="280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E107F513-FA75-7210-8294-A7D346E8A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842" y="1926991"/>
            <a:ext cx="4820466" cy="307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88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2437</TotalTime>
  <Words>1431</Words>
  <Application>Microsoft Office PowerPoint</Application>
  <PresentationFormat>宽屏</PresentationFormat>
  <Paragraphs>221</Paragraphs>
  <Slides>21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等线</vt:lpstr>
      <vt:lpstr>楷体</vt:lpstr>
      <vt:lpstr>微软雅黑</vt:lpstr>
      <vt:lpstr>Arial</vt:lpstr>
      <vt:lpstr>Calibri</vt:lpstr>
      <vt:lpstr>Calibri Light</vt:lpstr>
      <vt:lpstr>Cambria Math</vt:lpstr>
      <vt:lpstr>Open Sans</vt:lpstr>
      <vt:lpstr>Verdana</vt:lpstr>
      <vt:lpstr>Wingdings</vt:lpstr>
      <vt:lpstr>Office 主题​​</vt:lpstr>
      <vt:lpstr>PowerPoint 演示文稿</vt:lpstr>
      <vt:lpstr>PowerPoint 演示文稿</vt:lpstr>
      <vt:lpstr>需求分析</vt:lpstr>
      <vt:lpstr>读取题库</vt:lpstr>
      <vt:lpstr>读取题库</vt:lpstr>
      <vt:lpstr>文本/图片显示</vt:lpstr>
      <vt:lpstr>LaTeX 公式显示</vt:lpstr>
      <vt:lpstr>抽题机制</vt:lpstr>
      <vt:lpstr>状态维护-随机数发生器</vt:lpstr>
      <vt:lpstr>状态维护-状态保存</vt:lpstr>
      <vt:lpstr>状态维护-确定性抽题过程</vt:lpstr>
      <vt:lpstr>状态维护-确定性抽题过程</vt:lpstr>
      <vt:lpstr>状态维护-确定性抽题过程</vt:lpstr>
      <vt:lpstr>状态维护-确定性抽题过程</vt:lpstr>
      <vt:lpstr>状态维护-确定性抽题过程</vt:lpstr>
      <vt:lpstr>状态维护-确定性抽题过程</vt:lpstr>
      <vt:lpstr>状态维护-确定性抽题过程</vt:lpstr>
      <vt:lpstr>代码管理</vt:lpstr>
      <vt:lpstr>PowerPoint 演示文稿</vt:lpstr>
      <vt:lpstr>组员分工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周原 马</cp:lastModifiedBy>
  <cp:revision>272</cp:revision>
  <dcterms:created xsi:type="dcterms:W3CDTF">2019-11-13T06:02:40Z</dcterms:created>
  <dcterms:modified xsi:type="dcterms:W3CDTF">2024-10-17T10:33:56Z</dcterms:modified>
</cp:coreProperties>
</file>