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18" r:id="rId4"/>
    <p:sldId id="319" r:id="rId5"/>
    <p:sldId id="322" r:id="rId6"/>
    <p:sldId id="321" r:id="rId7"/>
    <p:sldId id="320" r:id="rId8"/>
    <p:sldId id="314" r:id="rId9"/>
    <p:sldId id="315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68B"/>
    <a:srgbClr val="6E9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E83B-3260-4115-9B7C-30169C1C4BAD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3CBC-00BD-4646-86BF-24B51A7BC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7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1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https://zh.wikipedia.org/wiki/Fortran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9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https://zh.wikipedia.org/wiki/Fortran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6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6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https://zh.wikipedia.org/wiki/Fortran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https://zh.wikipedia.org/wiki/Fortran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2D4F285-F1E0-AB37-3A1E-428CA8B7432B}"/>
              </a:ext>
            </a:extLst>
          </p:cNvPr>
          <p:cNvCxnSpPr>
            <a:cxnSpLocks/>
          </p:cNvCxnSpPr>
          <p:nvPr userDrawn="1"/>
        </p:nvCxnSpPr>
        <p:spPr>
          <a:xfrm>
            <a:off x="0" y="6772275"/>
            <a:ext cx="12203430" cy="0"/>
          </a:xfrm>
          <a:prstGeom prst="line">
            <a:avLst/>
          </a:prstGeom>
          <a:ln w="180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dturner/f77tof90/tree/ma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6D28601-DD3B-2AF2-5112-A5652746FE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9FB8430D-2D37-4BED-9A2A-AF2474D936CD}"/>
              </a:ext>
            </a:extLst>
          </p:cNvPr>
          <p:cNvSpPr/>
          <p:nvPr/>
        </p:nvSpPr>
        <p:spPr>
          <a:xfrm>
            <a:off x="0" y="1681308"/>
            <a:ext cx="12192000" cy="5176692"/>
          </a:xfrm>
          <a:prstGeom prst="round2SameRect">
            <a:avLst>
              <a:gd name="adj1" fmla="val 1295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10800000" sx="101000" sy="101000" algn="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87DB90-EAD6-4CA7-B8A2-BD398C7A5195}"/>
              </a:ext>
            </a:extLst>
          </p:cNvPr>
          <p:cNvSpPr/>
          <p:nvPr/>
        </p:nvSpPr>
        <p:spPr>
          <a:xfrm>
            <a:off x="5155011" y="676826"/>
            <a:ext cx="1881978" cy="18819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A14164-5F53-43BC-A761-79F1CC4726DD}"/>
              </a:ext>
            </a:extLst>
          </p:cNvPr>
          <p:cNvSpPr txBox="1"/>
          <p:nvPr/>
        </p:nvSpPr>
        <p:spPr>
          <a:xfrm>
            <a:off x="2287892" y="3235953"/>
            <a:ext cx="7616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Modernizing Old Fortran</a:t>
            </a:r>
            <a:r>
              <a:rPr lang="zh-CN" altLang="en-US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调研报告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D55CE5-C8B7-4CF9-99F4-C2928EA8FD03}"/>
              </a:ext>
            </a:extLst>
          </p:cNvPr>
          <p:cNvSpPr txBox="1"/>
          <p:nvPr/>
        </p:nvSpPr>
        <p:spPr>
          <a:xfrm>
            <a:off x="2728542" y="2532945"/>
            <a:ext cx="673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求实创新 励志图强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B06A89-FFE4-475C-90F9-DFEF015FEB1F}"/>
              </a:ext>
            </a:extLst>
          </p:cNvPr>
          <p:cNvSpPr txBox="1"/>
          <p:nvPr/>
        </p:nvSpPr>
        <p:spPr>
          <a:xfrm>
            <a:off x="1286739" y="5124924"/>
            <a:ext cx="961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周宇恒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136ACB-4BD7-490E-AD2A-EE7D37A3B24B}"/>
              </a:ext>
            </a:extLst>
          </p:cNvPr>
          <p:cNvSpPr txBox="1"/>
          <p:nvPr/>
        </p:nvSpPr>
        <p:spPr>
          <a:xfrm>
            <a:off x="1869199" y="5550362"/>
            <a:ext cx="845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吉林大学 计算机科学与技术学院</a:t>
            </a:r>
            <a:endParaRPr lang="zh-CN" altLang="en-US" sz="2000" dirty="0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E143A1-52E4-173E-2D54-B92E8421C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36" y="746984"/>
            <a:ext cx="3996055" cy="17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A89B56C-07EE-404C-ED58-0000D66F41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13" name="矩形: 圆顶角 12">
            <a:extLst>
              <a:ext uri="{FF2B5EF4-FFF2-40B4-BE49-F238E27FC236}">
                <a16:creationId xmlns:a16="http://schemas.microsoft.com/office/drawing/2014/main" id="{746C4BA5-FFFA-DB21-1073-36A6BD03ED00}"/>
              </a:ext>
            </a:extLst>
          </p:cNvPr>
          <p:cNvSpPr/>
          <p:nvPr/>
        </p:nvSpPr>
        <p:spPr>
          <a:xfrm>
            <a:off x="0" y="1681308"/>
            <a:ext cx="12192000" cy="5176692"/>
          </a:xfrm>
          <a:prstGeom prst="round2SameRect">
            <a:avLst>
              <a:gd name="adj1" fmla="val 1295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10800000" sx="101000" sy="101000" algn="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D44FB1-4B5C-CC35-C109-2782EC87495B}"/>
              </a:ext>
            </a:extLst>
          </p:cNvPr>
          <p:cNvSpPr/>
          <p:nvPr/>
        </p:nvSpPr>
        <p:spPr>
          <a:xfrm>
            <a:off x="5155011" y="676826"/>
            <a:ext cx="1881978" cy="18819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682A37-A4B0-EB58-2FA5-03C7B895422B}"/>
              </a:ext>
            </a:extLst>
          </p:cNvPr>
          <p:cNvSpPr txBox="1"/>
          <p:nvPr/>
        </p:nvSpPr>
        <p:spPr>
          <a:xfrm>
            <a:off x="4090219" y="3004209"/>
            <a:ext cx="4011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>
                <a:solidFill>
                  <a:schemeClr val="accent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谢谢大家</a:t>
            </a:r>
            <a:endParaRPr lang="zh-CN" altLang="en-US" sz="7200" dirty="0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D19B30-040B-C1C5-7EE9-49F20DA1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36" y="746984"/>
            <a:ext cx="3996055" cy="17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单圆角 23">
            <a:extLst>
              <a:ext uri="{FF2B5EF4-FFF2-40B4-BE49-F238E27FC236}">
                <a16:creationId xmlns:a16="http://schemas.microsoft.com/office/drawing/2014/main" id="{F7E6F137-3C43-4BEF-B6A9-A13D4255335B}"/>
              </a:ext>
            </a:extLst>
          </p:cNvPr>
          <p:cNvSpPr/>
          <p:nvPr/>
        </p:nvSpPr>
        <p:spPr>
          <a:xfrm flipH="1">
            <a:off x="0" y="3806116"/>
            <a:ext cx="12192000" cy="3051884"/>
          </a:xfrm>
          <a:prstGeom prst="round1Rect">
            <a:avLst>
              <a:gd name="adj" fmla="val 37571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071FDCE-9B68-4106-8123-2795CAF659BA}"/>
              </a:ext>
            </a:extLst>
          </p:cNvPr>
          <p:cNvSpPr/>
          <p:nvPr/>
        </p:nvSpPr>
        <p:spPr>
          <a:xfrm>
            <a:off x="1518249" y="2330539"/>
            <a:ext cx="2157584" cy="31731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schemeClr val="bg1">
                <a:lumMod val="50000"/>
                <a:alpha val="40000"/>
              </a:scheme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6370A05-B343-4983-94D0-54403B25D56A}"/>
              </a:ext>
            </a:extLst>
          </p:cNvPr>
          <p:cNvSpPr/>
          <p:nvPr/>
        </p:nvSpPr>
        <p:spPr>
          <a:xfrm>
            <a:off x="3875179" y="2330539"/>
            <a:ext cx="2157584" cy="31731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schemeClr val="bg1">
                <a:lumMod val="50000"/>
                <a:alpha val="40000"/>
              </a:scheme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99DD8AE-41BF-41C3-955A-D3D7F0ABB2A8}"/>
              </a:ext>
            </a:extLst>
          </p:cNvPr>
          <p:cNvSpPr/>
          <p:nvPr/>
        </p:nvSpPr>
        <p:spPr>
          <a:xfrm>
            <a:off x="6232109" y="2330539"/>
            <a:ext cx="2157584" cy="31731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schemeClr val="bg1">
                <a:lumMod val="50000"/>
                <a:alpha val="40000"/>
              </a:scheme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7459E0C-AE1A-453E-B170-DF76B22C8D01}"/>
              </a:ext>
            </a:extLst>
          </p:cNvPr>
          <p:cNvSpPr/>
          <p:nvPr/>
        </p:nvSpPr>
        <p:spPr>
          <a:xfrm>
            <a:off x="8589038" y="2330539"/>
            <a:ext cx="2157584" cy="31731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schemeClr val="bg1">
                <a:lumMod val="50000"/>
                <a:alpha val="40000"/>
              </a:scheme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7C33-E640-4034-8618-C06C2F8A4B44}"/>
              </a:ext>
            </a:extLst>
          </p:cNvPr>
          <p:cNvSpPr txBox="1"/>
          <p:nvPr/>
        </p:nvSpPr>
        <p:spPr>
          <a:xfrm>
            <a:off x="3296568" y="1686931"/>
            <a:ext cx="5598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SCIENCE AND TECHNOLOGY</a:t>
            </a:r>
            <a:endParaRPr lang="zh-CN" altLang="en-US" sz="1400" spc="3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32EDD-5140-4B6B-A05C-925D6F4F2704}"/>
              </a:ext>
            </a:extLst>
          </p:cNvPr>
          <p:cNvSpPr txBox="1"/>
          <p:nvPr/>
        </p:nvSpPr>
        <p:spPr>
          <a:xfrm>
            <a:off x="5258906" y="85348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目录</a:t>
            </a:r>
          </a:p>
        </p:txBody>
      </p:sp>
      <p:sp>
        <p:nvSpPr>
          <p:cNvPr id="4" name="ïşļíḋê">
            <a:extLst>
              <a:ext uri="{FF2B5EF4-FFF2-40B4-BE49-F238E27FC236}">
                <a16:creationId xmlns:a16="http://schemas.microsoft.com/office/drawing/2014/main" id="{7A1EDBBF-197C-46A3-A988-00FA42CFF3EA}"/>
              </a:ext>
            </a:extLst>
          </p:cNvPr>
          <p:cNvSpPr/>
          <p:nvPr/>
        </p:nvSpPr>
        <p:spPr>
          <a:xfrm>
            <a:off x="22171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01468B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01</a:t>
            </a:r>
          </a:p>
        </p:txBody>
      </p:sp>
      <p:sp>
        <p:nvSpPr>
          <p:cNvPr id="5" name="ïşļíḋê">
            <a:extLst>
              <a:ext uri="{FF2B5EF4-FFF2-40B4-BE49-F238E27FC236}">
                <a16:creationId xmlns:a16="http://schemas.microsoft.com/office/drawing/2014/main" id="{B774880F-3627-4D40-96DB-754B94E8BC8E}"/>
              </a:ext>
            </a:extLst>
          </p:cNvPr>
          <p:cNvSpPr/>
          <p:nvPr/>
        </p:nvSpPr>
        <p:spPr>
          <a:xfrm>
            <a:off x="4575130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01468B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02</a:t>
            </a:r>
          </a:p>
        </p:txBody>
      </p:sp>
      <p:sp>
        <p:nvSpPr>
          <p:cNvPr id="6" name="ïşļíḋê">
            <a:extLst>
              <a:ext uri="{FF2B5EF4-FFF2-40B4-BE49-F238E27FC236}">
                <a16:creationId xmlns:a16="http://schemas.microsoft.com/office/drawing/2014/main" id="{4E63A72A-74F4-458B-BAAB-ABF43F15BB3A}"/>
              </a:ext>
            </a:extLst>
          </p:cNvPr>
          <p:cNvSpPr/>
          <p:nvPr/>
        </p:nvSpPr>
        <p:spPr>
          <a:xfrm>
            <a:off x="6933097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01468B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03</a:t>
            </a:r>
          </a:p>
        </p:txBody>
      </p:sp>
      <p:sp>
        <p:nvSpPr>
          <p:cNvPr id="7" name="ïşļíḋê">
            <a:extLst>
              <a:ext uri="{FF2B5EF4-FFF2-40B4-BE49-F238E27FC236}">
                <a16:creationId xmlns:a16="http://schemas.microsoft.com/office/drawing/2014/main" id="{9767B1A0-F594-4466-873C-61533AEA5B0A}"/>
              </a:ext>
            </a:extLst>
          </p:cNvPr>
          <p:cNvSpPr/>
          <p:nvPr/>
        </p:nvSpPr>
        <p:spPr>
          <a:xfrm>
            <a:off x="92910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01468B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23099-D725-48AB-A90A-65F542440CEB}"/>
              </a:ext>
            </a:extLst>
          </p:cNvPr>
          <p:cNvSpPr txBox="1"/>
          <p:nvPr/>
        </p:nvSpPr>
        <p:spPr>
          <a:xfrm>
            <a:off x="1435100" y="3513729"/>
            <a:ext cx="210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基本信息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926ECC-EB75-40C0-B756-F0BB64FC2226}"/>
              </a:ext>
            </a:extLst>
          </p:cNvPr>
          <p:cNvSpPr txBox="1"/>
          <p:nvPr/>
        </p:nvSpPr>
        <p:spPr>
          <a:xfrm>
            <a:off x="3812452" y="4006171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差异介绍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88D3B-A088-44B5-A8FC-67FB33746C2B}"/>
              </a:ext>
            </a:extLst>
          </p:cNvPr>
          <p:cNvSpPr txBox="1"/>
          <p:nvPr/>
        </p:nvSpPr>
        <p:spPr>
          <a:xfrm>
            <a:off x="6218766" y="3513729"/>
            <a:ext cx="210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现存方案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755763-84D2-43A2-B47C-EA5E91DAEE44}"/>
              </a:ext>
            </a:extLst>
          </p:cNvPr>
          <p:cNvSpPr txBox="1"/>
          <p:nvPr/>
        </p:nvSpPr>
        <p:spPr>
          <a:xfrm>
            <a:off x="8610600" y="3513729"/>
            <a:ext cx="210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未来计划</a:t>
            </a:r>
            <a:endParaRPr lang="en-US" altLang="zh-CN" sz="320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1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5295" y="857443"/>
            <a:ext cx="5467761" cy="41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应用：广泛用于科学和工程计算的编程语言。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类型：编译型指令式编程语言。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特点：版本扩展在很大程度上保持与前面版本的兼容性。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FORTRAN 77</a:t>
            </a:r>
          </a:p>
          <a:p>
            <a:pPr>
              <a:lnSpc>
                <a:spcPct val="150000"/>
              </a:lnSpc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支持结构化编程和基于字符数据的处理。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Fortran 90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支持阵列编程、模块化编程和泛型编程。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基本信息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9E717-6DCB-204A-259D-AC4EBB78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29" y="218479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0307" y="1992772"/>
            <a:ext cx="5467761" cy="41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混合大小写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该语言不区分大小写，例如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是相同的变量。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没有强制缩进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除了特别的固定格式，其余部分没有强制缩进。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语言特点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9E717-6DCB-204A-259D-AC4EBB78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29" y="218479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258" y="1001905"/>
            <a:ext cx="1527941" cy="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代码范例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差异介绍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A7B15B-1F0E-81D0-18DA-19091E32BF0A}"/>
              </a:ext>
            </a:extLst>
          </p:cNvPr>
          <p:cNvSpPr/>
          <p:nvPr/>
        </p:nvSpPr>
        <p:spPr>
          <a:xfrm>
            <a:off x="2576831" y="1001905"/>
            <a:ext cx="2205368" cy="35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FORTRAN 77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D80A6-B4D8-A0BC-E5E7-7CE8BBA92516}"/>
              </a:ext>
            </a:extLst>
          </p:cNvPr>
          <p:cNvSpPr/>
          <p:nvPr/>
        </p:nvSpPr>
        <p:spPr>
          <a:xfrm>
            <a:off x="7409803" y="1008004"/>
            <a:ext cx="2205368" cy="35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Fortran 90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3DDEEC-BE69-4C1A-AFFE-C06EADE3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70" y="1914821"/>
            <a:ext cx="3948664" cy="40564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93BBF5-1182-2FC2-8BA2-7DFEB2261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609" y="1914820"/>
            <a:ext cx="4520646" cy="40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1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3229" y="946710"/>
            <a:ext cx="5467761" cy="41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重要差异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差异介绍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9098A-0ABD-40DA-6D4C-A5D7D9088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831" y="1706323"/>
            <a:ext cx="9590892" cy="27071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A854D7-ADCD-EA8F-E896-8DAAEC77DD06}"/>
              </a:ext>
            </a:extLst>
          </p:cNvPr>
          <p:cNvSpPr txBox="1"/>
          <p:nvPr/>
        </p:nvSpPr>
        <p:spPr>
          <a:xfrm>
            <a:off x="1930555" y="4751567"/>
            <a:ext cx="8330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F77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中大部分行都需要用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个空白开头，而在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F90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中该规则已被舍去。</a:t>
            </a:r>
          </a:p>
        </p:txBody>
      </p:sp>
    </p:spTree>
    <p:extLst>
      <p:ext uri="{BB962C8B-B14F-4D97-AF65-F5344CB8AC3E}">
        <p14:creationId xmlns:p14="http://schemas.microsoft.com/office/powerpoint/2010/main" val="28487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2315" y="998592"/>
            <a:ext cx="5467761" cy="41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常见差异表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差异介绍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4F734-A1BA-35D5-775D-F227F667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329" y="1764514"/>
            <a:ext cx="6744566" cy="30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469E7C63-731D-3157-C52C-B27812043C37}"/>
              </a:ext>
            </a:extLst>
          </p:cNvPr>
          <p:cNvGrpSpPr/>
          <p:nvPr/>
        </p:nvGrpSpPr>
        <p:grpSpPr>
          <a:xfrm>
            <a:off x="1952553" y="1585129"/>
            <a:ext cx="538163" cy="539750"/>
            <a:chOff x="7121525" y="4149725"/>
            <a:chExt cx="538163" cy="539750"/>
          </a:xfrm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1" name="矩形 70">
              <a:extLst>
                <a:ext uri="{FF2B5EF4-FFF2-40B4-BE49-F238E27FC236}">
                  <a16:creationId xmlns:a16="http://schemas.microsoft.com/office/drawing/2014/main" id="{05780FCA-3D56-3182-7879-52BFBB152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5" y="4149725"/>
              <a:ext cx="538163" cy="5397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rgbClr val="FFFFFF"/>
                </a:solidFill>
                <a:latin typeface="SimSun" panose="02010600030101010101" pitchFamily="2" charset="-122"/>
                <a:ea typeface="思源黑体 Normal" panose="020B0400000000000000" pitchFamily="34" charset="-122"/>
                <a:sym typeface="SimSun" panose="02010600030101010101" pitchFamily="2" charset="-122"/>
              </a:endParaRPr>
            </a:p>
          </p:txBody>
        </p:sp>
        <p:grpSp>
          <p:nvGrpSpPr>
            <p:cNvPr id="22" name="组合 82">
              <a:extLst>
                <a:ext uri="{FF2B5EF4-FFF2-40B4-BE49-F238E27FC236}">
                  <a16:creationId xmlns:a16="http://schemas.microsoft.com/office/drawing/2014/main" id="{D003BDEE-A465-0348-99A4-4AA1FEF7A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3288" y="4219575"/>
              <a:ext cx="303212" cy="341313"/>
              <a:chOff x="0" y="0"/>
              <a:chExt cx="406394" cy="459644"/>
            </a:xfrm>
          </p:grpSpPr>
          <p:sp>
            <p:nvSpPr>
              <p:cNvPr id="23" name="Freeform 148">
                <a:extLst>
                  <a:ext uri="{FF2B5EF4-FFF2-40B4-BE49-F238E27FC236}">
                    <a16:creationId xmlns:a16="http://schemas.microsoft.com/office/drawing/2014/main" id="{17CD3406-27A4-5E88-2BC1-B9BC34C9928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55121" y="0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4" name="Freeform 149">
                <a:extLst>
                  <a:ext uri="{FF2B5EF4-FFF2-40B4-BE49-F238E27FC236}">
                    <a16:creationId xmlns:a16="http://schemas.microsoft.com/office/drawing/2014/main" id="{69F38667-7FDC-9C5F-D680-DCEBAB1ED8B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231690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5" name="Oval 150">
                <a:extLst>
                  <a:ext uri="{FF2B5EF4-FFF2-40B4-BE49-F238E27FC236}">
                    <a16:creationId xmlns:a16="http://schemas.microsoft.com/office/drawing/2014/main" id="{1DBD9D51-7983-0E3F-8E01-C761CFDC2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" y="326982"/>
                <a:ext cx="37370" cy="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A4CF0D-4598-9320-FDD6-BA6C52E7DC82}"/>
              </a:ext>
            </a:extLst>
          </p:cNvPr>
          <p:cNvGrpSpPr/>
          <p:nvPr/>
        </p:nvGrpSpPr>
        <p:grpSpPr>
          <a:xfrm>
            <a:off x="2622479" y="1523673"/>
            <a:ext cx="6703834" cy="4183280"/>
            <a:chOff x="1079888" y="2445057"/>
            <a:chExt cx="4134804" cy="418328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6545B0E-3AC8-BD4D-AE49-B57E63C7A986}"/>
                </a:ext>
              </a:extLst>
            </p:cNvPr>
            <p:cNvSpPr/>
            <p:nvPr/>
          </p:nvSpPr>
          <p:spPr>
            <a:xfrm>
              <a:off x="1079888" y="2445057"/>
              <a:ext cx="9344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f77tof90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2B97782-9AF1-5AC9-5DA2-05E926B8E535}"/>
                </a:ext>
              </a:extLst>
            </p:cNvPr>
            <p:cNvSpPr/>
            <p:nvPr/>
          </p:nvSpPr>
          <p:spPr>
            <a:xfrm>
              <a:off x="1079888" y="2886159"/>
              <a:ext cx="4134804" cy="3742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0" i="0">
                  <a:effectLst/>
                  <a:latin typeface="Courier New" panose="02070309020205020404" pitchFamily="49" charset="0"/>
                </a:rPr>
                <a:t>链接：</a:t>
              </a:r>
              <a:r>
                <a:rPr lang="en-US" altLang="zh-CN" sz="1600" b="0" i="0">
                  <a:effectLst/>
                  <a:latin typeface="Courier New" panose="02070309020205020404" pitchFamily="49" charset="0"/>
                  <a:hlinkClick r:id="rId3"/>
                </a:rPr>
                <a:t>https://github.com/mattdturner/f77tof90/tree/master</a:t>
              </a:r>
              <a:endParaRPr lang="en-US" altLang="zh-CN" sz="1600" b="0" i="0">
                <a:effectLst/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160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优点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能运行，可以完成诸如换行，注释等内容的转换</a:t>
              </a:r>
            </a:p>
            <a:p>
              <a:pPr>
                <a:lnSpc>
                  <a:spcPct val="150000"/>
                </a:lnSpc>
              </a:pPr>
              <a:endParaRPr lang="zh-CN" altLang="en-US" sz="1600"/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不足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无法处理</a:t>
              </a:r>
              <a:r>
                <a:rPr lang="en-US" altLang="zh-CN" sz="1600"/>
                <a:t>goto</a:t>
              </a:r>
              <a:r>
                <a:rPr lang="zh-CN" altLang="en-US" sz="1600"/>
                <a:t>，以及相应的</a:t>
              </a:r>
              <a:r>
                <a:rPr lang="en-US" altLang="zh-CN" sz="1600"/>
                <a:t>continue</a:t>
              </a:r>
              <a:r>
                <a:rPr lang="zh-CN" altLang="en-US" sz="1600"/>
                <a:t>语句无法生成</a:t>
              </a:r>
              <a:br>
                <a:rPr lang="zh-CN" altLang="en-US" sz="1600"/>
              </a:br>
              <a:endParaRPr lang="en-US" altLang="zh-CN" sz="1600"/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05CCFC9-4F26-ED02-43C4-33FAEB608612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现存方案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8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077DEB2-DA2B-5D9E-0D0A-716510061916}"/>
              </a:ext>
            </a:extLst>
          </p:cNvPr>
          <p:cNvGrpSpPr/>
          <p:nvPr/>
        </p:nvGrpSpPr>
        <p:grpSpPr>
          <a:xfrm>
            <a:off x="2251510" y="3716456"/>
            <a:ext cx="538163" cy="539750"/>
            <a:chOff x="7121525" y="5611813"/>
            <a:chExt cx="538163" cy="539750"/>
          </a:xfrm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2" name="矩形 71">
              <a:extLst>
                <a:ext uri="{FF2B5EF4-FFF2-40B4-BE49-F238E27FC236}">
                  <a16:creationId xmlns:a16="http://schemas.microsoft.com/office/drawing/2014/main" id="{3182F3E9-20F3-D9CF-9B8C-3B516AC39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5" y="5611813"/>
              <a:ext cx="538163" cy="539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rgbClr val="FFFFFF"/>
                </a:solidFill>
                <a:latin typeface="SimSun" panose="02010600030101010101" pitchFamily="2" charset="-122"/>
                <a:ea typeface="思源黑体 Normal" panose="020B0400000000000000" pitchFamily="34" charset="-122"/>
                <a:sym typeface="SimSun" panose="02010600030101010101" pitchFamily="2" charset="-122"/>
              </a:endParaRPr>
            </a:p>
          </p:txBody>
        </p:sp>
        <p:grpSp>
          <p:nvGrpSpPr>
            <p:cNvPr id="16" name="组合 78">
              <a:extLst>
                <a:ext uri="{FF2B5EF4-FFF2-40B4-BE49-F238E27FC236}">
                  <a16:creationId xmlns:a16="http://schemas.microsoft.com/office/drawing/2014/main" id="{4E5060D4-FB4F-A4CF-FDED-1748BB02B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6938" y="5680075"/>
              <a:ext cx="271462" cy="349250"/>
              <a:chOff x="0" y="0"/>
              <a:chExt cx="563562" cy="720725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B43C3F1-8D79-7575-7070-F78495DAE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A84E6980-0E0D-EAD4-D154-1293165C7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8AABF0B-6A56-B818-BC74-205B9EC85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E6472B-44A5-2A5F-0E02-4E74284F5E9F}"/>
              </a:ext>
            </a:extLst>
          </p:cNvPr>
          <p:cNvGrpSpPr/>
          <p:nvPr/>
        </p:nvGrpSpPr>
        <p:grpSpPr>
          <a:xfrm>
            <a:off x="2251510" y="1933860"/>
            <a:ext cx="538163" cy="539750"/>
            <a:chOff x="7121525" y="4149725"/>
            <a:chExt cx="538163" cy="539750"/>
          </a:xfrm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1" name="矩形 70">
              <a:extLst>
                <a:ext uri="{FF2B5EF4-FFF2-40B4-BE49-F238E27FC236}">
                  <a16:creationId xmlns:a16="http://schemas.microsoft.com/office/drawing/2014/main" id="{92C36345-D370-3C20-6C7E-A9BBAE55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5" y="4149725"/>
              <a:ext cx="538163" cy="5397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rgbClr val="FFFFFF"/>
                </a:solidFill>
                <a:latin typeface="SimSun" panose="02010600030101010101" pitchFamily="2" charset="-122"/>
                <a:ea typeface="思源黑体 Normal" panose="020B0400000000000000" pitchFamily="34" charset="-122"/>
                <a:sym typeface="SimSun" panose="02010600030101010101" pitchFamily="2" charset="-122"/>
              </a:endParaRPr>
            </a:p>
          </p:txBody>
        </p:sp>
        <p:grpSp>
          <p:nvGrpSpPr>
            <p:cNvPr id="22" name="组合 82">
              <a:extLst>
                <a:ext uri="{FF2B5EF4-FFF2-40B4-BE49-F238E27FC236}">
                  <a16:creationId xmlns:a16="http://schemas.microsoft.com/office/drawing/2014/main" id="{846D3551-5116-B628-BF57-57684D391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3288" y="4219575"/>
              <a:ext cx="303212" cy="341313"/>
              <a:chOff x="0" y="0"/>
              <a:chExt cx="406394" cy="459644"/>
            </a:xfrm>
          </p:grpSpPr>
          <p:sp>
            <p:nvSpPr>
              <p:cNvPr id="23" name="Freeform 148">
                <a:extLst>
                  <a:ext uri="{FF2B5EF4-FFF2-40B4-BE49-F238E27FC236}">
                    <a16:creationId xmlns:a16="http://schemas.microsoft.com/office/drawing/2014/main" id="{72C4A692-4C20-E993-D68C-F207C119ABA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55121" y="0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4" name="Freeform 149">
                <a:extLst>
                  <a:ext uri="{FF2B5EF4-FFF2-40B4-BE49-F238E27FC236}">
                    <a16:creationId xmlns:a16="http://schemas.microsoft.com/office/drawing/2014/main" id="{51754C1B-D6BD-BE96-5E90-6F2DBBAB7CA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231690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5" name="Oval 150">
                <a:extLst>
                  <a:ext uri="{FF2B5EF4-FFF2-40B4-BE49-F238E27FC236}">
                    <a16:creationId xmlns:a16="http://schemas.microsoft.com/office/drawing/2014/main" id="{8C52CA91-6648-12EC-F7F9-E0A97B8BB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" y="326982"/>
                <a:ext cx="37370" cy="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161AE56-2D91-8DBD-B68F-5B26937794DF}"/>
              </a:ext>
            </a:extLst>
          </p:cNvPr>
          <p:cNvGrpSpPr/>
          <p:nvPr/>
        </p:nvGrpSpPr>
        <p:grpSpPr>
          <a:xfrm>
            <a:off x="3170457" y="1819425"/>
            <a:ext cx="6408153" cy="1234589"/>
            <a:chOff x="1079888" y="2445057"/>
            <a:chExt cx="3952433" cy="123458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37F4549-0907-B829-7494-8D2BFFD18496}"/>
                </a:ext>
              </a:extLst>
            </p:cNvPr>
            <p:cNvSpPr/>
            <p:nvPr/>
          </p:nvSpPr>
          <p:spPr>
            <a:xfrm>
              <a:off x="1079888" y="2445057"/>
              <a:ext cx="8732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程序转换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D1CDAB-839C-B3D3-0A63-B7E33DC81DF2}"/>
                </a:ext>
              </a:extLst>
            </p:cNvPr>
            <p:cNvSpPr/>
            <p:nvPr/>
          </p:nvSpPr>
          <p:spPr>
            <a:xfrm>
              <a:off x="1079888" y="2886159"/>
              <a:ext cx="3952433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0" i="0">
                  <a:effectLst/>
                  <a:latin typeface="Courier New" panose="02070309020205020404" pitchFamily="49" charset="0"/>
                </a:rPr>
                <a:t>根据网上现有资料，编写和完善自动化转换程序。</a:t>
              </a:r>
              <a:br>
                <a:rPr lang="zh-CN" altLang="en-US" sz="1600"/>
              </a:br>
              <a:r>
                <a:rPr lang="zh-CN" altLang="en-US" sz="1600"/>
                <a:t>整理常见的需要手动修复的问题。</a:t>
              </a:r>
              <a:endParaRPr lang="en-US" altLang="zh-CN" sz="160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BAF3629-A246-E51D-1389-7C09F84073BC}"/>
              </a:ext>
            </a:extLst>
          </p:cNvPr>
          <p:cNvGrpSpPr/>
          <p:nvPr/>
        </p:nvGrpSpPr>
        <p:grpSpPr>
          <a:xfrm>
            <a:off x="3170457" y="3687612"/>
            <a:ext cx="6547195" cy="1993487"/>
            <a:chOff x="1040101" y="2409341"/>
            <a:chExt cx="3874324" cy="199348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4341DE0-63AE-3DE5-78EA-916E6CDFF2FB}"/>
                </a:ext>
              </a:extLst>
            </p:cNvPr>
            <p:cNvSpPr/>
            <p:nvPr/>
          </p:nvSpPr>
          <p:spPr>
            <a:xfrm>
              <a:off x="1040101" y="2409341"/>
              <a:ext cx="8377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功能验证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10BB97-A6EC-5FF4-6395-44E3B2CDA055}"/>
                </a:ext>
              </a:extLst>
            </p:cNvPr>
            <p:cNvSpPr/>
            <p:nvPr/>
          </p:nvSpPr>
          <p:spPr>
            <a:xfrm>
              <a:off x="1040101" y="2870677"/>
              <a:ext cx="3874324" cy="1532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0" i="0">
                  <a:effectLst/>
                  <a:latin typeface="Courier New" panose="02070309020205020404" pitchFamily="49" charset="0"/>
                </a:rPr>
                <a:t>需要程序的可运行性。</a:t>
              </a:r>
              <a:endParaRPr lang="en-US" altLang="zh-CN" sz="1600" b="0" i="0">
                <a:effectLst/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Courier New" panose="02070309020205020404" pitchFamily="49" charset="0"/>
                </a:rPr>
                <a:t>需要保证</a:t>
              </a:r>
              <a:r>
                <a:rPr lang="zh-CN" altLang="en-US" sz="1600" b="0" i="0">
                  <a:effectLst/>
                  <a:latin typeface="Courier New" panose="02070309020205020404" pitchFamily="49" charset="0"/>
                </a:rPr>
                <a:t>验证功能的完备性。</a:t>
              </a:r>
              <a:endParaRPr lang="en-US" altLang="zh-CN" sz="1600" b="0" i="0">
                <a:effectLst/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Courier New" panose="02070309020205020404" pitchFamily="49" charset="0"/>
                </a:rPr>
                <a:t>需要确认甲方的要求。</a:t>
              </a:r>
              <a:endParaRPr lang="en-US" altLang="zh-CN" sz="160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使用</a:t>
              </a:r>
              <a:r>
                <a:rPr lang="en-US" altLang="zh-CN" sz="1600"/>
                <a:t>FPM</a:t>
              </a:r>
              <a:r>
                <a:rPr lang="zh-CN" altLang="en-US" sz="1600"/>
                <a:t>管理项目并添加测试。</a:t>
              </a:r>
              <a:endParaRPr lang="en-US" altLang="zh-CN" sz="160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08E22DA-D031-26AD-F7C9-A2896B831A8E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未来计划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69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96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68B"/>
      </a:accent1>
      <a:accent2>
        <a:srgbClr val="01468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宽屏</PresentationFormat>
  <Paragraphs>68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阿里巴巴普惠体 Medium</vt:lpstr>
      <vt:lpstr>等线</vt:lpstr>
      <vt:lpstr>思源黑体</vt:lpstr>
      <vt:lpstr>思源黑体 Light</vt:lpstr>
      <vt:lpstr>SimSun</vt:lpstr>
      <vt:lpstr>微软雅黑</vt:lpstr>
      <vt:lpstr>Arial</vt:lpstr>
      <vt:lpstr>Calibri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2022-05-12T02:46:51Z</dcterms:created>
  <dcterms:modified xsi:type="dcterms:W3CDTF">2024-03-25T14:49:56Z</dcterms:modified>
</cp:coreProperties>
</file>