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4"/>
  </p:notesMasterIdLst>
  <p:sldIdLst>
    <p:sldId id="257" r:id="rId3"/>
    <p:sldId id="360" r:id="rId4"/>
    <p:sldId id="378" r:id="rId5"/>
    <p:sldId id="376" r:id="rId6"/>
    <p:sldId id="379" r:id="rId7"/>
    <p:sldId id="330" r:id="rId8"/>
    <p:sldId id="373" r:id="rId9"/>
    <p:sldId id="380" r:id="rId10"/>
    <p:sldId id="381" r:id="rId11"/>
    <p:sldId id="351" r:id="rId12"/>
    <p:sldId id="294" r:id="rId13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js" initials="l" lastIdx="28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659D"/>
    <a:srgbClr val="E4EEF8"/>
    <a:srgbClr val="EFFC78"/>
    <a:srgbClr val="FFCC00"/>
    <a:srgbClr val="FFFFFF"/>
    <a:srgbClr val="024282"/>
    <a:srgbClr val="3C6D9E"/>
    <a:srgbClr val="4977A5"/>
    <a:srgbClr val="FCFDFE"/>
    <a:srgbClr val="3B5B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005" autoAdjust="0"/>
    <p:restoredTop sz="91361" autoAdjust="0"/>
  </p:normalViewPr>
  <p:slideViewPr>
    <p:cSldViewPr snapToGrid="0">
      <p:cViewPr varScale="1">
        <p:scale>
          <a:sx n="101" d="100"/>
          <a:sy n="101" d="100"/>
        </p:scale>
        <p:origin x="120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CE4261-0CDD-45A3-84C2-311859DE5B03}" type="datetimeFigureOut">
              <a:rPr lang="zh-CN" altLang="en-US" smtClean="0"/>
              <a:t>2025/6/6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F711DA-82CB-44C8-99EC-9CE596A896F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0223F1-837A-E42F-CFB1-488F0B7594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8F43FD4-C705-14FE-AF39-794D4492218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D7998071-4DEF-053F-0454-85BCB40B5B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D969B27-8A2C-279E-43C6-83D6EAF9D93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4863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699D82-D1BF-67AA-0F2A-E53BC9977B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47F5927-03AE-BB2A-6068-8E05B953B5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94FEDC99-468A-9B3F-ACB3-BDEECB1F50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C720B4-81FD-5214-22DB-253A43DA30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321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D11DD1-AB79-FF4A-79F0-B7D780EE26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1BC8209-5737-BF8E-7280-DED47F4CE7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7BAA23F-4CF2-CE8B-528A-CFD25FD2EE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76FAA11-2758-741A-DD6D-55C8D747814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05676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24282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70814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297CE5-7983-4A09-E554-B9BF964F9F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987528BB-50FC-0F8C-BA7E-AFDE6EB94B7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99F26686-3223-0DC1-6DD1-7D60EA04BF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24282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DDEC7EC-47E1-0B0E-E8ED-2B2A6D67733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26663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E1C8EA-B1C4-EFFD-113C-B5AF3BBA35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DCDDE5F-0658-FB83-6481-3F07F1D001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945DAA9F-017D-8A3C-C52C-26CE9F8B37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24282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5915904-FDAA-76E7-1605-4AD7E2C5B5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379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3B9FA-3763-4D2E-BDDB-093C93A0213F}" type="datetime1">
              <a:rPr lang="zh-CN" altLang="en-US" smtClean="0"/>
              <a:t>2025/6/6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7F416-9856-42B0-A16C-E2BA7715062E}" type="datetime1">
              <a:rPr lang="zh-CN" altLang="en-US" smtClean="0"/>
              <a:t>2025/6/6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4DD42-101A-4961-8A10-76C5F685C107}" type="datetime1">
              <a:rPr lang="zh-CN" altLang="en-US" smtClean="0"/>
              <a:t>2025/6/6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2CE05-79AC-4615-92B3-4017F87F1B9B}" type="datetime1">
              <a:rPr lang="zh-CN" altLang="en-US" smtClean="0"/>
              <a:t>2025/6/6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D0455-4629-457A-A2DD-292FDC76E20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C150A-AE80-4A82-B1CA-8AC63683DC24}" type="datetime1">
              <a:rPr lang="zh-CN" altLang="en-US" smtClean="0"/>
              <a:t>2025/6/6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D0455-4629-457A-A2DD-292FDC76E20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5783D-9E26-47E3-8A73-10E87E9BC408}" type="datetime1">
              <a:rPr lang="zh-CN" altLang="en-US" smtClean="0"/>
              <a:t>2025/6/6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D0455-4629-457A-A2DD-292FDC76E20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C5F2D-1641-43E6-AFCF-C410371FD62A}" type="datetime1">
              <a:rPr lang="zh-CN" altLang="en-US" smtClean="0"/>
              <a:t>2025/6/6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D0455-4629-457A-A2DD-292FDC76E20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1BAE5-8321-48EF-8948-AFA1AEB88A4E}" type="datetime1">
              <a:rPr lang="zh-CN" altLang="en-US" smtClean="0"/>
              <a:t>2025/6/6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D0455-4629-457A-A2DD-292FDC76E20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ACB53-02E1-4554-839D-9A760CF3FE25}" type="datetime1">
              <a:rPr lang="zh-CN" altLang="en-US" smtClean="0"/>
              <a:t>2025/6/6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D0455-4629-457A-A2DD-292FDC76E20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D43A3-179A-4371-94F1-76307537432C}" type="datetime1">
              <a:rPr lang="zh-CN" altLang="en-US" smtClean="0"/>
              <a:t>2025/6/6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D0455-4629-457A-A2DD-292FDC76E20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7E5E3-69D2-4650-BA29-3901631B08C9}" type="datetime1">
              <a:rPr lang="zh-CN" altLang="en-US" smtClean="0"/>
              <a:t>2025/6/6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D0455-4629-457A-A2DD-292FDC76E20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6011A-0C07-458B-AC6B-F2AB985FAFC5}" type="datetime1">
              <a:rPr lang="zh-CN" altLang="en-US" smtClean="0"/>
              <a:t>2025/6/6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00B9F-B03B-4BFF-B528-A0A7D748F06E}" type="datetime1">
              <a:rPr lang="zh-CN" altLang="en-US" smtClean="0"/>
              <a:t>2025/6/6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D0455-4629-457A-A2DD-292FDC76E20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44438-9EAE-421B-AC3D-E1B568759F85}" type="datetime1">
              <a:rPr lang="zh-CN" altLang="en-US" smtClean="0"/>
              <a:t>2025/6/6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D0455-4629-457A-A2DD-292FDC76E20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52919-FD2C-487D-838B-347ADFB28335}" type="datetime1">
              <a:rPr lang="zh-CN" altLang="en-US" smtClean="0"/>
              <a:t>2025/6/6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D0455-4629-457A-A2DD-292FDC76E20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28C36-2008-4610-8DD2-237767B0C3C4}" type="datetime1">
              <a:rPr lang="zh-CN" altLang="en-US" smtClean="0"/>
              <a:t>2025/6/6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66F6-64A1-4D4F-B5BE-01AEC1F51C1F}" type="datetime1">
              <a:rPr lang="zh-CN" altLang="en-US" smtClean="0"/>
              <a:t>2025/6/6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A080A-8AA1-452F-9306-91F471239920}" type="datetime1">
              <a:rPr lang="zh-CN" altLang="en-US" smtClean="0"/>
              <a:t>2025/6/6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A177D-B4C4-43F2-91A8-A6F9CD2D7079}" type="datetime1">
              <a:rPr lang="zh-CN" altLang="en-US" smtClean="0"/>
              <a:t>2025/6/6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1BAAD-E3EA-496C-9723-F101985D3A56}" type="datetime1">
              <a:rPr lang="zh-CN" altLang="en-US" smtClean="0"/>
              <a:t>2025/6/6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0D5E9-21B7-4D57-BA01-8E2CFE0C652E}" type="datetime1">
              <a:rPr lang="zh-CN" altLang="en-US" smtClean="0"/>
              <a:t>2025/6/6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D5E16-1373-4701-98CD-0AECBB628368}" type="datetime1">
              <a:rPr lang="zh-CN" altLang="en-US" smtClean="0"/>
              <a:t>2025/6/6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8785B-8956-42D1-BA43-8076C808F7B6}" type="datetime1">
              <a:rPr lang="zh-CN" altLang="en-US" smtClean="0"/>
              <a:t>2025/6/6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B4A7A-8DCA-41C9-93A4-BD651BBE0387}" type="datetime1">
              <a:rPr lang="zh-CN" altLang="en-US" smtClean="0"/>
              <a:t>2025/6/6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D0455-4629-457A-A2DD-292FDC76E20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3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3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image" Target="../media/image20.png"/><Relationship Id="rId5" Type="http://schemas.openxmlformats.org/officeDocument/2006/relationships/image" Target="../media/image7.png"/><Relationship Id="rId10" Type="http://schemas.openxmlformats.org/officeDocument/2006/relationships/image" Target="../media/image19.png"/><Relationship Id="rId4" Type="http://schemas.openxmlformats.org/officeDocument/2006/relationships/image" Target="../media/image5.png"/><Relationship Id="rId9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MH_Other_8"/>
          <p:cNvPicPr/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87"/>
          <a:stretch>
            <a:fillRect/>
          </a:stretch>
        </p:blipFill>
        <p:spPr bwMode="auto">
          <a:xfrm rot="5400000" flipH="1">
            <a:off x="6024000" y="-3032194"/>
            <a:ext cx="144000" cy="10450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MH_Other_8"/>
          <p:cNvPicPr/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87"/>
          <a:stretch>
            <a:fillRect/>
          </a:stretch>
        </p:blipFill>
        <p:spPr bwMode="auto">
          <a:xfrm rot="16200000" flipH="1" flipV="1">
            <a:off x="6024001" y="-127232"/>
            <a:ext cx="144000" cy="10450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0" y="2177020"/>
            <a:ext cx="12192000" cy="2861362"/>
          </a:xfrm>
          <a:prstGeom prst="rect">
            <a:avLst/>
          </a:prstGeom>
          <a:solidFill>
            <a:srgbClr val="0242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0" y="2456844"/>
            <a:ext cx="12192000" cy="1426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000" b="1" dirty="0">
                <a:solidFill>
                  <a:schemeClr val="bg1">
                    <a:lumMod val="95000"/>
                  </a:schemeClr>
                </a:solidFill>
                <a:latin typeface="Comic Sans MS" panose="030F0702030302020204" pitchFamily="66" charset="0"/>
                <a:ea typeface="字魂105号-简雅黑" panose="00000500000000000000" pitchFamily="2" charset="-122"/>
              </a:rPr>
              <a:t>差分隐私下求解近似最小割问题的算法设计</a:t>
            </a:r>
            <a:endParaRPr lang="en-US" altLang="zh-CN" sz="4000" b="1" dirty="0">
              <a:solidFill>
                <a:schemeClr val="bg1">
                  <a:lumMod val="95000"/>
                </a:schemeClr>
              </a:solidFill>
              <a:latin typeface="Comic Sans MS" panose="030F0702030302020204" pitchFamily="66" charset="0"/>
              <a:ea typeface="字魂105号-简雅黑" panose="00000500000000000000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000" b="1" dirty="0">
                <a:solidFill>
                  <a:schemeClr val="bg1">
                    <a:lumMod val="95000"/>
                  </a:schemeClr>
                </a:solidFill>
                <a:latin typeface="Comic Sans MS" panose="030F0702030302020204" pitchFamily="66" charset="0"/>
                <a:ea typeface="字魂105号-简雅黑" panose="00000500000000000000" pitchFamily="2" charset="-122"/>
              </a:rPr>
              <a:t>Finding Approximate Minimum Cut in Differential Privacy</a:t>
            </a:r>
          </a:p>
        </p:txBody>
      </p:sp>
      <p:sp>
        <p:nvSpPr>
          <p:cNvPr id="16" name="TextBox 10"/>
          <p:cNvSpPr txBox="1"/>
          <p:nvPr/>
        </p:nvSpPr>
        <p:spPr>
          <a:xfrm>
            <a:off x="0" y="4306999"/>
            <a:ext cx="12192000" cy="461641"/>
          </a:xfrm>
          <a:prstGeom prst="rect">
            <a:avLst/>
          </a:prstGeom>
          <a:noFill/>
        </p:spPr>
        <p:txBody>
          <a:bodyPr wrap="square" lIns="91416" tIns="45708" rIns="91416" bIns="45708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algn="ctr"/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吉林大学 计算机科学与技术学院 唐敖庆理科试验班</a:t>
            </a:r>
            <a:endParaRPr lang="en-US" altLang="zh-CN" sz="2400" dirty="0">
              <a:solidFill>
                <a:schemeClr val="bg1">
                  <a:lumMod val="95000"/>
                </a:schemeClr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sp>
        <p:nvSpPr>
          <p:cNvPr id="13" name="TextBox 6"/>
          <p:cNvSpPr txBox="1"/>
          <p:nvPr/>
        </p:nvSpPr>
        <p:spPr>
          <a:xfrm>
            <a:off x="3965528" y="5644929"/>
            <a:ext cx="1979981" cy="400085"/>
          </a:xfrm>
          <a:prstGeom prst="rect">
            <a:avLst/>
          </a:prstGeom>
          <a:noFill/>
        </p:spPr>
        <p:txBody>
          <a:bodyPr wrap="none" lIns="91416" tIns="45708" rIns="91416" bIns="45708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accent2"/>
                </a:solidFill>
                <a:latin typeface="+mn-ea"/>
                <a:ea typeface="+mn-ea"/>
              </a:defRPr>
            </a:lvl1pPr>
          </a:lstStyle>
          <a:p>
            <a:pPr algn="ctr"/>
            <a:r>
              <a:rPr lang="zh-CN" altLang="en-US" b="1" dirty="0">
                <a:solidFill>
                  <a:srgbClr val="40404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答辩人</a:t>
            </a:r>
            <a:r>
              <a:rPr lang="zh-CN" altLang="en-US" dirty="0">
                <a:solidFill>
                  <a:srgbClr val="40404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：周宇恒</a:t>
            </a:r>
          </a:p>
        </p:txBody>
      </p:sp>
      <p:sp>
        <p:nvSpPr>
          <p:cNvPr id="14" name="TextBox 7"/>
          <p:cNvSpPr txBox="1"/>
          <p:nvPr/>
        </p:nvSpPr>
        <p:spPr>
          <a:xfrm>
            <a:off x="7439802" y="5633413"/>
            <a:ext cx="2884075" cy="400085"/>
          </a:xfrm>
          <a:prstGeom prst="rect">
            <a:avLst/>
          </a:prstGeom>
          <a:noFill/>
        </p:spPr>
        <p:txBody>
          <a:bodyPr wrap="none" lIns="91416" tIns="45708" rIns="91416" bIns="45708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40404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指导老师</a:t>
            </a:r>
            <a:r>
              <a:rPr lang="zh-CN" altLang="en-US" sz="2000" dirty="0">
                <a:solidFill>
                  <a:srgbClr val="40404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：刘淼            </a:t>
            </a:r>
          </a:p>
        </p:txBody>
      </p:sp>
      <p:sp>
        <p:nvSpPr>
          <p:cNvPr id="11" name="Freeform 7"/>
          <p:cNvSpPr>
            <a:spLocks noChangeAspect="1" noEditPoints="1"/>
          </p:cNvSpPr>
          <p:nvPr/>
        </p:nvSpPr>
        <p:spPr bwMode="auto">
          <a:xfrm>
            <a:off x="3531912" y="5611849"/>
            <a:ext cx="462900" cy="466244"/>
          </a:xfrm>
          <a:custGeom>
            <a:avLst/>
            <a:gdLst>
              <a:gd name="T0" fmla="*/ 661 w 904"/>
              <a:gd name="T1" fmla="*/ 461 h 905"/>
              <a:gd name="T2" fmla="*/ 661 w 904"/>
              <a:gd name="T3" fmla="*/ 339 h 905"/>
              <a:gd name="T4" fmla="*/ 605 w 904"/>
              <a:gd name="T5" fmla="*/ 339 h 905"/>
              <a:gd name="T6" fmla="*/ 605 w 904"/>
              <a:gd name="T7" fmla="*/ 461 h 905"/>
              <a:gd name="T8" fmla="*/ 456 w 904"/>
              <a:gd name="T9" fmla="*/ 610 h 905"/>
              <a:gd name="T10" fmla="*/ 453 w 904"/>
              <a:gd name="T11" fmla="*/ 610 h 905"/>
              <a:gd name="T12" fmla="*/ 452 w 904"/>
              <a:gd name="T13" fmla="*/ 610 h 905"/>
              <a:gd name="T14" fmla="*/ 451 w 904"/>
              <a:gd name="T15" fmla="*/ 610 h 905"/>
              <a:gd name="T16" fmla="*/ 448 w 904"/>
              <a:gd name="T17" fmla="*/ 610 h 905"/>
              <a:gd name="T18" fmla="*/ 299 w 904"/>
              <a:gd name="T19" fmla="*/ 461 h 905"/>
              <a:gd name="T20" fmla="*/ 299 w 904"/>
              <a:gd name="T21" fmla="*/ 339 h 905"/>
              <a:gd name="T22" fmla="*/ 244 w 904"/>
              <a:gd name="T23" fmla="*/ 339 h 905"/>
              <a:gd name="T24" fmla="*/ 244 w 904"/>
              <a:gd name="T25" fmla="*/ 461 h 905"/>
              <a:gd name="T26" fmla="*/ 419 w 904"/>
              <a:gd name="T27" fmla="*/ 664 h 905"/>
              <a:gd name="T28" fmla="*/ 419 w 904"/>
              <a:gd name="T29" fmla="*/ 752 h 905"/>
              <a:gd name="T30" fmla="*/ 295 w 904"/>
              <a:gd name="T31" fmla="*/ 787 h 905"/>
              <a:gd name="T32" fmla="*/ 610 w 904"/>
              <a:gd name="T33" fmla="*/ 787 h 905"/>
              <a:gd name="T34" fmla="*/ 484 w 904"/>
              <a:gd name="T35" fmla="*/ 751 h 905"/>
              <a:gd name="T36" fmla="*/ 484 w 904"/>
              <a:gd name="T37" fmla="*/ 664 h 905"/>
              <a:gd name="T38" fmla="*/ 661 w 904"/>
              <a:gd name="T39" fmla="*/ 461 h 905"/>
              <a:gd name="T40" fmla="*/ 450 w 904"/>
              <a:gd name="T41" fmla="*/ 558 h 905"/>
              <a:gd name="T42" fmla="*/ 452 w 904"/>
              <a:gd name="T43" fmla="*/ 558 h 905"/>
              <a:gd name="T44" fmla="*/ 454 w 904"/>
              <a:gd name="T45" fmla="*/ 558 h 905"/>
              <a:gd name="T46" fmla="*/ 554 w 904"/>
              <a:gd name="T47" fmla="*/ 459 h 905"/>
              <a:gd name="T48" fmla="*/ 554 w 904"/>
              <a:gd name="T49" fmla="*/ 218 h 905"/>
              <a:gd name="T50" fmla="*/ 454 w 904"/>
              <a:gd name="T51" fmla="*/ 118 h 905"/>
              <a:gd name="T52" fmla="*/ 452 w 904"/>
              <a:gd name="T53" fmla="*/ 118 h 905"/>
              <a:gd name="T54" fmla="*/ 450 w 904"/>
              <a:gd name="T55" fmla="*/ 118 h 905"/>
              <a:gd name="T56" fmla="*/ 351 w 904"/>
              <a:gd name="T57" fmla="*/ 218 h 905"/>
              <a:gd name="T58" fmla="*/ 351 w 904"/>
              <a:gd name="T59" fmla="*/ 459 h 905"/>
              <a:gd name="T60" fmla="*/ 450 w 904"/>
              <a:gd name="T61" fmla="*/ 558 h 905"/>
              <a:gd name="T62" fmla="*/ 452 w 904"/>
              <a:gd name="T63" fmla="*/ 0 h 905"/>
              <a:gd name="T64" fmla="*/ 904 w 904"/>
              <a:gd name="T65" fmla="*/ 453 h 905"/>
              <a:gd name="T66" fmla="*/ 452 w 904"/>
              <a:gd name="T67" fmla="*/ 905 h 905"/>
              <a:gd name="T68" fmla="*/ 0 w 904"/>
              <a:gd name="T69" fmla="*/ 453 h 905"/>
              <a:gd name="T70" fmla="*/ 452 w 904"/>
              <a:gd name="T71" fmla="*/ 0 h 9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904" h="905">
                <a:moveTo>
                  <a:pt x="661" y="461"/>
                </a:moveTo>
                <a:lnTo>
                  <a:pt x="661" y="339"/>
                </a:lnTo>
                <a:cubicBezTo>
                  <a:pt x="661" y="304"/>
                  <a:pt x="605" y="304"/>
                  <a:pt x="605" y="339"/>
                </a:cubicBezTo>
                <a:lnTo>
                  <a:pt x="605" y="461"/>
                </a:lnTo>
                <a:cubicBezTo>
                  <a:pt x="605" y="543"/>
                  <a:pt x="538" y="610"/>
                  <a:pt x="456" y="610"/>
                </a:cubicBezTo>
                <a:cubicBezTo>
                  <a:pt x="455" y="610"/>
                  <a:pt x="454" y="610"/>
                  <a:pt x="453" y="610"/>
                </a:cubicBezTo>
                <a:lnTo>
                  <a:pt x="452" y="610"/>
                </a:lnTo>
                <a:lnTo>
                  <a:pt x="451" y="610"/>
                </a:lnTo>
                <a:cubicBezTo>
                  <a:pt x="450" y="610"/>
                  <a:pt x="449" y="610"/>
                  <a:pt x="448" y="610"/>
                </a:cubicBezTo>
                <a:cubicBezTo>
                  <a:pt x="366" y="610"/>
                  <a:pt x="299" y="543"/>
                  <a:pt x="299" y="461"/>
                </a:cubicBezTo>
                <a:lnTo>
                  <a:pt x="299" y="339"/>
                </a:lnTo>
                <a:cubicBezTo>
                  <a:pt x="299" y="304"/>
                  <a:pt x="244" y="304"/>
                  <a:pt x="244" y="339"/>
                </a:cubicBezTo>
                <a:cubicBezTo>
                  <a:pt x="244" y="355"/>
                  <a:pt x="244" y="461"/>
                  <a:pt x="244" y="461"/>
                </a:cubicBezTo>
                <a:cubicBezTo>
                  <a:pt x="244" y="564"/>
                  <a:pt x="320" y="650"/>
                  <a:pt x="419" y="664"/>
                </a:cubicBezTo>
                <a:lnTo>
                  <a:pt x="419" y="752"/>
                </a:lnTo>
                <a:lnTo>
                  <a:pt x="295" y="787"/>
                </a:lnTo>
                <a:lnTo>
                  <a:pt x="610" y="787"/>
                </a:lnTo>
                <a:lnTo>
                  <a:pt x="484" y="751"/>
                </a:lnTo>
                <a:lnTo>
                  <a:pt x="484" y="664"/>
                </a:lnTo>
                <a:cubicBezTo>
                  <a:pt x="584" y="650"/>
                  <a:pt x="661" y="564"/>
                  <a:pt x="661" y="461"/>
                </a:cubicBezTo>
                <a:close/>
                <a:moveTo>
                  <a:pt x="450" y="558"/>
                </a:moveTo>
                <a:cubicBezTo>
                  <a:pt x="451" y="558"/>
                  <a:pt x="451" y="558"/>
                  <a:pt x="452" y="558"/>
                </a:cubicBezTo>
                <a:cubicBezTo>
                  <a:pt x="453" y="558"/>
                  <a:pt x="453" y="558"/>
                  <a:pt x="454" y="558"/>
                </a:cubicBezTo>
                <a:cubicBezTo>
                  <a:pt x="509" y="558"/>
                  <a:pt x="554" y="514"/>
                  <a:pt x="554" y="459"/>
                </a:cubicBezTo>
                <a:lnTo>
                  <a:pt x="554" y="218"/>
                </a:lnTo>
                <a:cubicBezTo>
                  <a:pt x="554" y="163"/>
                  <a:pt x="509" y="118"/>
                  <a:pt x="454" y="118"/>
                </a:cubicBezTo>
                <a:cubicBezTo>
                  <a:pt x="453" y="118"/>
                  <a:pt x="453" y="118"/>
                  <a:pt x="452" y="118"/>
                </a:cubicBezTo>
                <a:cubicBezTo>
                  <a:pt x="452" y="118"/>
                  <a:pt x="451" y="118"/>
                  <a:pt x="450" y="118"/>
                </a:cubicBezTo>
                <a:cubicBezTo>
                  <a:pt x="395" y="118"/>
                  <a:pt x="351" y="163"/>
                  <a:pt x="351" y="218"/>
                </a:cubicBezTo>
                <a:lnTo>
                  <a:pt x="351" y="459"/>
                </a:lnTo>
                <a:cubicBezTo>
                  <a:pt x="351" y="514"/>
                  <a:pt x="395" y="558"/>
                  <a:pt x="450" y="558"/>
                </a:cubicBezTo>
                <a:close/>
                <a:moveTo>
                  <a:pt x="452" y="0"/>
                </a:moveTo>
                <a:cubicBezTo>
                  <a:pt x="702" y="0"/>
                  <a:pt x="904" y="203"/>
                  <a:pt x="904" y="453"/>
                </a:cubicBezTo>
                <a:cubicBezTo>
                  <a:pt x="904" y="702"/>
                  <a:pt x="702" y="905"/>
                  <a:pt x="452" y="905"/>
                </a:cubicBezTo>
                <a:cubicBezTo>
                  <a:pt x="202" y="905"/>
                  <a:pt x="0" y="702"/>
                  <a:pt x="0" y="453"/>
                </a:cubicBezTo>
                <a:cubicBezTo>
                  <a:pt x="0" y="203"/>
                  <a:pt x="202" y="0"/>
                  <a:pt x="452" y="0"/>
                </a:cubicBezTo>
                <a:close/>
              </a:path>
            </a:pathLst>
          </a:custGeom>
          <a:solidFill>
            <a:srgbClr val="024282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zh-CN" altLang="en-US">
              <a:solidFill>
                <a:schemeClr val="bg1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sp>
        <p:nvSpPr>
          <p:cNvPr id="12" name="Freeform 8"/>
          <p:cNvSpPr>
            <a:spLocks noChangeAspect="1" noEditPoints="1"/>
          </p:cNvSpPr>
          <p:nvPr/>
        </p:nvSpPr>
        <p:spPr bwMode="auto">
          <a:xfrm>
            <a:off x="6967490" y="5611847"/>
            <a:ext cx="464288" cy="466246"/>
          </a:xfrm>
          <a:custGeom>
            <a:avLst/>
            <a:gdLst>
              <a:gd name="T0" fmla="*/ 422 w 422"/>
              <a:gd name="T1" fmla="*/ 211 h 422"/>
              <a:gd name="T2" fmla="*/ 0 w 422"/>
              <a:gd name="T3" fmla="*/ 211 h 422"/>
              <a:gd name="T4" fmla="*/ 340 w 422"/>
              <a:gd name="T5" fmla="*/ 117 h 422"/>
              <a:gd name="T6" fmla="*/ 345 w 422"/>
              <a:gd name="T7" fmla="*/ 123 h 422"/>
              <a:gd name="T8" fmla="*/ 344 w 422"/>
              <a:gd name="T9" fmla="*/ 226 h 422"/>
              <a:gd name="T10" fmla="*/ 340 w 422"/>
              <a:gd name="T11" fmla="*/ 227 h 422"/>
              <a:gd name="T12" fmla="*/ 217 w 422"/>
              <a:gd name="T13" fmla="*/ 226 h 422"/>
              <a:gd name="T14" fmla="*/ 215 w 422"/>
              <a:gd name="T15" fmla="*/ 222 h 422"/>
              <a:gd name="T16" fmla="*/ 286 w 422"/>
              <a:gd name="T17" fmla="*/ 164 h 422"/>
              <a:gd name="T18" fmla="*/ 215 w 422"/>
              <a:gd name="T19" fmla="*/ 171 h 422"/>
              <a:gd name="T20" fmla="*/ 217 w 422"/>
              <a:gd name="T21" fmla="*/ 119 h 422"/>
              <a:gd name="T22" fmla="*/ 220 w 422"/>
              <a:gd name="T23" fmla="*/ 117 h 422"/>
              <a:gd name="T24" fmla="*/ 220 w 422"/>
              <a:gd name="T25" fmla="*/ 96 h 422"/>
              <a:gd name="T26" fmla="*/ 202 w 422"/>
              <a:gd name="T27" fmla="*/ 104 h 422"/>
              <a:gd name="T28" fmla="*/ 194 w 422"/>
              <a:gd name="T29" fmla="*/ 174 h 422"/>
              <a:gd name="T30" fmla="*/ 186 w 422"/>
              <a:gd name="T31" fmla="*/ 166 h 422"/>
              <a:gd name="T32" fmla="*/ 137 w 422"/>
              <a:gd name="T33" fmla="*/ 151 h 422"/>
              <a:gd name="T34" fmla="*/ 54 w 422"/>
              <a:gd name="T35" fmla="*/ 173 h 422"/>
              <a:gd name="T36" fmla="*/ 77 w 422"/>
              <a:gd name="T37" fmla="*/ 243 h 422"/>
              <a:gd name="T38" fmla="*/ 81 w 422"/>
              <a:gd name="T39" fmla="*/ 192 h 422"/>
              <a:gd name="T40" fmla="*/ 81 w 422"/>
              <a:gd name="T41" fmla="*/ 256 h 422"/>
              <a:gd name="T42" fmla="*/ 106 w 422"/>
              <a:gd name="T43" fmla="*/ 350 h 422"/>
              <a:gd name="T44" fmla="*/ 112 w 422"/>
              <a:gd name="T45" fmla="*/ 272 h 422"/>
              <a:gd name="T46" fmla="*/ 137 w 422"/>
              <a:gd name="T47" fmla="*/ 350 h 422"/>
              <a:gd name="T48" fmla="*/ 137 w 422"/>
              <a:gd name="T49" fmla="*/ 256 h 422"/>
              <a:gd name="T50" fmla="*/ 137 w 422"/>
              <a:gd name="T51" fmla="*/ 192 h 422"/>
              <a:gd name="T52" fmla="*/ 162 w 422"/>
              <a:gd name="T53" fmla="*/ 192 h 422"/>
              <a:gd name="T54" fmla="*/ 186 w 422"/>
              <a:gd name="T55" fmla="*/ 185 h 422"/>
              <a:gd name="T56" fmla="*/ 194 w 422"/>
              <a:gd name="T57" fmla="*/ 222 h 422"/>
              <a:gd name="T58" fmla="*/ 202 w 422"/>
              <a:gd name="T59" fmla="*/ 240 h 422"/>
              <a:gd name="T60" fmla="*/ 220 w 422"/>
              <a:gd name="T61" fmla="*/ 248 h 422"/>
              <a:gd name="T62" fmla="*/ 359 w 422"/>
              <a:gd name="T63" fmla="*/ 240 h 422"/>
              <a:gd name="T64" fmla="*/ 366 w 422"/>
              <a:gd name="T65" fmla="*/ 222 h 422"/>
              <a:gd name="T66" fmla="*/ 359 w 422"/>
              <a:gd name="T67" fmla="*/ 104 h 422"/>
              <a:gd name="T68" fmla="*/ 220 w 422"/>
              <a:gd name="T69" fmla="*/ 96 h 422"/>
              <a:gd name="T70" fmla="*/ 344 w 422"/>
              <a:gd name="T71" fmla="*/ 277 h 422"/>
              <a:gd name="T72" fmla="*/ 346 w 422"/>
              <a:gd name="T73" fmla="*/ 351 h 422"/>
              <a:gd name="T74" fmla="*/ 298 w 422"/>
              <a:gd name="T75" fmla="*/ 277 h 422"/>
              <a:gd name="T76" fmla="*/ 250 w 422"/>
              <a:gd name="T77" fmla="*/ 351 h 422"/>
              <a:gd name="T78" fmla="*/ 244 w 422"/>
              <a:gd name="T79" fmla="*/ 277 h 422"/>
              <a:gd name="T80" fmla="*/ 221 w 422"/>
              <a:gd name="T81" fmla="*/ 254 h 422"/>
              <a:gd name="T82" fmla="*/ 109 w 422"/>
              <a:gd name="T83" fmla="*/ 75 h 422"/>
              <a:gd name="T84" fmla="*/ 109 w 422"/>
              <a:gd name="T85" fmla="*/ 146 h 422"/>
              <a:gd name="T86" fmla="*/ 109 w 422"/>
              <a:gd name="T87" fmla="*/ 75 h 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422" h="422">
                <a:moveTo>
                  <a:pt x="211" y="0"/>
                </a:moveTo>
                <a:cubicBezTo>
                  <a:pt x="327" y="0"/>
                  <a:pt x="422" y="94"/>
                  <a:pt x="422" y="211"/>
                </a:cubicBezTo>
                <a:cubicBezTo>
                  <a:pt x="422" y="327"/>
                  <a:pt x="327" y="422"/>
                  <a:pt x="211" y="422"/>
                </a:cubicBezTo>
                <a:cubicBezTo>
                  <a:pt x="94" y="422"/>
                  <a:pt x="0" y="327"/>
                  <a:pt x="0" y="211"/>
                </a:cubicBezTo>
                <a:cubicBezTo>
                  <a:pt x="0" y="94"/>
                  <a:pt x="94" y="0"/>
                  <a:pt x="211" y="0"/>
                </a:cubicBezTo>
                <a:close/>
                <a:moveTo>
                  <a:pt x="340" y="117"/>
                </a:moveTo>
                <a:cubicBezTo>
                  <a:pt x="341" y="117"/>
                  <a:pt x="343" y="118"/>
                  <a:pt x="344" y="119"/>
                </a:cubicBezTo>
                <a:cubicBezTo>
                  <a:pt x="345" y="120"/>
                  <a:pt x="345" y="121"/>
                  <a:pt x="345" y="123"/>
                </a:cubicBezTo>
                <a:lnTo>
                  <a:pt x="345" y="222"/>
                </a:lnTo>
                <a:cubicBezTo>
                  <a:pt x="345" y="223"/>
                  <a:pt x="345" y="225"/>
                  <a:pt x="344" y="226"/>
                </a:cubicBezTo>
                <a:lnTo>
                  <a:pt x="344" y="226"/>
                </a:lnTo>
                <a:cubicBezTo>
                  <a:pt x="343" y="227"/>
                  <a:pt x="341" y="227"/>
                  <a:pt x="340" y="227"/>
                </a:cubicBezTo>
                <a:lnTo>
                  <a:pt x="220" y="227"/>
                </a:lnTo>
                <a:cubicBezTo>
                  <a:pt x="219" y="227"/>
                  <a:pt x="218" y="227"/>
                  <a:pt x="217" y="226"/>
                </a:cubicBezTo>
                <a:lnTo>
                  <a:pt x="217" y="226"/>
                </a:lnTo>
                <a:cubicBezTo>
                  <a:pt x="216" y="225"/>
                  <a:pt x="215" y="223"/>
                  <a:pt x="215" y="222"/>
                </a:cubicBezTo>
                <a:lnTo>
                  <a:pt x="215" y="179"/>
                </a:lnTo>
                <a:lnTo>
                  <a:pt x="286" y="164"/>
                </a:lnTo>
                <a:lnTo>
                  <a:pt x="286" y="162"/>
                </a:lnTo>
                <a:lnTo>
                  <a:pt x="215" y="171"/>
                </a:lnTo>
                <a:lnTo>
                  <a:pt x="215" y="123"/>
                </a:lnTo>
                <a:cubicBezTo>
                  <a:pt x="215" y="121"/>
                  <a:pt x="216" y="120"/>
                  <a:pt x="217" y="119"/>
                </a:cubicBezTo>
                <a:lnTo>
                  <a:pt x="217" y="119"/>
                </a:lnTo>
                <a:cubicBezTo>
                  <a:pt x="218" y="118"/>
                  <a:pt x="219" y="117"/>
                  <a:pt x="220" y="117"/>
                </a:cubicBezTo>
                <a:lnTo>
                  <a:pt x="340" y="117"/>
                </a:lnTo>
                <a:close/>
                <a:moveTo>
                  <a:pt x="220" y="96"/>
                </a:moveTo>
                <a:cubicBezTo>
                  <a:pt x="213" y="96"/>
                  <a:pt x="206" y="99"/>
                  <a:pt x="202" y="104"/>
                </a:cubicBezTo>
                <a:lnTo>
                  <a:pt x="202" y="104"/>
                </a:lnTo>
                <a:cubicBezTo>
                  <a:pt x="197" y="109"/>
                  <a:pt x="194" y="115"/>
                  <a:pt x="194" y="123"/>
                </a:cubicBezTo>
                <a:lnTo>
                  <a:pt x="194" y="174"/>
                </a:lnTo>
                <a:lnTo>
                  <a:pt x="186" y="175"/>
                </a:lnTo>
                <a:lnTo>
                  <a:pt x="186" y="166"/>
                </a:lnTo>
                <a:lnTo>
                  <a:pt x="162" y="166"/>
                </a:lnTo>
                <a:lnTo>
                  <a:pt x="137" y="151"/>
                </a:lnTo>
                <a:lnTo>
                  <a:pt x="77" y="151"/>
                </a:lnTo>
                <a:cubicBezTo>
                  <a:pt x="64" y="151"/>
                  <a:pt x="54" y="161"/>
                  <a:pt x="54" y="173"/>
                </a:cubicBezTo>
                <a:lnTo>
                  <a:pt x="54" y="243"/>
                </a:lnTo>
                <a:lnTo>
                  <a:pt x="77" y="243"/>
                </a:lnTo>
                <a:lnTo>
                  <a:pt x="77" y="192"/>
                </a:lnTo>
                <a:lnTo>
                  <a:pt x="81" y="192"/>
                </a:lnTo>
                <a:lnTo>
                  <a:pt x="81" y="243"/>
                </a:lnTo>
                <a:lnTo>
                  <a:pt x="81" y="256"/>
                </a:lnTo>
                <a:lnTo>
                  <a:pt x="81" y="350"/>
                </a:lnTo>
                <a:lnTo>
                  <a:pt x="106" y="350"/>
                </a:lnTo>
                <a:lnTo>
                  <a:pt x="106" y="272"/>
                </a:lnTo>
                <a:lnTo>
                  <a:pt x="112" y="272"/>
                </a:lnTo>
                <a:lnTo>
                  <a:pt x="112" y="350"/>
                </a:lnTo>
                <a:lnTo>
                  <a:pt x="137" y="350"/>
                </a:lnTo>
                <a:lnTo>
                  <a:pt x="137" y="336"/>
                </a:lnTo>
                <a:lnTo>
                  <a:pt x="137" y="256"/>
                </a:lnTo>
                <a:lnTo>
                  <a:pt x="137" y="243"/>
                </a:lnTo>
                <a:lnTo>
                  <a:pt x="137" y="192"/>
                </a:lnTo>
                <a:lnTo>
                  <a:pt x="137" y="177"/>
                </a:lnTo>
                <a:lnTo>
                  <a:pt x="162" y="192"/>
                </a:lnTo>
                <a:lnTo>
                  <a:pt x="186" y="192"/>
                </a:lnTo>
                <a:lnTo>
                  <a:pt x="186" y="185"/>
                </a:lnTo>
                <a:lnTo>
                  <a:pt x="194" y="184"/>
                </a:lnTo>
                <a:lnTo>
                  <a:pt x="194" y="222"/>
                </a:lnTo>
                <a:cubicBezTo>
                  <a:pt x="194" y="229"/>
                  <a:pt x="197" y="236"/>
                  <a:pt x="202" y="240"/>
                </a:cubicBezTo>
                <a:lnTo>
                  <a:pt x="202" y="240"/>
                </a:lnTo>
                <a:lnTo>
                  <a:pt x="202" y="241"/>
                </a:lnTo>
                <a:cubicBezTo>
                  <a:pt x="207" y="245"/>
                  <a:pt x="213" y="248"/>
                  <a:pt x="220" y="248"/>
                </a:cubicBezTo>
                <a:lnTo>
                  <a:pt x="340" y="248"/>
                </a:lnTo>
                <a:cubicBezTo>
                  <a:pt x="347" y="248"/>
                  <a:pt x="354" y="245"/>
                  <a:pt x="359" y="240"/>
                </a:cubicBezTo>
                <a:lnTo>
                  <a:pt x="359" y="241"/>
                </a:lnTo>
                <a:cubicBezTo>
                  <a:pt x="363" y="236"/>
                  <a:pt x="366" y="229"/>
                  <a:pt x="366" y="222"/>
                </a:cubicBezTo>
                <a:lnTo>
                  <a:pt x="366" y="123"/>
                </a:lnTo>
                <a:cubicBezTo>
                  <a:pt x="366" y="115"/>
                  <a:pt x="363" y="109"/>
                  <a:pt x="359" y="104"/>
                </a:cubicBezTo>
                <a:cubicBezTo>
                  <a:pt x="354" y="99"/>
                  <a:pt x="347" y="96"/>
                  <a:pt x="340" y="96"/>
                </a:cubicBezTo>
                <a:lnTo>
                  <a:pt x="220" y="96"/>
                </a:lnTo>
                <a:close/>
                <a:moveTo>
                  <a:pt x="344" y="254"/>
                </a:moveTo>
                <a:lnTo>
                  <a:pt x="344" y="277"/>
                </a:lnTo>
                <a:lnTo>
                  <a:pt x="325" y="277"/>
                </a:lnTo>
                <a:lnTo>
                  <a:pt x="346" y="351"/>
                </a:lnTo>
                <a:lnTo>
                  <a:pt x="319" y="351"/>
                </a:lnTo>
                <a:lnTo>
                  <a:pt x="298" y="277"/>
                </a:lnTo>
                <a:lnTo>
                  <a:pt x="271" y="277"/>
                </a:lnTo>
                <a:lnTo>
                  <a:pt x="250" y="351"/>
                </a:lnTo>
                <a:lnTo>
                  <a:pt x="223" y="351"/>
                </a:lnTo>
                <a:lnTo>
                  <a:pt x="244" y="277"/>
                </a:lnTo>
                <a:lnTo>
                  <a:pt x="221" y="277"/>
                </a:lnTo>
                <a:lnTo>
                  <a:pt x="221" y="254"/>
                </a:lnTo>
                <a:lnTo>
                  <a:pt x="344" y="254"/>
                </a:lnTo>
                <a:close/>
                <a:moveTo>
                  <a:pt x="109" y="75"/>
                </a:moveTo>
                <a:cubicBezTo>
                  <a:pt x="129" y="75"/>
                  <a:pt x="145" y="91"/>
                  <a:pt x="145" y="111"/>
                </a:cubicBezTo>
                <a:cubicBezTo>
                  <a:pt x="145" y="130"/>
                  <a:pt x="129" y="146"/>
                  <a:pt x="109" y="146"/>
                </a:cubicBezTo>
                <a:cubicBezTo>
                  <a:pt x="90" y="146"/>
                  <a:pt x="74" y="130"/>
                  <a:pt x="74" y="111"/>
                </a:cubicBezTo>
                <a:cubicBezTo>
                  <a:pt x="74" y="91"/>
                  <a:pt x="90" y="75"/>
                  <a:pt x="109" y="75"/>
                </a:cubicBezTo>
                <a:close/>
              </a:path>
            </a:pathLst>
          </a:custGeom>
          <a:solidFill>
            <a:srgbClr val="024282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zh-CN" altLang="en-US" sz="2800">
              <a:solidFill>
                <a:schemeClr val="bg1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808321" y="6335363"/>
            <a:ext cx="33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24282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答辩时间：</a:t>
            </a:r>
            <a:r>
              <a:rPr lang="en-US" altLang="zh-CN" b="1" dirty="0">
                <a:solidFill>
                  <a:srgbClr val="024282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2025</a:t>
            </a:r>
            <a:r>
              <a:rPr lang="zh-CN" altLang="en-US" b="1" dirty="0">
                <a:solidFill>
                  <a:srgbClr val="024282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年</a:t>
            </a:r>
            <a:r>
              <a:rPr lang="en-US" altLang="zh-CN" b="1" dirty="0">
                <a:solidFill>
                  <a:srgbClr val="024282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6</a:t>
            </a:r>
            <a:r>
              <a:rPr lang="zh-CN" altLang="en-US" b="1" dirty="0">
                <a:solidFill>
                  <a:srgbClr val="024282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月</a:t>
            </a:r>
            <a:r>
              <a:rPr lang="en-US" altLang="zh-CN" b="1" dirty="0">
                <a:solidFill>
                  <a:srgbClr val="024282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6</a:t>
            </a:r>
            <a:r>
              <a:rPr lang="zh-CN" altLang="en-US" b="1" dirty="0">
                <a:solidFill>
                  <a:srgbClr val="024282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日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4241877" y="897582"/>
            <a:ext cx="3814261" cy="1178750"/>
            <a:chOff x="4577198" y="569640"/>
            <a:chExt cx="4630146" cy="1511186"/>
          </a:xfrm>
        </p:grpSpPr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4577198" y="569640"/>
              <a:ext cx="1502034" cy="1502032"/>
            </a:xfrm>
            <a:prstGeom prst="rect">
              <a:avLst/>
            </a:prstGeom>
          </p:spPr>
        </p:pic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6231115" y="678128"/>
              <a:ext cx="2896734" cy="898085"/>
            </a:xfrm>
            <a:prstGeom prst="rect">
              <a:avLst/>
            </a:prstGeom>
          </p:spPr>
        </p:pic>
        <p:sp>
          <p:nvSpPr>
            <p:cNvPr id="22" name="矩形 21"/>
            <p:cNvSpPr/>
            <p:nvPr/>
          </p:nvSpPr>
          <p:spPr>
            <a:xfrm>
              <a:off x="6079234" y="1580645"/>
              <a:ext cx="3128110" cy="5001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044396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JILIN UNIVERSITY</a:t>
              </a:r>
            </a:p>
          </p:txBody>
        </p:sp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9A513A3-EA81-C385-E818-1EFDFE959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1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3300"/>
    </mc:Choice>
    <mc:Fallback xmlns="">
      <p:transition advTm="133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35361" y="116633"/>
            <a:ext cx="629872" cy="612768"/>
            <a:chOff x="3070727" y="196457"/>
            <a:chExt cx="692047" cy="673255"/>
          </a:xfrm>
        </p:grpSpPr>
        <p:sp>
          <p:nvSpPr>
            <p:cNvPr id="5" name="平行四边形 4"/>
            <p:cNvSpPr/>
            <p:nvPr/>
          </p:nvSpPr>
          <p:spPr>
            <a:xfrm>
              <a:off x="3070727" y="196457"/>
              <a:ext cx="629587" cy="612775"/>
            </a:xfrm>
            <a:prstGeom prst="parallelogram">
              <a:avLst/>
            </a:prstGeom>
            <a:solidFill>
              <a:srgbClr val="024282"/>
            </a:solidFill>
            <a:ln>
              <a:solidFill>
                <a:srgbClr val="024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" name="平行四边形 5"/>
            <p:cNvSpPr/>
            <p:nvPr/>
          </p:nvSpPr>
          <p:spPr>
            <a:xfrm>
              <a:off x="3133187" y="256937"/>
              <a:ext cx="629587" cy="612775"/>
            </a:xfrm>
            <a:prstGeom prst="parallelogram">
              <a:avLst/>
            </a:prstGeom>
            <a:noFill/>
            <a:ln>
              <a:solidFill>
                <a:srgbClr val="024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367840" y="809674"/>
            <a:ext cx="11488800" cy="0"/>
          </a:xfrm>
          <a:prstGeom prst="line">
            <a:avLst/>
          </a:prstGeom>
          <a:ln w="9525">
            <a:solidFill>
              <a:srgbClr val="024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占位符 5"/>
          <p:cNvSpPr txBox="1"/>
          <p:nvPr/>
        </p:nvSpPr>
        <p:spPr>
          <a:xfrm>
            <a:off x="1127448" y="193957"/>
            <a:ext cx="5040313" cy="612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 kern="1200">
                <a:solidFill>
                  <a:srgbClr val="02428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/>
              <a:t>总结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24282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9789771" y="116632"/>
            <a:ext cx="2002681" cy="653635"/>
            <a:chOff x="4577198" y="569640"/>
            <a:chExt cx="4630146" cy="1511186"/>
          </a:xfrm>
        </p:grpSpPr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4577198" y="569640"/>
              <a:ext cx="1502034" cy="1502032"/>
            </a:xfrm>
            <a:prstGeom prst="rect">
              <a:avLst/>
            </a:prstGeom>
          </p:spPr>
        </p:pic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6231115" y="678128"/>
              <a:ext cx="2896734" cy="898085"/>
            </a:xfrm>
            <a:prstGeom prst="rect">
              <a:avLst/>
            </a:prstGeom>
          </p:spPr>
        </p:pic>
        <p:sp>
          <p:nvSpPr>
            <p:cNvPr id="29" name="矩形 28"/>
            <p:cNvSpPr/>
            <p:nvPr/>
          </p:nvSpPr>
          <p:spPr>
            <a:xfrm>
              <a:off x="6079234" y="1580645"/>
              <a:ext cx="3128110" cy="5001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044396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JILIN UNIVERSITY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91569" y="6409607"/>
            <a:ext cx="2288948" cy="377531"/>
            <a:chOff x="303233" y="6426034"/>
            <a:chExt cx="2288948" cy="377531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-4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0000"/>
            <a:stretch>
              <a:fillRect/>
            </a:stretch>
          </p:blipFill>
          <p:spPr>
            <a:xfrm>
              <a:off x="303233" y="6434232"/>
              <a:ext cx="1087067" cy="369333"/>
            </a:xfrm>
            <a:prstGeom prst="rect">
              <a:avLst/>
            </a:prstGeom>
          </p:spPr>
        </p:pic>
        <p:pic>
          <p:nvPicPr>
            <p:cNvPr id="44" name="图片 43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-4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>
              <a:fillRect/>
            </a:stretch>
          </p:blipFill>
          <p:spPr>
            <a:xfrm>
              <a:off x="1505114" y="6426034"/>
              <a:ext cx="1087067" cy="369333"/>
            </a:xfrm>
            <a:prstGeom prst="rect">
              <a:avLst/>
            </a:prstGeom>
          </p:spPr>
        </p:pic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492E6738-478B-61FE-3A5F-B4D9C76571F5}"/>
              </a:ext>
            </a:extLst>
          </p:cNvPr>
          <p:cNvSpPr/>
          <p:nvPr/>
        </p:nvSpPr>
        <p:spPr>
          <a:xfrm>
            <a:off x="1752136" y="1320139"/>
            <a:ext cx="8275784" cy="462280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>
            <a:outerShdw blurRad="317500" sx="98000" sy="98000" algn="ctr" rotWithShape="0">
              <a:prstClr val="black">
                <a:alpha val="2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21589EA-F1CB-C433-2CD4-8DFC9D8DE69F}"/>
              </a:ext>
            </a:extLst>
          </p:cNvPr>
          <p:cNvSpPr/>
          <p:nvPr/>
        </p:nvSpPr>
        <p:spPr>
          <a:xfrm>
            <a:off x="1752136" y="1320139"/>
            <a:ext cx="8275784" cy="759239"/>
          </a:xfrm>
          <a:prstGeom prst="rect">
            <a:avLst/>
          </a:prstGeom>
          <a:solidFill>
            <a:srgbClr val="00519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FE3CEF3-E810-0352-B352-5F20F53A132D}"/>
              </a:ext>
            </a:extLst>
          </p:cNvPr>
          <p:cNvSpPr/>
          <p:nvPr/>
        </p:nvSpPr>
        <p:spPr>
          <a:xfrm>
            <a:off x="2622713" y="2170084"/>
            <a:ext cx="7080681" cy="11621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latin typeface="Comic Sans MS" panose="030F0702030302020204" pitchFamily="66" charset="0"/>
              </a:rPr>
              <a:t>标准仙人掌图表示法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Comic Sans MS" panose="030F0702030302020204" pitchFamily="66" charset="0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Comic Sans MS" panose="030F0702030302020204" pitchFamily="66" charset="0"/>
                <a:sym typeface="字魂105号-简雅黑" panose="00000500000000000000" pitchFamily="2" charset="-122"/>
              </a:rPr>
              <a:t>提出了一种仙人掌图表示法的标准化算法，算法效率高，可以直接应用于现有仙人掌图表示法的构造算法中，为隐私化提供前置条件。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E4702C1-F1F9-B1D1-6E13-98A3CFF2573D}"/>
              </a:ext>
            </a:extLst>
          </p:cNvPr>
          <p:cNvSpPr/>
          <p:nvPr/>
        </p:nvSpPr>
        <p:spPr>
          <a:xfrm>
            <a:off x="1939984" y="1438478"/>
            <a:ext cx="7453804" cy="43037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dirty="0">
                <a:solidFill>
                  <a:srgbClr val="FFFFFF"/>
                </a:solidFill>
                <a:latin typeface="Comic Sans MS" panose="030F0702030302020204" pitchFamily="66" charset="0"/>
                <a:ea typeface="微软雅黑" panose="020B0503020204020204" charset="-122"/>
              </a:rPr>
              <a:t>本论文的贡献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CF1F4DBE-3578-7F6F-ACEC-C8AB8E5AA270}"/>
                  </a:ext>
                </a:extLst>
              </p:cNvPr>
              <p:cNvSpPr/>
              <p:nvPr/>
            </p:nvSpPr>
            <p:spPr>
              <a:xfrm>
                <a:off x="2604043" y="3408626"/>
                <a:ext cx="7080681" cy="11621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zh-CN" altLang="en-US" sz="1600" b="1" dirty="0">
                    <a:latin typeface="Comic Sans MS" panose="030F0702030302020204" pitchFamily="66" charset="0"/>
                  </a:rPr>
                  <a:t>最小割数量敏感度分析模型</a:t>
                </a:r>
              </a:p>
              <a:p>
                <a:pPr marL="285750" indent="-285750" algn="just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sz="1600" dirty="0">
                    <a:latin typeface="Comic Sans MS" panose="030F0702030302020204" pitchFamily="66" charset="0"/>
                  </a:rPr>
                  <a:t>结合仙人掌图表示法分析最小割数量的敏感度，并给出最小割值相同的边相邻图的敏感度上界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0.5</m:t>
                        </m:r>
                        <m:r>
                          <m:rPr>
                            <m:sty m:val="p"/>
                          </m:rPr>
                          <a:rPr lang="en-US" altLang="zh-CN" sz="1600" i="1" dirty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n-US" altLang="zh-CN" sz="1600" b="0" i="1" dirty="0" smtClean="0">
                        <a:latin typeface="Cambria Math" panose="02040503050406030204" pitchFamily="18" charset="0"/>
                      </a:rPr>
                      <m:t>+1.5</m:t>
                    </m:r>
                    <m:r>
                      <m:rPr>
                        <m:sty m:val="p"/>
                      </m:rPr>
                      <a:rPr lang="en-US" altLang="zh-CN" sz="1600" i="1" dirty="0">
                        <a:latin typeface="Cambria Math" panose="02040503050406030204" pitchFamily="18" charset="0"/>
                      </a:rPr>
                      <m:t>n</m:t>
                    </m:r>
                    <m:r>
                      <a:rPr lang="zh-CN" altLang="en-US" sz="1600" i="1" dirty="0" smtClean="0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mic Sans MS" panose="030F0702030302020204" pitchFamily="66" charset="0"/>
                  <a:ea typeface="字魂105号-简雅黑" panose="00000500000000000000" pitchFamily="2" charset="-122"/>
                  <a:sym typeface="字魂105号-简雅黑" panose="00000500000000000000" pitchFamily="2" charset="-122"/>
                </a:endParaRPr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CF1F4DBE-3578-7F6F-ACEC-C8AB8E5AA2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4043" y="3408626"/>
                <a:ext cx="7080681" cy="1162113"/>
              </a:xfrm>
              <a:prstGeom prst="rect">
                <a:avLst/>
              </a:prstGeom>
              <a:blipFill>
                <a:blip r:embed="rId7"/>
                <a:stretch>
                  <a:fillRect l="-430" r="-516" b="-57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CD61D7E0-FAB7-71D1-6C08-84CEF47A32E9}"/>
                  </a:ext>
                </a:extLst>
              </p:cNvPr>
              <p:cNvSpPr/>
              <p:nvPr/>
            </p:nvSpPr>
            <p:spPr>
              <a:xfrm>
                <a:off x="2604043" y="4627517"/>
                <a:ext cx="7080681" cy="9660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600" b="1" dirty="0">
                    <a:latin typeface="Comic Sans MS" panose="030F0702030302020204" pitchFamily="66" charset="0"/>
                  </a:rPr>
                  <a:t>近似最小割集合输出算法</a:t>
                </a:r>
                <a:endParaRPr lang="en-US" altLang="zh-CN" sz="1600" b="1" dirty="0">
                  <a:latin typeface="Comic Sans MS" panose="030F0702030302020204" pitchFamily="66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sz="1600" dirty="0">
                    <a:latin typeface="Comic Sans MS" panose="030F0702030302020204" pitchFamily="66" charset="0"/>
                  </a:rPr>
                  <a:t>融合指数机制与 </a:t>
                </a:r>
                <a:r>
                  <a:rPr lang="en-US" altLang="zh-CN" sz="1600" dirty="0">
                    <a:latin typeface="Comic Sans MS" panose="030F0702030302020204" pitchFamily="66" charset="0"/>
                  </a:rPr>
                  <a:t>Karger </a:t>
                </a:r>
                <a:r>
                  <a:rPr lang="zh-CN" altLang="en-US" sz="1600" dirty="0">
                    <a:latin typeface="Comic Sans MS" panose="030F0702030302020204" pitchFamily="66" charset="0"/>
                  </a:rPr>
                  <a:t>收缩算法，达成最优加性误差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𝑙𝑛</m:t>
                        </m:r>
                        <m:d>
                          <m:d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num>
                      <m:den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den>
                    </m:f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600" dirty="0">
                    <a:latin typeface="Comic Sans MS" panose="030F0702030302020204" pitchFamily="66" charset="0"/>
                  </a:rPr>
                  <a:t>。</a:t>
                </a:r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CD61D7E0-FAB7-71D1-6C08-84CEF47A32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4043" y="4627517"/>
                <a:ext cx="7080681" cy="966098"/>
              </a:xfrm>
              <a:prstGeom prst="rect">
                <a:avLst/>
              </a:prstGeom>
              <a:blipFill>
                <a:blip r:embed="rId8"/>
                <a:stretch>
                  <a:fillRect l="-430" b="-18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 14">
            <a:extLst>
              <a:ext uri="{FF2B5EF4-FFF2-40B4-BE49-F238E27FC236}">
                <a16:creationId xmlns:a16="http://schemas.microsoft.com/office/drawing/2014/main" id="{4AF5E679-1355-45B1-BE57-19C491B36837}"/>
              </a:ext>
            </a:extLst>
          </p:cNvPr>
          <p:cNvSpPr/>
          <p:nvPr/>
        </p:nvSpPr>
        <p:spPr>
          <a:xfrm>
            <a:off x="1854779" y="2403542"/>
            <a:ext cx="749265" cy="829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40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/>
                <a:ea typeface="微软雅黑" panose="020B0503020204020204" charset="-122"/>
              </a:rPr>
              <a:t>1</a:t>
            </a:r>
            <a:endParaRPr lang="zh-CN" altLang="en-US" sz="4400" dirty="0">
              <a:solidFill>
                <a:prstClr val="black">
                  <a:lumMod val="75000"/>
                  <a:lumOff val="25000"/>
                </a:prstClr>
              </a:solidFill>
              <a:latin typeface="Century Gothic" panose="020B0502020202020204"/>
              <a:ea typeface="微软雅黑" panose="020B050302020402020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28DAEEA-A3F2-9D17-70D6-D79B4CD5993E}"/>
              </a:ext>
            </a:extLst>
          </p:cNvPr>
          <p:cNvSpPr/>
          <p:nvPr/>
        </p:nvSpPr>
        <p:spPr>
          <a:xfrm>
            <a:off x="1854779" y="3575117"/>
            <a:ext cx="749265" cy="829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40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/>
                <a:ea typeface="微软雅黑" panose="020B0503020204020204" charset="-122"/>
              </a:rPr>
              <a:t>2</a:t>
            </a:r>
            <a:endParaRPr lang="zh-CN" altLang="en-US" sz="4400" dirty="0">
              <a:solidFill>
                <a:prstClr val="black">
                  <a:lumMod val="75000"/>
                  <a:lumOff val="25000"/>
                </a:prstClr>
              </a:solidFill>
              <a:latin typeface="Century Gothic" panose="020B0502020202020204"/>
              <a:ea typeface="微软雅黑" panose="020B050302020402020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3237EC1-3528-AA37-D28E-B425BCC6D779}"/>
              </a:ext>
            </a:extLst>
          </p:cNvPr>
          <p:cNvSpPr/>
          <p:nvPr/>
        </p:nvSpPr>
        <p:spPr>
          <a:xfrm>
            <a:off x="1854779" y="4746692"/>
            <a:ext cx="749265" cy="829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40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/>
                <a:ea typeface="微软雅黑" panose="020B0503020204020204" charset="-122"/>
              </a:rPr>
              <a:t>3</a:t>
            </a:r>
            <a:endParaRPr lang="zh-CN" altLang="en-US" sz="4400" dirty="0">
              <a:solidFill>
                <a:prstClr val="black">
                  <a:lumMod val="75000"/>
                  <a:lumOff val="25000"/>
                </a:prstClr>
              </a:solidFill>
              <a:latin typeface="Century Gothic" panose="020B0502020202020204"/>
              <a:ea typeface="微软雅黑" panose="020B0503020204020204" charset="-122"/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BDB88561-20B4-A458-9A07-0A7C72851676}"/>
              </a:ext>
            </a:extLst>
          </p:cNvPr>
          <p:cNvCxnSpPr>
            <a:cxnSpLocks/>
          </p:cNvCxnSpPr>
          <p:nvPr/>
        </p:nvCxnSpPr>
        <p:spPr>
          <a:xfrm>
            <a:off x="1939983" y="3423610"/>
            <a:ext cx="7649656" cy="0"/>
          </a:xfrm>
          <a:prstGeom prst="line">
            <a:avLst/>
          </a:prstGeom>
          <a:noFill/>
          <a:ln w="635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34947B28-5F70-A580-4E7C-D83E45FB3D27}"/>
              </a:ext>
            </a:extLst>
          </p:cNvPr>
          <p:cNvCxnSpPr>
            <a:cxnSpLocks/>
          </p:cNvCxnSpPr>
          <p:nvPr/>
        </p:nvCxnSpPr>
        <p:spPr>
          <a:xfrm>
            <a:off x="1939983" y="4612330"/>
            <a:ext cx="7649656" cy="0"/>
          </a:xfrm>
          <a:prstGeom prst="line">
            <a:avLst/>
          </a:prstGeom>
          <a:noFill/>
          <a:ln w="635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FDCD6173-90F7-E046-4DBC-05A43476EE55}"/>
              </a:ext>
            </a:extLst>
          </p:cNvPr>
          <p:cNvSpPr/>
          <p:nvPr/>
        </p:nvSpPr>
        <p:spPr>
          <a:xfrm>
            <a:off x="1752136" y="5897220"/>
            <a:ext cx="8275784" cy="45719"/>
          </a:xfrm>
          <a:prstGeom prst="rect">
            <a:avLst/>
          </a:prstGeom>
          <a:solidFill>
            <a:srgbClr val="00519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1" name="灯片编号占位符 20">
            <a:extLst>
              <a:ext uri="{FF2B5EF4-FFF2-40B4-BE49-F238E27FC236}">
                <a16:creationId xmlns:a16="http://schemas.microsoft.com/office/drawing/2014/main" id="{5BC7FCA0-8C53-E422-1B8F-E544F4F89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919"/>
    </mc:Choice>
    <mc:Fallback xmlns="">
      <p:transition advTm="1919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MH_Other_8"/>
          <p:cNvPicPr/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87"/>
          <a:stretch>
            <a:fillRect/>
          </a:stretch>
        </p:blipFill>
        <p:spPr bwMode="auto">
          <a:xfrm rot="5400000" flipH="1">
            <a:off x="6024000" y="-3032194"/>
            <a:ext cx="144000" cy="10450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MH_Other_8"/>
          <p:cNvPicPr/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87"/>
          <a:stretch>
            <a:fillRect/>
          </a:stretch>
        </p:blipFill>
        <p:spPr bwMode="auto">
          <a:xfrm rot="16200000" flipH="1" flipV="1">
            <a:off x="6024001" y="-127232"/>
            <a:ext cx="144000" cy="10450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0" y="2204967"/>
            <a:ext cx="12192000" cy="2861362"/>
          </a:xfrm>
          <a:prstGeom prst="rect">
            <a:avLst/>
          </a:prstGeom>
          <a:solidFill>
            <a:srgbClr val="0242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24282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406877" y="3005937"/>
            <a:ext cx="82644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>
                <a:solidFill>
                  <a:schemeClr val="bg1">
                    <a:lumMod val="9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感谢各位老师</a:t>
            </a:r>
            <a:r>
              <a:rPr lang="zh-CN" altLang="en-US" sz="5400" b="1" dirty="0">
                <a:solidFill>
                  <a:schemeClr val="bg1">
                    <a:lumMod val="95000"/>
                  </a:schemeClr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！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4030363" y="765266"/>
            <a:ext cx="4131273" cy="1347402"/>
            <a:chOff x="4577198" y="569640"/>
            <a:chExt cx="4630146" cy="1511186"/>
          </a:xfrm>
        </p:grpSpPr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4577198" y="569640"/>
              <a:ext cx="1502034" cy="1502032"/>
            </a:xfrm>
            <a:prstGeom prst="rect">
              <a:avLst/>
            </a:prstGeom>
          </p:spPr>
        </p:pic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6231115" y="678128"/>
              <a:ext cx="2896734" cy="898085"/>
            </a:xfrm>
            <a:prstGeom prst="rect">
              <a:avLst/>
            </a:prstGeom>
          </p:spPr>
        </p:pic>
        <p:sp>
          <p:nvSpPr>
            <p:cNvPr id="22" name="矩形 21"/>
            <p:cNvSpPr/>
            <p:nvPr/>
          </p:nvSpPr>
          <p:spPr>
            <a:xfrm>
              <a:off x="6079234" y="1580645"/>
              <a:ext cx="3128110" cy="5001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044396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JILIN UNIVERSITY</a:t>
              </a: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F99DFCF-D191-40B2-4382-31EC5FBC0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3" name="TextBox 6">
            <a:extLst>
              <a:ext uri="{FF2B5EF4-FFF2-40B4-BE49-F238E27FC236}">
                <a16:creationId xmlns:a16="http://schemas.microsoft.com/office/drawing/2014/main" id="{AFD87540-A9C6-2AD8-E031-E18A1930B947}"/>
              </a:ext>
            </a:extLst>
          </p:cNvPr>
          <p:cNvSpPr txBox="1"/>
          <p:nvPr/>
        </p:nvSpPr>
        <p:spPr>
          <a:xfrm>
            <a:off x="3965528" y="5644929"/>
            <a:ext cx="1979981" cy="400085"/>
          </a:xfrm>
          <a:prstGeom prst="rect">
            <a:avLst/>
          </a:prstGeom>
          <a:noFill/>
        </p:spPr>
        <p:txBody>
          <a:bodyPr wrap="none" lIns="91416" tIns="45708" rIns="91416" bIns="45708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accent2"/>
                </a:solidFill>
                <a:latin typeface="+mn-ea"/>
                <a:ea typeface="+mn-ea"/>
              </a:defRPr>
            </a:lvl1pPr>
          </a:lstStyle>
          <a:p>
            <a:pPr algn="ctr"/>
            <a:r>
              <a:rPr lang="zh-CN" altLang="en-US" b="1" dirty="0">
                <a:solidFill>
                  <a:srgbClr val="40404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答辩人</a:t>
            </a:r>
            <a:r>
              <a:rPr lang="zh-CN" altLang="en-US" dirty="0">
                <a:solidFill>
                  <a:srgbClr val="40404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：周宇恒</a:t>
            </a:r>
          </a:p>
        </p:txBody>
      </p:sp>
      <p:sp>
        <p:nvSpPr>
          <p:cNvPr id="4" name="TextBox 7">
            <a:extLst>
              <a:ext uri="{FF2B5EF4-FFF2-40B4-BE49-F238E27FC236}">
                <a16:creationId xmlns:a16="http://schemas.microsoft.com/office/drawing/2014/main" id="{05920C3B-FAED-BF97-7ECF-71538D3B74D5}"/>
              </a:ext>
            </a:extLst>
          </p:cNvPr>
          <p:cNvSpPr txBox="1"/>
          <p:nvPr/>
        </p:nvSpPr>
        <p:spPr>
          <a:xfrm>
            <a:off x="7439802" y="5633413"/>
            <a:ext cx="2884075" cy="400085"/>
          </a:xfrm>
          <a:prstGeom prst="rect">
            <a:avLst/>
          </a:prstGeom>
          <a:noFill/>
        </p:spPr>
        <p:txBody>
          <a:bodyPr wrap="none" lIns="91416" tIns="45708" rIns="91416" bIns="45708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40404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指导老师</a:t>
            </a:r>
            <a:r>
              <a:rPr lang="zh-CN" altLang="en-US" sz="2000" dirty="0">
                <a:solidFill>
                  <a:srgbClr val="404040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：刘淼            </a:t>
            </a:r>
          </a:p>
        </p:txBody>
      </p:sp>
      <p:sp>
        <p:nvSpPr>
          <p:cNvPr id="5" name="Freeform 7">
            <a:extLst>
              <a:ext uri="{FF2B5EF4-FFF2-40B4-BE49-F238E27FC236}">
                <a16:creationId xmlns:a16="http://schemas.microsoft.com/office/drawing/2014/main" id="{8925A7BB-66D2-5590-EFE5-2C0FD9CA85D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531912" y="5611849"/>
            <a:ext cx="462900" cy="466244"/>
          </a:xfrm>
          <a:custGeom>
            <a:avLst/>
            <a:gdLst>
              <a:gd name="T0" fmla="*/ 661 w 904"/>
              <a:gd name="T1" fmla="*/ 461 h 905"/>
              <a:gd name="T2" fmla="*/ 661 w 904"/>
              <a:gd name="T3" fmla="*/ 339 h 905"/>
              <a:gd name="T4" fmla="*/ 605 w 904"/>
              <a:gd name="T5" fmla="*/ 339 h 905"/>
              <a:gd name="T6" fmla="*/ 605 w 904"/>
              <a:gd name="T7" fmla="*/ 461 h 905"/>
              <a:gd name="T8" fmla="*/ 456 w 904"/>
              <a:gd name="T9" fmla="*/ 610 h 905"/>
              <a:gd name="T10" fmla="*/ 453 w 904"/>
              <a:gd name="T11" fmla="*/ 610 h 905"/>
              <a:gd name="T12" fmla="*/ 452 w 904"/>
              <a:gd name="T13" fmla="*/ 610 h 905"/>
              <a:gd name="T14" fmla="*/ 451 w 904"/>
              <a:gd name="T15" fmla="*/ 610 h 905"/>
              <a:gd name="T16" fmla="*/ 448 w 904"/>
              <a:gd name="T17" fmla="*/ 610 h 905"/>
              <a:gd name="T18" fmla="*/ 299 w 904"/>
              <a:gd name="T19" fmla="*/ 461 h 905"/>
              <a:gd name="T20" fmla="*/ 299 w 904"/>
              <a:gd name="T21" fmla="*/ 339 h 905"/>
              <a:gd name="T22" fmla="*/ 244 w 904"/>
              <a:gd name="T23" fmla="*/ 339 h 905"/>
              <a:gd name="T24" fmla="*/ 244 w 904"/>
              <a:gd name="T25" fmla="*/ 461 h 905"/>
              <a:gd name="T26" fmla="*/ 419 w 904"/>
              <a:gd name="T27" fmla="*/ 664 h 905"/>
              <a:gd name="T28" fmla="*/ 419 w 904"/>
              <a:gd name="T29" fmla="*/ 752 h 905"/>
              <a:gd name="T30" fmla="*/ 295 w 904"/>
              <a:gd name="T31" fmla="*/ 787 h 905"/>
              <a:gd name="T32" fmla="*/ 610 w 904"/>
              <a:gd name="T33" fmla="*/ 787 h 905"/>
              <a:gd name="T34" fmla="*/ 484 w 904"/>
              <a:gd name="T35" fmla="*/ 751 h 905"/>
              <a:gd name="T36" fmla="*/ 484 w 904"/>
              <a:gd name="T37" fmla="*/ 664 h 905"/>
              <a:gd name="T38" fmla="*/ 661 w 904"/>
              <a:gd name="T39" fmla="*/ 461 h 905"/>
              <a:gd name="T40" fmla="*/ 450 w 904"/>
              <a:gd name="T41" fmla="*/ 558 h 905"/>
              <a:gd name="T42" fmla="*/ 452 w 904"/>
              <a:gd name="T43" fmla="*/ 558 h 905"/>
              <a:gd name="T44" fmla="*/ 454 w 904"/>
              <a:gd name="T45" fmla="*/ 558 h 905"/>
              <a:gd name="T46" fmla="*/ 554 w 904"/>
              <a:gd name="T47" fmla="*/ 459 h 905"/>
              <a:gd name="T48" fmla="*/ 554 w 904"/>
              <a:gd name="T49" fmla="*/ 218 h 905"/>
              <a:gd name="T50" fmla="*/ 454 w 904"/>
              <a:gd name="T51" fmla="*/ 118 h 905"/>
              <a:gd name="T52" fmla="*/ 452 w 904"/>
              <a:gd name="T53" fmla="*/ 118 h 905"/>
              <a:gd name="T54" fmla="*/ 450 w 904"/>
              <a:gd name="T55" fmla="*/ 118 h 905"/>
              <a:gd name="T56" fmla="*/ 351 w 904"/>
              <a:gd name="T57" fmla="*/ 218 h 905"/>
              <a:gd name="T58" fmla="*/ 351 w 904"/>
              <a:gd name="T59" fmla="*/ 459 h 905"/>
              <a:gd name="T60" fmla="*/ 450 w 904"/>
              <a:gd name="T61" fmla="*/ 558 h 905"/>
              <a:gd name="T62" fmla="*/ 452 w 904"/>
              <a:gd name="T63" fmla="*/ 0 h 905"/>
              <a:gd name="T64" fmla="*/ 904 w 904"/>
              <a:gd name="T65" fmla="*/ 453 h 905"/>
              <a:gd name="T66" fmla="*/ 452 w 904"/>
              <a:gd name="T67" fmla="*/ 905 h 905"/>
              <a:gd name="T68" fmla="*/ 0 w 904"/>
              <a:gd name="T69" fmla="*/ 453 h 905"/>
              <a:gd name="T70" fmla="*/ 452 w 904"/>
              <a:gd name="T71" fmla="*/ 0 h 9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904" h="905">
                <a:moveTo>
                  <a:pt x="661" y="461"/>
                </a:moveTo>
                <a:lnTo>
                  <a:pt x="661" y="339"/>
                </a:lnTo>
                <a:cubicBezTo>
                  <a:pt x="661" y="304"/>
                  <a:pt x="605" y="304"/>
                  <a:pt x="605" y="339"/>
                </a:cubicBezTo>
                <a:lnTo>
                  <a:pt x="605" y="461"/>
                </a:lnTo>
                <a:cubicBezTo>
                  <a:pt x="605" y="543"/>
                  <a:pt x="538" y="610"/>
                  <a:pt x="456" y="610"/>
                </a:cubicBezTo>
                <a:cubicBezTo>
                  <a:pt x="455" y="610"/>
                  <a:pt x="454" y="610"/>
                  <a:pt x="453" y="610"/>
                </a:cubicBezTo>
                <a:lnTo>
                  <a:pt x="452" y="610"/>
                </a:lnTo>
                <a:lnTo>
                  <a:pt x="451" y="610"/>
                </a:lnTo>
                <a:cubicBezTo>
                  <a:pt x="450" y="610"/>
                  <a:pt x="449" y="610"/>
                  <a:pt x="448" y="610"/>
                </a:cubicBezTo>
                <a:cubicBezTo>
                  <a:pt x="366" y="610"/>
                  <a:pt x="299" y="543"/>
                  <a:pt x="299" y="461"/>
                </a:cubicBezTo>
                <a:lnTo>
                  <a:pt x="299" y="339"/>
                </a:lnTo>
                <a:cubicBezTo>
                  <a:pt x="299" y="304"/>
                  <a:pt x="244" y="304"/>
                  <a:pt x="244" y="339"/>
                </a:cubicBezTo>
                <a:cubicBezTo>
                  <a:pt x="244" y="355"/>
                  <a:pt x="244" y="461"/>
                  <a:pt x="244" y="461"/>
                </a:cubicBezTo>
                <a:cubicBezTo>
                  <a:pt x="244" y="564"/>
                  <a:pt x="320" y="650"/>
                  <a:pt x="419" y="664"/>
                </a:cubicBezTo>
                <a:lnTo>
                  <a:pt x="419" y="752"/>
                </a:lnTo>
                <a:lnTo>
                  <a:pt x="295" y="787"/>
                </a:lnTo>
                <a:lnTo>
                  <a:pt x="610" y="787"/>
                </a:lnTo>
                <a:lnTo>
                  <a:pt x="484" y="751"/>
                </a:lnTo>
                <a:lnTo>
                  <a:pt x="484" y="664"/>
                </a:lnTo>
                <a:cubicBezTo>
                  <a:pt x="584" y="650"/>
                  <a:pt x="661" y="564"/>
                  <a:pt x="661" y="461"/>
                </a:cubicBezTo>
                <a:close/>
                <a:moveTo>
                  <a:pt x="450" y="558"/>
                </a:moveTo>
                <a:cubicBezTo>
                  <a:pt x="451" y="558"/>
                  <a:pt x="451" y="558"/>
                  <a:pt x="452" y="558"/>
                </a:cubicBezTo>
                <a:cubicBezTo>
                  <a:pt x="453" y="558"/>
                  <a:pt x="453" y="558"/>
                  <a:pt x="454" y="558"/>
                </a:cubicBezTo>
                <a:cubicBezTo>
                  <a:pt x="509" y="558"/>
                  <a:pt x="554" y="514"/>
                  <a:pt x="554" y="459"/>
                </a:cubicBezTo>
                <a:lnTo>
                  <a:pt x="554" y="218"/>
                </a:lnTo>
                <a:cubicBezTo>
                  <a:pt x="554" y="163"/>
                  <a:pt x="509" y="118"/>
                  <a:pt x="454" y="118"/>
                </a:cubicBezTo>
                <a:cubicBezTo>
                  <a:pt x="453" y="118"/>
                  <a:pt x="453" y="118"/>
                  <a:pt x="452" y="118"/>
                </a:cubicBezTo>
                <a:cubicBezTo>
                  <a:pt x="452" y="118"/>
                  <a:pt x="451" y="118"/>
                  <a:pt x="450" y="118"/>
                </a:cubicBezTo>
                <a:cubicBezTo>
                  <a:pt x="395" y="118"/>
                  <a:pt x="351" y="163"/>
                  <a:pt x="351" y="218"/>
                </a:cubicBezTo>
                <a:lnTo>
                  <a:pt x="351" y="459"/>
                </a:lnTo>
                <a:cubicBezTo>
                  <a:pt x="351" y="514"/>
                  <a:pt x="395" y="558"/>
                  <a:pt x="450" y="558"/>
                </a:cubicBezTo>
                <a:close/>
                <a:moveTo>
                  <a:pt x="452" y="0"/>
                </a:moveTo>
                <a:cubicBezTo>
                  <a:pt x="702" y="0"/>
                  <a:pt x="904" y="203"/>
                  <a:pt x="904" y="453"/>
                </a:cubicBezTo>
                <a:cubicBezTo>
                  <a:pt x="904" y="702"/>
                  <a:pt x="702" y="905"/>
                  <a:pt x="452" y="905"/>
                </a:cubicBezTo>
                <a:cubicBezTo>
                  <a:pt x="202" y="905"/>
                  <a:pt x="0" y="702"/>
                  <a:pt x="0" y="453"/>
                </a:cubicBezTo>
                <a:cubicBezTo>
                  <a:pt x="0" y="203"/>
                  <a:pt x="202" y="0"/>
                  <a:pt x="452" y="0"/>
                </a:cubicBezTo>
                <a:close/>
              </a:path>
            </a:pathLst>
          </a:custGeom>
          <a:solidFill>
            <a:srgbClr val="024282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zh-CN" altLang="en-US">
              <a:solidFill>
                <a:schemeClr val="bg1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sp>
        <p:nvSpPr>
          <p:cNvPr id="6" name="Freeform 8">
            <a:extLst>
              <a:ext uri="{FF2B5EF4-FFF2-40B4-BE49-F238E27FC236}">
                <a16:creationId xmlns:a16="http://schemas.microsoft.com/office/drawing/2014/main" id="{2F5B8E6A-1C5A-932A-F476-CEFE814488F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967490" y="5611847"/>
            <a:ext cx="464288" cy="466246"/>
          </a:xfrm>
          <a:custGeom>
            <a:avLst/>
            <a:gdLst>
              <a:gd name="T0" fmla="*/ 422 w 422"/>
              <a:gd name="T1" fmla="*/ 211 h 422"/>
              <a:gd name="T2" fmla="*/ 0 w 422"/>
              <a:gd name="T3" fmla="*/ 211 h 422"/>
              <a:gd name="T4" fmla="*/ 340 w 422"/>
              <a:gd name="T5" fmla="*/ 117 h 422"/>
              <a:gd name="T6" fmla="*/ 345 w 422"/>
              <a:gd name="T7" fmla="*/ 123 h 422"/>
              <a:gd name="T8" fmla="*/ 344 w 422"/>
              <a:gd name="T9" fmla="*/ 226 h 422"/>
              <a:gd name="T10" fmla="*/ 340 w 422"/>
              <a:gd name="T11" fmla="*/ 227 h 422"/>
              <a:gd name="T12" fmla="*/ 217 w 422"/>
              <a:gd name="T13" fmla="*/ 226 h 422"/>
              <a:gd name="T14" fmla="*/ 215 w 422"/>
              <a:gd name="T15" fmla="*/ 222 h 422"/>
              <a:gd name="T16" fmla="*/ 286 w 422"/>
              <a:gd name="T17" fmla="*/ 164 h 422"/>
              <a:gd name="T18" fmla="*/ 215 w 422"/>
              <a:gd name="T19" fmla="*/ 171 h 422"/>
              <a:gd name="T20" fmla="*/ 217 w 422"/>
              <a:gd name="T21" fmla="*/ 119 h 422"/>
              <a:gd name="T22" fmla="*/ 220 w 422"/>
              <a:gd name="T23" fmla="*/ 117 h 422"/>
              <a:gd name="T24" fmla="*/ 220 w 422"/>
              <a:gd name="T25" fmla="*/ 96 h 422"/>
              <a:gd name="T26" fmla="*/ 202 w 422"/>
              <a:gd name="T27" fmla="*/ 104 h 422"/>
              <a:gd name="T28" fmla="*/ 194 w 422"/>
              <a:gd name="T29" fmla="*/ 174 h 422"/>
              <a:gd name="T30" fmla="*/ 186 w 422"/>
              <a:gd name="T31" fmla="*/ 166 h 422"/>
              <a:gd name="T32" fmla="*/ 137 w 422"/>
              <a:gd name="T33" fmla="*/ 151 h 422"/>
              <a:gd name="T34" fmla="*/ 54 w 422"/>
              <a:gd name="T35" fmla="*/ 173 h 422"/>
              <a:gd name="T36" fmla="*/ 77 w 422"/>
              <a:gd name="T37" fmla="*/ 243 h 422"/>
              <a:gd name="T38" fmla="*/ 81 w 422"/>
              <a:gd name="T39" fmla="*/ 192 h 422"/>
              <a:gd name="T40" fmla="*/ 81 w 422"/>
              <a:gd name="T41" fmla="*/ 256 h 422"/>
              <a:gd name="T42" fmla="*/ 106 w 422"/>
              <a:gd name="T43" fmla="*/ 350 h 422"/>
              <a:gd name="T44" fmla="*/ 112 w 422"/>
              <a:gd name="T45" fmla="*/ 272 h 422"/>
              <a:gd name="T46" fmla="*/ 137 w 422"/>
              <a:gd name="T47" fmla="*/ 350 h 422"/>
              <a:gd name="T48" fmla="*/ 137 w 422"/>
              <a:gd name="T49" fmla="*/ 256 h 422"/>
              <a:gd name="T50" fmla="*/ 137 w 422"/>
              <a:gd name="T51" fmla="*/ 192 h 422"/>
              <a:gd name="T52" fmla="*/ 162 w 422"/>
              <a:gd name="T53" fmla="*/ 192 h 422"/>
              <a:gd name="T54" fmla="*/ 186 w 422"/>
              <a:gd name="T55" fmla="*/ 185 h 422"/>
              <a:gd name="T56" fmla="*/ 194 w 422"/>
              <a:gd name="T57" fmla="*/ 222 h 422"/>
              <a:gd name="T58" fmla="*/ 202 w 422"/>
              <a:gd name="T59" fmla="*/ 240 h 422"/>
              <a:gd name="T60" fmla="*/ 220 w 422"/>
              <a:gd name="T61" fmla="*/ 248 h 422"/>
              <a:gd name="T62" fmla="*/ 359 w 422"/>
              <a:gd name="T63" fmla="*/ 240 h 422"/>
              <a:gd name="T64" fmla="*/ 366 w 422"/>
              <a:gd name="T65" fmla="*/ 222 h 422"/>
              <a:gd name="T66" fmla="*/ 359 w 422"/>
              <a:gd name="T67" fmla="*/ 104 h 422"/>
              <a:gd name="T68" fmla="*/ 220 w 422"/>
              <a:gd name="T69" fmla="*/ 96 h 422"/>
              <a:gd name="T70" fmla="*/ 344 w 422"/>
              <a:gd name="T71" fmla="*/ 277 h 422"/>
              <a:gd name="T72" fmla="*/ 346 w 422"/>
              <a:gd name="T73" fmla="*/ 351 h 422"/>
              <a:gd name="T74" fmla="*/ 298 w 422"/>
              <a:gd name="T75" fmla="*/ 277 h 422"/>
              <a:gd name="T76" fmla="*/ 250 w 422"/>
              <a:gd name="T77" fmla="*/ 351 h 422"/>
              <a:gd name="T78" fmla="*/ 244 w 422"/>
              <a:gd name="T79" fmla="*/ 277 h 422"/>
              <a:gd name="T80" fmla="*/ 221 w 422"/>
              <a:gd name="T81" fmla="*/ 254 h 422"/>
              <a:gd name="T82" fmla="*/ 109 w 422"/>
              <a:gd name="T83" fmla="*/ 75 h 422"/>
              <a:gd name="T84" fmla="*/ 109 w 422"/>
              <a:gd name="T85" fmla="*/ 146 h 422"/>
              <a:gd name="T86" fmla="*/ 109 w 422"/>
              <a:gd name="T87" fmla="*/ 75 h 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422" h="422">
                <a:moveTo>
                  <a:pt x="211" y="0"/>
                </a:moveTo>
                <a:cubicBezTo>
                  <a:pt x="327" y="0"/>
                  <a:pt x="422" y="94"/>
                  <a:pt x="422" y="211"/>
                </a:cubicBezTo>
                <a:cubicBezTo>
                  <a:pt x="422" y="327"/>
                  <a:pt x="327" y="422"/>
                  <a:pt x="211" y="422"/>
                </a:cubicBezTo>
                <a:cubicBezTo>
                  <a:pt x="94" y="422"/>
                  <a:pt x="0" y="327"/>
                  <a:pt x="0" y="211"/>
                </a:cubicBezTo>
                <a:cubicBezTo>
                  <a:pt x="0" y="94"/>
                  <a:pt x="94" y="0"/>
                  <a:pt x="211" y="0"/>
                </a:cubicBezTo>
                <a:close/>
                <a:moveTo>
                  <a:pt x="340" y="117"/>
                </a:moveTo>
                <a:cubicBezTo>
                  <a:pt x="341" y="117"/>
                  <a:pt x="343" y="118"/>
                  <a:pt x="344" y="119"/>
                </a:cubicBezTo>
                <a:cubicBezTo>
                  <a:pt x="345" y="120"/>
                  <a:pt x="345" y="121"/>
                  <a:pt x="345" y="123"/>
                </a:cubicBezTo>
                <a:lnTo>
                  <a:pt x="345" y="222"/>
                </a:lnTo>
                <a:cubicBezTo>
                  <a:pt x="345" y="223"/>
                  <a:pt x="345" y="225"/>
                  <a:pt x="344" y="226"/>
                </a:cubicBezTo>
                <a:lnTo>
                  <a:pt x="344" y="226"/>
                </a:lnTo>
                <a:cubicBezTo>
                  <a:pt x="343" y="227"/>
                  <a:pt x="341" y="227"/>
                  <a:pt x="340" y="227"/>
                </a:cubicBezTo>
                <a:lnTo>
                  <a:pt x="220" y="227"/>
                </a:lnTo>
                <a:cubicBezTo>
                  <a:pt x="219" y="227"/>
                  <a:pt x="218" y="227"/>
                  <a:pt x="217" y="226"/>
                </a:cubicBezTo>
                <a:lnTo>
                  <a:pt x="217" y="226"/>
                </a:lnTo>
                <a:cubicBezTo>
                  <a:pt x="216" y="225"/>
                  <a:pt x="215" y="223"/>
                  <a:pt x="215" y="222"/>
                </a:cubicBezTo>
                <a:lnTo>
                  <a:pt x="215" y="179"/>
                </a:lnTo>
                <a:lnTo>
                  <a:pt x="286" y="164"/>
                </a:lnTo>
                <a:lnTo>
                  <a:pt x="286" y="162"/>
                </a:lnTo>
                <a:lnTo>
                  <a:pt x="215" y="171"/>
                </a:lnTo>
                <a:lnTo>
                  <a:pt x="215" y="123"/>
                </a:lnTo>
                <a:cubicBezTo>
                  <a:pt x="215" y="121"/>
                  <a:pt x="216" y="120"/>
                  <a:pt x="217" y="119"/>
                </a:cubicBezTo>
                <a:lnTo>
                  <a:pt x="217" y="119"/>
                </a:lnTo>
                <a:cubicBezTo>
                  <a:pt x="218" y="118"/>
                  <a:pt x="219" y="117"/>
                  <a:pt x="220" y="117"/>
                </a:cubicBezTo>
                <a:lnTo>
                  <a:pt x="340" y="117"/>
                </a:lnTo>
                <a:close/>
                <a:moveTo>
                  <a:pt x="220" y="96"/>
                </a:moveTo>
                <a:cubicBezTo>
                  <a:pt x="213" y="96"/>
                  <a:pt x="206" y="99"/>
                  <a:pt x="202" y="104"/>
                </a:cubicBezTo>
                <a:lnTo>
                  <a:pt x="202" y="104"/>
                </a:lnTo>
                <a:cubicBezTo>
                  <a:pt x="197" y="109"/>
                  <a:pt x="194" y="115"/>
                  <a:pt x="194" y="123"/>
                </a:cubicBezTo>
                <a:lnTo>
                  <a:pt x="194" y="174"/>
                </a:lnTo>
                <a:lnTo>
                  <a:pt x="186" y="175"/>
                </a:lnTo>
                <a:lnTo>
                  <a:pt x="186" y="166"/>
                </a:lnTo>
                <a:lnTo>
                  <a:pt x="162" y="166"/>
                </a:lnTo>
                <a:lnTo>
                  <a:pt x="137" y="151"/>
                </a:lnTo>
                <a:lnTo>
                  <a:pt x="77" y="151"/>
                </a:lnTo>
                <a:cubicBezTo>
                  <a:pt x="64" y="151"/>
                  <a:pt x="54" y="161"/>
                  <a:pt x="54" y="173"/>
                </a:cubicBezTo>
                <a:lnTo>
                  <a:pt x="54" y="243"/>
                </a:lnTo>
                <a:lnTo>
                  <a:pt x="77" y="243"/>
                </a:lnTo>
                <a:lnTo>
                  <a:pt x="77" y="192"/>
                </a:lnTo>
                <a:lnTo>
                  <a:pt x="81" y="192"/>
                </a:lnTo>
                <a:lnTo>
                  <a:pt x="81" y="243"/>
                </a:lnTo>
                <a:lnTo>
                  <a:pt x="81" y="256"/>
                </a:lnTo>
                <a:lnTo>
                  <a:pt x="81" y="350"/>
                </a:lnTo>
                <a:lnTo>
                  <a:pt x="106" y="350"/>
                </a:lnTo>
                <a:lnTo>
                  <a:pt x="106" y="272"/>
                </a:lnTo>
                <a:lnTo>
                  <a:pt x="112" y="272"/>
                </a:lnTo>
                <a:lnTo>
                  <a:pt x="112" y="350"/>
                </a:lnTo>
                <a:lnTo>
                  <a:pt x="137" y="350"/>
                </a:lnTo>
                <a:lnTo>
                  <a:pt x="137" y="336"/>
                </a:lnTo>
                <a:lnTo>
                  <a:pt x="137" y="256"/>
                </a:lnTo>
                <a:lnTo>
                  <a:pt x="137" y="243"/>
                </a:lnTo>
                <a:lnTo>
                  <a:pt x="137" y="192"/>
                </a:lnTo>
                <a:lnTo>
                  <a:pt x="137" y="177"/>
                </a:lnTo>
                <a:lnTo>
                  <a:pt x="162" y="192"/>
                </a:lnTo>
                <a:lnTo>
                  <a:pt x="186" y="192"/>
                </a:lnTo>
                <a:lnTo>
                  <a:pt x="186" y="185"/>
                </a:lnTo>
                <a:lnTo>
                  <a:pt x="194" y="184"/>
                </a:lnTo>
                <a:lnTo>
                  <a:pt x="194" y="222"/>
                </a:lnTo>
                <a:cubicBezTo>
                  <a:pt x="194" y="229"/>
                  <a:pt x="197" y="236"/>
                  <a:pt x="202" y="240"/>
                </a:cubicBezTo>
                <a:lnTo>
                  <a:pt x="202" y="240"/>
                </a:lnTo>
                <a:lnTo>
                  <a:pt x="202" y="241"/>
                </a:lnTo>
                <a:cubicBezTo>
                  <a:pt x="207" y="245"/>
                  <a:pt x="213" y="248"/>
                  <a:pt x="220" y="248"/>
                </a:cubicBezTo>
                <a:lnTo>
                  <a:pt x="340" y="248"/>
                </a:lnTo>
                <a:cubicBezTo>
                  <a:pt x="347" y="248"/>
                  <a:pt x="354" y="245"/>
                  <a:pt x="359" y="240"/>
                </a:cubicBezTo>
                <a:lnTo>
                  <a:pt x="359" y="241"/>
                </a:lnTo>
                <a:cubicBezTo>
                  <a:pt x="363" y="236"/>
                  <a:pt x="366" y="229"/>
                  <a:pt x="366" y="222"/>
                </a:cubicBezTo>
                <a:lnTo>
                  <a:pt x="366" y="123"/>
                </a:lnTo>
                <a:cubicBezTo>
                  <a:pt x="366" y="115"/>
                  <a:pt x="363" y="109"/>
                  <a:pt x="359" y="104"/>
                </a:cubicBezTo>
                <a:cubicBezTo>
                  <a:pt x="354" y="99"/>
                  <a:pt x="347" y="96"/>
                  <a:pt x="340" y="96"/>
                </a:cubicBezTo>
                <a:lnTo>
                  <a:pt x="220" y="96"/>
                </a:lnTo>
                <a:close/>
                <a:moveTo>
                  <a:pt x="344" y="254"/>
                </a:moveTo>
                <a:lnTo>
                  <a:pt x="344" y="277"/>
                </a:lnTo>
                <a:lnTo>
                  <a:pt x="325" y="277"/>
                </a:lnTo>
                <a:lnTo>
                  <a:pt x="346" y="351"/>
                </a:lnTo>
                <a:lnTo>
                  <a:pt x="319" y="351"/>
                </a:lnTo>
                <a:lnTo>
                  <a:pt x="298" y="277"/>
                </a:lnTo>
                <a:lnTo>
                  <a:pt x="271" y="277"/>
                </a:lnTo>
                <a:lnTo>
                  <a:pt x="250" y="351"/>
                </a:lnTo>
                <a:lnTo>
                  <a:pt x="223" y="351"/>
                </a:lnTo>
                <a:lnTo>
                  <a:pt x="244" y="277"/>
                </a:lnTo>
                <a:lnTo>
                  <a:pt x="221" y="277"/>
                </a:lnTo>
                <a:lnTo>
                  <a:pt x="221" y="254"/>
                </a:lnTo>
                <a:lnTo>
                  <a:pt x="344" y="254"/>
                </a:lnTo>
                <a:close/>
                <a:moveTo>
                  <a:pt x="109" y="75"/>
                </a:moveTo>
                <a:cubicBezTo>
                  <a:pt x="129" y="75"/>
                  <a:pt x="145" y="91"/>
                  <a:pt x="145" y="111"/>
                </a:cubicBezTo>
                <a:cubicBezTo>
                  <a:pt x="145" y="130"/>
                  <a:pt x="129" y="146"/>
                  <a:pt x="109" y="146"/>
                </a:cubicBezTo>
                <a:cubicBezTo>
                  <a:pt x="90" y="146"/>
                  <a:pt x="74" y="130"/>
                  <a:pt x="74" y="111"/>
                </a:cubicBezTo>
                <a:cubicBezTo>
                  <a:pt x="74" y="91"/>
                  <a:pt x="90" y="75"/>
                  <a:pt x="109" y="75"/>
                </a:cubicBezTo>
                <a:close/>
              </a:path>
            </a:pathLst>
          </a:custGeom>
          <a:solidFill>
            <a:srgbClr val="024282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zh-CN" altLang="en-US" sz="2800">
              <a:solidFill>
                <a:schemeClr val="bg1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334"/>
    </mc:Choice>
    <mc:Fallback xmlns="">
      <p:transition advTm="1334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图片 4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01819" y="410"/>
            <a:ext cx="7144743" cy="7144743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143254" y="959673"/>
            <a:ext cx="3022484" cy="1350274"/>
            <a:chOff x="1283804" y="1236710"/>
            <a:chExt cx="3022484" cy="1350274"/>
          </a:xfrm>
        </p:grpSpPr>
        <p:sp>
          <p:nvSpPr>
            <p:cNvPr id="4" name="平行四边形 3"/>
            <p:cNvSpPr/>
            <p:nvPr/>
          </p:nvSpPr>
          <p:spPr>
            <a:xfrm>
              <a:off x="1283804" y="1236710"/>
              <a:ext cx="3022484" cy="1350274"/>
            </a:xfrm>
            <a:prstGeom prst="parallelogram">
              <a:avLst>
                <a:gd name="adj" fmla="val 30209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1573792" y="1256225"/>
              <a:ext cx="2410259" cy="1330759"/>
              <a:chOff x="4874746" y="232424"/>
              <a:chExt cx="2410259" cy="1330759"/>
            </a:xfrm>
          </p:grpSpPr>
          <p:sp>
            <p:nvSpPr>
              <p:cNvPr id="7" name="文本框 6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    <p:cNvSpPr txBox="1">
                <a:spLocks noChangeArrowheads="1"/>
              </p:cNvSpPr>
              <p:nvPr/>
            </p:nvSpPr>
            <p:spPr bwMode="auto">
              <a:xfrm>
                <a:off x="5193843" y="1163073"/>
                <a:ext cx="1772064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</a:defRPr>
                </a:lvl5pPr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</a:defRPr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</a:defRPr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</a:defRPr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</a:defRPr>
                </a:lvl9pPr>
              </a:lstStyle>
              <a:p>
                <a:pPr marL="0" marR="0" lvl="0" indent="0" algn="ctr" defTabSz="6858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2865755" algn="l"/>
                  </a:tabLst>
                  <a:defRPr/>
                </a:pPr>
                <a:r>
                  <a: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24282"/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charset="-122"/>
                    <a:cs typeface="+mn-cs"/>
                    <a:sym typeface="Calibri" panose="020F0502020204030204" pitchFamily="34" charset="0"/>
                  </a:rPr>
                  <a:t>CONTENTS</a:t>
                </a:r>
              </a:p>
            </p:txBody>
          </p:sp>
          <p:sp>
            <p:nvSpPr>
              <p:cNvPr id="8" name="文本框 7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    <p:cNvSpPr txBox="1">
                <a:spLocks noChangeArrowheads="1"/>
              </p:cNvSpPr>
              <p:nvPr/>
            </p:nvSpPr>
            <p:spPr bwMode="auto">
              <a:xfrm>
                <a:off x="4874746" y="232424"/>
                <a:ext cx="2410259" cy="830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</a:defRPr>
                </a:lvl5pPr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</a:defRPr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</a:defRPr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</a:defRPr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</a:defRPr>
                </a:lvl9pPr>
              </a:lstStyle>
              <a:p>
                <a:pPr marL="0" marR="0" lvl="0" indent="0" algn="ctr" defTabSz="6858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2865755" algn="l"/>
                  </a:tabLst>
                  <a:defRPr/>
                </a:pPr>
                <a:r>
                  <a:rPr kumimoji="0" lang="zh-CN" altLang="en-US" sz="4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24282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  <a:sym typeface="Calibri" panose="020F0502020204030204" pitchFamily="34" charset="0"/>
                  </a:rPr>
                  <a:t>目 录</a:t>
                </a:r>
                <a:endParaRPr kumimoji="0" lang="en-US" altLang="zh-CN" sz="4800" b="1" i="0" u="none" strike="noStrike" kern="1200" cap="none" spc="0" normalizeH="0" baseline="0" noProof="0" dirty="0">
                  <a:ln>
                    <a:noFill/>
                  </a:ln>
                  <a:solidFill>
                    <a:srgbClr val="024282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  <a:sym typeface="Calibri" panose="020F0502020204030204" pitchFamily="34" charset="0"/>
                </a:endParaRPr>
              </a:p>
            </p:txBody>
          </p:sp>
          <p:cxnSp>
            <p:nvCxnSpPr>
              <p:cNvPr id="9" name="直接连接符 8"/>
              <p:cNvCxnSpPr/>
              <p:nvPr/>
            </p:nvCxnSpPr>
            <p:spPr>
              <a:xfrm>
                <a:off x="5471592" y="1091557"/>
                <a:ext cx="1224136" cy="0"/>
              </a:xfrm>
              <a:prstGeom prst="line">
                <a:avLst/>
              </a:prstGeom>
              <a:ln w="28575">
                <a:solidFill>
                  <a:srgbClr val="02428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3" name="组合 42"/>
          <p:cNvGrpSpPr/>
          <p:nvPr/>
        </p:nvGrpSpPr>
        <p:grpSpPr>
          <a:xfrm>
            <a:off x="9789771" y="180366"/>
            <a:ext cx="2002681" cy="653635"/>
            <a:chOff x="4577198" y="569640"/>
            <a:chExt cx="4630146" cy="1511186"/>
          </a:xfrm>
        </p:grpSpPr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4577198" y="569640"/>
              <a:ext cx="1502034" cy="1502032"/>
            </a:xfrm>
            <a:prstGeom prst="rect">
              <a:avLst/>
            </a:prstGeom>
          </p:spPr>
        </p:pic>
        <p:pic>
          <p:nvPicPr>
            <p:cNvPr id="47" name="图片 4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6231115" y="678128"/>
              <a:ext cx="2896734" cy="898085"/>
            </a:xfrm>
            <a:prstGeom prst="rect">
              <a:avLst/>
            </a:prstGeom>
          </p:spPr>
        </p:pic>
        <p:sp>
          <p:nvSpPr>
            <p:cNvPr id="48" name="矩形 47"/>
            <p:cNvSpPr/>
            <p:nvPr/>
          </p:nvSpPr>
          <p:spPr>
            <a:xfrm>
              <a:off x="6079234" y="1580645"/>
              <a:ext cx="3128110" cy="5001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044396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JILIN UNIVERSITY</a:t>
              </a: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9706478" y="6343275"/>
            <a:ext cx="2225680" cy="388450"/>
            <a:chOff x="9298126" y="6371138"/>
            <a:chExt cx="2702530" cy="471675"/>
          </a:xfrm>
        </p:grpSpPr>
        <p:pic>
          <p:nvPicPr>
            <p:cNvPr id="23" name="图片 22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302"/>
            <a:stretch>
              <a:fillRect/>
            </a:stretch>
          </p:blipFill>
          <p:spPr>
            <a:xfrm>
              <a:off x="10683640" y="6371138"/>
              <a:ext cx="1317016" cy="444755"/>
            </a:xfrm>
            <a:prstGeom prst="rect">
              <a:avLst/>
            </a:prstGeom>
          </p:spPr>
        </p:pic>
        <p:pic>
          <p:nvPicPr>
            <p:cNvPr id="49" name="图片 48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0302"/>
            <a:stretch>
              <a:fillRect/>
            </a:stretch>
          </p:blipFill>
          <p:spPr>
            <a:xfrm>
              <a:off x="9298126" y="6398058"/>
              <a:ext cx="1317016" cy="444755"/>
            </a:xfrm>
            <a:prstGeom prst="rect">
              <a:avLst/>
            </a:prstGeom>
          </p:spPr>
        </p:pic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A4FBC4DB-D03F-65C1-E36C-0EBB24F2F40B}"/>
              </a:ext>
            </a:extLst>
          </p:cNvPr>
          <p:cNvGrpSpPr/>
          <p:nvPr/>
        </p:nvGrpSpPr>
        <p:grpSpPr>
          <a:xfrm>
            <a:off x="4222801" y="1521520"/>
            <a:ext cx="2622048" cy="3814960"/>
            <a:chOff x="4131126" y="1118589"/>
            <a:chExt cx="2622048" cy="3814960"/>
          </a:xfrm>
        </p:grpSpPr>
        <p:grpSp>
          <p:nvGrpSpPr>
            <p:cNvPr id="13" name="组合 12"/>
            <p:cNvGrpSpPr/>
            <p:nvPr/>
          </p:nvGrpSpPr>
          <p:grpSpPr>
            <a:xfrm>
              <a:off x="4131126" y="1118589"/>
              <a:ext cx="892740" cy="638080"/>
              <a:chOff x="5519936" y="1488468"/>
              <a:chExt cx="1381373" cy="660400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11" name="平行四边形 10"/>
              <p:cNvSpPr/>
              <p:nvPr/>
            </p:nvSpPr>
            <p:spPr>
              <a:xfrm>
                <a:off x="5519936" y="1488468"/>
                <a:ext cx="1381373" cy="660400"/>
              </a:xfrm>
              <a:prstGeom prst="parallelogram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" name="文本框 11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    <p:cNvSpPr txBox="1">
                <a:spLocks noChangeArrowheads="1"/>
              </p:cNvSpPr>
              <p:nvPr/>
            </p:nvSpPr>
            <p:spPr bwMode="auto">
              <a:xfrm>
                <a:off x="5597600" y="1541909"/>
                <a:ext cx="1086759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</a:defRPr>
                </a:lvl5pPr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</a:defRPr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</a:defRPr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</a:defRPr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</a:defRPr>
                </a:lvl9pPr>
              </a:lstStyle>
              <a:p>
                <a:pPr marL="0" marR="0" lvl="0" indent="0" algn="ctr" defTabSz="6858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2865755" algn="l"/>
                  </a:tabLst>
                  <a:defRPr/>
                </a:pPr>
                <a:r>
                  <a:rPr kumimoji="0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24282"/>
                    </a:solidFill>
                    <a:effectLst/>
                    <a:uLnTx/>
                    <a:uFillTx/>
                    <a:latin typeface="Arial Black" panose="020B0A04020102020204" pitchFamily="34" charset="0"/>
                    <a:ea typeface="微软雅黑" panose="020B0503020204020204" charset="-122"/>
                    <a:cs typeface="+mn-cs"/>
                    <a:sym typeface="Calibri" panose="020F0502020204030204" pitchFamily="34" charset="0"/>
                  </a:rPr>
                  <a:t>01</a:t>
                </a:r>
              </a:p>
            </p:txBody>
          </p:sp>
        </p:grpSp>
        <p:sp>
          <p:nvSpPr>
            <p:cNvPr id="31" name="文本框 6"/>
            <p:cNvSpPr txBox="1">
              <a:spLocks noChangeArrowheads="1"/>
            </p:cNvSpPr>
            <p:nvPr/>
          </p:nvSpPr>
          <p:spPr bwMode="auto">
            <a:xfrm>
              <a:off x="5266305" y="1214095"/>
              <a:ext cx="141577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400" b="1" dirty="0">
                  <a:solidFill>
                    <a:srgbClr val="024282"/>
                  </a:solidFill>
                  <a:latin typeface="微软雅黑" panose="020B0503020204020204" charset="-122"/>
                  <a:ea typeface="微软雅黑" panose="020B0503020204020204" charset="-122"/>
                </a:rPr>
                <a:t>研究背景</a:t>
              </a:r>
            </a:p>
          </p:txBody>
        </p:sp>
        <p:grpSp>
          <p:nvGrpSpPr>
            <p:cNvPr id="46" name="组合 45"/>
            <p:cNvGrpSpPr/>
            <p:nvPr/>
          </p:nvGrpSpPr>
          <p:grpSpPr>
            <a:xfrm>
              <a:off x="4131126" y="2177549"/>
              <a:ext cx="892740" cy="638080"/>
              <a:chOff x="5519936" y="1488468"/>
              <a:chExt cx="1381373" cy="660400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50" name="平行四边形 49"/>
              <p:cNvSpPr/>
              <p:nvPr/>
            </p:nvSpPr>
            <p:spPr>
              <a:xfrm>
                <a:off x="5519936" y="1488468"/>
                <a:ext cx="1381373" cy="660400"/>
              </a:xfrm>
              <a:prstGeom prst="parallelogram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1" name="文本框 50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    <p:cNvSpPr txBox="1">
                <a:spLocks noChangeArrowheads="1"/>
              </p:cNvSpPr>
              <p:nvPr/>
            </p:nvSpPr>
            <p:spPr bwMode="auto">
              <a:xfrm>
                <a:off x="5597600" y="1541909"/>
                <a:ext cx="1086759" cy="54152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</a:defRPr>
                </a:lvl5pPr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</a:defRPr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</a:defRPr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</a:defRPr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</a:defRPr>
                </a:lvl9pPr>
              </a:lstStyle>
              <a:p>
                <a:pPr marL="0" marR="0" lvl="0" indent="0" algn="ctr" defTabSz="6858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2865755" algn="l"/>
                  </a:tabLst>
                  <a:defRPr/>
                </a:pPr>
                <a:r>
                  <a:rPr kumimoji="0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24282"/>
                    </a:solidFill>
                    <a:effectLst/>
                    <a:uLnTx/>
                    <a:uFillTx/>
                    <a:latin typeface="Arial Black" panose="020B0A04020102020204" pitchFamily="34" charset="0"/>
                    <a:ea typeface="微软雅黑" panose="020B0503020204020204" charset="-122"/>
                    <a:cs typeface="+mn-cs"/>
                    <a:sym typeface="Calibri" panose="020F0502020204030204" pitchFamily="34" charset="0"/>
                  </a:rPr>
                  <a:t>02</a:t>
                </a:r>
              </a:p>
            </p:txBody>
          </p:sp>
        </p:grpSp>
        <p:sp>
          <p:nvSpPr>
            <p:cNvPr id="52" name="文本框 6"/>
            <p:cNvSpPr txBox="1">
              <a:spLocks noChangeArrowheads="1"/>
            </p:cNvSpPr>
            <p:nvPr/>
          </p:nvSpPr>
          <p:spPr bwMode="auto">
            <a:xfrm>
              <a:off x="5266305" y="2273055"/>
              <a:ext cx="141577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24282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研究现状</a:t>
              </a:r>
            </a:p>
          </p:txBody>
        </p:sp>
        <p:grpSp>
          <p:nvGrpSpPr>
            <p:cNvPr id="61" name="组合 60"/>
            <p:cNvGrpSpPr/>
            <p:nvPr/>
          </p:nvGrpSpPr>
          <p:grpSpPr>
            <a:xfrm>
              <a:off x="4131126" y="3236509"/>
              <a:ext cx="892740" cy="638080"/>
              <a:chOff x="5519936" y="1488468"/>
              <a:chExt cx="1381373" cy="660400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62" name="平行四边形 61"/>
              <p:cNvSpPr/>
              <p:nvPr/>
            </p:nvSpPr>
            <p:spPr>
              <a:xfrm>
                <a:off x="5519936" y="1488468"/>
                <a:ext cx="1381373" cy="660400"/>
              </a:xfrm>
              <a:prstGeom prst="parallelogram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3" name="文本框 62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    <p:cNvSpPr txBox="1">
                <a:spLocks noChangeArrowheads="1"/>
              </p:cNvSpPr>
              <p:nvPr/>
            </p:nvSpPr>
            <p:spPr bwMode="auto">
              <a:xfrm>
                <a:off x="5597600" y="1541909"/>
                <a:ext cx="1086759" cy="54152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</a:defRPr>
                </a:lvl5pPr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</a:defRPr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</a:defRPr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</a:defRPr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</a:defRPr>
                </a:lvl9pPr>
              </a:lstStyle>
              <a:p>
                <a:pPr marL="0" marR="0" lvl="0" indent="0" algn="ctr" defTabSz="6858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2865755" algn="l"/>
                  </a:tabLst>
                  <a:defRPr/>
                </a:pPr>
                <a:r>
                  <a:rPr kumimoji="0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24282"/>
                    </a:solidFill>
                    <a:effectLst/>
                    <a:uLnTx/>
                    <a:uFillTx/>
                    <a:latin typeface="Arial Black" panose="020B0A04020102020204" pitchFamily="34" charset="0"/>
                    <a:ea typeface="微软雅黑" panose="020B0503020204020204" charset="-122"/>
                    <a:cs typeface="+mn-cs"/>
                    <a:sym typeface="Calibri" panose="020F0502020204030204" pitchFamily="34" charset="0"/>
                  </a:rPr>
                  <a:t>03</a:t>
                </a:r>
              </a:p>
            </p:txBody>
          </p:sp>
        </p:grpSp>
        <p:sp>
          <p:nvSpPr>
            <p:cNvPr id="64" name="文本框 6"/>
            <p:cNvSpPr txBox="1">
              <a:spLocks noChangeArrowheads="1"/>
            </p:cNvSpPr>
            <p:nvPr/>
          </p:nvSpPr>
          <p:spPr bwMode="auto">
            <a:xfrm>
              <a:off x="5337401" y="3298225"/>
              <a:ext cx="141577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9pPr>
            </a:lstStyle>
            <a:p>
              <a:pPr algn="ctr"/>
              <a:r>
                <a:rPr lang="zh-CN" altLang="en-US" sz="2400" b="1" dirty="0">
                  <a:solidFill>
                    <a:srgbClr val="024282"/>
                  </a:solidFill>
                  <a:latin typeface="微软雅黑" panose="020B0503020204020204" charset="-122"/>
                  <a:ea typeface="微软雅黑" panose="020B0503020204020204" charset="-122"/>
                </a:rPr>
                <a:t>算法设计</a:t>
              </a:r>
              <a:endParaRPr lang="zh-CN" altLang="en-US" sz="2400" b="1" dirty="0">
                <a:solidFill>
                  <a:srgbClr val="024282"/>
                </a:solidFill>
                <a:latin typeface="微软雅黑" panose="020B0503020204020204" charset="-122"/>
                <a:ea typeface="微软雅黑" panose="020B0503020204020204" charset="-122"/>
                <a:sym typeface="字魂105号-简雅黑" panose="00000500000000000000" pitchFamily="2" charset="-122"/>
              </a:endParaRPr>
            </a:p>
          </p:txBody>
        </p:sp>
        <p:grpSp>
          <p:nvGrpSpPr>
            <p:cNvPr id="65" name="组合 64"/>
            <p:cNvGrpSpPr/>
            <p:nvPr/>
          </p:nvGrpSpPr>
          <p:grpSpPr>
            <a:xfrm>
              <a:off x="4131126" y="4295469"/>
              <a:ext cx="892740" cy="638080"/>
              <a:chOff x="5519936" y="1488468"/>
              <a:chExt cx="1381373" cy="660400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66" name="平行四边形 65"/>
              <p:cNvSpPr/>
              <p:nvPr/>
            </p:nvSpPr>
            <p:spPr>
              <a:xfrm>
                <a:off x="5519936" y="1488468"/>
                <a:ext cx="1381373" cy="660400"/>
              </a:xfrm>
              <a:prstGeom prst="parallelogram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7" name="文本框 66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    <p:cNvSpPr txBox="1">
                <a:spLocks noChangeArrowheads="1"/>
              </p:cNvSpPr>
              <p:nvPr/>
            </p:nvSpPr>
            <p:spPr bwMode="auto">
              <a:xfrm>
                <a:off x="5597600" y="1541909"/>
                <a:ext cx="1086759" cy="54152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</a:defRPr>
                </a:lvl5pPr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</a:defRPr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</a:defRPr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</a:defRPr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</a:defRPr>
                </a:lvl9pPr>
              </a:lstStyle>
              <a:p>
                <a:pPr marL="0" marR="0" lvl="0" indent="0" algn="ctr" defTabSz="6858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2865755" algn="l"/>
                  </a:tabLst>
                  <a:defRPr/>
                </a:pPr>
                <a:r>
                  <a:rPr kumimoji="0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24282"/>
                    </a:solidFill>
                    <a:effectLst/>
                    <a:uLnTx/>
                    <a:uFillTx/>
                    <a:latin typeface="Arial Black" panose="020B0A04020102020204" pitchFamily="34" charset="0"/>
                    <a:ea typeface="微软雅黑" panose="020B0503020204020204" charset="-122"/>
                    <a:cs typeface="+mn-cs"/>
                    <a:sym typeface="Calibri" panose="020F0502020204030204" pitchFamily="34" charset="0"/>
                  </a:rPr>
                  <a:t>04</a:t>
                </a:r>
              </a:p>
            </p:txBody>
          </p:sp>
        </p:grpSp>
        <p:sp>
          <p:nvSpPr>
            <p:cNvPr id="68" name="文本框 6"/>
            <p:cNvSpPr txBox="1">
              <a:spLocks noChangeArrowheads="1"/>
            </p:cNvSpPr>
            <p:nvPr/>
          </p:nvSpPr>
          <p:spPr bwMode="auto">
            <a:xfrm>
              <a:off x="5645177" y="4388002"/>
              <a:ext cx="80021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9pPr>
            </a:lstStyle>
            <a:p>
              <a:pPr algn="ctr"/>
              <a:r>
                <a:rPr lang="zh-CN" altLang="en-US" sz="2400" b="1" dirty="0">
                  <a:solidFill>
                    <a:srgbClr val="024282"/>
                  </a:solidFill>
                  <a:latin typeface="微软雅黑" panose="020B0503020204020204" charset="-122"/>
                  <a:ea typeface="微软雅黑" panose="020B0503020204020204" charset="-122"/>
                </a:rPr>
                <a:t>总结</a:t>
              </a:r>
              <a:endParaRPr lang="zh-CN" altLang="en-US" sz="2400" b="1" dirty="0">
                <a:solidFill>
                  <a:srgbClr val="024282"/>
                </a:solidFill>
                <a:latin typeface="微软雅黑" panose="020B0503020204020204" charset="-122"/>
                <a:ea typeface="微软雅黑" panose="020B0503020204020204" charset="-122"/>
                <a:sym typeface="字魂105号-简雅黑" panose="00000500000000000000" pitchFamily="2" charset="-122"/>
              </a:endParaRP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C0F07DD-99B9-0719-798F-1AF7F8C29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064"/>
    </mc:Choice>
    <mc:Fallback xmlns="">
      <p:transition advTm="6064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F32D83-804D-A2D7-46C2-B23BDFDFB7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8A828749-72EA-7A21-31D1-B42A0E97F617}"/>
              </a:ext>
            </a:extLst>
          </p:cNvPr>
          <p:cNvGrpSpPr/>
          <p:nvPr/>
        </p:nvGrpSpPr>
        <p:grpSpPr>
          <a:xfrm>
            <a:off x="335361" y="116633"/>
            <a:ext cx="629872" cy="612768"/>
            <a:chOff x="3070727" y="196457"/>
            <a:chExt cx="692047" cy="673255"/>
          </a:xfrm>
        </p:grpSpPr>
        <p:sp>
          <p:nvSpPr>
            <p:cNvPr id="5" name="平行四边形 4">
              <a:extLst>
                <a:ext uri="{FF2B5EF4-FFF2-40B4-BE49-F238E27FC236}">
                  <a16:creationId xmlns:a16="http://schemas.microsoft.com/office/drawing/2014/main" id="{AED80889-70B2-6C03-3D00-0EF701A973EE}"/>
                </a:ext>
              </a:extLst>
            </p:cNvPr>
            <p:cNvSpPr/>
            <p:nvPr/>
          </p:nvSpPr>
          <p:spPr>
            <a:xfrm>
              <a:off x="3070727" y="196457"/>
              <a:ext cx="629587" cy="612775"/>
            </a:xfrm>
            <a:prstGeom prst="parallelogram">
              <a:avLst/>
            </a:prstGeom>
            <a:solidFill>
              <a:srgbClr val="024282"/>
            </a:solidFill>
            <a:ln>
              <a:solidFill>
                <a:srgbClr val="024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" name="平行四边形 5">
              <a:extLst>
                <a:ext uri="{FF2B5EF4-FFF2-40B4-BE49-F238E27FC236}">
                  <a16:creationId xmlns:a16="http://schemas.microsoft.com/office/drawing/2014/main" id="{A4F1B5CF-9150-0263-B7EA-8C40B829F87C}"/>
                </a:ext>
              </a:extLst>
            </p:cNvPr>
            <p:cNvSpPr/>
            <p:nvPr/>
          </p:nvSpPr>
          <p:spPr>
            <a:xfrm>
              <a:off x="3133187" y="256937"/>
              <a:ext cx="629587" cy="612775"/>
            </a:xfrm>
            <a:prstGeom prst="parallelogram">
              <a:avLst/>
            </a:prstGeom>
            <a:noFill/>
            <a:ln>
              <a:solidFill>
                <a:srgbClr val="024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D121100A-871C-19E7-1FD1-1F624A735500}"/>
              </a:ext>
            </a:extLst>
          </p:cNvPr>
          <p:cNvCxnSpPr/>
          <p:nvPr/>
        </p:nvCxnSpPr>
        <p:spPr>
          <a:xfrm>
            <a:off x="367840" y="809674"/>
            <a:ext cx="11488800" cy="0"/>
          </a:xfrm>
          <a:prstGeom prst="line">
            <a:avLst/>
          </a:prstGeom>
          <a:ln w="9525">
            <a:solidFill>
              <a:srgbClr val="024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占位符 5">
            <a:extLst>
              <a:ext uri="{FF2B5EF4-FFF2-40B4-BE49-F238E27FC236}">
                <a16:creationId xmlns:a16="http://schemas.microsoft.com/office/drawing/2014/main" id="{5016C24C-E66E-91AC-3904-1A87C067756F}"/>
              </a:ext>
            </a:extLst>
          </p:cNvPr>
          <p:cNvSpPr txBox="1"/>
          <p:nvPr/>
        </p:nvSpPr>
        <p:spPr>
          <a:xfrm>
            <a:off x="1127448" y="193957"/>
            <a:ext cx="5040313" cy="612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 kern="1200">
                <a:solidFill>
                  <a:srgbClr val="02428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428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研究背景</a:t>
            </a: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970E246E-46E1-39BA-8619-EBC7B2B7B4F6}"/>
              </a:ext>
            </a:extLst>
          </p:cNvPr>
          <p:cNvGrpSpPr/>
          <p:nvPr/>
        </p:nvGrpSpPr>
        <p:grpSpPr>
          <a:xfrm>
            <a:off x="9789771" y="116632"/>
            <a:ext cx="2002681" cy="653635"/>
            <a:chOff x="4577198" y="569640"/>
            <a:chExt cx="4630146" cy="1511186"/>
          </a:xfrm>
        </p:grpSpPr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3402BA26-ED3B-70D7-B56A-0E2EB1414D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4577198" y="569640"/>
              <a:ext cx="1502034" cy="1502032"/>
            </a:xfrm>
            <a:prstGeom prst="rect">
              <a:avLst/>
            </a:prstGeom>
          </p:spPr>
        </p:pic>
        <p:pic>
          <p:nvPicPr>
            <p:cNvPr id="27" name="图片 26">
              <a:extLst>
                <a:ext uri="{FF2B5EF4-FFF2-40B4-BE49-F238E27FC236}">
                  <a16:creationId xmlns:a16="http://schemas.microsoft.com/office/drawing/2014/main" id="{75705936-7D0A-B648-AE7F-892480FBDF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6231115" y="678128"/>
              <a:ext cx="2896734" cy="898085"/>
            </a:xfrm>
            <a:prstGeom prst="rect">
              <a:avLst/>
            </a:prstGeom>
          </p:spPr>
        </p:pic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C5508DA3-9450-5929-28D6-D56B62E935A5}"/>
                </a:ext>
              </a:extLst>
            </p:cNvPr>
            <p:cNvSpPr/>
            <p:nvPr/>
          </p:nvSpPr>
          <p:spPr>
            <a:xfrm>
              <a:off x="6079234" y="1580645"/>
              <a:ext cx="3128110" cy="5001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044396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JILIN UNIVERSITY</a:t>
              </a: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374B8C9E-12D7-A903-458D-763D6EADABE9}"/>
              </a:ext>
            </a:extLst>
          </p:cNvPr>
          <p:cNvGrpSpPr/>
          <p:nvPr/>
        </p:nvGrpSpPr>
        <p:grpSpPr>
          <a:xfrm>
            <a:off x="543153" y="6363836"/>
            <a:ext cx="2288948" cy="377531"/>
            <a:chOff x="303233" y="6426034"/>
            <a:chExt cx="2288948" cy="377531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BFB5A121-CA9E-C840-75A5-A6807837B6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-4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0000"/>
            <a:stretch>
              <a:fillRect/>
            </a:stretch>
          </p:blipFill>
          <p:spPr>
            <a:xfrm>
              <a:off x="303233" y="6434232"/>
              <a:ext cx="1087067" cy="369333"/>
            </a:xfrm>
            <a:prstGeom prst="rect">
              <a:avLst/>
            </a:prstGeom>
          </p:spPr>
        </p:pic>
        <p:pic>
          <p:nvPicPr>
            <p:cNvPr id="44" name="图片 43">
              <a:extLst>
                <a:ext uri="{FF2B5EF4-FFF2-40B4-BE49-F238E27FC236}">
                  <a16:creationId xmlns:a16="http://schemas.microsoft.com/office/drawing/2014/main" id="{DAC956F4-38B8-EC3A-08A1-AE056EF6B2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-4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>
              <a:fillRect/>
            </a:stretch>
          </p:blipFill>
          <p:spPr>
            <a:xfrm>
              <a:off x="1505114" y="6426034"/>
              <a:ext cx="1087067" cy="369333"/>
            </a:xfrm>
            <a:prstGeom prst="rect">
              <a:avLst/>
            </a:prstGeom>
          </p:spPr>
        </p:pic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1000E8EC-82F6-5B20-1751-4DDEF5D32C32}"/>
              </a:ext>
            </a:extLst>
          </p:cNvPr>
          <p:cNvSpPr txBox="1"/>
          <p:nvPr/>
        </p:nvSpPr>
        <p:spPr>
          <a:xfrm>
            <a:off x="621873" y="1666528"/>
            <a:ext cx="10609428" cy="25422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Comic Sans MS" panose="030F0702030302020204" pitchFamily="66" charset="0"/>
              </a:rPr>
              <a:t>医疗等数据敏感场景下，数据的使用者有责任保护信息安全。因此，研究者提出差分隐私（</a:t>
            </a:r>
            <a:r>
              <a:rPr lang="en-US" altLang="zh-CN" dirty="0">
                <a:latin typeface="Comic Sans MS" panose="030F0702030302020204" pitchFamily="66" charset="0"/>
              </a:rPr>
              <a:t>Differential Privacy</a:t>
            </a:r>
            <a:r>
              <a:rPr lang="zh-CN" altLang="en-US" dirty="0">
                <a:latin typeface="Comic Sans MS" panose="030F0702030302020204" pitchFamily="66" charset="0"/>
              </a:rPr>
              <a:t>）的概念来量化隐私泄露风险。</a:t>
            </a:r>
            <a:endParaRPr lang="en-US" altLang="zh-CN" dirty="0">
              <a:latin typeface="Comic Sans MS" panose="030F0702030302020204" pitchFamily="66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Comic Sans MS" panose="030F0702030302020204" pitchFamily="66" charset="0"/>
              </a:rPr>
              <a:t>差分隐私关注算法输出中的个体隐私泄露。例如，对于统计平均年龄的算法，攻击者可以通过在输入名单中添加一个人并对比两次询问的结果，来获取具体某个人的年龄这一敏感信息。</a:t>
            </a:r>
            <a:endParaRPr lang="en-US" altLang="zh-CN" dirty="0">
              <a:latin typeface="Comic Sans MS" panose="030F0702030302020204" pitchFamily="66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Comic Sans MS" panose="030F0702030302020204" pitchFamily="66" charset="0"/>
              </a:rPr>
              <a:t>差分隐私要求，单个</a:t>
            </a:r>
            <a:r>
              <a:rPr lang="zh-CN" altLang="en-US" dirty="0"/>
              <a:t>数据应当对输出结果的影响不显著</a:t>
            </a:r>
            <a:r>
              <a:rPr lang="zh-CN" altLang="en-US" dirty="0">
                <a:latin typeface="Comic Sans MS" panose="030F0702030302020204" pitchFamily="66" charset="0"/>
              </a:rPr>
              <a:t>。研究者往往需要向算法中加入噪声作为隐私保护方法。</a:t>
            </a:r>
            <a:endParaRPr lang="en-US" altLang="zh-CN" dirty="0">
              <a:latin typeface="Comic Sans MS" panose="030F0702030302020204" pitchFamily="66" charset="0"/>
            </a:endParaRPr>
          </a:p>
        </p:txBody>
      </p:sp>
      <p:sp>
        <p:nvSpPr>
          <p:cNvPr id="19" name="圆角矩形 6">
            <a:extLst>
              <a:ext uri="{FF2B5EF4-FFF2-40B4-BE49-F238E27FC236}">
                <a16:creationId xmlns:a16="http://schemas.microsoft.com/office/drawing/2014/main" id="{7C96F820-C434-B9D7-05BD-4C583B5A7961}"/>
              </a:ext>
            </a:extLst>
          </p:cNvPr>
          <p:cNvSpPr/>
          <p:nvPr/>
        </p:nvSpPr>
        <p:spPr>
          <a:xfrm>
            <a:off x="413878" y="1019284"/>
            <a:ext cx="3177540" cy="490220"/>
          </a:xfrm>
          <a:prstGeom prst="roundRect">
            <a:avLst>
              <a:gd name="adj" fmla="val 37046"/>
            </a:avLst>
          </a:prstGeom>
          <a:gradFill>
            <a:gsLst>
              <a:gs pos="53000">
                <a:srgbClr val="024282"/>
              </a:gs>
              <a:gs pos="95000">
                <a:srgbClr val="024282">
                  <a:alpha val="0"/>
                </a:srgbClr>
              </a:gs>
              <a:gs pos="0">
                <a:srgbClr val="024282"/>
              </a:gs>
            </a:gsLst>
            <a:lin ang="20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AD33CFA-D08C-74B5-3EC2-1FD4E1F7D6EF}"/>
              </a:ext>
            </a:extLst>
          </p:cNvPr>
          <p:cNvSpPr/>
          <p:nvPr/>
        </p:nvSpPr>
        <p:spPr>
          <a:xfrm>
            <a:off x="2384804" y="5739554"/>
            <a:ext cx="28830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Comic Sans MS" panose="030F0702030302020204" pitchFamily="66" charset="0"/>
                <a:cs typeface="Times New Roman" panose="02020603050405020304" pitchFamily="18" charset="0"/>
              </a:rPr>
              <a:t>图</a:t>
            </a:r>
            <a:r>
              <a:rPr lang="en-US" altLang="zh-CN" dirty="0">
                <a:latin typeface="Comic Sans MS" panose="030F0702030302020204" pitchFamily="66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Comic Sans MS" panose="030F0702030302020204" pitchFamily="66" charset="0"/>
                <a:cs typeface="Times New Roman" panose="02020603050405020304" pitchFamily="18" charset="0"/>
              </a:rPr>
              <a:t>：使用场景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7D36C36-F3F7-3C1A-19A7-CF6A8180BE81}"/>
              </a:ext>
            </a:extLst>
          </p:cNvPr>
          <p:cNvSpPr txBox="1"/>
          <p:nvPr/>
        </p:nvSpPr>
        <p:spPr>
          <a:xfrm>
            <a:off x="545358" y="1072086"/>
            <a:ext cx="28221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2400" b="1">
                <a:solidFill>
                  <a:srgbClr val="A5353A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kern="0" dirty="0">
                <a:solidFill>
                  <a:prstClr val="white"/>
                </a:solidFill>
                <a:latin typeface="Comic Sans MS" panose="030F0702030302020204" pitchFamily="66" charset="0"/>
              </a:rPr>
              <a:t>差分隐私</a:t>
            </a:r>
            <a:endParaRPr kumimoji="0" lang="zh-CN" altLang="en-US" sz="2000" b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mic Sans MS" panose="030F0702030302020204" pitchFamily="66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96A93CF-CA51-953D-BC55-D6217CE98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BDBE4775-8462-80A8-7952-7ED0D2727FB0}"/>
              </a:ext>
            </a:extLst>
          </p:cNvPr>
          <p:cNvSpPr/>
          <p:nvPr/>
        </p:nvSpPr>
        <p:spPr>
          <a:xfrm>
            <a:off x="1073119" y="4739509"/>
            <a:ext cx="969136" cy="748645"/>
          </a:xfrm>
          <a:prstGeom prst="roundRect">
            <a:avLst/>
          </a:prstGeom>
          <a:solidFill>
            <a:srgbClr val="E4EEF8"/>
          </a:solidFill>
          <a:ln w="38100">
            <a:solidFill>
              <a:srgbClr val="2065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b="1" dirty="0">
                <a:solidFill>
                  <a:srgbClr val="C00000"/>
                </a:solidFill>
                <a:latin typeface="Comic Sans MS" panose="030F0702030302020204" pitchFamily="66" charset="0"/>
              </a:rPr>
              <a:t>敏感数据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8D096DC9-0E98-B184-DB40-670718D997BE}"/>
              </a:ext>
            </a:extLst>
          </p:cNvPr>
          <p:cNvSpPr/>
          <p:nvPr/>
        </p:nvSpPr>
        <p:spPr>
          <a:xfrm>
            <a:off x="2727352" y="4735961"/>
            <a:ext cx="969136" cy="748645"/>
          </a:xfrm>
          <a:prstGeom prst="roundRect">
            <a:avLst/>
          </a:prstGeom>
          <a:solidFill>
            <a:srgbClr val="E4EEF8"/>
          </a:solidFill>
          <a:ln w="38100">
            <a:solidFill>
              <a:srgbClr val="2065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 dirty="0">
                <a:solidFill>
                  <a:srgbClr val="C00000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sz="1400" b="1" dirty="0">
                <a:solidFill>
                  <a:srgbClr val="FFC000">
                    <a:lumMod val="75000"/>
                  </a:srgbClr>
                </a:solidFill>
                <a:latin typeface="Comic Sans MS" panose="030F0702030302020204" pitchFamily="66" charset="0"/>
              </a:rPr>
              <a:t>DP</a:t>
            </a:r>
            <a:r>
              <a:rPr lang="zh-CN" altLang="en-US" sz="1400" b="1" dirty="0">
                <a:solidFill>
                  <a:srgbClr val="FFC000">
                    <a:lumMod val="75000"/>
                  </a:srgbClr>
                </a:solidFill>
                <a:latin typeface="Comic Sans MS" panose="030F0702030302020204" pitchFamily="66" charset="0"/>
              </a:rPr>
              <a:t>算法</a:t>
            </a:r>
            <a:endParaRPr lang="zh-CN" altLang="en-US" sz="1400" b="1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E495BD3C-7641-965A-B4C1-BB8BC6285177}"/>
              </a:ext>
            </a:extLst>
          </p:cNvPr>
          <p:cNvSpPr/>
          <p:nvPr/>
        </p:nvSpPr>
        <p:spPr>
          <a:xfrm>
            <a:off x="4368017" y="4735961"/>
            <a:ext cx="969136" cy="748645"/>
          </a:xfrm>
          <a:prstGeom prst="roundRect">
            <a:avLst/>
          </a:prstGeom>
          <a:solidFill>
            <a:srgbClr val="E4EEF8"/>
          </a:solidFill>
          <a:ln w="38100">
            <a:solidFill>
              <a:srgbClr val="2065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 dirty="0">
                <a:solidFill>
                  <a:srgbClr val="C00000"/>
                </a:solidFill>
                <a:latin typeface="Comic Sans MS" panose="030F0702030302020204" pitchFamily="66" charset="0"/>
              </a:rPr>
              <a:t> </a:t>
            </a:r>
            <a:r>
              <a:rPr lang="zh-CN" altLang="en-US" sz="1400" b="1" dirty="0">
                <a:solidFill>
                  <a:srgbClr val="C00000"/>
                </a:solidFill>
                <a:latin typeface="Comic Sans MS" panose="030F0702030302020204" pitchFamily="66" charset="0"/>
              </a:rPr>
              <a:t> </a:t>
            </a:r>
            <a:r>
              <a:rPr lang="zh-CN" altLang="en-US" sz="1400" b="1" dirty="0">
                <a:solidFill>
                  <a:schemeClr val="tx1"/>
                </a:solidFill>
                <a:latin typeface="Comic Sans MS" panose="030F0702030302020204" pitchFamily="66" charset="0"/>
              </a:rPr>
              <a:t>输出</a:t>
            </a:r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17A57D6E-3F54-E770-E0AC-2ADC2E02F15F}"/>
              </a:ext>
            </a:extLst>
          </p:cNvPr>
          <p:cNvSpPr/>
          <p:nvPr/>
        </p:nvSpPr>
        <p:spPr>
          <a:xfrm>
            <a:off x="2119943" y="4922389"/>
            <a:ext cx="529721" cy="375785"/>
          </a:xfrm>
          <a:prstGeom prst="rightArrow">
            <a:avLst/>
          </a:prstGeom>
          <a:solidFill>
            <a:srgbClr val="E4EEF8"/>
          </a:solidFill>
          <a:ln w="28575">
            <a:solidFill>
              <a:srgbClr val="2065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1C1E5FAD-A862-199E-E6B8-A87D0FDA6487}"/>
              </a:ext>
            </a:extLst>
          </p:cNvPr>
          <p:cNvSpPr/>
          <p:nvPr/>
        </p:nvSpPr>
        <p:spPr>
          <a:xfrm>
            <a:off x="3774176" y="4922389"/>
            <a:ext cx="529721" cy="375785"/>
          </a:xfrm>
          <a:prstGeom prst="rightArrow">
            <a:avLst/>
          </a:prstGeom>
          <a:solidFill>
            <a:srgbClr val="E4EEF8"/>
          </a:solidFill>
          <a:ln w="28575">
            <a:solidFill>
              <a:srgbClr val="2065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7EFCC286-4209-23EB-09FC-9C8756D320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73024" y="4735961"/>
            <a:ext cx="6096313" cy="850944"/>
          </a:xfrm>
          <a:prstGeom prst="rect">
            <a:avLst/>
          </a:prstGeom>
        </p:spPr>
      </p:pic>
      <p:sp>
        <p:nvSpPr>
          <p:cNvPr id="28" name="矩形 27">
            <a:extLst>
              <a:ext uri="{FF2B5EF4-FFF2-40B4-BE49-F238E27FC236}">
                <a16:creationId xmlns:a16="http://schemas.microsoft.com/office/drawing/2014/main" id="{E0247434-1D5E-384B-614E-E6B4238434AF}"/>
              </a:ext>
            </a:extLst>
          </p:cNvPr>
          <p:cNvSpPr/>
          <p:nvPr/>
        </p:nvSpPr>
        <p:spPr>
          <a:xfrm>
            <a:off x="7821806" y="5678994"/>
            <a:ext cx="28830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Comic Sans MS" panose="030F0702030302020204" pitchFamily="66" charset="0"/>
                <a:cs typeface="Times New Roman" panose="02020603050405020304" pitchFamily="18" charset="0"/>
              </a:rPr>
              <a:t>图</a:t>
            </a:r>
            <a:r>
              <a:rPr lang="en-US" altLang="zh-CN" dirty="0">
                <a:latin typeface="Comic Sans MS" panose="030F0702030302020204" pitchFamily="66" charset="0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Comic Sans MS" panose="030F0702030302020204" pitchFamily="66" charset="0"/>
                <a:cs typeface="Times New Roman" panose="02020603050405020304" pitchFamily="18" charset="0"/>
              </a:rPr>
              <a:t>：差分隐私</a:t>
            </a:r>
          </a:p>
        </p:txBody>
      </p:sp>
    </p:spTree>
    <p:extLst>
      <p:ext uri="{BB962C8B-B14F-4D97-AF65-F5344CB8AC3E}">
        <p14:creationId xmlns:p14="http://schemas.microsoft.com/office/powerpoint/2010/main" val="390025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308"/>
    </mc:Choice>
    <mc:Fallback xmlns="">
      <p:transition advTm="10308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001000-449A-12F4-6C96-DF75663A62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A42593BA-81FA-24A0-CFD1-1427E6230371}"/>
              </a:ext>
            </a:extLst>
          </p:cNvPr>
          <p:cNvGrpSpPr/>
          <p:nvPr/>
        </p:nvGrpSpPr>
        <p:grpSpPr>
          <a:xfrm>
            <a:off x="335361" y="116633"/>
            <a:ext cx="629872" cy="612768"/>
            <a:chOff x="3070727" y="196457"/>
            <a:chExt cx="692047" cy="673255"/>
          </a:xfrm>
        </p:grpSpPr>
        <p:sp>
          <p:nvSpPr>
            <p:cNvPr id="5" name="平行四边形 4">
              <a:extLst>
                <a:ext uri="{FF2B5EF4-FFF2-40B4-BE49-F238E27FC236}">
                  <a16:creationId xmlns:a16="http://schemas.microsoft.com/office/drawing/2014/main" id="{A79439BD-F6C6-D6F7-4219-ACDD739C6294}"/>
                </a:ext>
              </a:extLst>
            </p:cNvPr>
            <p:cNvSpPr/>
            <p:nvPr/>
          </p:nvSpPr>
          <p:spPr>
            <a:xfrm>
              <a:off x="3070727" y="196457"/>
              <a:ext cx="629587" cy="612775"/>
            </a:xfrm>
            <a:prstGeom prst="parallelogram">
              <a:avLst/>
            </a:prstGeom>
            <a:solidFill>
              <a:srgbClr val="024282"/>
            </a:solidFill>
            <a:ln>
              <a:solidFill>
                <a:srgbClr val="024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" name="平行四边形 5">
              <a:extLst>
                <a:ext uri="{FF2B5EF4-FFF2-40B4-BE49-F238E27FC236}">
                  <a16:creationId xmlns:a16="http://schemas.microsoft.com/office/drawing/2014/main" id="{1E253EBC-3610-0C3F-E6D8-F2E2E9F3705B}"/>
                </a:ext>
              </a:extLst>
            </p:cNvPr>
            <p:cNvSpPr/>
            <p:nvPr/>
          </p:nvSpPr>
          <p:spPr>
            <a:xfrm>
              <a:off x="3133187" y="256937"/>
              <a:ext cx="629587" cy="612775"/>
            </a:xfrm>
            <a:prstGeom prst="parallelogram">
              <a:avLst/>
            </a:prstGeom>
            <a:noFill/>
            <a:ln>
              <a:solidFill>
                <a:srgbClr val="024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7BC9D6A4-A940-FED1-E41B-EBB06F279D72}"/>
              </a:ext>
            </a:extLst>
          </p:cNvPr>
          <p:cNvCxnSpPr/>
          <p:nvPr/>
        </p:nvCxnSpPr>
        <p:spPr>
          <a:xfrm>
            <a:off x="367840" y="809674"/>
            <a:ext cx="11488800" cy="0"/>
          </a:xfrm>
          <a:prstGeom prst="line">
            <a:avLst/>
          </a:prstGeom>
          <a:ln w="9525">
            <a:solidFill>
              <a:srgbClr val="024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占位符 5">
            <a:extLst>
              <a:ext uri="{FF2B5EF4-FFF2-40B4-BE49-F238E27FC236}">
                <a16:creationId xmlns:a16="http://schemas.microsoft.com/office/drawing/2014/main" id="{54A5E105-81A3-E122-C83F-8BA2015777DC}"/>
              </a:ext>
            </a:extLst>
          </p:cNvPr>
          <p:cNvSpPr txBox="1"/>
          <p:nvPr/>
        </p:nvSpPr>
        <p:spPr>
          <a:xfrm>
            <a:off x="1127448" y="193957"/>
            <a:ext cx="5040313" cy="612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 kern="1200">
                <a:solidFill>
                  <a:srgbClr val="02428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428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研究背景</a:t>
            </a: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3231EA9B-FC96-0E7D-624D-3602232FB4C9}"/>
              </a:ext>
            </a:extLst>
          </p:cNvPr>
          <p:cNvGrpSpPr/>
          <p:nvPr/>
        </p:nvGrpSpPr>
        <p:grpSpPr>
          <a:xfrm>
            <a:off x="9789771" y="116632"/>
            <a:ext cx="2002681" cy="653635"/>
            <a:chOff x="4577198" y="569640"/>
            <a:chExt cx="4630146" cy="1511186"/>
          </a:xfrm>
        </p:grpSpPr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FB84D9CA-84C8-2F9A-FB0B-A65DA47E8D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4577198" y="569640"/>
              <a:ext cx="1502034" cy="1502032"/>
            </a:xfrm>
            <a:prstGeom prst="rect">
              <a:avLst/>
            </a:prstGeom>
          </p:spPr>
        </p:pic>
        <p:pic>
          <p:nvPicPr>
            <p:cNvPr id="27" name="图片 26">
              <a:extLst>
                <a:ext uri="{FF2B5EF4-FFF2-40B4-BE49-F238E27FC236}">
                  <a16:creationId xmlns:a16="http://schemas.microsoft.com/office/drawing/2014/main" id="{EB92434E-9601-CA34-46FD-CC9680165E1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6231115" y="678128"/>
              <a:ext cx="2896734" cy="898085"/>
            </a:xfrm>
            <a:prstGeom prst="rect">
              <a:avLst/>
            </a:prstGeom>
          </p:spPr>
        </p:pic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262F04A9-016D-CAC1-6D0A-03AD5D1AB484}"/>
                </a:ext>
              </a:extLst>
            </p:cNvPr>
            <p:cNvSpPr/>
            <p:nvPr/>
          </p:nvSpPr>
          <p:spPr>
            <a:xfrm>
              <a:off x="6079234" y="1580645"/>
              <a:ext cx="3128110" cy="5001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044396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JILIN UNIVERSITY</a:t>
              </a: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C707759A-286C-063B-83FC-464B7347B13A}"/>
              </a:ext>
            </a:extLst>
          </p:cNvPr>
          <p:cNvGrpSpPr/>
          <p:nvPr/>
        </p:nvGrpSpPr>
        <p:grpSpPr>
          <a:xfrm>
            <a:off x="543153" y="6363836"/>
            <a:ext cx="2288948" cy="377531"/>
            <a:chOff x="303233" y="6426034"/>
            <a:chExt cx="2288948" cy="377531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E93033CF-8D76-856C-5EEE-7170082864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-4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0000"/>
            <a:stretch>
              <a:fillRect/>
            </a:stretch>
          </p:blipFill>
          <p:spPr>
            <a:xfrm>
              <a:off x="303233" y="6434232"/>
              <a:ext cx="1087067" cy="369333"/>
            </a:xfrm>
            <a:prstGeom prst="rect">
              <a:avLst/>
            </a:prstGeom>
          </p:spPr>
        </p:pic>
        <p:pic>
          <p:nvPicPr>
            <p:cNvPr id="44" name="图片 43">
              <a:extLst>
                <a:ext uri="{FF2B5EF4-FFF2-40B4-BE49-F238E27FC236}">
                  <a16:creationId xmlns:a16="http://schemas.microsoft.com/office/drawing/2014/main" id="{58B903C0-4839-F30B-2616-86D0D88337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-4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>
              <a:fillRect/>
            </a:stretch>
          </p:blipFill>
          <p:spPr>
            <a:xfrm>
              <a:off x="1505114" y="6426034"/>
              <a:ext cx="1087067" cy="369333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CEF30FDB-95E2-68F7-524D-F0D4C509C3CC}"/>
                  </a:ext>
                </a:extLst>
              </p:cNvPr>
              <p:cNvSpPr txBox="1"/>
              <p:nvPr/>
            </p:nvSpPr>
            <p:spPr>
              <a:xfrm>
                <a:off x="621873" y="1666528"/>
                <a:ext cx="10609428" cy="25393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dirty="0">
                    <a:latin typeface="Comic Sans MS" panose="030F0702030302020204" pitchFamily="66" charset="0"/>
                  </a:rPr>
                  <a:t>割（</a:t>
                </a:r>
                <a:r>
                  <a:rPr lang="en-US" altLang="zh-CN" dirty="0">
                    <a:latin typeface="Comic Sans MS" panose="030F0702030302020204" pitchFamily="66" charset="0"/>
                  </a:rPr>
                  <a:t>Cut</a:t>
                </a:r>
                <a:r>
                  <a:rPr lang="zh-CN" altLang="en-US" dirty="0">
                    <a:latin typeface="Comic Sans MS" panose="030F0702030302020204" pitchFamily="66" charset="0"/>
                  </a:rPr>
                  <a:t>）是顶点集合的二划分，割的权重为两个点集之间的边权和。最小割（</a:t>
                </a:r>
                <a:r>
                  <a:rPr lang="en-US" altLang="zh-CN" dirty="0">
                    <a:latin typeface="Comic Sans MS" panose="030F0702030302020204" pitchFamily="66" charset="0"/>
                  </a:rPr>
                  <a:t>Minimum Cut</a:t>
                </a:r>
                <a:r>
                  <a:rPr lang="zh-CN" altLang="en-US" dirty="0">
                    <a:latin typeface="Comic Sans MS" panose="030F0702030302020204" pitchFamily="66" charset="0"/>
                  </a:rPr>
                  <a:t>）为图中权重最小的割，最小割问题常在拓扑结构设计与资源分配优化等场景中出现。</a:t>
                </a:r>
                <a:endParaRPr lang="en-US" altLang="zh-CN" dirty="0">
                  <a:latin typeface="Comic Sans MS" panose="030F0702030302020204" pitchFamily="66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dirty="0">
                    <a:latin typeface="Comic Sans MS" panose="030F0702030302020204" pitchFamily="66" charset="0"/>
                  </a:rPr>
                  <a:t>差分隐私下的最小割算法需要控制割值的误差与输出的稳定性，这给算法设计带来了挑战。</a:t>
                </a:r>
                <a:endParaRPr lang="en-US" altLang="zh-CN" dirty="0">
                  <a:latin typeface="Comic Sans MS" panose="030F0702030302020204" pitchFamily="66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dirty="0">
                    <a:latin typeface="Comic Sans MS" panose="030F0702030302020204" pitchFamily="66" charset="0"/>
                  </a:rPr>
                  <a:t>仙人掌图表示法（</a:t>
                </a:r>
                <a:r>
                  <a:rPr lang="en-US" altLang="zh-CN" dirty="0">
                    <a:latin typeface="Comic Sans MS" panose="030F0702030302020204" pitchFamily="66" charset="0"/>
                  </a:rPr>
                  <a:t>Cactus Representation</a:t>
                </a:r>
                <a:r>
                  <a:rPr lang="zh-CN" altLang="en-US" dirty="0">
                    <a:latin typeface="Comic Sans MS" panose="030F0702030302020204" pitchFamily="66" charset="0"/>
                  </a:rPr>
                  <a:t>）是一种特殊的数据结构，其以规模为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latin typeface="Comic Sans MS" panose="030F0702030302020204" pitchFamily="66" charset="0"/>
                  </a:rPr>
                  <a:t> </a:t>
                </a:r>
                <a:r>
                  <a:rPr lang="zh-CN" altLang="en-US" dirty="0">
                    <a:latin typeface="Comic Sans MS" panose="030F0702030302020204" pitchFamily="66" charset="0"/>
                  </a:rPr>
                  <a:t>的稀疏化图表示了规模为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>
                    <a:latin typeface="Comic Sans MS" panose="030F0702030302020204" pitchFamily="66" charset="0"/>
                  </a:rPr>
                  <a:t>最小割。</a:t>
                </a:r>
                <a:endParaRPr lang="en-US" altLang="zh-CN" dirty="0">
                  <a:latin typeface="Comic Sans MS" panose="030F0702030302020204" pitchFamily="66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endParaRPr lang="en-US" altLang="zh-CN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CEF30FDB-95E2-68F7-524D-F0D4C509C3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873" y="1666528"/>
                <a:ext cx="10609428" cy="2539350"/>
              </a:xfrm>
              <a:prstGeom prst="rect">
                <a:avLst/>
              </a:prstGeom>
              <a:blipFill>
                <a:blip r:embed="rId7"/>
                <a:stretch>
                  <a:fillRect l="-3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圆角矩形 6">
            <a:extLst>
              <a:ext uri="{FF2B5EF4-FFF2-40B4-BE49-F238E27FC236}">
                <a16:creationId xmlns:a16="http://schemas.microsoft.com/office/drawing/2014/main" id="{FC191A79-6EEE-1A84-E656-51855102B602}"/>
              </a:ext>
            </a:extLst>
          </p:cNvPr>
          <p:cNvSpPr/>
          <p:nvPr/>
        </p:nvSpPr>
        <p:spPr>
          <a:xfrm>
            <a:off x="413878" y="1019284"/>
            <a:ext cx="3177540" cy="490220"/>
          </a:xfrm>
          <a:prstGeom prst="roundRect">
            <a:avLst>
              <a:gd name="adj" fmla="val 37046"/>
            </a:avLst>
          </a:prstGeom>
          <a:gradFill>
            <a:gsLst>
              <a:gs pos="53000">
                <a:srgbClr val="024282"/>
              </a:gs>
              <a:gs pos="95000">
                <a:srgbClr val="024282">
                  <a:alpha val="0"/>
                </a:srgbClr>
              </a:gs>
              <a:gs pos="0">
                <a:srgbClr val="024282"/>
              </a:gs>
            </a:gsLst>
            <a:lin ang="20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E0EB84A-2731-F9FE-A9AE-10FCAE3AA4F5}"/>
              </a:ext>
            </a:extLst>
          </p:cNvPr>
          <p:cNvSpPr txBox="1"/>
          <p:nvPr/>
        </p:nvSpPr>
        <p:spPr>
          <a:xfrm>
            <a:off x="545358" y="1072086"/>
            <a:ext cx="28221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2400" b="1">
                <a:solidFill>
                  <a:srgbClr val="A5353A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kern="0" dirty="0">
                <a:solidFill>
                  <a:prstClr val="white"/>
                </a:solidFill>
                <a:latin typeface="Comic Sans MS" panose="030F0702030302020204" pitchFamily="66" charset="0"/>
              </a:rPr>
              <a:t>最小割问题</a:t>
            </a:r>
            <a:endParaRPr kumimoji="0" lang="zh-CN" altLang="en-US" sz="2000" b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mic Sans MS" panose="030F0702030302020204" pitchFamily="66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263424D-B6E4-3834-E62D-3C5CBF5E1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7E5CB1BB-1AFA-B31C-D4F9-09512BDBD0FE}"/>
              </a:ext>
            </a:extLst>
          </p:cNvPr>
          <p:cNvSpPr/>
          <p:nvPr/>
        </p:nvSpPr>
        <p:spPr>
          <a:xfrm>
            <a:off x="2444083" y="5116349"/>
            <a:ext cx="428822" cy="428822"/>
          </a:xfrm>
          <a:prstGeom prst="ellipse">
            <a:avLst/>
          </a:prstGeom>
          <a:solidFill>
            <a:srgbClr val="E4EEF8"/>
          </a:solidFill>
          <a:ln w="38100">
            <a:solidFill>
              <a:srgbClr val="2065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400" b="1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3E88F1B-BE88-A648-6FAB-E1BC0BD6A5B6}"/>
              </a:ext>
            </a:extLst>
          </p:cNvPr>
          <p:cNvSpPr/>
          <p:nvPr/>
        </p:nvSpPr>
        <p:spPr>
          <a:xfrm>
            <a:off x="2611826" y="5730604"/>
            <a:ext cx="28830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Comic Sans MS" panose="030F0702030302020204" pitchFamily="66" charset="0"/>
                <a:cs typeface="Times New Roman" panose="02020603050405020304" pitchFamily="18" charset="0"/>
              </a:rPr>
              <a:t>图</a:t>
            </a:r>
            <a:r>
              <a:rPr lang="en-US" altLang="zh-CN" dirty="0">
                <a:latin typeface="Comic Sans MS" panose="030F0702030302020204" pitchFamily="66" charset="0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Comic Sans MS" panose="030F0702030302020204" pitchFamily="66" charset="0"/>
                <a:cs typeface="Times New Roman" panose="02020603050405020304" pitchFamily="18" charset="0"/>
              </a:rPr>
              <a:t>：最小割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1DBEB33-9101-B6D5-1223-937F038497EA}"/>
              </a:ext>
            </a:extLst>
          </p:cNvPr>
          <p:cNvSpPr/>
          <p:nvPr/>
        </p:nvSpPr>
        <p:spPr>
          <a:xfrm>
            <a:off x="6924137" y="5678994"/>
            <a:ext cx="28830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Comic Sans MS" panose="030F0702030302020204" pitchFamily="66" charset="0"/>
                <a:cs typeface="Times New Roman" panose="02020603050405020304" pitchFamily="18" charset="0"/>
              </a:rPr>
              <a:t>图</a:t>
            </a:r>
            <a:r>
              <a:rPr lang="en-US" altLang="zh-CN" dirty="0">
                <a:latin typeface="Comic Sans MS" panose="030F0702030302020204" pitchFamily="66" charset="0"/>
                <a:cs typeface="Times New Roman" panose="02020603050405020304" pitchFamily="18" charset="0"/>
              </a:rPr>
              <a:t>4</a:t>
            </a:r>
            <a:r>
              <a:rPr lang="zh-CN" altLang="en-US" dirty="0">
                <a:latin typeface="Comic Sans MS" panose="030F0702030302020204" pitchFamily="66" charset="0"/>
                <a:cs typeface="Times New Roman" panose="02020603050405020304" pitchFamily="18" charset="0"/>
              </a:rPr>
              <a:t>：仙人掌图表示法</a:t>
            </a: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5A6F8279-0CC8-ADC2-D3BC-323EDA98332C}"/>
              </a:ext>
            </a:extLst>
          </p:cNvPr>
          <p:cNvSpPr/>
          <p:nvPr/>
        </p:nvSpPr>
        <p:spPr>
          <a:xfrm>
            <a:off x="2444083" y="3868550"/>
            <a:ext cx="428822" cy="428822"/>
          </a:xfrm>
          <a:prstGeom prst="ellipse">
            <a:avLst/>
          </a:prstGeom>
          <a:solidFill>
            <a:srgbClr val="E4EEF8"/>
          </a:solidFill>
          <a:ln w="38100">
            <a:solidFill>
              <a:srgbClr val="2065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400" b="1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5504B924-E989-75F5-C676-FB193DFC9B03}"/>
              </a:ext>
            </a:extLst>
          </p:cNvPr>
          <p:cNvSpPr/>
          <p:nvPr/>
        </p:nvSpPr>
        <p:spPr>
          <a:xfrm>
            <a:off x="4053358" y="3868550"/>
            <a:ext cx="428822" cy="428822"/>
          </a:xfrm>
          <a:prstGeom prst="ellipse">
            <a:avLst/>
          </a:prstGeom>
          <a:solidFill>
            <a:srgbClr val="E4EEF8"/>
          </a:solidFill>
          <a:ln w="38100">
            <a:solidFill>
              <a:srgbClr val="2065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400" b="1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9C01054E-FBA5-E0C1-B60E-C9493A9938AF}"/>
              </a:ext>
            </a:extLst>
          </p:cNvPr>
          <p:cNvSpPr/>
          <p:nvPr/>
        </p:nvSpPr>
        <p:spPr>
          <a:xfrm>
            <a:off x="4053358" y="5118881"/>
            <a:ext cx="428822" cy="428822"/>
          </a:xfrm>
          <a:prstGeom prst="ellipse">
            <a:avLst/>
          </a:prstGeom>
          <a:solidFill>
            <a:srgbClr val="E4EEF8"/>
          </a:solidFill>
          <a:ln w="38100">
            <a:solidFill>
              <a:srgbClr val="2065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400" b="1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DF655CB5-9C2E-E869-AF84-38342F813F1B}"/>
              </a:ext>
            </a:extLst>
          </p:cNvPr>
          <p:cNvCxnSpPr>
            <a:stCxn id="20" idx="6"/>
            <a:endCxn id="21" idx="2"/>
          </p:cNvCxnSpPr>
          <p:nvPr/>
        </p:nvCxnSpPr>
        <p:spPr>
          <a:xfrm>
            <a:off x="2872905" y="4082961"/>
            <a:ext cx="1180453" cy="0"/>
          </a:xfrm>
          <a:prstGeom prst="line">
            <a:avLst/>
          </a:prstGeom>
          <a:ln w="28575">
            <a:solidFill>
              <a:srgbClr val="2065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1412E68F-80D6-CD08-2B0C-AE7832943FBC}"/>
              </a:ext>
            </a:extLst>
          </p:cNvPr>
          <p:cNvCxnSpPr/>
          <p:nvPr/>
        </p:nvCxnSpPr>
        <p:spPr>
          <a:xfrm>
            <a:off x="2872904" y="5330760"/>
            <a:ext cx="1180453" cy="0"/>
          </a:xfrm>
          <a:prstGeom prst="line">
            <a:avLst/>
          </a:prstGeom>
          <a:ln w="28575">
            <a:solidFill>
              <a:srgbClr val="2065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15D3FB35-E75C-DBFE-3B56-01619D7D404E}"/>
              </a:ext>
            </a:extLst>
          </p:cNvPr>
          <p:cNvCxnSpPr>
            <a:stCxn id="20" idx="4"/>
            <a:endCxn id="13" idx="0"/>
          </p:cNvCxnSpPr>
          <p:nvPr/>
        </p:nvCxnSpPr>
        <p:spPr>
          <a:xfrm>
            <a:off x="2658494" y="4297372"/>
            <a:ext cx="0" cy="818977"/>
          </a:xfrm>
          <a:prstGeom prst="line">
            <a:avLst/>
          </a:prstGeom>
          <a:ln w="28575">
            <a:solidFill>
              <a:srgbClr val="2065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40A3B7F9-3595-EF5F-72EE-8F820BB61187}"/>
              </a:ext>
            </a:extLst>
          </p:cNvPr>
          <p:cNvCxnSpPr>
            <a:stCxn id="21" idx="3"/>
            <a:endCxn id="13" idx="7"/>
          </p:cNvCxnSpPr>
          <p:nvPr/>
        </p:nvCxnSpPr>
        <p:spPr>
          <a:xfrm flipH="1">
            <a:off x="2810105" y="4234572"/>
            <a:ext cx="1306053" cy="944577"/>
          </a:xfrm>
          <a:prstGeom prst="line">
            <a:avLst/>
          </a:prstGeom>
          <a:ln w="28575">
            <a:solidFill>
              <a:srgbClr val="2065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2308C8AD-4B00-A91F-A63C-35E0ADB58554}"/>
              </a:ext>
            </a:extLst>
          </p:cNvPr>
          <p:cNvCxnSpPr>
            <a:stCxn id="21" idx="4"/>
            <a:endCxn id="22" idx="0"/>
          </p:cNvCxnSpPr>
          <p:nvPr/>
        </p:nvCxnSpPr>
        <p:spPr>
          <a:xfrm>
            <a:off x="4267769" y="4297372"/>
            <a:ext cx="0" cy="821509"/>
          </a:xfrm>
          <a:prstGeom prst="line">
            <a:avLst/>
          </a:prstGeom>
          <a:ln w="28575">
            <a:solidFill>
              <a:srgbClr val="2065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A4B24B9E-3732-7F81-52BE-CB855077FF10}"/>
              </a:ext>
            </a:extLst>
          </p:cNvPr>
          <p:cNvCxnSpPr/>
          <p:nvPr/>
        </p:nvCxnSpPr>
        <p:spPr>
          <a:xfrm flipH="1">
            <a:off x="3375085" y="4382760"/>
            <a:ext cx="1296547" cy="1296547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图片 42">
            <a:extLst>
              <a:ext uri="{FF2B5EF4-FFF2-40B4-BE49-F238E27FC236}">
                <a16:creationId xmlns:a16="http://schemas.microsoft.com/office/drawing/2014/main" id="{9D2F1B8F-686D-4F29-0C72-36FDE7F61D3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60304" y="3555255"/>
            <a:ext cx="3897216" cy="198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97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308"/>
    </mc:Choice>
    <mc:Fallback xmlns="">
      <p:transition advTm="10308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23A08C-8E75-D204-B614-EABB2EEBA0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EB80BDAA-C6DD-DAB5-BE6C-9F00BADBA08E}"/>
              </a:ext>
            </a:extLst>
          </p:cNvPr>
          <p:cNvGrpSpPr/>
          <p:nvPr/>
        </p:nvGrpSpPr>
        <p:grpSpPr>
          <a:xfrm>
            <a:off x="335361" y="116633"/>
            <a:ext cx="629872" cy="612768"/>
            <a:chOff x="3070727" y="196457"/>
            <a:chExt cx="692047" cy="673255"/>
          </a:xfrm>
        </p:grpSpPr>
        <p:sp>
          <p:nvSpPr>
            <p:cNvPr id="5" name="平行四边形 4">
              <a:extLst>
                <a:ext uri="{FF2B5EF4-FFF2-40B4-BE49-F238E27FC236}">
                  <a16:creationId xmlns:a16="http://schemas.microsoft.com/office/drawing/2014/main" id="{E0BCE717-07CF-AE17-54E7-BDF7D4B5784D}"/>
                </a:ext>
              </a:extLst>
            </p:cNvPr>
            <p:cNvSpPr/>
            <p:nvPr/>
          </p:nvSpPr>
          <p:spPr>
            <a:xfrm>
              <a:off x="3070727" y="196457"/>
              <a:ext cx="629587" cy="612775"/>
            </a:xfrm>
            <a:prstGeom prst="parallelogram">
              <a:avLst/>
            </a:prstGeom>
            <a:solidFill>
              <a:srgbClr val="024282"/>
            </a:solidFill>
            <a:ln>
              <a:solidFill>
                <a:srgbClr val="024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" name="平行四边形 5">
              <a:extLst>
                <a:ext uri="{FF2B5EF4-FFF2-40B4-BE49-F238E27FC236}">
                  <a16:creationId xmlns:a16="http://schemas.microsoft.com/office/drawing/2014/main" id="{E39C29D9-AAD1-4D6E-1031-DAA7C44F03ED}"/>
                </a:ext>
              </a:extLst>
            </p:cNvPr>
            <p:cNvSpPr/>
            <p:nvPr/>
          </p:nvSpPr>
          <p:spPr>
            <a:xfrm>
              <a:off x="3133187" y="256937"/>
              <a:ext cx="629587" cy="612775"/>
            </a:xfrm>
            <a:prstGeom prst="parallelogram">
              <a:avLst/>
            </a:prstGeom>
            <a:noFill/>
            <a:ln>
              <a:solidFill>
                <a:srgbClr val="024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1D742869-A847-2701-BE4D-ABACE9FDB8BA}"/>
              </a:ext>
            </a:extLst>
          </p:cNvPr>
          <p:cNvCxnSpPr/>
          <p:nvPr/>
        </p:nvCxnSpPr>
        <p:spPr>
          <a:xfrm>
            <a:off x="367840" y="809674"/>
            <a:ext cx="11488800" cy="0"/>
          </a:xfrm>
          <a:prstGeom prst="line">
            <a:avLst/>
          </a:prstGeom>
          <a:ln w="9525">
            <a:solidFill>
              <a:srgbClr val="024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占位符 5">
            <a:extLst>
              <a:ext uri="{FF2B5EF4-FFF2-40B4-BE49-F238E27FC236}">
                <a16:creationId xmlns:a16="http://schemas.microsoft.com/office/drawing/2014/main" id="{1222A93B-8BC7-D668-6601-DD30A4F6DCB7}"/>
              </a:ext>
            </a:extLst>
          </p:cNvPr>
          <p:cNvSpPr txBox="1"/>
          <p:nvPr/>
        </p:nvSpPr>
        <p:spPr>
          <a:xfrm>
            <a:off x="1127448" y="193957"/>
            <a:ext cx="5040313" cy="612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 kern="1200">
                <a:solidFill>
                  <a:srgbClr val="02428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428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研究</a:t>
            </a:r>
            <a:r>
              <a:rPr lang="zh-CN" altLang="en-US" dirty="0"/>
              <a:t>现状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24282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F3323E33-B5A7-682F-0F66-E2C8DF8E4EA2}"/>
              </a:ext>
            </a:extLst>
          </p:cNvPr>
          <p:cNvGrpSpPr/>
          <p:nvPr/>
        </p:nvGrpSpPr>
        <p:grpSpPr>
          <a:xfrm>
            <a:off x="9789771" y="116632"/>
            <a:ext cx="2002681" cy="653635"/>
            <a:chOff x="4577198" y="569640"/>
            <a:chExt cx="4630146" cy="1511186"/>
          </a:xfrm>
        </p:grpSpPr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650DF184-7AF4-0F84-5477-C53BCD2782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4577198" y="569640"/>
              <a:ext cx="1502034" cy="1502032"/>
            </a:xfrm>
            <a:prstGeom prst="rect">
              <a:avLst/>
            </a:prstGeom>
          </p:spPr>
        </p:pic>
        <p:pic>
          <p:nvPicPr>
            <p:cNvPr id="27" name="图片 26">
              <a:extLst>
                <a:ext uri="{FF2B5EF4-FFF2-40B4-BE49-F238E27FC236}">
                  <a16:creationId xmlns:a16="http://schemas.microsoft.com/office/drawing/2014/main" id="{9D2931EC-1A7A-E40E-384F-2A01B5A505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6231115" y="678128"/>
              <a:ext cx="2896734" cy="898085"/>
            </a:xfrm>
            <a:prstGeom prst="rect">
              <a:avLst/>
            </a:prstGeom>
          </p:spPr>
        </p:pic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E6C89BDC-4684-B62B-E9D2-D9010AE1ECA5}"/>
                </a:ext>
              </a:extLst>
            </p:cNvPr>
            <p:cNvSpPr/>
            <p:nvPr/>
          </p:nvSpPr>
          <p:spPr>
            <a:xfrm>
              <a:off x="6079234" y="1580645"/>
              <a:ext cx="3128110" cy="5001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044396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JILIN UNIVERSITY</a:t>
              </a: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9C7276C6-4CC8-0A26-ED02-250AAB4A5744}"/>
              </a:ext>
            </a:extLst>
          </p:cNvPr>
          <p:cNvGrpSpPr/>
          <p:nvPr/>
        </p:nvGrpSpPr>
        <p:grpSpPr>
          <a:xfrm>
            <a:off x="333765" y="6374619"/>
            <a:ext cx="2288948" cy="377531"/>
            <a:chOff x="303233" y="6426034"/>
            <a:chExt cx="2288948" cy="377531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EE6FEEA6-0AFF-14BE-C417-8C8E113708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-4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0000"/>
            <a:stretch>
              <a:fillRect/>
            </a:stretch>
          </p:blipFill>
          <p:spPr>
            <a:xfrm>
              <a:off x="303233" y="6434232"/>
              <a:ext cx="1087067" cy="369333"/>
            </a:xfrm>
            <a:prstGeom prst="rect">
              <a:avLst/>
            </a:prstGeom>
          </p:spPr>
        </p:pic>
        <p:pic>
          <p:nvPicPr>
            <p:cNvPr id="44" name="图片 43">
              <a:extLst>
                <a:ext uri="{FF2B5EF4-FFF2-40B4-BE49-F238E27FC236}">
                  <a16:creationId xmlns:a16="http://schemas.microsoft.com/office/drawing/2014/main" id="{F18709AE-788D-93F5-D46D-208DD3D6F2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-4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>
              <a:fillRect/>
            </a:stretch>
          </p:blipFill>
          <p:spPr>
            <a:xfrm>
              <a:off x="1505114" y="6426034"/>
              <a:ext cx="1087067" cy="369333"/>
            </a:xfrm>
            <a:prstGeom prst="rect">
              <a:avLst/>
            </a:prstGeom>
          </p:spPr>
        </p:pic>
      </p:grpSp>
      <p:sp>
        <p:nvSpPr>
          <p:cNvPr id="14" name="圆角矩形 6">
            <a:extLst>
              <a:ext uri="{FF2B5EF4-FFF2-40B4-BE49-F238E27FC236}">
                <a16:creationId xmlns:a16="http://schemas.microsoft.com/office/drawing/2014/main" id="{70F38D99-1589-086D-6043-BB6023866330}"/>
              </a:ext>
            </a:extLst>
          </p:cNvPr>
          <p:cNvSpPr/>
          <p:nvPr/>
        </p:nvSpPr>
        <p:spPr>
          <a:xfrm>
            <a:off x="413878" y="1019284"/>
            <a:ext cx="3177540" cy="490220"/>
          </a:xfrm>
          <a:prstGeom prst="roundRect">
            <a:avLst>
              <a:gd name="adj" fmla="val 37046"/>
            </a:avLst>
          </a:prstGeom>
          <a:gradFill>
            <a:gsLst>
              <a:gs pos="53000">
                <a:srgbClr val="024282"/>
              </a:gs>
              <a:gs pos="95000">
                <a:srgbClr val="024282">
                  <a:alpha val="0"/>
                </a:srgbClr>
              </a:gs>
              <a:gs pos="0">
                <a:srgbClr val="024282"/>
              </a:gs>
            </a:gsLst>
            <a:lin ang="20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CF73784-6692-8017-9354-80AC59FA8591}"/>
              </a:ext>
            </a:extLst>
          </p:cNvPr>
          <p:cNvSpPr txBox="1"/>
          <p:nvPr/>
        </p:nvSpPr>
        <p:spPr>
          <a:xfrm>
            <a:off x="561280" y="1725869"/>
            <a:ext cx="6072850" cy="42013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Comic Sans MS" panose="030F0702030302020204" pitchFamily="66" charset="0"/>
              </a:rPr>
              <a:t>拉普拉斯机制（</a:t>
            </a:r>
            <a:r>
              <a:rPr lang="en-US" altLang="zh-CN" b="1" dirty="0">
                <a:latin typeface="Comic Sans MS" panose="030F0702030302020204" pitchFamily="66" charset="0"/>
              </a:rPr>
              <a:t>Laplace Mechanism</a:t>
            </a:r>
            <a:r>
              <a:rPr lang="zh-CN" altLang="en-US" b="1" dirty="0">
                <a:latin typeface="Comic Sans MS" panose="030F0702030302020204" pitchFamily="66" charset="0"/>
              </a:rPr>
              <a:t>）</a:t>
            </a:r>
            <a:endParaRPr lang="en-US" altLang="zh-CN" b="1" dirty="0">
              <a:latin typeface="Comic Sans MS" panose="030F0702030302020204" pitchFamily="66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Comic Sans MS" panose="030F0702030302020204" pitchFamily="66" charset="0"/>
              </a:rPr>
              <a:t>边相邻图输出的隐私化方法</a:t>
            </a:r>
            <a:endParaRPr lang="en-US" altLang="zh-CN" dirty="0">
              <a:latin typeface="Comic Sans MS" panose="030F0702030302020204" pitchFamily="66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Comic Sans MS" panose="030F0702030302020204" pitchFamily="66" charset="0"/>
              </a:rPr>
              <a:t>对每个输出加入独立同分布的拉普拉斯分布噪声</a:t>
            </a:r>
            <a:endParaRPr lang="en-US" altLang="zh-CN" dirty="0">
              <a:latin typeface="Comic Sans MS" panose="030F0702030302020204" pitchFamily="66" charset="0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latin typeface="Comic Sans MS" panose="030F0702030302020204" pitchFamily="66" charset="0"/>
              </a:rPr>
              <a:t>指数机制（</a:t>
            </a:r>
            <a:r>
              <a:rPr lang="en-US" altLang="zh-CN" b="1" dirty="0">
                <a:latin typeface="Comic Sans MS" panose="030F0702030302020204" pitchFamily="66" charset="0"/>
              </a:rPr>
              <a:t>Exponential Mechanism</a:t>
            </a:r>
            <a:r>
              <a:rPr lang="zh-CN" altLang="en-US" b="1" dirty="0">
                <a:latin typeface="Comic Sans MS" panose="030F0702030302020204" pitchFamily="66" charset="0"/>
              </a:rPr>
              <a:t>）</a:t>
            </a:r>
            <a:endParaRPr lang="en-US" altLang="zh-CN" b="1" dirty="0">
              <a:latin typeface="Comic Sans MS" panose="030F0702030302020204" pitchFamily="66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Comic Sans MS" panose="030F0702030302020204" pitchFamily="66" charset="0"/>
              </a:rPr>
              <a:t>选择最优值的隐私化方法</a:t>
            </a:r>
            <a:endParaRPr lang="en-US" altLang="zh-CN" dirty="0">
              <a:latin typeface="Comic Sans MS" panose="030F0702030302020204" pitchFamily="66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Comic Sans MS" panose="030F0702030302020204" pitchFamily="66" charset="0"/>
              </a:rPr>
              <a:t>将估值函数的幂次作为权重输出结果</a:t>
            </a:r>
            <a:endParaRPr lang="en-US" altLang="zh-CN" dirty="0">
              <a:latin typeface="Comic Sans MS" panose="030F0702030302020204" pitchFamily="66" charset="0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Comic Sans MS" panose="030F0702030302020204" pitchFamily="66" charset="0"/>
              </a:rPr>
              <a:t>K</a:t>
            </a:r>
            <a:r>
              <a:rPr lang="zh-CN" altLang="en-US" b="1" dirty="0">
                <a:latin typeface="Comic Sans MS" panose="030F0702030302020204" pitchFamily="66" charset="0"/>
              </a:rPr>
              <a:t>优选择机制（</a:t>
            </a:r>
            <a:r>
              <a:rPr lang="en-US" altLang="zh-CN" b="1" dirty="0">
                <a:latin typeface="Comic Sans MS" panose="030F0702030302020204" pitchFamily="66" charset="0"/>
              </a:rPr>
              <a:t>Top-k Selection</a:t>
            </a:r>
            <a:r>
              <a:rPr lang="zh-CN" altLang="en-US" b="1" dirty="0">
                <a:latin typeface="Comic Sans MS" panose="030F0702030302020204" pitchFamily="66" charset="0"/>
              </a:rPr>
              <a:t>）</a:t>
            </a:r>
            <a:endParaRPr lang="en-US" altLang="zh-CN" b="1" dirty="0">
              <a:latin typeface="Comic Sans MS" panose="030F0702030302020204" pitchFamily="66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Comic Sans MS" panose="030F0702030302020204" pitchFamily="66" charset="0"/>
              </a:rPr>
              <a:t>从</a:t>
            </a:r>
            <a:r>
              <a:rPr lang="en-US" altLang="zh-CN" dirty="0">
                <a:latin typeface="Comic Sans MS" panose="030F0702030302020204" pitchFamily="66" charset="0"/>
              </a:rPr>
              <a:t>m</a:t>
            </a:r>
            <a:r>
              <a:rPr lang="zh-CN" altLang="en-US" dirty="0">
                <a:latin typeface="Comic Sans MS" panose="030F0702030302020204" pitchFamily="66" charset="0"/>
              </a:rPr>
              <a:t>个值中选择前</a:t>
            </a:r>
            <a:r>
              <a:rPr lang="en-US" altLang="zh-CN" dirty="0">
                <a:latin typeface="Comic Sans MS" panose="030F0702030302020204" pitchFamily="66" charset="0"/>
              </a:rPr>
              <a:t>k</a:t>
            </a:r>
            <a:r>
              <a:rPr lang="zh-CN" altLang="en-US" dirty="0">
                <a:latin typeface="Comic Sans MS" panose="030F0702030302020204" pitchFamily="66" charset="0"/>
              </a:rPr>
              <a:t>优的隐私化方法</a:t>
            </a:r>
            <a:endParaRPr lang="en-US" altLang="zh-CN" dirty="0">
              <a:latin typeface="Comic Sans MS" panose="030F0702030302020204" pitchFamily="66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Comic Sans MS" panose="030F0702030302020204" pitchFamily="66" charset="0"/>
              </a:rPr>
              <a:t>加入噪声后排序</a:t>
            </a:r>
            <a:endParaRPr lang="en-US" altLang="zh-CN" dirty="0">
              <a:latin typeface="Comic Sans MS" panose="030F0702030302020204" pitchFamily="66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dirty="0">
              <a:latin typeface="Comic Sans MS" panose="030F0702030302020204" pitchFamily="66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06ABB8A-3AA9-71C7-83FD-97962A868864}"/>
              </a:ext>
            </a:extLst>
          </p:cNvPr>
          <p:cNvSpPr txBox="1"/>
          <p:nvPr/>
        </p:nvSpPr>
        <p:spPr>
          <a:xfrm>
            <a:off x="545359" y="1072086"/>
            <a:ext cx="2348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2400" b="1">
                <a:solidFill>
                  <a:srgbClr val="A5353A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mic Sans MS" panose="030F0702030302020204" pitchFamily="66" charset="0"/>
              </a:rPr>
              <a:t>差分隐私</a:t>
            </a:r>
          </a:p>
        </p:txBody>
      </p:sp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3779B5F2-A0FE-5034-2B94-7BB54F742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F9F4C830-AA57-2AC8-5A02-FCEC208041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41932" y="1997035"/>
            <a:ext cx="3499030" cy="812842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3E639B0C-0E98-B8BB-98EC-588F213280B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91129" y="3880588"/>
            <a:ext cx="3600635" cy="1054154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5022348D-6E35-2C8A-C8E3-EE2EA642EA5C}"/>
              </a:ext>
            </a:extLst>
          </p:cNvPr>
          <p:cNvSpPr/>
          <p:nvPr/>
        </p:nvSpPr>
        <p:spPr>
          <a:xfrm>
            <a:off x="7908469" y="3059668"/>
            <a:ext cx="28830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Comic Sans MS" panose="030F0702030302020204" pitchFamily="66" charset="0"/>
                <a:cs typeface="Times New Roman" panose="02020603050405020304" pitchFamily="18" charset="0"/>
              </a:rPr>
              <a:t>图</a:t>
            </a:r>
            <a:r>
              <a:rPr lang="en-US" altLang="zh-CN" dirty="0">
                <a:latin typeface="Comic Sans MS" panose="030F0702030302020204" pitchFamily="66" charset="0"/>
                <a:cs typeface="Times New Roman" panose="02020603050405020304" pitchFamily="18" charset="0"/>
              </a:rPr>
              <a:t>5</a:t>
            </a:r>
            <a:r>
              <a:rPr lang="zh-CN" altLang="en-US" dirty="0">
                <a:latin typeface="Comic Sans MS" panose="030F0702030302020204" pitchFamily="66" charset="0"/>
                <a:cs typeface="Times New Roman" panose="02020603050405020304" pitchFamily="18" charset="0"/>
              </a:rPr>
              <a:t>：拉普拉斯分布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A240DBB-F926-BE50-BBD5-F8F4EFE6B385}"/>
              </a:ext>
            </a:extLst>
          </p:cNvPr>
          <p:cNvSpPr/>
          <p:nvPr/>
        </p:nvSpPr>
        <p:spPr>
          <a:xfrm>
            <a:off x="8248543" y="5201664"/>
            <a:ext cx="28830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Comic Sans MS" panose="030F0702030302020204" pitchFamily="66" charset="0"/>
                <a:cs typeface="Times New Roman" panose="02020603050405020304" pitchFamily="18" charset="0"/>
              </a:rPr>
              <a:t>图</a:t>
            </a:r>
            <a:r>
              <a:rPr lang="en-US" altLang="zh-CN" dirty="0">
                <a:latin typeface="Comic Sans MS" panose="030F0702030302020204" pitchFamily="66" charset="0"/>
                <a:cs typeface="Times New Roman" panose="02020603050405020304" pitchFamily="18" charset="0"/>
              </a:rPr>
              <a:t>6</a:t>
            </a:r>
            <a:r>
              <a:rPr lang="zh-CN" altLang="en-US" dirty="0">
                <a:latin typeface="Comic Sans MS" panose="030F0702030302020204" pitchFamily="66" charset="0"/>
                <a:cs typeface="Times New Roman" panose="02020603050405020304" pitchFamily="18" charset="0"/>
              </a:rPr>
              <a:t>：指数机制</a:t>
            </a:r>
          </a:p>
        </p:txBody>
      </p:sp>
    </p:spTree>
    <p:extLst>
      <p:ext uri="{BB962C8B-B14F-4D97-AF65-F5344CB8AC3E}">
        <p14:creationId xmlns:p14="http://schemas.microsoft.com/office/powerpoint/2010/main" val="208715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2967"/>
    </mc:Choice>
    <mc:Fallback xmlns="">
      <p:transition advTm="22967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35361" y="116633"/>
            <a:ext cx="629872" cy="612768"/>
            <a:chOff x="3070727" y="196457"/>
            <a:chExt cx="692047" cy="673255"/>
          </a:xfrm>
        </p:grpSpPr>
        <p:sp>
          <p:nvSpPr>
            <p:cNvPr id="5" name="平行四边形 4"/>
            <p:cNvSpPr/>
            <p:nvPr/>
          </p:nvSpPr>
          <p:spPr>
            <a:xfrm>
              <a:off x="3070727" y="196457"/>
              <a:ext cx="629587" cy="612775"/>
            </a:xfrm>
            <a:prstGeom prst="parallelogram">
              <a:avLst/>
            </a:prstGeom>
            <a:solidFill>
              <a:srgbClr val="024282"/>
            </a:solidFill>
            <a:ln>
              <a:solidFill>
                <a:srgbClr val="024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" name="平行四边形 5"/>
            <p:cNvSpPr/>
            <p:nvPr/>
          </p:nvSpPr>
          <p:spPr>
            <a:xfrm>
              <a:off x="3133187" y="256937"/>
              <a:ext cx="629587" cy="612775"/>
            </a:xfrm>
            <a:prstGeom prst="parallelogram">
              <a:avLst/>
            </a:prstGeom>
            <a:noFill/>
            <a:ln>
              <a:solidFill>
                <a:srgbClr val="024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367840" y="809674"/>
            <a:ext cx="11488800" cy="0"/>
          </a:xfrm>
          <a:prstGeom prst="line">
            <a:avLst/>
          </a:prstGeom>
          <a:ln w="9525">
            <a:solidFill>
              <a:srgbClr val="024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占位符 5"/>
          <p:cNvSpPr txBox="1"/>
          <p:nvPr/>
        </p:nvSpPr>
        <p:spPr>
          <a:xfrm>
            <a:off x="1127448" y="193957"/>
            <a:ext cx="5040313" cy="612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 kern="1200">
                <a:solidFill>
                  <a:srgbClr val="02428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428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研究</a:t>
            </a:r>
            <a:r>
              <a:rPr lang="zh-CN" altLang="en-US" dirty="0"/>
              <a:t>现状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24282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9789771" y="116632"/>
            <a:ext cx="2002681" cy="653635"/>
            <a:chOff x="4577198" y="569640"/>
            <a:chExt cx="4630146" cy="1511186"/>
          </a:xfrm>
        </p:grpSpPr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4577198" y="569640"/>
              <a:ext cx="1502034" cy="1502032"/>
            </a:xfrm>
            <a:prstGeom prst="rect">
              <a:avLst/>
            </a:prstGeom>
          </p:spPr>
        </p:pic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6231115" y="678128"/>
              <a:ext cx="2896734" cy="898085"/>
            </a:xfrm>
            <a:prstGeom prst="rect">
              <a:avLst/>
            </a:prstGeom>
          </p:spPr>
        </p:pic>
        <p:sp>
          <p:nvSpPr>
            <p:cNvPr id="29" name="矩形 28"/>
            <p:cNvSpPr/>
            <p:nvPr/>
          </p:nvSpPr>
          <p:spPr>
            <a:xfrm>
              <a:off x="6079234" y="1580645"/>
              <a:ext cx="3128110" cy="5001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044396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JILIN UNIVERSITY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333765" y="6374619"/>
            <a:ext cx="2288948" cy="377531"/>
            <a:chOff x="303233" y="6426034"/>
            <a:chExt cx="2288948" cy="377531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-4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0000"/>
            <a:stretch>
              <a:fillRect/>
            </a:stretch>
          </p:blipFill>
          <p:spPr>
            <a:xfrm>
              <a:off x="303233" y="6434232"/>
              <a:ext cx="1087067" cy="369333"/>
            </a:xfrm>
            <a:prstGeom prst="rect">
              <a:avLst/>
            </a:prstGeom>
          </p:spPr>
        </p:pic>
        <p:pic>
          <p:nvPicPr>
            <p:cNvPr id="44" name="图片 43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-4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>
              <a:fillRect/>
            </a:stretch>
          </p:blipFill>
          <p:spPr>
            <a:xfrm>
              <a:off x="1505114" y="6426034"/>
              <a:ext cx="1087067" cy="369333"/>
            </a:xfrm>
            <a:prstGeom prst="rect">
              <a:avLst/>
            </a:prstGeom>
          </p:spPr>
        </p:pic>
      </p:grpSp>
      <p:sp>
        <p:nvSpPr>
          <p:cNvPr id="14" name="圆角矩形 6">
            <a:extLst>
              <a:ext uri="{FF2B5EF4-FFF2-40B4-BE49-F238E27FC236}">
                <a16:creationId xmlns:a16="http://schemas.microsoft.com/office/drawing/2014/main" id="{B9185205-A543-9CC2-FDBA-3D9DFD6B7B37}"/>
              </a:ext>
            </a:extLst>
          </p:cNvPr>
          <p:cNvSpPr/>
          <p:nvPr/>
        </p:nvSpPr>
        <p:spPr>
          <a:xfrm>
            <a:off x="413878" y="1019284"/>
            <a:ext cx="3177540" cy="490220"/>
          </a:xfrm>
          <a:prstGeom prst="roundRect">
            <a:avLst>
              <a:gd name="adj" fmla="val 37046"/>
            </a:avLst>
          </a:prstGeom>
          <a:gradFill>
            <a:gsLst>
              <a:gs pos="53000">
                <a:srgbClr val="024282"/>
              </a:gs>
              <a:gs pos="95000">
                <a:srgbClr val="024282">
                  <a:alpha val="0"/>
                </a:srgbClr>
              </a:gs>
              <a:gs pos="0">
                <a:srgbClr val="024282"/>
              </a:gs>
            </a:gsLst>
            <a:lin ang="20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9B18E60-0953-C752-5C4A-2B0240804EB8}"/>
              </a:ext>
            </a:extLst>
          </p:cNvPr>
          <p:cNvSpPr txBox="1"/>
          <p:nvPr/>
        </p:nvSpPr>
        <p:spPr>
          <a:xfrm>
            <a:off x="545359" y="1072086"/>
            <a:ext cx="2348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2400" b="1">
                <a:solidFill>
                  <a:srgbClr val="A5353A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mic Sans MS" panose="030F0702030302020204" pitchFamily="66" charset="0"/>
              </a:rPr>
              <a:t>最小割问题</a:t>
            </a:r>
          </a:p>
        </p:txBody>
      </p:sp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39A7DB67-7F62-1550-0CA4-377168110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6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表格 16">
                <a:extLst>
                  <a:ext uri="{FF2B5EF4-FFF2-40B4-BE49-F238E27FC236}">
                    <a16:creationId xmlns:a16="http://schemas.microsoft.com/office/drawing/2014/main" id="{3FD488FB-FEB3-F715-A9AE-E4048675C1B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22838882"/>
                  </p:ext>
                </p:extLst>
              </p:nvPr>
            </p:nvGraphicFramePr>
            <p:xfrm>
              <a:off x="770882" y="2703858"/>
              <a:ext cx="10682715" cy="290535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36543">
                      <a:extLst>
                        <a:ext uri="{9D8B030D-6E8A-4147-A177-3AD203B41FA5}">
                          <a16:colId xmlns:a16="http://schemas.microsoft.com/office/drawing/2014/main" val="2116658412"/>
                        </a:ext>
                      </a:extLst>
                    </a:gridCol>
                    <a:gridCol w="2136543">
                      <a:extLst>
                        <a:ext uri="{9D8B030D-6E8A-4147-A177-3AD203B41FA5}">
                          <a16:colId xmlns:a16="http://schemas.microsoft.com/office/drawing/2014/main" val="2893439563"/>
                        </a:ext>
                      </a:extLst>
                    </a:gridCol>
                    <a:gridCol w="1768260">
                      <a:extLst>
                        <a:ext uri="{9D8B030D-6E8A-4147-A177-3AD203B41FA5}">
                          <a16:colId xmlns:a16="http://schemas.microsoft.com/office/drawing/2014/main" val="429986842"/>
                        </a:ext>
                      </a:extLst>
                    </a:gridCol>
                    <a:gridCol w="2504826">
                      <a:extLst>
                        <a:ext uri="{9D8B030D-6E8A-4147-A177-3AD203B41FA5}">
                          <a16:colId xmlns:a16="http://schemas.microsoft.com/office/drawing/2014/main" val="2848914946"/>
                        </a:ext>
                      </a:extLst>
                    </a:gridCol>
                    <a:gridCol w="2136543">
                      <a:extLst>
                        <a:ext uri="{9D8B030D-6E8A-4147-A177-3AD203B41FA5}">
                          <a16:colId xmlns:a16="http://schemas.microsoft.com/office/drawing/2014/main" val="2069471073"/>
                        </a:ext>
                      </a:extLst>
                    </a:gridCol>
                  </a:tblGrid>
                  <a:tr h="404885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zh-CN" altLang="en-US" sz="1800" kern="1200" dirty="0">
                              <a:solidFill>
                                <a:schemeClr val="bg1"/>
                              </a:solidFill>
                              <a:latin typeface="Comic Sans MS" panose="030F0702030302020204" pitchFamily="66" charset="0"/>
                              <a:ea typeface="+mn-ea"/>
                              <a:cs typeface="+mn-cs"/>
                            </a:rPr>
                            <a:t>算法</a:t>
                          </a:r>
                        </a:p>
                      </a:txBody>
                      <a:tcPr anchor="ctr">
                        <a:solidFill>
                          <a:srgbClr val="20659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zh-CN" altLang="en-US" sz="1800" kern="1200" dirty="0">
                              <a:solidFill>
                                <a:schemeClr val="bg1"/>
                              </a:solidFill>
                              <a:latin typeface="Comic Sans MS" panose="030F0702030302020204" pitchFamily="66" charset="0"/>
                              <a:ea typeface="+mn-ea"/>
                              <a:cs typeface="+mn-cs"/>
                            </a:rPr>
                            <a:t>误差</a:t>
                          </a:r>
                        </a:p>
                      </a:txBody>
                      <a:tcPr anchor="ctr">
                        <a:solidFill>
                          <a:srgbClr val="20659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zh-CN" altLang="en-US" sz="1800" kern="1200" dirty="0">
                              <a:solidFill>
                                <a:schemeClr val="bg1"/>
                              </a:solidFill>
                              <a:latin typeface="Comic Sans MS" panose="030F0702030302020204" pitchFamily="66" charset="0"/>
                              <a:ea typeface="+mn-ea"/>
                              <a:cs typeface="+mn-cs"/>
                            </a:rPr>
                            <a:t>隐私性</a:t>
                          </a:r>
                        </a:p>
                      </a:txBody>
                      <a:tcPr anchor="ctr">
                        <a:solidFill>
                          <a:srgbClr val="20659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zh-CN" altLang="en-US" sz="1800" kern="1200" dirty="0">
                              <a:solidFill>
                                <a:schemeClr val="bg1"/>
                              </a:solidFill>
                              <a:latin typeface="Comic Sans MS" panose="030F0702030302020204" pitchFamily="66" charset="0"/>
                              <a:ea typeface="+mn-ea"/>
                              <a:cs typeface="+mn-cs"/>
                            </a:rPr>
                            <a:t>输出</a:t>
                          </a:r>
                        </a:p>
                      </a:txBody>
                      <a:tcPr anchor="ctr">
                        <a:solidFill>
                          <a:srgbClr val="20659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zh-CN" altLang="en-US" sz="1800" kern="1200" dirty="0">
                              <a:solidFill>
                                <a:schemeClr val="bg1"/>
                              </a:solidFill>
                              <a:latin typeface="Comic Sans MS" panose="030F0702030302020204" pitchFamily="66" charset="0"/>
                              <a:ea typeface="+mn-ea"/>
                              <a:cs typeface="+mn-cs"/>
                            </a:rPr>
                            <a:t>时间复杂度</a:t>
                          </a:r>
                        </a:p>
                      </a:txBody>
                      <a:tcPr anchor="ctr">
                        <a:solidFill>
                          <a:srgbClr val="20659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292288"/>
                      </a:ext>
                    </a:extLst>
                  </a:tr>
                  <a:tr h="404885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800" kern="1200" dirty="0">
                              <a:solidFill>
                                <a:schemeClr val="tx1"/>
                              </a:solidFill>
                              <a:latin typeface="Comic Sans MS" panose="030F0702030302020204" pitchFamily="66" charset="0"/>
                              <a:ea typeface="+mn-ea"/>
                              <a:cs typeface="+mn-cs"/>
                            </a:rPr>
                            <a:t>Karger </a:t>
                          </a:r>
                          <a:r>
                            <a:rPr lang="zh-CN" altLang="en-US" sz="1800" kern="1200" dirty="0">
                              <a:solidFill>
                                <a:schemeClr val="tx1"/>
                              </a:solidFill>
                              <a:latin typeface="Comic Sans MS" panose="030F0702030302020204" pitchFamily="66" charset="0"/>
                              <a:ea typeface="+mn-ea"/>
                              <a:cs typeface="+mn-cs"/>
                            </a:rPr>
                            <a:t>收缩算法</a:t>
                          </a:r>
                        </a:p>
                      </a:txBody>
                      <a:tcPr anchor="ctr">
                        <a:solidFill>
                          <a:srgbClr val="E4EE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zh-CN" altLang="en-US" sz="1800" kern="1200" dirty="0">
                              <a:solidFill>
                                <a:schemeClr val="tx1"/>
                              </a:solidFill>
                              <a:latin typeface="Comic Sans MS" panose="030F0702030302020204" pitchFamily="66" charset="0"/>
                              <a:ea typeface="+mn-ea"/>
                              <a:cs typeface="+mn-cs"/>
                            </a:rPr>
                            <a:t>精确值</a:t>
                          </a:r>
                        </a:p>
                      </a:txBody>
                      <a:tcPr anchor="ctr">
                        <a:solidFill>
                          <a:srgbClr val="E4EE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zh-CN" altLang="en-US" sz="1800" kern="1200" dirty="0">
                              <a:solidFill>
                                <a:schemeClr val="tx1"/>
                              </a:solidFill>
                              <a:latin typeface="Comic Sans MS" panose="030F0702030302020204" pitchFamily="66" charset="0"/>
                              <a:ea typeface="+mn-ea"/>
                              <a:cs typeface="+mn-cs"/>
                            </a:rPr>
                            <a:t>非</a:t>
                          </a:r>
                          <a:r>
                            <a:rPr lang="en-US" altLang="zh-CN" sz="1800" kern="1200" dirty="0">
                              <a:solidFill>
                                <a:schemeClr val="tx1"/>
                              </a:solidFill>
                              <a:latin typeface="Comic Sans MS" panose="030F0702030302020204" pitchFamily="66" charset="0"/>
                              <a:ea typeface="+mn-ea"/>
                              <a:cs typeface="+mn-cs"/>
                            </a:rPr>
                            <a:t>DP</a:t>
                          </a:r>
                          <a:endParaRPr lang="zh-CN" altLang="en-US" sz="1800" kern="1200" dirty="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E4EE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zh-CN" altLang="en-US" sz="1800" kern="1200" dirty="0">
                              <a:solidFill>
                                <a:schemeClr val="tx1"/>
                              </a:solidFill>
                              <a:latin typeface="Comic Sans MS" panose="030F0702030302020204" pitchFamily="66" charset="0"/>
                              <a:ea typeface="+mn-ea"/>
                              <a:cs typeface="+mn-cs"/>
                            </a:rPr>
                            <a:t>最小割或近似最小割集</a:t>
                          </a:r>
                        </a:p>
                      </a:txBody>
                      <a:tcPr anchor="ctr">
                        <a:solidFill>
                          <a:srgbClr val="E4EE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CN" sz="180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O</m:t>
                                </m:r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altLang="zh-CN" sz="18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8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altLang="zh-CN" sz="18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p>
                                </m:sSup>
                                <m:func>
                                  <m:funcPr>
                                    <m:ctrlPr>
                                      <a:rPr lang="en-US" altLang="zh-CN" sz="18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uncPr>
                                  <m:fName>
                                    <m:sSup>
                                      <m:sSupPr>
                                        <m:ctrlPr>
                                          <a:rPr lang="en-US" altLang="zh-CN" sz="18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1800" b="0" i="0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log</m:t>
                                        </m:r>
                                      </m:e>
                                      <m:sup>
                                        <m:r>
                                          <a:rPr lang="en-US" altLang="zh-CN" sz="18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fName>
                                  <m:e>
                                    <m:r>
                                      <a:rPr lang="en-US" altLang="zh-CN" sz="18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(</m:t>
                                    </m:r>
                                    <m:r>
                                      <a:rPr lang="en-US" altLang="zh-CN" sz="18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lang="en-US" altLang="zh-CN" sz="18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)</m:t>
                                    </m:r>
                                  </m:e>
                                </m:func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800" kern="1200" dirty="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E4EE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2352164"/>
                      </a:ext>
                    </a:extLst>
                  </a:tr>
                  <a:tr h="404885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800" kern="1200" dirty="0">
                              <a:solidFill>
                                <a:schemeClr val="tx1"/>
                              </a:solidFill>
                              <a:latin typeface="Comic Sans MS" panose="030F0702030302020204" pitchFamily="66" charset="0"/>
                              <a:ea typeface="+mn-ea"/>
                              <a:cs typeface="+mn-cs"/>
                            </a:rPr>
                            <a:t>Karger </a:t>
                          </a:r>
                          <a:r>
                            <a:rPr lang="zh-CN" altLang="en-US" sz="1800" kern="1200" dirty="0">
                              <a:solidFill>
                                <a:schemeClr val="tx1"/>
                              </a:solidFill>
                              <a:latin typeface="Comic Sans MS" panose="030F0702030302020204" pitchFamily="66" charset="0"/>
                              <a:ea typeface="+mn-ea"/>
                              <a:cs typeface="+mn-cs"/>
                            </a:rPr>
                            <a:t>树包装算法</a:t>
                          </a:r>
                        </a:p>
                      </a:txBody>
                      <a:tcPr anchor="ctr">
                        <a:solidFill>
                          <a:srgbClr val="E4EE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zh-CN" altLang="en-US" sz="1800" kern="1200" dirty="0">
                              <a:solidFill>
                                <a:schemeClr val="tx1"/>
                              </a:solidFill>
                              <a:latin typeface="Comic Sans MS" panose="030F0702030302020204" pitchFamily="66" charset="0"/>
                              <a:ea typeface="+mn-ea"/>
                              <a:cs typeface="+mn-cs"/>
                            </a:rPr>
                            <a:t>精确值</a:t>
                          </a:r>
                        </a:p>
                      </a:txBody>
                      <a:tcPr anchor="ctr">
                        <a:solidFill>
                          <a:srgbClr val="E4EE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zh-CN" altLang="en-US" sz="1800" kern="1200" dirty="0">
                              <a:solidFill>
                                <a:schemeClr val="tx1"/>
                              </a:solidFill>
                              <a:latin typeface="Comic Sans MS" panose="030F0702030302020204" pitchFamily="66" charset="0"/>
                              <a:ea typeface="+mn-ea"/>
                              <a:cs typeface="+mn-cs"/>
                            </a:rPr>
                            <a:t>非</a:t>
                          </a:r>
                          <a:r>
                            <a:rPr lang="en-US" altLang="zh-CN" sz="1800" kern="1200" dirty="0">
                              <a:solidFill>
                                <a:schemeClr val="tx1"/>
                              </a:solidFill>
                              <a:latin typeface="Comic Sans MS" panose="030F0702030302020204" pitchFamily="66" charset="0"/>
                              <a:ea typeface="+mn-ea"/>
                              <a:cs typeface="+mn-cs"/>
                            </a:rPr>
                            <a:t>DP</a:t>
                          </a:r>
                          <a:endParaRPr lang="zh-CN" altLang="en-US" sz="1800" kern="1200" dirty="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E4EE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zh-CN" altLang="en-US" sz="1800" kern="1200" dirty="0">
                              <a:solidFill>
                                <a:schemeClr val="tx1"/>
                              </a:solidFill>
                              <a:latin typeface="Comic Sans MS" panose="030F0702030302020204" pitchFamily="66" charset="0"/>
                              <a:ea typeface="+mn-ea"/>
                              <a:cs typeface="+mn-cs"/>
                            </a:rPr>
                            <a:t>最小割</a:t>
                          </a:r>
                        </a:p>
                      </a:txBody>
                      <a:tcPr anchor="ctr">
                        <a:solidFill>
                          <a:srgbClr val="E4EE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CN" sz="180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O</m:t>
                                </m:r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m</m:t>
                                </m:r>
                                <m:func>
                                  <m:funcPr>
                                    <m:ctrlPr>
                                      <a:rPr lang="en-US" altLang="zh-CN" sz="18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uncPr>
                                  <m:fName>
                                    <m:sSup>
                                      <m:sSupPr>
                                        <m:ctrlPr>
                                          <a:rPr lang="en-US" altLang="zh-CN" sz="18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1800" b="0" i="0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log</m:t>
                                        </m:r>
                                      </m:e>
                                      <m:sup>
                                        <m:r>
                                          <a:rPr lang="en-US" altLang="zh-CN" sz="18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fName>
                                  <m:e>
                                    <m:r>
                                      <a:rPr lang="en-US" altLang="zh-CN" sz="18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(</m:t>
                                    </m:r>
                                    <m:r>
                                      <a:rPr lang="en-US" altLang="zh-CN" sz="18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lang="en-US" altLang="zh-CN" sz="18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)</m:t>
                                    </m:r>
                                  </m:e>
                                </m:func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800" kern="1200" dirty="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E4EE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66193057"/>
                      </a:ext>
                    </a:extLst>
                  </a:tr>
                  <a:tr h="404885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zh-CN" altLang="en-US" sz="1800" kern="1200" dirty="0">
                              <a:solidFill>
                                <a:schemeClr val="tx1"/>
                              </a:solidFill>
                              <a:latin typeface="Comic Sans MS" panose="030F0702030302020204" pitchFamily="66" charset="0"/>
                              <a:ea typeface="+mn-ea"/>
                              <a:cs typeface="+mn-cs"/>
                            </a:rPr>
                            <a:t>隐私最小割算法</a:t>
                          </a:r>
                        </a:p>
                      </a:txBody>
                      <a:tcPr anchor="ctr">
                        <a:solidFill>
                          <a:srgbClr val="E4EE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CN" sz="1800" b="0" i="0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Θ</m:t>
                                </m:r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1800" b="0" i="0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log</m:t>
                                </m:r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⁡(</m:t>
                                </m:r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𝑛</m:t>
                                </m:r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)/</m:t>
                                </m:r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𝜀</m:t>
                                </m:r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800" kern="1200" dirty="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E4EE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zh-CN" altLang="en-US" sz="1800" kern="1200" dirty="0">
                              <a:solidFill>
                                <a:schemeClr val="tx1"/>
                              </a:solidFill>
                              <a:latin typeface="Comic Sans MS" panose="030F0702030302020204" pitchFamily="66" charset="0"/>
                              <a:ea typeface="+mn-ea"/>
                              <a:cs typeface="+mn-cs"/>
                            </a:rPr>
                            <a:t>纯</a:t>
                          </a:r>
                          <a:r>
                            <a:rPr lang="en-US" altLang="zh-CN" sz="1800" kern="1200" dirty="0">
                              <a:solidFill>
                                <a:schemeClr val="tx1"/>
                              </a:solidFill>
                              <a:latin typeface="Comic Sans MS" panose="030F0702030302020204" pitchFamily="66" charset="0"/>
                              <a:ea typeface="+mn-ea"/>
                              <a:cs typeface="+mn-cs"/>
                            </a:rPr>
                            <a:t>DP</a:t>
                          </a:r>
                          <a:endParaRPr lang="zh-CN" altLang="en-US" sz="1800" kern="1200" dirty="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E4EE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zh-CN" altLang="en-US" sz="1800" kern="1200" dirty="0">
                              <a:solidFill>
                                <a:schemeClr val="tx1"/>
                              </a:solidFill>
                              <a:latin typeface="Comic Sans MS" panose="030F0702030302020204" pitchFamily="66" charset="0"/>
                              <a:ea typeface="+mn-ea"/>
                              <a:cs typeface="+mn-cs"/>
                            </a:rPr>
                            <a:t>最小割</a:t>
                          </a:r>
                        </a:p>
                      </a:txBody>
                      <a:tcPr anchor="ctr">
                        <a:solidFill>
                          <a:srgbClr val="E4EE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zh-CN" altLang="en-US" sz="1800" kern="1200" dirty="0">
                              <a:solidFill>
                                <a:schemeClr val="tx1"/>
                              </a:solidFill>
                              <a:latin typeface="Comic Sans MS" panose="030F0702030302020204" pitchFamily="66" charset="0"/>
                              <a:ea typeface="+mn-ea"/>
                              <a:cs typeface="+mn-cs"/>
                            </a:rPr>
                            <a:t>指数</a:t>
                          </a:r>
                        </a:p>
                      </a:txBody>
                      <a:tcPr anchor="ctr">
                        <a:solidFill>
                          <a:srgbClr val="E4EE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97356298"/>
                      </a:ext>
                    </a:extLst>
                  </a:tr>
                  <a:tr h="404885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zh-CN" altLang="en-US" sz="1800" kern="1200" dirty="0">
                              <a:solidFill>
                                <a:schemeClr val="tx1"/>
                              </a:solidFill>
                              <a:latin typeface="Comic Sans MS" panose="030F0702030302020204" pitchFamily="66" charset="0"/>
                              <a:ea typeface="+mn-ea"/>
                              <a:cs typeface="+mn-cs"/>
                            </a:rPr>
                            <a:t>图隐私化算法</a:t>
                          </a:r>
                        </a:p>
                      </a:txBody>
                      <a:tcPr anchor="ctr">
                        <a:solidFill>
                          <a:srgbClr val="E4EE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̃"/>
                                    <m:ctrlPr>
                                      <a:rPr lang="en-US" altLang="zh-CN" sz="18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18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𝑂</m:t>
                                    </m:r>
                                  </m:e>
                                </m:acc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f>
                                  <m:fPr>
                                    <m:ctrlPr>
                                      <a:rPr lang="en-US" altLang="zh-CN" sz="18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zh-CN" sz="18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zh-CN" sz="18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𝑛𝑚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altLang="zh-CN" sz="18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𝜀</m:t>
                                    </m:r>
                                  </m:den>
                                </m:f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800" kern="1200" dirty="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E4EE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zh-CN" altLang="en-US" sz="1800" kern="1200" dirty="0">
                              <a:solidFill>
                                <a:schemeClr val="tx1"/>
                              </a:solidFill>
                              <a:latin typeface="Comic Sans MS" panose="030F0702030302020204" pitchFamily="66" charset="0"/>
                              <a:ea typeface="+mn-ea"/>
                              <a:cs typeface="+mn-cs"/>
                            </a:rPr>
                            <a:t>近似</a:t>
                          </a:r>
                          <a:r>
                            <a:rPr lang="en-US" altLang="zh-CN" sz="1800" kern="1200" dirty="0">
                              <a:solidFill>
                                <a:schemeClr val="tx1"/>
                              </a:solidFill>
                              <a:latin typeface="Comic Sans MS" panose="030F0702030302020204" pitchFamily="66" charset="0"/>
                              <a:ea typeface="+mn-ea"/>
                              <a:cs typeface="+mn-cs"/>
                            </a:rPr>
                            <a:t>DP</a:t>
                          </a:r>
                          <a:endParaRPr lang="zh-CN" altLang="en-US" sz="1800" kern="1200" dirty="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E4EE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zh-CN" altLang="en-US" sz="1800" kern="1200" dirty="0">
                              <a:solidFill>
                                <a:schemeClr val="tx1"/>
                              </a:solidFill>
                              <a:latin typeface="Comic Sans MS" panose="030F0702030302020204" pitchFamily="66" charset="0"/>
                              <a:ea typeface="+mn-ea"/>
                              <a:cs typeface="+mn-cs"/>
                            </a:rPr>
                            <a:t>差分隐私图</a:t>
                          </a:r>
                        </a:p>
                      </a:txBody>
                      <a:tcPr anchor="ctr">
                        <a:solidFill>
                          <a:srgbClr val="E4EE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zh-CN" altLang="en-US" sz="1800" kern="1200" dirty="0">
                              <a:solidFill>
                                <a:schemeClr val="tx1"/>
                              </a:solidFill>
                              <a:latin typeface="Comic Sans MS" panose="030F0702030302020204" pitchFamily="66" charset="0"/>
                              <a:ea typeface="+mn-ea"/>
                              <a:cs typeface="+mn-cs"/>
                            </a:rPr>
                            <a:t>多项式</a:t>
                          </a:r>
                        </a:p>
                      </a:txBody>
                      <a:tcPr anchor="ctr">
                        <a:solidFill>
                          <a:srgbClr val="E4EE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1761733"/>
                      </a:ext>
                    </a:extLst>
                  </a:tr>
                  <a:tr h="404885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zh-CN" altLang="en-US" sz="1800" kern="1200" dirty="0">
                              <a:solidFill>
                                <a:schemeClr val="tx1"/>
                              </a:solidFill>
                              <a:latin typeface="Comic Sans MS" panose="030F0702030302020204" pitchFamily="66" charset="0"/>
                              <a:ea typeface="+mn-ea"/>
                              <a:cs typeface="+mn-cs"/>
                            </a:rPr>
                            <a:t>仙人掌图表示法构造算法</a:t>
                          </a:r>
                        </a:p>
                      </a:txBody>
                      <a:tcPr anchor="ctr">
                        <a:solidFill>
                          <a:srgbClr val="E4EE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zh-CN" altLang="en-US" sz="1800" kern="1200" dirty="0">
                              <a:solidFill>
                                <a:schemeClr val="tx1"/>
                              </a:solidFill>
                              <a:latin typeface="Comic Sans MS" panose="030F0702030302020204" pitchFamily="66" charset="0"/>
                              <a:ea typeface="+mn-ea"/>
                              <a:cs typeface="+mn-cs"/>
                            </a:rPr>
                            <a:t>精确值</a:t>
                          </a:r>
                        </a:p>
                      </a:txBody>
                      <a:tcPr anchor="ctr">
                        <a:solidFill>
                          <a:srgbClr val="E4EE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zh-CN" altLang="en-US" sz="1800" kern="1200" dirty="0">
                              <a:solidFill>
                                <a:schemeClr val="tx1"/>
                              </a:solidFill>
                              <a:latin typeface="Comic Sans MS" panose="030F0702030302020204" pitchFamily="66" charset="0"/>
                              <a:ea typeface="+mn-ea"/>
                              <a:cs typeface="+mn-cs"/>
                            </a:rPr>
                            <a:t>非</a:t>
                          </a:r>
                          <a:r>
                            <a:rPr lang="en-US" altLang="zh-CN" sz="1800" kern="1200" dirty="0">
                              <a:solidFill>
                                <a:schemeClr val="tx1"/>
                              </a:solidFill>
                              <a:latin typeface="Comic Sans MS" panose="030F0702030302020204" pitchFamily="66" charset="0"/>
                              <a:ea typeface="+mn-ea"/>
                              <a:cs typeface="+mn-cs"/>
                            </a:rPr>
                            <a:t>DP</a:t>
                          </a:r>
                          <a:endParaRPr lang="zh-CN" altLang="en-US" sz="1800" kern="1200" dirty="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E4EE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zh-CN" altLang="en-US" sz="1800" kern="1200" dirty="0">
                              <a:solidFill>
                                <a:schemeClr val="tx1"/>
                              </a:solidFill>
                              <a:latin typeface="Comic Sans MS" panose="030F0702030302020204" pitchFamily="66" charset="0"/>
                              <a:ea typeface="+mn-ea"/>
                              <a:cs typeface="+mn-cs"/>
                            </a:rPr>
                            <a:t>仙人掌图表示法，</a:t>
                          </a:r>
                          <a:endParaRPr lang="en-US" altLang="zh-CN" sz="1800" kern="1200" dirty="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+mn-ea"/>
                            <a:cs typeface="+mn-cs"/>
                          </a:endParaRPr>
                        </a:p>
                        <a:p>
                          <a:pPr marL="0" algn="ctr" defTabSz="914400" rtl="0" eaLnBrk="1" latinLnBrk="0" hangingPunct="1"/>
                          <a:r>
                            <a:rPr lang="zh-CN" altLang="en-US" sz="1800" kern="1200" dirty="0">
                              <a:solidFill>
                                <a:schemeClr val="tx1"/>
                              </a:solidFill>
                              <a:latin typeface="Comic Sans MS" panose="030F0702030302020204" pitchFamily="66" charset="0"/>
                              <a:ea typeface="+mn-ea"/>
                              <a:cs typeface="+mn-cs"/>
                            </a:rPr>
                            <a:t>最小割集</a:t>
                          </a:r>
                        </a:p>
                      </a:txBody>
                      <a:tcPr anchor="ctr">
                        <a:solidFill>
                          <a:srgbClr val="E4EE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CN" sz="180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O</m:t>
                                </m:r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m</m:t>
                                </m:r>
                                <m:func>
                                  <m:funcPr>
                                    <m:ctrlPr>
                                      <a:rPr lang="en-US" altLang="zh-CN" sz="18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uncPr>
                                  <m:fName>
                                    <m:sSup>
                                      <m:sSupPr>
                                        <m:ctrlPr>
                                          <a:rPr lang="en-US" altLang="zh-CN" sz="18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1800" b="0" i="0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log</m:t>
                                        </m:r>
                                      </m:e>
                                      <m:sup>
                                        <m:r>
                                          <a:rPr lang="en-US" altLang="zh-CN" sz="18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fName>
                                  <m:e>
                                    <m:r>
                                      <a:rPr lang="en-US" altLang="zh-CN" sz="18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(</m:t>
                                    </m:r>
                                    <m:r>
                                      <a:rPr lang="en-US" altLang="zh-CN" sz="18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lang="en-US" altLang="zh-CN" sz="18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)</m:t>
                                    </m:r>
                                  </m:e>
                                </m:func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800" kern="1200" dirty="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E4EE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5118744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表格 16">
                <a:extLst>
                  <a:ext uri="{FF2B5EF4-FFF2-40B4-BE49-F238E27FC236}">
                    <a16:creationId xmlns:a16="http://schemas.microsoft.com/office/drawing/2014/main" id="{3FD488FB-FEB3-F715-A9AE-E4048675C1B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22838882"/>
                  </p:ext>
                </p:extLst>
              </p:nvPr>
            </p:nvGraphicFramePr>
            <p:xfrm>
              <a:off x="770882" y="2703858"/>
              <a:ext cx="10682715" cy="290535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36543">
                      <a:extLst>
                        <a:ext uri="{9D8B030D-6E8A-4147-A177-3AD203B41FA5}">
                          <a16:colId xmlns:a16="http://schemas.microsoft.com/office/drawing/2014/main" val="2116658412"/>
                        </a:ext>
                      </a:extLst>
                    </a:gridCol>
                    <a:gridCol w="2136543">
                      <a:extLst>
                        <a:ext uri="{9D8B030D-6E8A-4147-A177-3AD203B41FA5}">
                          <a16:colId xmlns:a16="http://schemas.microsoft.com/office/drawing/2014/main" val="2893439563"/>
                        </a:ext>
                      </a:extLst>
                    </a:gridCol>
                    <a:gridCol w="1768260">
                      <a:extLst>
                        <a:ext uri="{9D8B030D-6E8A-4147-A177-3AD203B41FA5}">
                          <a16:colId xmlns:a16="http://schemas.microsoft.com/office/drawing/2014/main" val="429986842"/>
                        </a:ext>
                      </a:extLst>
                    </a:gridCol>
                    <a:gridCol w="2504826">
                      <a:extLst>
                        <a:ext uri="{9D8B030D-6E8A-4147-A177-3AD203B41FA5}">
                          <a16:colId xmlns:a16="http://schemas.microsoft.com/office/drawing/2014/main" val="2848914946"/>
                        </a:ext>
                      </a:extLst>
                    </a:gridCol>
                    <a:gridCol w="2136543">
                      <a:extLst>
                        <a:ext uri="{9D8B030D-6E8A-4147-A177-3AD203B41FA5}">
                          <a16:colId xmlns:a16="http://schemas.microsoft.com/office/drawing/2014/main" val="2069471073"/>
                        </a:ext>
                      </a:extLst>
                    </a:gridCol>
                  </a:tblGrid>
                  <a:tr h="404885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zh-CN" altLang="en-US" sz="1800" kern="1200" dirty="0">
                              <a:solidFill>
                                <a:schemeClr val="bg1"/>
                              </a:solidFill>
                              <a:latin typeface="Comic Sans MS" panose="030F0702030302020204" pitchFamily="66" charset="0"/>
                              <a:ea typeface="+mn-ea"/>
                              <a:cs typeface="+mn-cs"/>
                            </a:rPr>
                            <a:t>算法</a:t>
                          </a:r>
                        </a:p>
                      </a:txBody>
                      <a:tcPr anchor="ctr">
                        <a:solidFill>
                          <a:srgbClr val="20659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zh-CN" altLang="en-US" sz="1800" kern="1200" dirty="0">
                              <a:solidFill>
                                <a:schemeClr val="bg1"/>
                              </a:solidFill>
                              <a:latin typeface="Comic Sans MS" panose="030F0702030302020204" pitchFamily="66" charset="0"/>
                              <a:ea typeface="+mn-ea"/>
                              <a:cs typeface="+mn-cs"/>
                            </a:rPr>
                            <a:t>误差</a:t>
                          </a:r>
                        </a:p>
                      </a:txBody>
                      <a:tcPr anchor="ctr">
                        <a:solidFill>
                          <a:srgbClr val="20659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zh-CN" altLang="en-US" sz="1800" kern="1200" dirty="0">
                              <a:solidFill>
                                <a:schemeClr val="bg1"/>
                              </a:solidFill>
                              <a:latin typeface="Comic Sans MS" panose="030F0702030302020204" pitchFamily="66" charset="0"/>
                              <a:ea typeface="+mn-ea"/>
                              <a:cs typeface="+mn-cs"/>
                            </a:rPr>
                            <a:t>隐私性</a:t>
                          </a:r>
                        </a:p>
                      </a:txBody>
                      <a:tcPr anchor="ctr">
                        <a:solidFill>
                          <a:srgbClr val="20659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zh-CN" altLang="en-US" sz="1800" kern="1200" dirty="0">
                              <a:solidFill>
                                <a:schemeClr val="bg1"/>
                              </a:solidFill>
                              <a:latin typeface="Comic Sans MS" panose="030F0702030302020204" pitchFamily="66" charset="0"/>
                              <a:ea typeface="+mn-ea"/>
                              <a:cs typeface="+mn-cs"/>
                            </a:rPr>
                            <a:t>输出</a:t>
                          </a:r>
                        </a:p>
                      </a:txBody>
                      <a:tcPr anchor="ctr">
                        <a:solidFill>
                          <a:srgbClr val="20659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zh-CN" altLang="en-US" sz="1800" kern="1200" dirty="0">
                              <a:solidFill>
                                <a:schemeClr val="bg1"/>
                              </a:solidFill>
                              <a:latin typeface="Comic Sans MS" panose="030F0702030302020204" pitchFamily="66" charset="0"/>
                              <a:ea typeface="+mn-ea"/>
                              <a:cs typeface="+mn-cs"/>
                            </a:rPr>
                            <a:t>时间复杂度</a:t>
                          </a:r>
                        </a:p>
                      </a:txBody>
                      <a:tcPr anchor="ctr">
                        <a:solidFill>
                          <a:srgbClr val="20659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292288"/>
                      </a:ext>
                    </a:extLst>
                  </a:tr>
                  <a:tr h="404885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800" kern="1200" dirty="0">
                              <a:solidFill>
                                <a:schemeClr val="tx1"/>
                              </a:solidFill>
                              <a:latin typeface="Comic Sans MS" panose="030F0702030302020204" pitchFamily="66" charset="0"/>
                              <a:ea typeface="+mn-ea"/>
                              <a:cs typeface="+mn-cs"/>
                            </a:rPr>
                            <a:t>Karger </a:t>
                          </a:r>
                          <a:r>
                            <a:rPr lang="zh-CN" altLang="en-US" sz="1800" kern="1200" dirty="0">
                              <a:solidFill>
                                <a:schemeClr val="tx1"/>
                              </a:solidFill>
                              <a:latin typeface="Comic Sans MS" panose="030F0702030302020204" pitchFamily="66" charset="0"/>
                              <a:ea typeface="+mn-ea"/>
                              <a:cs typeface="+mn-cs"/>
                            </a:rPr>
                            <a:t>收缩算法</a:t>
                          </a:r>
                        </a:p>
                      </a:txBody>
                      <a:tcPr anchor="ctr">
                        <a:solidFill>
                          <a:srgbClr val="E4EE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zh-CN" altLang="en-US" sz="1800" kern="1200" dirty="0">
                              <a:solidFill>
                                <a:schemeClr val="tx1"/>
                              </a:solidFill>
                              <a:latin typeface="Comic Sans MS" panose="030F0702030302020204" pitchFamily="66" charset="0"/>
                              <a:ea typeface="+mn-ea"/>
                              <a:cs typeface="+mn-cs"/>
                            </a:rPr>
                            <a:t>精确值</a:t>
                          </a:r>
                        </a:p>
                      </a:txBody>
                      <a:tcPr anchor="ctr">
                        <a:solidFill>
                          <a:srgbClr val="E4EE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zh-CN" altLang="en-US" sz="1800" kern="1200" dirty="0">
                              <a:solidFill>
                                <a:schemeClr val="tx1"/>
                              </a:solidFill>
                              <a:latin typeface="Comic Sans MS" panose="030F0702030302020204" pitchFamily="66" charset="0"/>
                              <a:ea typeface="+mn-ea"/>
                              <a:cs typeface="+mn-cs"/>
                            </a:rPr>
                            <a:t>非</a:t>
                          </a:r>
                          <a:r>
                            <a:rPr lang="en-US" altLang="zh-CN" sz="1800" kern="1200" dirty="0">
                              <a:solidFill>
                                <a:schemeClr val="tx1"/>
                              </a:solidFill>
                              <a:latin typeface="Comic Sans MS" panose="030F0702030302020204" pitchFamily="66" charset="0"/>
                              <a:ea typeface="+mn-ea"/>
                              <a:cs typeface="+mn-cs"/>
                            </a:rPr>
                            <a:t>DP</a:t>
                          </a:r>
                          <a:endParaRPr lang="zh-CN" altLang="en-US" sz="1800" kern="1200" dirty="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E4EE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zh-CN" altLang="en-US" sz="1800" kern="1200" dirty="0">
                              <a:solidFill>
                                <a:schemeClr val="tx1"/>
                              </a:solidFill>
                              <a:latin typeface="Comic Sans MS" panose="030F0702030302020204" pitchFamily="66" charset="0"/>
                              <a:ea typeface="+mn-ea"/>
                              <a:cs typeface="+mn-cs"/>
                            </a:rPr>
                            <a:t>最小割或近似最小割集</a:t>
                          </a:r>
                        </a:p>
                      </a:txBody>
                      <a:tcPr anchor="ctr">
                        <a:solidFill>
                          <a:srgbClr val="E4EE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399715" t="-104545" r="-1425" b="-5454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2352164"/>
                      </a:ext>
                    </a:extLst>
                  </a:tr>
                  <a:tr h="404885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800" kern="1200" dirty="0">
                              <a:solidFill>
                                <a:schemeClr val="tx1"/>
                              </a:solidFill>
                              <a:latin typeface="Comic Sans MS" panose="030F0702030302020204" pitchFamily="66" charset="0"/>
                              <a:ea typeface="+mn-ea"/>
                              <a:cs typeface="+mn-cs"/>
                            </a:rPr>
                            <a:t>Karger </a:t>
                          </a:r>
                          <a:r>
                            <a:rPr lang="zh-CN" altLang="en-US" sz="1800" kern="1200" dirty="0">
                              <a:solidFill>
                                <a:schemeClr val="tx1"/>
                              </a:solidFill>
                              <a:latin typeface="Comic Sans MS" panose="030F0702030302020204" pitchFamily="66" charset="0"/>
                              <a:ea typeface="+mn-ea"/>
                              <a:cs typeface="+mn-cs"/>
                            </a:rPr>
                            <a:t>树包装算法</a:t>
                          </a:r>
                        </a:p>
                      </a:txBody>
                      <a:tcPr anchor="ctr">
                        <a:solidFill>
                          <a:srgbClr val="E4EE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zh-CN" altLang="en-US" sz="1800" kern="1200" dirty="0">
                              <a:solidFill>
                                <a:schemeClr val="tx1"/>
                              </a:solidFill>
                              <a:latin typeface="Comic Sans MS" panose="030F0702030302020204" pitchFamily="66" charset="0"/>
                              <a:ea typeface="+mn-ea"/>
                              <a:cs typeface="+mn-cs"/>
                            </a:rPr>
                            <a:t>精确值</a:t>
                          </a:r>
                        </a:p>
                      </a:txBody>
                      <a:tcPr anchor="ctr">
                        <a:solidFill>
                          <a:srgbClr val="E4EE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zh-CN" altLang="en-US" sz="1800" kern="1200" dirty="0">
                              <a:solidFill>
                                <a:schemeClr val="tx1"/>
                              </a:solidFill>
                              <a:latin typeface="Comic Sans MS" panose="030F0702030302020204" pitchFamily="66" charset="0"/>
                              <a:ea typeface="+mn-ea"/>
                              <a:cs typeface="+mn-cs"/>
                            </a:rPr>
                            <a:t>非</a:t>
                          </a:r>
                          <a:r>
                            <a:rPr lang="en-US" altLang="zh-CN" sz="1800" kern="1200" dirty="0">
                              <a:solidFill>
                                <a:schemeClr val="tx1"/>
                              </a:solidFill>
                              <a:latin typeface="Comic Sans MS" panose="030F0702030302020204" pitchFamily="66" charset="0"/>
                              <a:ea typeface="+mn-ea"/>
                              <a:cs typeface="+mn-cs"/>
                            </a:rPr>
                            <a:t>DP</a:t>
                          </a:r>
                          <a:endParaRPr lang="zh-CN" altLang="en-US" sz="1800" kern="1200" dirty="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E4EE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zh-CN" altLang="en-US" sz="1800" kern="1200" dirty="0">
                              <a:solidFill>
                                <a:schemeClr val="tx1"/>
                              </a:solidFill>
                              <a:latin typeface="Comic Sans MS" panose="030F0702030302020204" pitchFamily="66" charset="0"/>
                              <a:ea typeface="+mn-ea"/>
                              <a:cs typeface="+mn-cs"/>
                            </a:rPr>
                            <a:t>最小割</a:t>
                          </a:r>
                        </a:p>
                      </a:txBody>
                      <a:tcPr anchor="ctr">
                        <a:solidFill>
                          <a:srgbClr val="E4EE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399715" t="-201493" r="-1425" b="-4373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66193057"/>
                      </a:ext>
                    </a:extLst>
                  </a:tr>
                  <a:tr h="404885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zh-CN" altLang="en-US" sz="1800" kern="1200" dirty="0">
                              <a:solidFill>
                                <a:schemeClr val="tx1"/>
                              </a:solidFill>
                              <a:latin typeface="Comic Sans MS" panose="030F0702030302020204" pitchFamily="66" charset="0"/>
                              <a:ea typeface="+mn-ea"/>
                              <a:cs typeface="+mn-cs"/>
                            </a:rPr>
                            <a:t>隐私最小割算法</a:t>
                          </a:r>
                        </a:p>
                      </a:txBody>
                      <a:tcPr anchor="ctr">
                        <a:solidFill>
                          <a:srgbClr val="E4EE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100571" t="-306061" r="-302000" b="-3439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zh-CN" altLang="en-US" sz="1800" kern="1200" dirty="0">
                              <a:solidFill>
                                <a:schemeClr val="tx1"/>
                              </a:solidFill>
                              <a:latin typeface="Comic Sans MS" panose="030F0702030302020204" pitchFamily="66" charset="0"/>
                              <a:ea typeface="+mn-ea"/>
                              <a:cs typeface="+mn-cs"/>
                            </a:rPr>
                            <a:t>纯</a:t>
                          </a:r>
                          <a:r>
                            <a:rPr lang="en-US" altLang="zh-CN" sz="1800" kern="1200" dirty="0">
                              <a:solidFill>
                                <a:schemeClr val="tx1"/>
                              </a:solidFill>
                              <a:latin typeface="Comic Sans MS" panose="030F0702030302020204" pitchFamily="66" charset="0"/>
                              <a:ea typeface="+mn-ea"/>
                              <a:cs typeface="+mn-cs"/>
                            </a:rPr>
                            <a:t>DP</a:t>
                          </a:r>
                          <a:endParaRPr lang="zh-CN" altLang="en-US" sz="1800" kern="1200" dirty="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E4EE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zh-CN" altLang="en-US" sz="1800" kern="1200" dirty="0">
                              <a:solidFill>
                                <a:schemeClr val="tx1"/>
                              </a:solidFill>
                              <a:latin typeface="Comic Sans MS" panose="030F0702030302020204" pitchFamily="66" charset="0"/>
                              <a:ea typeface="+mn-ea"/>
                              <a:cs typeface="+mn-cs"/>
                            </a:rPr>
                            <a:t>最小割</a:t>
                          </a:r>
                        </a:p>
                      </a:txBody>
                      <a:tcPr anchor="ctr">
                        <a:solidFill>
                          <a:srgbClr val="E4EE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zh-CN" altLang="en-US" sz="1800" kern="1200" dirty="0">
                              <a:solidFill>
                                <a:schemeClr val="tx1"/>
                              </a:solidFill>
                              <a:latin typeface="Comic Sans MS" panose="030F0702030302020204" pitchFamily="66" charset="0"/>
                              <a:ea typeface="+mn-ea"/>
                              <a:cs typeface="+mn-cs"/>
                            </a:rPr>
                            <a:t>指数</a:t>
                          </a:r>
                        </a:p>
                      </a:txBody>
                      <a:tcPr anchor="ctr">
                        <a:solidFill>
                          <a:srgbClr val="E4EE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97356298"/>
                      </a:ext>
                    </a:extLst>
                  </a:tr>
                  <a:tr h="645732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zh-CN" altLang="en-US" sz="1800" kern="1200" dirty="0">
                              <a:solidFill>
                                <a:schemeClr val="tx1"/>
                              </a:solidFill>
                              <a:latin typeface="Comic Sans MS" panose="030F0702030302020204" pitchFamily="66" charset="0"/>
                              <a:ea typeface="+mn-ea"/>
                              <a:cs typeface="+mn-cs"/>
                            </a:rPr>
                            <a:t>图隐私化算法</a:t>
                          </a:r>
                        </a:p>
                      </a:txBody>
                      <a:tcPr anchor="ctr">
                        <a:solidFill>
                          <a:srgbClr val="E4EE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100571" t="-250467" r="-302000" b="-1121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zh-CN" altLang="en-US" sz="1800" kern="1200" dirty="0">
                              <a:solidFill>
                                <a:schemeClr val="tx1"/>
                              </a:solidFill>
                              <a:latin typeface="Comic Sans MS" panose="030F0702030302020204" pitchFamily="66" charset="0"/>
                              <a:ea typeface="+mn-ea"/>
                              <a:cs typeface="+mn-cs"/>
                            </a:rPr>
                            <a:t>近似</a:t>
                          </a:r>
                          <a:r>
                            <a:rPr lang="en-US" altLang="zh-CN" sz="1800" kern="1200" dirty="0">
                              <a:solidFill>
                                <a:schemeClr val="tx1"/>
                              </a:solidFill>
                              <a:latin typeface="Comic Sans MS" panose="030F0702030302020204" pitchFamily="66" charset="0"/>
                              <a:ea typeface="+mn-ea"/>
                              <a:cs typeface="+mn-cs"/>
                            </a:rPr>
                            <a:t>DP</a:t>
                          </a:r>
                          <a:endParaRPr lang="zh-CN" altLang="en-US" sz="1800" kern="1200" dirty="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E4EE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zh-CN" altLang="en-US" sz="1800" kern="1200" dirty="0">
                              <a:solidFill>
                                <a:schemeClr val="tx1"/>
                              </a:solidFill>
                              <a:latin typeface="Comic Sans MS" panose="030F0702030302020204" pitchFamily="66" charset="0"/>
                              <a:ea typeface="+mn-ea"/>
                              <a:cs typeface="+mn-cs"/>
                            </a:rPr>
                            <a:t>差分隐私图</a:t>
                          </a:r>
                        </a:p>
                      </a:txBody>
                      <a:tcPr anchor="ctr">
                        <a:solidFill>
                          <a:srgbClr val="E4EE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zh-CN" altLang="en-US" sz="1800" kern="1200" dirty="0">
                              <a:solidFill>
                                <a:schemeClr val="tx1"/>
                              </a:solidFill>
                              <a:latin typeface="Comic Sans MS" panose="030F0702030302020204" pitchFamily="66" charset="0"/>
                              <a:ea typeface="+mn-ea"/>
                              <a:cs typeface="+mn-cs"/>
                            </a:rPr>
                            <a:t>多项式</a:t>
                          </a:r>
                        </a:p>
                      </a:txBody>
                      <a:tcPr anchor="ctr">
                        <a:solidFill>
                          <a:srgbClr val="E4EE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1761733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zh-CN" altLang="en-US" sz="1800" kern="1200" dirty="0">
                              <a:solidFill>
                                <a:schemeClr val="tx1"/>
                              </a:solidFill>
                              <a:latin typeface="Comic Sans MS" panose="030F0702030302020204" pitchFamily="66" charset="0"/>
                              <a:ea typeface="+mn-ea"/>
                              <a:cs typeface="+mn-cs"/>
                            </a:rPr>
                            <a:t>仙人掌图表示法构造算法</a:t>
                          </a:r>
                        </a:p>
                      </a:txBody>
                      <a:tcPr anchor="ctr">
                        <a:solidFill>
                          <a:srgbClr val="E4EE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zh-CN" altLang="en-US" sz="1800" kern="1200" dirty="0">
                              <a:solidFill>
                                <a:schemeClr val="tx1"/>
                              </a:solidFill>
                              <a:latin typeface="Comic Sans MS" panose="030F0702030302020204" pitchFamily="66" charset="0"/>
                              <a:ea typeface="+mn-ea"/>
                              <a:cs typeface="+mn-cs"/>
                            </a:rPr>
                            <a:t>精确值</a:t>
                          </a:r>
                        </a:p>
                      </a:txBody>
                      <a:tcPr anchor="ctr">
                        <a:solidFill>
                          <a:srgbClr val="E4EE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zh-CN" altLang="en-US" sz="1800" kern="1200" dirty="0">
                              <a:solidFill>
                                <a:schemeClr val="tx1"/>
                              </a:solidFill>
                              <a:latin typeface="Comic Sans MS" panose="030F0702030302020204" pitchFamily="66" charset="0"/>
                              <a:ea typeface="+mn-ea"/>
                              <a:cs typeface="+mn-cs"/>
                            </a:rPr>
                            <a:t>非</a:t>
                          </a:r>
                          <a:r>
                            <a:rPr lang="en-US" altLang="zh-CN" sz="1800" kern="1200" dirty="0">
                              <a:solidFill>
                                <a:schemeClr val="tx1"/>
                              </a:solidFill>
                              <a:latin typeface="Comic Sans MS" panose="030F0702030302020204" pitchFamily="66" charset="0"/>
                              <a:ea typeface="+mn-ea"/>
                              <a:cs typeface="+mn-cs"/>
                            </a:rPr>
                            <a:t>DP</a:t>
                          </a:r>
                          <a:endParaRPr lang="zh-CN" altLang="en-US" sz="1800" kern="1200" dirty="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E4EE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zh-CN" altLang="en-US" sz="1800" kern="1200" dirty="0">
                              <a:solidFill>
                                <a:schemeClr val="tx1"/>
                              </a:solidFill>
                              <a:latin typeface="Comic Sans MS" panose="030F0702030302020204" pitchFamily="66" charset="0"/>
                              <a:ea typeface="+mn-ea"/>
                              <a:cs typeface="+mn-cs"/>
                            </a:rPr>
                            <a:t>仙人掌图表示法，</a:t>
                          </a:r>
                          <a:endParaRPr lang="en-US" altLang="zh-CN" sz="1800" kern="1200" dirty="0">
                            <a:solidFill>
                              <a:schemeClr val="tx1"/>
                            </a:solidFill>
                            <a:latin typeface="Comic Sans MS" panose="030F0702030302020204" pitchFamily="66" charset="0"/>
                            <a:ea typeface="+mn-ea"/>
                            <a:cs typeface="+mn-cs"/>
                          </a:endParaRPr>
                        </a:p>
                        <a:p>
                          <a:pPr marL="0" algn="ctr" defTabSz="914400" rtl="0" eaLnBrk="1" latinLnBrk="0" hangingPunct="1"/>
                          <a:r>
                            <a:rPr lang="zh-CN" altLang="en-US" sz="1800" kern="1200" dirty="0">
                              <a:solidFill>
                                <a:schemeClr val="tx1"/>
                              </a:solidFill>
                              <a:latin typeface="Comic Sans MS" panose="030F0702030302020204" pitchFamily="66" charset="0"/>
                              <a:ea typeface="+mn-ea"/>
                              <a:cs typeface="+mn-cs"/>
                            </a:rPr>
                            <a:t>最小割集</a:t>
                          </a:r>
                        </a:p>
                      </a:txBody>
                      <a:tcPr anchor="ctr">
                        <a:solidFill>
                          <a:srgbClr val="E4EE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399715" t="-357143" r="-1425" b="-1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5118744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8" name="文本框 17">
            <a:extLst>
              <a:ext uri="{FF2B5EF4-FFF2-40B4-BE49-F238E27FC236}">
                <a16:creationId xmlns:a16="http://schemas.microsoft.com/office/drawing/2014/main" id="{B4F4D991-5222-242E-3604-F3991CCF4CBF}"/>
              </a:ext>
            </a:extLst>
          </p:cNvPr>
          <p:cNvSpPr txBox="1"/>
          <p:nvPr/>
        </p:nvSpPr>
        <p:spPr>
          <a:xfrm>
            <a:off x="621873" y="1666528"/>
            <a:ext cx="10609428" cy="880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Comic Sans MS" panose="030F0702030302020204" pitchFamily="66" charset="0"/>
              </a:rPr>
              <a:t>最小割问题及相关差分隐私算法的研究已取得相当的进展，但尚未有最小割算法能够差分隐私地输出所有最小割的集合。</a:t>
            </a:r>
            <a:endParaRPr lang="en-US" altLang="zh-CN" dirty="0">
              <a:latin typeface="Comic Sans MS" panose="030F0702030302020204" pitchFamily="66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FDC439A-3276-4D2D-90E5-9B5F09BCDD6B}"/>
              </a:ext>
            </a:extLst>
          </p:cNvPr>
          <p:cNvSpPr/>
          <p:nvPr/>
        </p:nvSpPr>
        <p:spPr>
          <a:xfrm>
            <a:off x="4485056" y="5766234"/>
            <a:ext cx="28830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Comic Sans MS" panose="030F0702030302020204" pitchFamily="66" charset="0"/>
                <a:cs typeface="Times New Roman" panose="02020603050405020304" pitchFamily="18" charset="0"/>
              </a:rPr>
              <a:t>图</a:t>
            </a:r>
            <a:r>
              <a:rPr lang="en-US" altLang="zh-CN" dirty="0">
                <a:latin typeface="Comic Sans MS" panose="030F0702030302020204" pitchFamily="66" charset="0"/>
                <a:cs typeface="Times New Roman" panose="02020603050405020304" pitchFamily="18" charset="0"/>
              </a:rPr>
              <a:t>7</a:t>
            </a:r>
            <a:r>
              <a:rPr lang="zh-CN" altLang="en-US" dirty="0">
                <a:latin typeface="Comic Sans MS" panose="030F0702030302020204" pitchFamily="66" charset="0"/>
                <a:cs typeface="Times New Roman" panose="02020603050405020304" pitchFamily="18" charset="0"/>
              </a:rPr>
              <a:t>：现有的相关研究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2967"/>
    </mc:Choice>
    <mc:Fallback xmlns="">
      <p:transition advTm="22967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35361" y="116633"/>
            <a:ext cx="629872" cy="612768"/>
            <a:chOff x="3070727" y="196457"/>
            <a:chExt cx="692047" cy="673255"/>
          </a:xfrm>
        </p:grpSpPr>
        <p:sp>
          <p:nvSpPr>
            <p:cNvPr id="5" name="平行四边形 4"/>
            <p:cNvSpPr/>
            <p:nvPr/>
          </p:nvSpPr>
          <p:spPr>
            <a:xfrm>
              <a:off x="3070727" y="196457"/>
              <a:ext cx="629587" cy="612775"/>
            </a:xfrm>
            <a:prstGeom prst="parallelogram">
              <a:avLst/>
            </a:prstGeom>
            <a:solidFill>
              <a:srgbClr val="024282"/>
            </a:solidFill>
            <a:ln>
              <a:solidFill>
                <a:srgbClr val="024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" name="平行四边形 5"/>
            <p:cNvSpPr/>
            <p:nvPr/>
          </p:nvSpPr>
          <p:spPr>
            <a:xfrm>
              <a:off x="3133187" y="256937"/>
              <a:ext cx="629587" cy="612775"/>
            </a:xfrm>
            <a:prstGeom prst="parallelogram">
              <a:avLst/>
            </a:prstGeom>
            <a:noFill/>
            <a:ln>
              <a:solidFill>
                <a:srgbClr val="024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367840" y="809674"/>
            <a:ext cx="11488800" cy="0"/>
          </a:xfrm>
          <a:prstGeom prst="line">
            <a:avLst/>
          </a:prstGeom>
          <a:ln w="9525">
            <a:solidFill>
              <a:srgbClr val="024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占位符 5"/>
          <p:cNvSpPr txBox="1"/>
          <p:nvPr/>
        </p:nvSpPr>
        <p:spPr>
          <a:xfrm>
            <a:off x="1127448" y="287867"/>
            <a:ext cx="6966685" cy="51886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 kern="1200">
                <a:solidFill>
                  <a:srgbClr val="02428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dirty="0"/>
              <a:t>方法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428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设计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9789771" y="116632"/>
            <a:ext cx="2002681" cy="653635"/>
            <a:chOff x="4577198" y="569640"/>
            <a:chExt cx="4630146" cy="1511186"/>
          </a:xfrm>
        </p:grpSpPr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4577198" y="569640"/>
              <a:ext cx="1502034" cy="1502032"/>
            </a:xfrm>
            <a:prstGeom prst="rect">
              <a:avLst/>
            </a:prstGeom>
          </p:spPr>
        </p:pic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6231115" y="678128"/>
              <a:ext cx="2896734" cy="898085"/>
            </a:xfrm>
            <a:prstGeom prst="rect">
              <a:avLst/>
            </a:prstGeom>
          </p:spPr>
        </p:pic>
        <p:sp>
          <p:nvSpPr>
            <p:cNvPr id="29" name="矩形 28"/>
            <p:cNvSpPr/>
            <p:nvPr/>
          </p:nvSpPr>
          <p:spPr>
            <a:xfrm>
              <a:off x="6079234" y="1580645"/>
              <a:ext cx="3128110" cy="5001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044396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JILIN UNIVERSITY</a:t>
              </a:r>
            </a:p>
          </p:txBody>
        </p:sp>
      </p:grpSp>
      <p:sp>
        <p:nvSpPr>
          <p:cNvPr id="41" name="圆角矩形 6"/>
          <p:cNvSpPr/>
          <p:nvPr/>
        </p:nvSpPr>
        <p:spPr>
          <a:xfrm>
            <a:off x="413878" y="1019284"/>
            <a:ext cx="3177540" cy="490220"/>
          </a:xfrm>
          <a:prstGeom prst="roundRect">
            <a:avLst>
              <a:gd name="adj" fmla="val 37046"/>
            </a:avLst>
          </a:prstGeom>
          <a:gradFill>
            <a:gsLst>
              <a:gs pos="53000">
                <a:srgbClr val="024282"/>
              </a:gs>
              <a:gs pos="95000">
                <a:srgbClr val="024282">
                  <a:alpha val="0"/>
                </a:srgbClr>
              </a:gs>
              <a:gs pos="0">
                <a:srgbClr val="024282"/>
              </a:gs>
            </a:gsLst>
            <a:lin ang="20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567834" y="1064339"/>
            <a:ext cx="31822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2400" b="1">
                <a:solidFill>
                  <a:srgbClr val="A5353A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mic Sans MS" panose="030F0702030302020204" pitchFamily="66" charset="0"/>
              </a:rPr>
              <a:t>标准仙人掌图表示法</a:t>
            </a:r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21FAE165-19F5-AA33-CDC5-627F63290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7</a:t>
            </a:fld>
            <a:endParaRPr lang="zh-CN" altLang="en-US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675AEE7C-C164-14AE-A21B-9790802C45A6}"/>
              </a:ext>
            </a:extLst>
          </p:cNvPr>
          <p:cNvGrpSpPr/>
          <p:nvPr/>
        </p:nvGrpSpPr>
        <p:grpSpPr>
          <a:xfrm>
            <a:off x="333765" y="6374619"/>
            <a:ext cx="2288948" cy="377531"/>
            <a:chOff x="303233" y="6426034"/>
            <a:chExt cx="2288948" cy="377531"/>
          </a:xfrm>
        </p:grpSpPr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9418F9E6-E260-60F7-E8EC-E817E82AEE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-4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0000"/>
            <a:stretch>
              <a:fillRect/>
            </a:stretch>
          </p:blipFill>
          <p:spPr>
            <a:xfrm>
              <a:off x="303233" y="6434232"/>
              <a:ext cx="1087067" cy="369333"/>
            </a:xfrm>
            <a:prstGeom prst="rect">
              <a:avLst/>
            </a:prstGeom>
          </p:spPr>
        </p:pic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BC7B457F-4F4D-B200-66E8-FF53F6F556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-4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>
              <a:fillRect/>
            </a:stretch>
          </p:blipFill>
          <p:spPr>
            <a:xfrm>
              <a:off x="1505114" y="6426034"/>
              <a:ext cx="1087067" cy="369333"/>
            </a:xfrm>
            <a:prstGeom prst="rect">
              <a:avLst/>
            </a:prstGeom>
          </p:spPr>
        </p:pic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E2FB7367-D594-AD02-8544-861B69F815BC}"/>
              </a:ext>
            </a:extLst>
          </p:cNvPr>
          <p:cNvSpPr txBox="1"/>
          <p:nvPr/>
        </p:nvSpPr>
        <p:spPr>
          <a:xfrm>
            <a:off x="6316717" y="3955239"/>
            <a:ext cx="5598858" cy="17113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latin typeface="Comic Sans MS" panose="030F0702030302020204" pitchFamily="66" charset="0"/>
              </a:rPr>
              <a:t>a</a:t>
            </a:r>
            <a:r>
              <a:rPr lang="zh-CN" altLang="en-US" b="1" dirty="0">
                <a:latin typeface="Comic Sans MS" panose="030F0702030302020204" pitchFamily="66" charset="0"/>
              </a:rPr>
              <a:t>）分析</a:t>
            </a:r>
            <a:r>
              <a:rPr lang="en-US" altLang="zh-CN" b="1" dirty="0">
                <a:latin typeface="Comic Sans MS" panose="030F0702030302020204" pitchFamily="66" charset="0"/>
              </a:rPr>
              <a:t>P</a:t>
            </a:r>
            <a:r>
              <a:rPr lang="zh-CN" altLang="en-US" b="1" dirty="0">
                <a:latin typeface="Comic Sans MS" panose="030F0702030302020204" pitchFamily="66" charset="0"/>
              </a:rPr>
              <a:t>割与</a:t>
            </a:r>
            <a:r>
              <a:rPr lang="en-US" altLang="zh-CN" b="1" dirty="0">
                <a:latin typeface="Comic Sans MS" panose="030F0702030302020204" pitchFamily="66" charset="0"/>
              </a:rPr>
              <a:t>T</a:t>
            </a:r>
            <a:r>
              <a:rPr lang="zh-CN" altLang="en-US" b="1" dirty="0">
                <a:latin typeface="Comic Sans MS" panose="030F0702030302020204" pitchFamily="66" charset="0"/>
              </a:rPr>
              <a:t>割的性质，定义标准仙人掌图表示法，并给出构造算法</a:t>
            </a:r>
            <a:endParaRPr lang="en-US" altLang="zh-CN" b="1" dirty="0">
              <a:latin typeface="Comic Sans MS" panose="030F0702030302020204" pitchFamily="66" charset="0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Comic Sans MS" panose="030F0702030302020204" pitchFamily="66" charset="0"/>
              </a:rPr>
              <a:t>b</a:t>
            </a:r>
            <a:r>
              <a:rPr lang="zh-CN" altLang="en-US" b="1" dirty="0">
                <a:latin typeface="Comic Sans MS" panose="030F0702030302020204" pitchFamily="66" charset="0"/>
              </a:rPr>
              <a:t>）设计仙人掌图表示法的标准化算法</a:t>
            </a:r>
            <a:endParaRPr lang="en-US" altLang="zh-CN" b="1" dirty="0">
              <a:latin typeface="Comic Sans MS" panose="030F0702030302020204" pitchFamily="66" charset="0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Comic Sans MS" panose="030F0702030302020204" pitchFamily="66" charset="0"/>
              </a:rPr>
              <a:t>c</a:t>
            </a:r>
            <a:r>
              <a:rPr lang="zh-CN" altLang="en-US" b="1" dirty="0">
                <a:latin typeface="Comic Sans MS" panose="030F0702030302020204" pitchFamily="66" charset="0"/>
              </a:rPr>
              <a:t>）完成代码验证</a:t>
            </a:r>
            <a:endParaRPr lang="en-US" altLang="zh-CN" b="1" dirty="0">
              <a:latin typeface="Comic Sans MS" panose="030F0702030302020204" pitchFamily="66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EDDFC13F-497D-6DA6-1BF1-EDE29981754E}"/>
              </a:ext>
            </a:extLst>
          </p:cNvPr>
          <p:cNvSpPr txBox="1"/>
          <p:nvPr/>
        </p:nvSpPr>
        <p:spPr>
          <a:xfrm>
            <a:off x="621873" y="1764168"/>
            <a:ext cx="71319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Comic Sans MS" panose="030F0702030302020204" pitchFamily="66" charset="0"/>
              </a:rPr>
              <a:t>本文发现：图的仙人掌图表示法不具有唯一性</a:t>
            </a:r>
            <a:endParaRPr lang="en-US" altLang="zh-CN" b="1" dirty="0">
              <a:latin typeface="Comic Sans MS" panose="030F0702030302020204" pitchFamily="66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11BC575-6F0E-F63B-C72A-965D55A9624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66542" y="955164"/>
            <a:ext cx="5687258" cy="2126802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1FFB719A-2664-915A-373F-4F3D19B368C5}"/>
              </a:ext>
            </a:extLst>
          </p:cNvPr>
          <p:cNvSpPr/>
          <p:nvPr/>
        </p:nvSpPr>
        <p:spPr>
          <a:xfrm>
            <a:off x="6632535" y="3087993"/>
            <a:ext cx="39561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Comic Sans MS" panose="030F0702030302020204" pitchFamily="66" charset="0"/>
                <a:cs typeface="Times New Roman" panose="02020603050405020304" pitchFamily="18" charset="0"/>
              </a:rPr>
              <a:t>图</a:t>
            </a:r>
            <a:r>
              <a:rPr lang="en-US" altLang="zh-CN" dirty="0">
                <a:latin typeface="Comic Sans MS" panose="030F0702030302020204" pitchFamily="66" charset="0"/>
                <a:cs typeface="Times New Roman" panose="02020603050405020304" pitchFamily="18" charset="0"/>
              </a:rPr>
              <a:t>8</a:t>
            </a:r>
            <a:r>
              <a:rPr lang="zh-CN" altLang="en-US" dirty="0">
                <a:latin typeface="Comic Sans MS" panose="030F0702030302020204" pitchFamily="66" charset="0"/>
                <a:cs typeface="Times New Roman" panose="02020603050405020304" pitchFamily="18" charset="0"/>
              </a:rPr>
              <a:t>：仙人掌图表示法的不唯一性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9D95641D-EF48-B241-5BA2-273218DC799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8385" y="2388164"/>
            <a:ext cx="4578778" cy="2719321"/>
          </a:xfrm>
          <a:prstGeom prst="rect">
            <a:avLst/>
          </a:prstGeom>
        </p:spPr>
      </p:pic>
      <p:sp>
        <p:nvSpPr>
          <p:cNvPr id="30" name="矩形 29">
            <a:extLst>
              <a:ext uri="{FF2B5EF4-FFF2-40B4-BE49-F238E27FC236}">
                <a16:creationId xmlns:a16="http://schemas.microsoft.com/office/drawing/2014/main" id="{668980FD-C5A0-661F-CA11-6E4E57A74E4B}"/>
              </a:ext>
            </a:extLst>
          </p:cNvPr>
          <p:cNvSpPr/>
          <p:nvPr/>
        </p:nvSpPr>
        <p:spPr>
          <a:xfrm>
            <a:off x="1772050" y="5247651"/>
            <a:ext cx="39561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Comic Sans MS" panose="030F0702030302020204" pitchFamily="66" charset="0"/>
                <a:cs typeface="Times New Roman" panose="02020603050405020304" pitchFamily="18" charset="0"/>
              </a:rPr>
              <a:t>图</a:t>
            </a:r>
            <a:r>
              <a:rPr lang="en-US" altLang="zh-CN" dirty="0">
                <a:latin typeface="Comic Sans MS" panose="030F0702030302020204" pitchFamily="66" charset="0"/>
                <a:cs typeface="Times New Roman" panose="02020603050405020304" pitchFamily="18" charset="0"/>
              </a:rPr>
              <a:t>9</a:t>
            </a:r>
            <a:r>
              <a:rPr lang="zh-CN" altLang="en-US" dirty="0">
                <a:latin typeface="Comic Sans MS" panose="030F0702030302020204" pitchFamily="66" charset="0"/>
                <a:cs typeface="Times New Roman" panose="02020603050405020304" pitchFamily="18" charset="0"/>
              </a:rPr>
              <a:t>：核心代码</a:t>
            </a:r>
          </a:p>
        </p:txBody>
      </p:sp>
    </p:spTree>
    <p:extLst>
      <p:ext uri="{BB962C8B-B14F-4D97-AF65-F5344CB8AC3E}">
        <p14:creationId xmlns:p14="http://schemas.microsoft.com/office/powerpoint/2010/main" val="360853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7014"/>
    </mc:Choice>
    <mc:Fallback xmlns="">
      <p:transition advTm="77014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90F257-BA5E-FE03-3C7A-C053E21142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AC4969BB-B2D7-6CE3-B023-B6073B5F30B2}"/>
              </a:ext>
            </a:extLst>
          </p:cNvPr>
          <p:cNvGrpSpPr/>
          <p:nvPr/>
        </p:nvGrpSpPr>
        <p:grpSpPr>
          <a:xfrm>
            <a:off x="335361" y="116633"/>
            <a:ext cx="629872" cy="612768"/>
            <a:chOff x="3070727" y="196457"/>
            <a:chExt cx="692047" cy="673255"/>
          </a:xfrm>
        </p:grpSpPr>
        <p:sp>
          <p:nvSpPr>
            <p:cNvPr id="5" name="平行四边形 4">
              <a:extLst>
                <a:ext uri="{FF2B5EF4-FFF2-40B4-BE49-F238E27FC236}">
                  <a16:creationId xmlns:a16="http://schemas.microsoft.com/office/drawing/2014/main" id="{07ABDDA4-7BD7-316C-999E-B3C01D3680FE}"/>
                </a:ext>
              </a:extLst>
            </p:cNvPr>
            <p:cNvSpPr/>
            <p:nvPr/>
          </p:nvSpPr>
          <p:spPr>
            <a:xfrm>
              <a:off x="3070727" y="196457"/>
              <a:ext cx="629587" cy="612775"/>
            </a:xfrm>
            <a:prstGeom prst="parallelogram">
              <a:avLst/>
            </a:prstGeom>
            <a:solidFill>
              <a:srgbClr val="024282"/>
            </a:solidFill>
            <a:ln>
              <a:solidFill>
                <a:srgbClr val="024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" name="平行四边形 5">
              <a:extLst>
                <a:ext uri="{FF2B5EF4-FFF2-40B4-BE49-F238E27FC236}">
                  <a16:creationId xmlns:a16="http://schemas.microsoft.com/office/drawing/2014/main" id="{ECD3BB82-8E1D-2DF6-4339-7840D4E2E2F4}"/>
                </a:ext>
              </a:extLst>
            </p:cNvPr>
            <p:cNvSpPr/>
            <p:nvPr/>
          </p:nvSpPr>
          <p:spPr>
            <a:xfrm>
              <a:off x="3133187" y="256937"/>
              <a:ext cx="629587" cy="612775"/>
            </a:xfrm>
            <a:prstGeom prst="parallelogram">
              <a:avLst/>
            </a:prstGeom>
            <a:noFill/>
            <a:ln>
              <a:solidFill>
                <a:srgbClr val="024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AB3FD5D4-18B6-1BAA-0CFD-23CD0651815D}"/>
              </a:ext>
            </a:extLst>
          </p:cNvPr>
          <p:cNvCxnSpPr/>
          <p:nvPr/>
        </p:nvCxnSpPr>
        <p:spPr>
          <a:xfrm>
            <a:off x="367840" y="809674"/>
            <a:ext cx="11488800" cy="0"/>
          </a:xfrm>
          <a:prstGeom prst="line">
            <a:avLst/>
          </a:prstGeom>
          <a:ln w="9525">
            <a:solidFill>
              <a:srgbClr val="024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占位符 5">
            <a:extLst>
              <a:ext uri="{FF2B5EF4-FFF2-40B4-BE49-F238E27FC236}">
                <a16:creationId xmlns:a16="http://schemas.microsoft.com/office/drawing/2014/main" id="{CE24C31D-C089-F7EE-5116-9B8D348EB70A}"/>
              </a:ext>
            </a:extLst>
          </p:cNvPr>
          <p:cNvSpPr txBox="1"/>
          <p:nvPr/>
        </p:nvSpPr>
        <p:spPr>
          <a:xfrm>
            <a:off x="1127448" y="287867"/>
            <a:ext cx="6966685" cy="51886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 kern="1200">
                <a:solidFill>
                  <a:srgbClr val="02428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/>
              <a:t>方法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2428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设计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24282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CAE89712-B3BD-2003-1D87-108C21818DB7}"/>
              </a:ext>
            </a:extLst>
          </p:cNvPr>
          <p:cNvGrpSpPr/>
          <p:nvPr/>
        </p:nvGrpSpPr>
        <p:grpSpPr>
          <a:xfrm>
            <a:off x="9789771" y="116632"/>
            <a:ext cx="2002681" cy="653635"/>
            <a:chOff x="4577198" y="569640"/>
            <a:chExt cx="4630146" cy="1511186"/>
          </a:xfrm>
        </p:grpSpPr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58B8A447-DA4F-F02D-4CC9-53217D970E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4577198" y="569640"/>
              <a:ext cx="1502034" cy="1502032"/>
            </a:xfrm>
            <a:prstGeom prst="rect">
              <a:avLst/>
            </a:prstGeom>
          </p:spPr>
        </p:pic>
        <p:pic>
          <p:nvPicPr>
            <p:cNvPr id="27" name="图片 26">
              <a:extLst>
                <a:ext uri="{FF2B5EF4-FFF2-40B4-BE49-F238E27FC236}">
                  <a16:creationId xmlns:a16="http://schemas.microsoft.com/office/drawing/2014/main" id="{263D93D0-FD47-632A-32D5-929ED0B2C3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6231115" y="678128"/>
              <a:ext cx="2896734" cy="898085"/>
            </a:xfrm>
            <a:prstGeom prst="rect">
              <a:avLst/>
            </a:prstGeom>
          </p:spPr>
        </p:pic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F3F4B990-E6CC-E9F3-51BC-0B91F0BF4BFD}"/>
                </a:ext>
              </a:extLst>
            </p:cNvPr>
            <p:cNvSpPr/>
            <p:nvPr/>
          </p:nvSpPr>
          <p:spPr>
            <a:xfrm>
              <a:off x="6079234" y="1580645"/>
              <a:ext cx="3128110" cy="5001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044396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JILIN UNIVERSITY</a:t>
              </a:r>
            </a:p>
          </p:txBody>
        </p:sp>
      </p:grpSp>
      <p:sp>
        <p:nvSpPr>
          <p:cNvPr id="41" name="圆角矩形 6">
            <a:extLst>
              <a:ext uri="{FF2B5EF4-FFF2-40B4-BE49-F238E27FC236}">
                <a16:creationId xmlns:a16="http://schemas.microsoft.com/office/drawing/2014/main" id="{D4FEA95A-A7D0-EF71-6D12-BF836AA6916C}"/>
              </a:ext>
            </a:extLst>
          </p:cNvPr>
          <p:cNvSpPr/>
          <p:nvPr/>
        </p:nvSpPr>
        <p:spPr>
          <a:xfrm>
            <a:off x="413878" y="1019284"/>
            <a:ext cx="3177540" cy="490220"/>
          </a:xfrm>
          <a:prstGeom prst="roundRect">
            <a:avLst>
              <a:gd name="adj" fmla="val 37046"/>
            </a:avLst>
          </a:prstGeom>
          <a:gradFill>
            <a:gsLst>
              <a:gs pos="53000">
                <a:srgbClr val="024282"/>
              </a:gs>
              <a:gs pos="95000">
                <a:srgbClr val="024282">
                  <a:alpha val="0"/>
                </a:srgbClr>
              </a:gs>
              <a:gs pos="0">
                <a:srgbClr val="024282"/>
              </a:gs>
            </a:gsLst>
            <a:lin ang="20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00310067-0DCF-9401-7899-8FED12CE4140}"/>
              </a:ext>
            </a:extLst>
          </p:cNvPr>
          <p:cNvSpPr txBox="1"/>
          <p:nvPr/>
        </p:nvSpPr>
        <p:spPr>
          <a:xfrm>
            <a:off x="567834" y="1064339"/>
            <a:ext cx="31822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2400" b="1">
                <a:solidFill>
                  <a:srgbClr val="A5353A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mic Sans MS" panose="030F0702030302020204" pitchFamily="66" charset="0"/>
              </a:rPr>
              <a:t>最小割数量敏感度分析</a:t>
            </a:r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62CE6F82-7C57-697E-70AF-2D6894D74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8</a:t>
            </a:fld>
            <a:endParaRPr lang="zh-CN" altLang="en-US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83F92DCD-1819-A8DA-3BF8-2D94502CB323}"/>
              </a:ext>
            </a:extLst>
          </p:cNvPr>
          <p:cNvGrpSpPr/>
          <p:nvPr/>
        </p:nvGrpSpPr>
        <p:grpSpPr>
          <a:xfrm>
            <a:off x="333765" y="6374619"/>
            <a:ext cx="2288948" cy="377531"/>
            <a:chOff x="303233" y="6426034"/>
            <a:chExt cx="2288948" cy="377531"/>
          </a:xfrm>
        </p:grpSpPr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B7950C08-1125-B37E-3114-3C8E7CED0A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-4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0000"/>
            <a:stretch>
              <a:fillRect/>
            </a:stretch>
          </p:blipFill>
          <p:spPr>
            <a:xfrm>
              <a:off x="303233" y="6434232"/>
              <a:ext cx="1087067" cy="369333"/>
            </a:xfrm>
            <a:prstGeom prst="rect">
              <a:avLst/>
            </a:prstGeom>
          </p:spPr>
        </p:pic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C0D9FA74-25F5-33A5-63D7-F3F160A7BC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-4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>
              <a:fillRect/>
            </a:stretch>
          </p:blipFill>
          <p:spPr>
            <a:xfrm>
              <a:off x="1505114" y="6426034"/>
              <a:ext cx="1087067" cy="369333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8418AD65-49A5-8EDD-87E9-5883F60FB6E6}"/>
                  </a:ext>
                </a:extLst>
              </p:cNvPr>
              <p:cNvSpPr txBox="1"/>
              <p:nvPr/>
            </p:nvSpPr>
            <p:spPr>
              <a:xfrm>
                <a:off x="1634656" y="1812083"/>
                <a:ext cx="3605802" cy="14773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zh-CN" altLang="en-US" b="1" dirty="0">
                    <a:latin typeface="Comic Sans MS" panose="030F0702030302020204" pitchFamily="66" charset="0"/>
                  </a:rPr>
                  <a:t>给出高敏感度边相邻图的构造</a:t>
                </a:r>
                <a:endParaRPr lang="en-US" altLang="zh-CN" b="1" dirty="0">
                  <a:latin typeface="Comic Sans MS" panose="030F0702030302020204" pitchFamily="66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zh-CN" altLang="en-US" b="1" dirty="0">
                    <a:latin typeface="Comic Sans MS" panose="030F0702030302020204" pitchFamily="66" charset="0"/>
                  </a:rPr>
                  <a:t>基于仙人掌图表示法的结构定量分析敏感度</a:t>
                </a:r>
                <a:endParaRPr lang="en-US" altLang="zh-CN" b="1" dirty="0">
                  <a:latin typeface="Comic Sans MS" panose="030F0702030302020204" pitchFamily="66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zh-CN" altLang="en-US" b="1" dirty="0">
                    <a:latin typeface="Comic Sans MS" panose="030F0702030302020204" pitchFamily="66" charset="0"/>
                  </a:rPr>
                  <a:t>基于原图最小割数量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1" i="1" dirty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𝑮</m:t>
                        </m:r>
                      </m:sub>
                    </m:sSub>
                  </m:oMath>
                </a14:m>
                <a:r>
                  <a:rPr lang="zh-CN" altLang="en-US" b="1" dirty="0">
                    <a:latin typeface="Comic Sans MS" panose="030F0702030302020204" pitchFamily="66" charset="0"/>
                  </a:rPr>
                  <a:t>定量分析敏感度</a:t>
                </a:r>
                <a:endParaRPr lang="en-US" altLang="zh-CN" b="1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8418AD65-49A5-8EDD-87E9-5883F60FB6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4656" y="1812083"/>
                <a:ext cx="3605802" cy="1477328"/>
              </a:xfrm>
              <a:prstGeom prst="rect">
                <a:avLst/>
              </a:prstGeom>
              <a:blipFill>
                <a:blip r:embed="rId7"/>
                <a:stretch>
                  <a:fillRect l="-1014" t="-2058" b="-53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D50F53FE-47C0-9973-C950-E96CD9549BC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82508" y="1310217"/>
            <a:ext cx="4449072" cy="1859792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6F24E426-A377-1360-8321-064308CF55A7}"/>
              </a:ext>
            </a:extLst>
          </p:cNvPr>
          <p:cNvSpPr/>
          <p:nvPr/>
        </p:nvSpPr>
        <p:spPr>
          <a:xfrm>
            <a:off x="7313605" y="3293213"/>
            <a:ext cx="39561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Comic Sans MS" panose="030F0702030302020204" pitchFamily="66" charset="0"/>
                <a:cs typeface="Times New Roman" panose="02020603050405020304" pitchFamily="18" charset="0"/>
              </a:rPr>
              <a:t>图</a:t>
            </a:r>
            <a:r>
              <a:rPr lang="en-US" altLang="zh-CN" dirty="0">
                <a:latin typeface="Comic Sans MS" panose="030F0702030302020204" pitchFamily="66" charset="0"/>
                <a:cs typeface="Times New Roman" panose="02020603050405020304" pitchFamily="18" charset="0"/>
              </a:rPr>
              <a:t>10</a:t>
            </a:r>
            <a:r>
              <a:rPr lang="zh-CN" altLang="en-US" dirty="0">
                <a:latin typeface="Comic Sans MS" panose="030F0702030302020204" pitchFamily="66" charset="0"/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latin typeface="Comic Sans MS" panose="030F0702030302020204" pitchFamily="66" charset="0"/>
                <a:cs typeface="Times New Roman" panose="02020603050405020304" pitchFamily="18" charset="0"/>
              </a:rPr>
              <a:t>n=6</a:t>
            </a:r>
            <a:r>
              <a:rPr lang="zh-CN" altLang="en-US" dirty="0">
                <a:latin typeface="Comic Sans MS" panose="030F0702030302020204" pitchFamily="66" charset="0"/>
                <a:cs typeface="Times New Roman" panose="02020603050405020304" pitchFamily="18" charset="0"/>
              </a:rPr>
              <a:t>时的构造示例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0A3A776D-DC9A-777E-84AE-4AE9F325C29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3792" y="3962502"/>
            <a:ext cx="6369377" cy="698536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BF8EDE2E-2FD8-834E-E0CB-63C9B1BEAE1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06160" y="4065154"/>
            <a:ext cx="2908449" cy="685835"/>
          </a:xfrm>
          <a:prstGeom prst="rect">
            <a:avLst/>
          </a:prstGeom>
        </p:spPr>
      </p:pic>
      <p:sp>
        <p:nvSpPr>
          <p:cNvPr id="30" name="矩形 29">
            <a:extLst>
              <a:ext uri="{FF2B5EF4-FFF2-40B4-BE49-F238E27FC236}">
                <a16:creationId xmlns:a16="http://schemas.microsoft.com/office/drawing/2014/main" id="{B53B1E15-671F-325E-0011-B2C3DF72F45F}"/>
              </a:ext>
            </a:extLst>
          </p:cNvPr>
          <p:cNvSpPr/>
          <p:nvPr/>
        </p:nvSpPr>
        <p:spPr>
          <a:xfrm>
            <a:off x="999249" y="5091873"/>
            <a:ext cx="48642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Comic Sans MS" panose="030F0702030302020204" pitchFamily="66" charset="0"/>
                <a:cs typeface="Times New Roman" panose="02020603050405020304" pitchFamily="18" charset="0"/>
              </a:rPr>
              <a:t>图</a:t>
            </a:r>
            <a:r>
              <a:rPr lang="en-US" altLang="zh-CN" dirty="0">
                <a:latin typeface="Comic Sans MS" panose="030F0702030302020204" pitchFamily="66" charset="0"/>
                <a:cs typeface="Times New Roman" panose="02020603050405020304" pitchFamily="18" charset="0"/>
              </a:rPr>
              <a:t>11</a:t>
            </a:r>
            <a:r>
              <a:rPr lang="zh-CN" altLang="en-US" dirty="0">
                <a:latin typeface="Comic Sans MS" panose="030F0702030302020204" pitchFamily="66" charset="0"/>
                <a:cs typeface="Times New Roman" panose="02020603050405020304" pitchFamily="18" charset="0"/>
              </a:rPr>
              <a:t>：基于仙人掌图表示法的敏感度分析结果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A0898907-4E14-1585-C13D-DA6F9312C93E}"/>
                  </a:ext>
                </a:extLst>
              </p:cNvPr>
              <p:cNvSpPr/>
              <p:nvPr/>
            </p:nvSpPr>
            <p:spPr>
              <a:xfrm>
                <a:off x="6914186" y="5091873"/>
                <a:ext cx="395613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图</a:t>
                </a:r>
                <a:r>
                  <a:rPr lang="en-US" altLang="zh-CN" dirty="0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11</a:t>
                </a:r>
                <a:r>
                  <a:rPr lang="zh-CN" altLang="en-US" dirty="0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：基于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zh-CN" altLang="en-US" dirty="0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的敏感度分析结果</a:t>
                </a:r>
              </a:p>
            </p:txBody>
          </p:sp>
        </mc:Choice>
        <mc:Fallback xmlns="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A0898907-4E14-1585-C13D-DA6F9312C9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4186" y="5091873"/>
                <a:ext cx="3956130" cy="369332"/>
              </a:xfrm>
              <a:prstGeom prst="rect">
                <a:avLst/>
              </a:prstGeom>
              <a:blipFill>
                <a:blip r:embed="rId11"/>
                <a:stretch>
                  <a:fillRect l="-1233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4127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7014"/>
    </mc:Choice>
    <mc:Fallback xmlns="">
      <p:transition advTm="77014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156BCC-1AC5-A2F3-2292-571DD29A7C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94CDBFC6-006C-552F-4E7E-773114B59370}"/>
              </a:ext>
            </a:extLst>
          </p:cNvPr>
          <p:cNvSpPr/>
          <p:nvPr/>
        </p:nvSpPr>
        <p:spPr>
          <a:xfrm>
            <a:off x="7938349" y="1857635"/>
            <a:ext cx="3234701" cy="3895492"/>
          </a:xfrm>
          <a:prstGeom prst="roundRect">
            <a:avLst/>
          </a:prstGeom>
          <a:solidFill>
            <a:srgbClr val="E4EEF8"/>
          </a:solidFill>
          <a:ln w="28575">
            <a:solidFill>
              <a:srgbClr val="2065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9195A912-1574-45DA-60D0-C7AF081DA73D}"/>
              </a:ext>
            </a:extLst>
          </p:cNvPr>
          <p:cNvSpPr/>
          <p:nvPr/>
        </p:nvSpPr>
        <p:spPr>
          <a:xfrm>
            <a:off x="4500760" y="1853113"/>
            <a:ext cx="3234701" cy="3895492"/>
          </a:xfrm>
          <a:prstGeom prst="roundRect">
            <a:avLst/>
          </a:prstGeom>
          <a:solidFill>
            <a:srgbClr val="E4EEF8"/>
          </a:solidFill>
          <a:ln w="28575">
            <a:solidFill>
              <a:srgbClr val="2065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1FE0DD55-9689-CD82-D74A-DEFF7F8D4249}"/>
              </a:ext>
            </a:extLst>
          </p:cNvPr>
          <p:cNvSpPr/>
          <p:nvPr/>
        </p:nvSpPr>
        <p:spPr>
          <a:xfrm>
            <a:off x="1063171" y="1853113"/>
            <a:ext cx="3234701" cy="3895492"/>
          </a:xfrm>
          <a:prstGeom prst="roundRect">
            <a:avLst/>
          </a:prstGeom>
          <a:solidFill>
            <a:srgbClr val="E4EEF8"/>
          </a:solidFill>
          <a:ln w="28575">
            <a:solidFill>
              <a:srgbClr val="2065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F8BA31C2-934E-9F2E-5C35-2397D6F2993F}"/>
              </a:ext>
            </a:extLst>
          </p:cNvPr>
          <p:cNvGrpSpPr/>
          <p:nvPr/>
        </p:nvGrpSpPr>
        <p:grpSpPr>
          <a:xfrm>
            <a:off x="335361" y="116633"/>
            <a:ext cx="629872" cy="612768"/>
            <a:chOff x="3070727" y="196457"/>
            <a:chExt cx="692047" cy="673255"/>
          </a:xfrm>
        </p:grpSpPr>
        <p:sp>
          <p:nvSpPr>
            <p:cNvPr id="5" name="平行四边形 4">
              <a:extLst>
                <a:ext uri="{FF2B5EF4-FFF2-40B4-BE49-F238E27FC236}">
                  <a16:creationId xmlns:a16="http://schemas.microsoft.com/office/drawing/2014/main" id="{18D19769-C676-ADBC-76BA-7A644D845386}"/>
                </a:ext>
              </a:extLst>
            </p:cNvPr>
            <p:cNvSpPr/>
            <p:nvPr/>
          </p:nvSpPr>
          <p:spPr>
            <a:xfrm>
              <a:off x="3070727" y="196457"/>
              <a:ext cx="629587" cy="612775"/>
            </a:xfrm>
            <a:prstGeom prst="parallelogram">
              <a:avLst/>
            </a:prstGeom>
            <a:solidFill>
              <a:srgbClr val="024282"/>
            </a:solidFill>
            <a:ln>
              <a:solidFill>
                <a:srgbClr val="024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" name="平行四边形 5">
              <a:extLst>
                <a:ext uri="{FF2B5EF4-FFF2-40B4-BE49-F238E27FC236}">
                  <a16:creationId xmlns:a16="http://schemas.microsoft.com/office/drawing/2014/main" id="{16C66053-F5D3-98DF-8F77-226787083A62}"/>
                </a:ext>
              </a:extLst>
            </p:cNvPr>
            <p:cNvSpPr/>
            <p:nvPr/>
          </p:nvSpPr>
          <p:spPr>
            <a:xfrm>
              <a:off x="3133187" y="256937"/>
              <a:ext cx="629587" cy="612775"/>
            </a:xfrm>
            <a:prstGeom prst="parallelogram">
              <a:avLst/>
            </a:prstGeom>
            <a:noFill/>
            <a:ln>
              <a:solidFill>
                <a:srgbClr val="024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BEC23658-CE66-6B84-000F-BA638859EBBD}"/>
              </a:ext>
            </a:extLst>
          </p:cNvPr>
          <p:cNvCxnSpPr/>
          <p:nvPr/>
        </p:nvCxnSpPr>
        <p:spPr>
          <a:xfrm>
            <a:off x="367840" y="809674"/>
            <a:ext cx="11488800" cy="0"/>
          </a:xfrm>
          <a:prstGeom prst="line">
            <a:avLst/>
          </a:prstGeom>
          <a:ln w="9525">
            <a:solidFill>
              <a:srgbClr val="024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占位符 5">
            <a:extLst>
              <a:ext uri="{FF2B5EF4-FFF2-40B4-BE49-F238E27FC236}">
                <a16:creationId xmlns:a16="http://schemas.microsoft.com/office/drawing/2014/main" id="{2A84E2A9-4DA0-C884-FF46-B75EED800C82}"/>
              </a:ext>
            </a:extLst>
          </p:cNvPr>
          <p:cNvSpPr txBox="1"/>
          <p:nvPr/>
        </p:nvSpPr>
        <p:spPr>
          <a:xfrm>
            <a:off x="1127448" y="287867"/>
            <a:ext cx="6966685" cy="51886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 kern="1200">
                <a:solidFill>
                  <a:srgbClr val="024282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/>
              <a:t>方法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2428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设计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24282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3ACF497F-2595-BA79-691D-5932D79BDA3B}"/>
              </a:ext>
            </a:extLst>
          </p:cNvPr>
          <p:cNvGrpSpPr/>
          <p:nvPr/>
        </p:nvGrpSpPr>
        <p:grpSpPr>
          <a:xfrm>
            <a:off x="9789771" y="116632"/>
            <a:ext cx="2002681" cy="653635"/>
            <a:chOff x="4577198" y="569640"/>
            <a:chExt cx="4630146" cy="1511186"/>
          </a:xfrm>
        </p:grpSpPr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A31EB3D7-C24A-61A5-AB49-3CDC3E32D9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4577198" y="569640"/>
              <a:ext cx="1502034" cy="1502032"/>
            </a:xfrm>
            <a:prstGeom prst="rect">
              <a:avLst/>
            </a:prstGeom>
          </p:spPr>
        </p:pic>
        <p:pic>
          <p:nvPicPr>
            <p:cNvPr id="27" name="图片 26">
              <a:extLst>
                <a:ext uri="{FF2B5EF4-FFF2-40B4-BE49-F238E27FC236}">
                  <a16:creationId xmlns:a16="http://schemas.microsoft.com/office/drawing/2014/main" id="{4246EB45-817E-87FA-8CDE-A7AAD5058EB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6231115" y="678128"/>
              <a:ext cx="2896734" cy="898085"/>
            </a:xfrm>
            <a:prstGeom prst="rect">
              <a:avLst/>
            </a:prstGeom>
          </p:spPr>
        </p:pic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911079C0-46E1-3DB6-0035-E0D461EA05E7}"/>
                </a:ext>
              </a:extLst>
            </p:cNvPr>
            <p:cNvSpPr/>
            <p:nvPr/>
          </p:nvSpPr>
          <p:spPr>
            <a:xfrm>
              <a:off x="6079234" y="1580645"/>
              <a:ext cx="3128110" cy="5001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044396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JILIN UNIVERSITY</a:t>
              </a:r>
            </a:p>
          </p:txBody>
        </p:sp>
      </p:grpSp>
      <p:sp>
        <p:nvSpPr>
          <p:cNvPr id="41" name="圆角矩形 6">
            <a:extLst>
              <a:ext uri="{FF2B5EF4-FFF2-40B4-BE49-F238E27FC236}">
                <a16:creationId xmlns:a16="http://schemas.microsoft.com/office/drawing/2014/main" id="{F8E641B5-7ED6-3248-B1D4-BF6FCE79B49E}"/>
              </a:ext>
            </a:extLst>
          </p:cNvPr>
          <p:cNvSpPr/>
          <p:nvPr/>
        </p:nvSpPr>
        <p:spPr>
          <a:xfrm>
            <a:off x="413878" y="1019284"/>
            <a:ext cx="3177540" cy="490220"/>
          </a:xfrm>
          <a:prstGeom prst="roundRect">
            <a:avLst>
              <a:gd name="adj" fmla="val 37046"/>
            </a:avLst>
          </a:prstGeom>
          <a:gradFill>
            <a:gsLst>
              <a:gs pos="53000">
                <a:srgbClr val="024282"/>
              </a:gs>
              <a:gs pos="95000">
                <a:srgbClr val="024282">
                  <a:alpha val="0"/>
                </a:srgbClr>
              </a:gs>
              <a:gs pos="0">
                <a:srgbClr val="024282"/>
              </a:gs>
            </a:gsLst>
            <a:lin ang="20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084573C1-4165-B475-4783-7C2722D8156D}"/>
              </a:ext>
            </a:extLst>
          </p:cNvPr>
          <p:cNvSpPr txBox="1"/>
          <p:nvPr/>
        </p:nvSpPr>
        <p:spPr>
          <a:xfrm>
            <a:off x="567834" y="1064339"/>
            <a:ext cx="31822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2400" b="1">
                <a:solidFill>
                  <a:srgbClr val="A5353A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mic Sans MS" panose="030F0702030302020204" pitchFamily="66" charset="0"/>
              </a:rPr>
              <a:t>差分隐私最小割算法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5DF8CBD4-4E5A-5473-9AE6-9E292AE7B93F}"/>
                  </a:ext>
                </a:extLst>
              </p:cNvPr>
              <p:cNvSpPr txBox="1"/>
              <p:nvPr/>
            </p:nvSpPr>
            <p:spPr>
              <a:xfrm>
                <a:off x="1266059" y="2306732"/>
                <a:ext cx="2744689" cy="19311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b="1" dirty="0">
                    <a:latin typeface="Comic Sans MS" panose="030F0702030302020204" pitchFamily="66" charset="0"/>
                  </a:rPr>
                  <a:t>基于差分隐私图的算法</a:t>
                </a:r>
                <a:endParaRPr lang="en-US" altLang="zh-CN" b="1" dirty="0">
                  <a:latin typeface="Comic Sans MS" panose="030F0702030302020204" pitchFamily="66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dirty="0">
                    <a:latin typeface="Comic Sans MS" panose="030F0702030302020204" pitchFamily="66" charset="0"/>
                  </a:rPr>
                  <a:t>发布差分隐私图后枚举割</a:t>
                </a:r>
                <a:endParaRPr lang="en-US" altLang="zh-CN" dirty="0">
                  <a:latin typeface="Comic Sans MS" panose="030F0702030302020204" pitchFamily="66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dirty="0">
                    <a:latin typeface="Comic Sans MS" panose="030F0702030302020204" pitchFamily="66" charset="0"/>
                  </a:rPr>
                  <a:t>近似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误差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为</m:t>
                    </m:r>
                    <m:acc>
                      <m:accPr>
                        <m:chr m:val="̃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𝑛𝑚</m:t>
                            </m:r>
                          </m:e>
                        </m:rad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𝜀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5DF8CBD4-4E5A-5473-9AE6-9E292AE7B9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6059" y="2306732"/>
                <a:ext cx="2744689" cy="1931170"/>
              </a:xfrm>
              <a:prstGeom prst="rect">
                <a:avLst/>
              </a:prstGeom>
              <a:blipFill>
                <a:blip r:embed="rId5"/>
                <a:stretch>
                  <a:fillRect l="-2000" b="-12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ABC0B85C-E784-A270-2825-960C64D8A964}"/>
                  </a:ext>
                </a:extLst>
              </p:cNvPr>
              <p:cNvSpPr txBox="1"/>
              <p:nvPr/>
            </p:nvSpPr>
            <p:spPr>
              <a:xfrm>
                <a:off x="4766574" y="2306732"/>
                <a:ext cx="2814638" cy="23677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b="1" dirty="0">
                    <a:latin typeface="Comic Sans MS" panose="030F0702030302020204" pitchFamily="66" charset="0"/>
                  </a:rPr>
                  <a:t>基于</a:t>
                </a:r>
                <a:r>
                  <a:rPr lang="en-US" altLang="zh-CN" b="1" dirty="0">
                    <a:latin typeface="Comic Sans MS" panose="030F0702030302020204" pitchFamily="66" charset="0"/>
                  </a:rPr>
                  <a:t>k</a:t>
                </a:r>
                <a:r>
                  <a:rPr lang="zh-CN" altLang="en-US" b="1" dirty="0">
                    <a:latin typeface="Comic Sans MS" panose="030F0702030302020204" pitchFamily="66" charset="0"/>
                  </a:rPr>
                  <a:t>优选择机制的算法</a:t>
                </a:r>
                <a:endParaRPr lang="en-US" altLang="zh-CN" b="1" dirty="0">
                  <a:latin typeface="Comic Sans MS" panose="030F0702030302020204" pitchFamily="66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dirty="0">
                    <a:latin typeface="Comic Sans MS" panose="030F0702030302020204" pitchFamily="66" charset="0"/>
                  </a:rPr>
                  <a:t>枚举所有割后使用</a:t>
                </a:r>
                <a:r>
                  <a:rPr lang="en-US" altLang="zh-CN" dirty="0">
                    <a:latin typeface="Comic Sans MS" panose="030F0702030302020204" pitchFamily="66" charset="0"/>
                  </a:rPr>
                  <a:t>k</a:t>
                </a:r>
                <a:r>
                  <a:rPr lang="zh-CN" altLang="en-US" dirty="0">
                    <a:latin typeface="Comic Sans MS" panose="030F0702030302020204" pitchFamily="66" charset="0"/>
                  </a:rPr>
                  <a:t>优选择机制</a:t>
                </a:r>
                <a:endParaRPr lang="en-US" altLang="zh-CN" dirty="0">
                  <a:latin typeface="Comic Sans MS" panose="030F0702030302020204" pitchFamily="66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dirty="0">
                    <a:latin typeface="Comic Sans MS" panose="030F0702030302020204" pitchFamily="66" charset="0"/>
                  </a:rPr>
                  <a:t>近似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误差为</m:t>
                    </m:r>
                    <m:acc>
                      <m:accPr>
                        <m:chr m:val="̃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n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>
                    <a:latin typeface="Comic Sans MS" panose="030F0702030302020204" pitchFamily="66" charset="0"/>
                  </a:rPr>
                  <a:t>提供优化可能</a:t>
                </a:r>
                <a:endParaRPr lang="en-US" altLang="zh-CN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ABC0B85C-E784-A270-2825-960C64D8A9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6574" y="2306732"/>
                <a:ext cx="2814638" cy="2367764"/>
              </a:xfrm>
              <a:prstGeom prst="rect">
                <a:avLst/>
              </a:prstGeom>
              <a:blipFill>
                <a:blip r:embed="rId6"/>
                <a:stretch>
                  <a:fillRect l="-1948" b="-30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CDB0DC61-6C40-BEE8-4C7E-883E1BE8C2AE}"/>
                  </a:ext>
                </a:extLst>
              </p:cNvPr>
              <p:cNvSpPr txBox="1"/>
              <p:nvPr/>
            </p:nvSpPr>
            <p:spPr>
              <a:xfrm>
                <a:off x="8094133" y="2306732"/>
                <a:ext cx="2752543" cy="31553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b="1" dirty="0">
                    <a:latin typeface="Comic Sans MS" panose="030F0702030302020204" pitchFamily="66" charset="0"/>
                  </a:rPr>
                  <a:t>加法近似参数的优化</a:t>
                </a:r>
                <a:endParaRPr lang="en-US" altLang="zh-CN" b="1" dirty="0">
                  <a:latin typeface="Comic Sans MS" panose="030F0702030302020204" pitchFamily="66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dirty="0">
                    <a:latin typeface="Comic Sans MS" panose="030F0702030302020204" pitchFamily="66" charset="0"/>
                  </a:rPr>
                  <a:t>使用指数机制提高最小割的割值并应用</a:t>
                </a:r>
                <a:r>
                  <a:rPr lang="en-US" altLang="zh-CN" dirty="0">
                    <a:latin typeface="Comic Sans MS" panose="030F0702030302020204" pitchFamily="66" charset="0"/>
                  </a:rPr>
                  <a:t>Karger</a:t>
                </a:r>
                <a:r>
                  <a:rPr lang="zh-CN" altLang="en-US" dirty="0">
                    <a:latin typeface="Comic Sans MS" panose="030F0702030302020204" pitchFamily="66" charset="0"/>
                  </a:rPr>
                  <a:t>收缩算法缩小割的枚举范围，来降低</a:t>
                </a:r>
                <a:r>
                  <a:rPr lang="en-US" altLang="zh-CN" dirty="0">
                    <a:latin typeface="Comic Sans MS" panose="030F0702030302020204" pitchFamily="66" charset="0"/>
                  </a:rPr>
                  <a:t>k</a:t>
                </a:r>
                <a:r>
                  <a:rPr lang="zh-CN" altLang="en-US" dirty="0">
                    <a:latin typeface="Comic Sans MS" panose="030F0702030302020204" pitchFamily="66" charset="0"/>
                  </a:rPr>
                  <a:t>优选择机制的误差</a:t>
                </a:r>
                <a:endParaRPr lang="en-US" altLang="zh-CN" dirty="0">
                  <a:latin typeface="Comic Sans MS" panose="030F0702030302020204" pitchFamily="66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dirty="0">
                    <a:latin typeface="Comic Sans MS" panose="030F0702030302020204" pitchFamily="66" charset="0"/>
                  </a:rPr>
                  <a:t>近似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误差为</m:t>
                    </m:r>
                    <m:acc>
                      <m:accPr>
                        <m:chr m:val="̃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n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ln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d>
                  </m:oMath>
                </a14:m>
                <a:endParaRPr lang="en-US" altLang="zh-CN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CDB0DC61-6C40-BEE8-4C7E-883E1BE8C2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4133" y="2306732"/>
                <a:ext cx="2752543" cy="3155351"/>
              </a:xfrm>
              <a:prstGeom prst="rect">
                <a:avLst/>
              </a:prstGeom>
              <a:blipFill>
                <a:blip r:embed="rId7"/>
                <a:stretch>
                  <a:fillRect l="-19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4941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7014"/>
    </mc:Choice>
    <mc:Fallback xmlns="">
      <p:transition advTm="77014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8F71E22A-A127-440C-9009-65AE8CB2A96D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内容列表"/>
  <p:tag name="ISPRINGCLOUDFOLDERID" val="0"/>
  <p:tag name="ISPRINGCLOUDFOLDERPATH" val="资源库"/>
  <p:tag name="ISPRING_PLAYERS_CUSTOMIZATION" val="UEsDBBQAAgAIAMK7pkoOaiROYgQAAAURAAAdAAAAdW5pdmVyc2FsL2NvbW1vbl9tZXNzYWdlcy5sbmetWG1v2zYQ/l6g/4EQUGADtrQd0KIYEge0xNhEZMmV6DjZMAiMxNhEKDHVi9vs037Nfth+yY6UncR9gaQkgG2YlO+54909d0cfHn/JFdqIspK6OHLeHrxxkChSnclideQs2MmvHxxU1bzIuNKFOHIK7aDj0csXh4oXq4avBHx/+QKhw1xUFSyrkVndr5HMjpz5OHHD2RwHF4kfTsJkTCfOyNX5DS9uka9X+qff3n/48vbd+58PX2/l+sDEM+z7+0DIIr170wMoYFHoJ4BG/CQg58wZmc9hcuGC+TQgzmj7ZZj0PCJnzsh8dsotoogELIl96pGExkkQMusLnzDiOaML3aA13whUa7SR4jOq1wLiWMtSoErJzD5INWwUjehS5oUzTIMkIjGLqMtoGDijWJfl7S8Wljf1WpegrkKZrPilEpnVCRljn9+UogLVvIaMQvCq1xJ+qXMui4NO1RFe0mCSsDD044QE3m7HGZEiQ17JjZqBKBGOSQQAJa9E+QjZxGaZFUdYqWEIUzqZ+vBmxoSpXK0VvOuhdswJxGAuii4pyBESQXbF8TKMPOM0UIU4uuFV9VmX2V5+PAxUFzAN3BBS0GUPwJnB2AFDjCXUjbIUad0FNiNxjCckGYfnkMjAu3CIRHgKdDsdInFBYqAIibtkAnxGJ9gkvKHYLv93/Eq5SWd1i3iagpxx30bqpoId41JggWVadTBMTUw+LiBsFPs/oHGLCt61q5XcCLCjzETZqQgqi0s8k0UfF/SP5ARTn3gJpJUXLhNmS57RmPNbVOga8WzDi1SgS5HyBnL9Fp5lMrPPTJyt/k+N/BvxeltVXm0LUuCR81dD7dmrYd8xq6nAproW+U3dpdo4bGv+Y6wwOf1DE/oc/XH6Y5cEOKLh80Smknmj2qr75PjcWTY0Rp1GPNFT/aP13JbEbW0dUyhYY6n7SxDopqZ/QANU/aVocAKK5m2JhhpOi6sBOoNwCxBo9FiMM3DVngln4MIB8ksyjimD2WgpLitZd44dlo1tgL4f2hTmPCVqcU/GS3GlYcJRgm/a6QO6kI10Z0AfDDd7rYJR5oPJAQCu2uQBSCVzsD/rgbmYkZ0H2gK/d5KlblRmyavktS3y4NsmF9+OTVelzu2u4tUuedsmc/wUK9rDRa3S+YD2f8e/3vF5QL/HRykmOHKniYsDl5hB33BV9RQCChhX+CxOfDw24sCFnNfpGprplW6KrCdQO6t75AQD2PbMseBluv7vn397YnxlSbuLtru/DwIBYpsqSO7A/gx0Laq/ukAYHu/L2UUfqe3dZifX86rDKGThs9wheNtacp3D1kG3XkjybdAwY9idzoAHsU173ZQwug1BmOHoFGqZncKd0YyX11AImdZqEIp1tUnAepj2++tlUytZiCGyT2sl5sCMzhPsefauDeRTMr1ue2YGN4p0e+lWcOnuC+ZOcQB19is8kcl6IKBtTbsqBERv1/c033zbqe5Wlf3D4vD1g/8v/gdQSwMEFAACAAgAwrumSgh+CyMpAwAAhgwAACcAAAB1bml2ZXJzYWwvZmxhc2hfcHVibGlzaGluZ19zZXR0aW5ncy54bWzVV91u2jAUvucpLE+9LGk7unYooaoKaNVaQIVt7VVlYkOsOnYW21B6tafZg+1JdhwDBbXr0h+kTQgRn5/v/J+Y8Og2FWjCcs2VjPBudQcjJmNFuRxH+MugvX2IkTZEUiKUZBGWCqOjRiXM7FBwnfSZMSCqEcBIXc9MhBNjsnoQTKfTKtdZ7rhKWAP4uhqrNMhyppk0LA8yQWbwY2YZ03iOUAIAvqmSc7VGpYJQ6JHOFbWCIU7Bc8ldUES0BdEJDrzYkMQ341xZSU+UUDnKx8MIvzs8dp+FjIdq8pRJlxPdAKIjmzqhlDsviOjzO4YSxscJuHtQw2jKqUkivFdzKCAdPEQpsH3oxKGcKMiBNHP4lBlCiSH+6O0Zdmv0guBJdCZJyuMBcJCLP8LNwfWnq17r4uy08/l60O2eDU573olCJ1jHCYN1QyE4pGwes6WdkBhD4gT8Bp0REZqFwSppITZScs05d0ZDJSD3hRa0UTpktENStlKN/g2XbZDcxWgEgYhZhI9zTgRG3BDB46WytkNtuCmq3l6VRIAF7cnQeR/fm/fZiROSa7bq1oKjXc7jxjdlBUUzZZHgNwwZhSB+m8JTwtBqcdAoV2lBhfYxSAsOFiecTRk9KnI6B/yToSswkVrQhF7NBDPewnfL79CQjVQOuIxMoLOBzrXHrz4LOCNa34OShY9b/bPTZuv6tNNsXW65AAmdEBk/ExwKztLMbASfzJBUZqEH6YiJ1awoCuW04JWJrfryMmieWuHL/NbFWIHeYEk2Y+U5hfmrB6XNJmRSDKIbrgIaRpBDSTwmMGJYF1xaVhYwJhIpKWaIxLDWtBvrCVdWA8UPsIfWL/fQ6yMui9MYVhtYzCnLS0Hu7O69r+1/ODj8WK8Gv3783H5Sab7we4I4c37jnzy58pdr/+E2DAO3pR9f2ia3/+bO7l20vpbJa6d1OShV0la/FFy3jFT3cxmpC/+S6a28YEq5AEtp7IcM1pLgKTeMvmWLvaBNXvVu9z22mTbZYMyvGY3/JmR/Wl4T1+6FYfDoxdVxUi55ColwK3F5223s13bgpvkoq1IBtPX/Do3Kb1BLAwQUAAIACADCu6ZKa+E74LwCAABaCgAAIQAAAHVuaXZlcnNhbC9mbGFzaF9za2luX3NldHRpbmdzLnhtbJVWbU/bMBD+vl9Rdd8Jey2TTCUonYTEBhqI705yTaw6dmQ7Zf338yux26TNckLCd8/jO98bILklbPlhNkMFp1w8g1KEVdJogm5Gyut53inF2UXBmQKmLhgXDabz5cef9kOZRZ5j8R2IqZwNLqB3s7DfFIr38W1hZIxQ8KbFbP/AK36R42JbCd6x8mxo9b4FQQnbauTlj8VqPeqAEqnuFTRJTOsrI9MorQApwYT0fW3kLIviHGjwdGm/iZze1enXH9B2RBJlaTefjIzRWlxBmuSrGyPjeKZvT6uyMHKaoOCv0tAvn42MQineg0gvv/tqZJTB2679nx5pBa9MQlPO6SK+cyjHpR4/E9WlkbME8yDj6GwVfHrsW+8ikP81nntkxlVw+mTyerAQTNFzCkslOkBZODmbrPnbY6f0fMByg6nUgFjVg5500E+4k+GaVNfj/sAbYWUE8ooe8cpp18DKxRsBU32PX61u7aqI43vXRQEK2HllFGGv7JG/dVqPkJGyRz5TUsIjo/sj+KHFcUKJb7Ev5unsayswrI8hX+EUrMbTgxlcGbn2ioBpeAlLsw70ssaKcPZCGjDFQ5k1uciyo9AQwztSWcYvg8v39k0SZQcG33DD7YUUURSGus6Gqnd1HLk5pj3pa5o2pfvT0D/RnWdKb/LrOVYKF3WjXyvnM8/To6KdzLNhhk8OiHu24RHH+h4jNVhsQbxwTqe6YVyBnHo9dwM2BkdZlAOUDScZ+UuGss+6Jgex1kUjEJon1TlcTaqa6h/1SuANymD0ZRmxOqqq9X0Mk/fmjBS+BQCLog4N4A7O0nRUEQo7CAsgUtgXjz0NSd2jY+12ox5go+I94TUHHRkBopb0+6JvlRiXGgYIrzquYYazTGh7hXNpn5bMf1jF/RglyznsNNN8sXun8M2U3KztxznUSvM/5T9QSwMEFAACAAgAwrumSiqWD2f+AgAAlwsAACYAAAB1bml2ZXJzYWwvaHRtbF9wdWJsaXNoaW5nX3NldHRpbmdzLnhtbM2Wb08aMRjA3/Mpmi6+lFPnpiN3GCMYiU6IsE1fmXItXGOvvbU98Hy1T7MPtk+yp1dAiI6dRpaFEOjTPr/nX/u04dF9KtCEacOVjPBufQcjJmNFuRxH+MvgdPsQI2OJpEQoySIsFUZHzVqY5UPBTdJn1sJSgwAjTSOzEU6szRpBMJ1O69xk2s0qkVvgm3qs0iDTzDBpmQ4yQQr4sUXGDJ4RKgDgmyo5U2vWagiFnvRZ0VwwxCl4LrkLiogzmwoc+FVDEt+NtcolPVFCaaTHwwi/Ozx2n/kaT2rxlEmXEtMEoRPbBqGUOyeI6PMHhhLGxwl4e7CP0ZRTm0R4b99RYHXwlFKyfeTEUU4UpEDaGT5lllBiiR96e5bdWzMXeBEtJEl5PIAZ5MKPcGtwe3bTa19ddC7Pbwfd7sWg0/NOlDrBKicMVg2F4JDKdcwWdkJiLYkT8Bt0RkQYFgbLovmykZIrzrkxGioBqS+1MBqBp6KI8LHmRGDELRE8XsxaosfMnnIBMTjd3fpIWvwI9PHGCdGGLRuazxiXxbj5TeWCokLlSPA7hqxCEFGewr+EoeV0o5FWaSkVxFhkBKcMTTibMnpUZmkG/JOhGzCR5qAJmy8TzHoL33P+gIZspDRwGZnAVgU5N55ffxE4I8Y8Qsncx63+RafVvu1cttrXWy5AQidExi+EQwlZmtmN8EmBpLJzPUhHTHLDyqJQTsu5KrHVX18Gw9Nc+DK/dTGW0BssyWasvKQwf/WgstmETMqD6A5XiYYjyKEkngkTMRx3LnNWFRgTiZQUBSIxNCrjjvWEq9yAxB9gjzav99DrIy7L0RhuDrCoKdOVkDu7e+/3P3w8OPzUqAe/fvzcXqs0a+E9QZw538NP1jbxRSN/2g3DwPXO59uw1fm/6sK9q/bXKpm6bF8PKhWp3a+E61ZZ1T2vsurKXxu9pSujkgvQZsb+2ECjETzlltG33DSvKPz6+9dvizcq/AajWLt9/98g/Gjx3Fp5X4XBsw/AGshXH9PN2m9QSwMEFAACAAgAwrumSjv7U0+dAQAAJAYAAB8AAAB1bml2ZXJzYWwvaHRtbF9za2luX3NldHRpbmdzLmpzjZRNb4MwDIbv/RUou05V99ltt2rtpEk9TFpv0w6BuhQ1xFEIrKzqfx9OvwiEtfGFvDx6HRviTS+oFotY8BJs7LPdf7h7qwFpRudw7eqiQ09JZ0pDBtJwk6CcJSmIRAJrkMXB4ShvT4TPn0nrHZafIplDVvNjSG8WXGR1XHkstEfLPFrh0X482tqX+NepbF/VrqJat8PcGJT9CKWpWtWXqFNuGXb1Zle9wAaMBegz6IJH4JgO7eoiT44PQ4o6F2GquCynGGM/5NEq1pjLeVf+ZalAVx98tQMGz8PXiWMnksy8G0ibiSdPFN0k/VQZ7PM+Tii8sOAhiJrvwK5/UMe4XVCDLpIsMQd6dENRpxWPodWlpxGFi8nKq9XNIUWbM7A2O+LulsIhBC9Bt6zG9xQOiCpXF3xApTGmjrTQds+PqEA+T2S8Tz2g8HJ0WLLt6t6pUHv8MXOuEDau0NJ3+9KuyXHBtTfem5s10k59aYVPlD4RPYmVDyyOonMc0xwktP8KGDeGR8u0mg/VbKz6wPUK9AxRVOf/PjNam6l62z9QSwMEFAACAAgAwrumSj08L9HBAAAA5QEAABoAAAB1bml2ZXJzYWwvaTE4bl9wcmVzZXRzLnhtbJ2RsQrCMBCG9z5FuN3EbqUkdRPcHHSWmqYaaS8ll1of35SKdJGAQyD/8X0/JCd3r75jT+PJOlSQ8y0wg9o1Fm8Kzqf9pgBGocam7hwaBeiA7apM2rzAozdkArFYgaTgHsJQCjFNE7c0+NhArhtDLCauXS/i6R2K2RTDosLilvYv+zODKssYk9fRduGAVbzHtCCMvFYwOxeN3GLrQPwCGpMATKrBUAJofQJ4DAnAjytAiu+b56RHCvGjYpBitZ4qewNQSwMEFAACAAgAwrumSg4UM7x8AAAAfQAAABwAAAB1bml2ZXJzYWwvbG9jYWxfc2V0dGluZ3MueG1ss7GvyM1RKEstKs7Mz7NVMtQzUFJIzUvOT8nMS7dVCg1x07VQUiguScxLSczJz0u1VcrLV1Kwt+OyyclPTswJTi0pASosVijISaxMLQpJzQUySlL9EnOBKp/tmfJ8ya5n09qfr9ivoJGcX1CpqaCr4As0Oi0zNUVJ344LAFBLAwQUAAIACABElFdHI7RO+/sCAACwCAAAFAAAAHVuaXZlcnNhbC9wbGF5ZXIueG1srVXfT9swEH4u0v6HyO/YLR0DqgTEkNAexoTUse2tMombeE3izHYI5a/f2c7vpWxIe2iVnO/77nz33cW/es5S74lJxUUeoAWeI4/loYh4Hgfo4evt8Tm6unx35Bcp3TPp8ShAZc4NgKbIi5gKJS80gO+pTgLUM2BgRl4huZBc74H7FLjbSCdL9O5oBi65ClCidbEipKoqzBUg8liJtDQkCociI4VkiuWaSeLSQF6DXem/o+GXiZzofcFUD1notweuSVqOZ8UHJNUSCxmTk/l8QX7cfV6HCcvoMc+VpnnIkAeVnNlSPtJwdyeiMmXK2Ga+S3LNtDZJWNvM1yu+OM89JcMAOYdNxpSiMVM4zWNEHJZMgP1tSlVS86gBreFVO17zWr+Ned80brZzpHMuyseUqwSO+pDOOgn0yTCqn9nrWgU9NAq6NUzIk+xXySWL7Ou3VozzBXIBW8XZPLGqQjiAp1saaiH3NwADFdUdxG3TsGsatqCWA7fR1x0Fam67ZVSXkjWlmvlPPGLiC5WSGllcalkyn4yMNZYMwT5xV66b1DXET3SWnv5Db4zfqDU/1WudsYD/0ZhPQNTWhOcRe77l4KNZBjXVDIptbFgXKTYxu5xU+Zj1dD0wuRzrpsBFPE1lzGAMI6op6ezkEJRJqsAlLOUI2zs4CE54nKTw05MM49ODNBmVu0mG3sFBcCrC3QS0NbdlJOM6jsTUKsgnE+vED0ulRcZfrDwHe0avrA5fG7nm6Lrg7cHZ/I9RHMRoBnOLJlaXeertq+bw3sypVp3PpnCWgVphHpguC+fVzEJZjHwitqVlqm/6OTX7sAcd5Tw1HdNc30HvolrzF+ZVPDJfusXS1CRhRjMB+nC+7DFAP2G7DMJb06GIW5E3dcCY2Df3byvabPm6da7rhzrsQw2fOKscxs3UR1BHLEWZR6Me4qL7iKgUdtq1ZNRL2RZutDgBkYoiQO/hob7zxelFd+WzxUWDtXndu8Aulzes9DrhTkGk1nV7Eb/eDfD4G1BLAwQUAAIACADCu6ZKrQ33vhkJAAALJQAAKQAAAHVuaXZlcnNhbC9za2luX2N1c3RvbWl6YXRpb25fc2V0dGluZ3MueG1stVrrbuO4Ff7fpyAcLLAFivgiXwuPCl3oRBhH9lqaZKZFYSg2EwuRRVeiPZOFf/RfX6DoExSL/mkfYFGg71Kgu32MHlKSLSmyI81MzUkwOuR3zuG5knKG4ZPra9uQ0bX7vcNc6luEMdd/DOVfIDRcUI8G04CEhAlCloR8Z03e1P7z9x/++48fG80aCpnjL51g+ab24HghqUWQBIRcmLjfMkb9ywX1GfHZpU+DtePV0M7xtsBqJD61+utAuiNBBdiDsyB5YT2dj1dRGUkDjY9CzIKuN47/PKaP9PLeWTw9BnTrLw9Iqc1HIXL1vCGB5/pPZTbkuSEzGFkXKCf1+CiB2oD7QnLUrYv5OA/0nHvilTZ7DpYXWB65c0OXpZBqm49C5MZ5JEWWPyMMHAYyiryF+TiDYeQTO6zGKh/Fqz3nmQRV1aKb7aZiEG0C+sitXARrDfg4D/Oos4S8P2D6Gh/nMXxzXFyZPWUMprf4SNYN66miIupOPV94IkZ3rr+kHw3/gcbApOBofDaUGyhSAPV7Sl/vwxPESgv12riF+0jHHQ3mBpI+kDSY01tNbVjPsYj4BmQBRaaY67CemX0JMPyQBMzwl+STLGVXp6eyO7gKwPywLpS7bT72idS93uYDtZudXgfvW4okSV2kdfSm3tj3eoOe0kS40e40pL3ab0ktCTU7neagu2/2Wh0JnkaDLnBp40EXtXvtdkvft3AL0EhRVL2l7XvSoNlUQBruD7T9aKT2Gg3UbDaltr7vdKWR2kCwWgIeitTnBpR0SZW6e0VVmn0JjbSROmrvsY67Wgf1W7jbaOzbqio1GkfjHneXNteRWno7iTlfYVjogsLZY7Rlg2u42AYBLLbJGqKcEXTvhMQU/e6nf/7557/++NNf/vTz3/6Fvl3QzfMvo0gGDG+kCeTQMTPUQ2rw5ikX8BrWxUwmg9JNuWRLlS+i+Il3VwYpinsFXLqpyhc98SkLi2VBTMM4BzrRVsuoeeyr8kVj0NPwWUEFjVW+wH0+ysOSRidfRD21FDLVWkFR8amAO4p83SInmqt8oTT5OAfNd1f5oq/wcR6Ta6+gY4+P10GiXcgXEi8BrbPLXzRY+SIqmWdR+Q5bxnpFLbaMo1/0WNCwwUcp0KHJlvFSbDaxfz23MH7M15LhGqSAc9PFJSYJllN1rk1upor5YT6eXE3mqnFVk7UoKxFPy29b3f6nZqcLlSvGleRk3SjjcZYXEsw6jXK8THs2Gc+BIR7PTfzersn8d2Xo5J09Nkxck+P/VGYwneHbmsx/l4G+m82wac+tsaHjuWHNzYkt7DLGNtZr8ge6RStnRxCjaOeSj4itCILy7AYEhZ67FBO8ZLv+lpSQp09uFMOcz7BlzwzNNiZmTbZoEDz/SnB2tmwFwbNyQrR0Q+feI0shFkJEzPPyAtLF3RDBP7ZyYSVdO65/WUb6TLkzzKu5PZmMrTk29YRSk7G/RHrgcEnVGc0UC8+ARwBtOfg8+FxEn+CAFM+rzOTauLoew4/NFbl2H1ce/LDP0GaKwSVT4pcAQuDgGUSdZd1NZjq3IQhEDto4YfiRBstM0KRdV4K3YWoTCE3NTvG3OZuENzje9RcQOmTBSvC7wZalXOG5OnkPMQ65OakImryFlHxbEfQBW5BD2CoBM5Vb40rhGcHTMEmQJAcXDo937xk5iwXguDV3Lt2GQOEWhjQR2RheVpZk4e/egSMNZXwi2yPGYGzx9OjuCKgSLKHNlZAFZUjDOo+u794Zv52PFGOM9TmEmz65m9uiSnKha+cZ+ZQhZ7lz/AWcb8nC2UImPMPc0l2KOe55ocIftu73yGFx/fkmLl2mjt9/8xkqZQpegWZwXgZhcEzZsNekc7PFO/hMRXisn9SijAE+WwVLw6YyMyZfx0Whu956UZX+Go46KFfVWa/q8eX2Ku+2/4MyVlSCVQMqmurSSiAMnZi3HGieXiWgYY5A3DSq51Dw+S21EgNzEvMwKfoCNrdguYwit2DRaizusGoZNhy27sg9v32UAItcjbxW7G9+R/QIXNIPqXpPHiiclzzi7KKDDPQu4f4yXk4dlTKtxTbsMShuAs/HKKiAq+eu+R2qHNt3NzgxRdQNMvu5o1tvKbLbc59ERwA7b9fk5TnsIaBrQfWcMInrqCn95gsVibY4i+ROqx0gDgla2lep/Pwij1lYmWnXc00xNcxvFDyfvfI4yA5uk7FtzceKyjlAmqwdtlhBF37g97zyvKIbgY5HCvCLN28RJ1is/v3HH8qzyekTUVFM/XVVPpD8vGriA7/fmZSR8Pcl+NiKmoWKh5LA+EKVQMvfr2wDAvSrXFmcqC2t6Zq/4iolGlIgdqNi24p2fQNZYomkoNsAzoIVmdwos7dQ+MRZvybfOMETFE6bUq8qI2F5Hpussg7HK+6Wea5PKsK/uBPxzdvGdK7ourj7Q4567uIpar9LuMDEr/mQRx+r8NOuFROqc44lWbqsOk/R3JKqBSUhej4WhF1hrzsQji9UPAdqOMu8n/FZQL0pf7P18lUuLOAv4iCMZRbwK33ylF4RrujH2Hey+HJ1WE+T8kunoMOUHxZjlllafvWM584yzTem5BfeUg/6ghZtJ8U6S8+jNE0Vb37TAg60F5rDNSueSql+JObXm+QTe7E+Rcyvt3hPmcC97qVO+ak0NHkdpzpBml7Gd7CG+KJKxWuSp+warsGYv5YNUxuJCdmVa7oksuiNtrsmcTpzWlrh+gmNh/7h+HLDMffPYtsh/9ohM3EM3/r5+B0yl3nkdHCLfUAKpk0tnosyIF5TlALR1wd5Y0RUxJ435E0NLiLOYsUrfVhDMY83NW7O43eSRbhNUs94OUshoz9jOAtdi3ouynklkT6v4tVE0SjZz4OG9Rd2GtbPeWgYsz3tQH+7vicBhhhwocrFHsoS08tXyauwW3EizeFOzKYZsBXw9uGOlGRCipAJLHGsSrIlekjPw9mSuR7ZkaRUpQgp45zf/zCE7Dgf3AobkweWDu+YUjkL4lp3jMVsDUzRT6LEjSwtJDdTMemYcx+K3RdUq6T5HHUsaEdJmebhnq7QlOW8Xi8QBWtPWX9YT7dZqFEvvmXN0wAK/E7+vdP/AFBLAwQUAAIACADCu6ZKiMVOUf4OAADYGQAAFwAAAHVuaXZlcnNhbC91bml2ZXJzYWwucG5n7VlpV1NX245atbVV2lpAgZAqWhxBUURAiANDtQJGQlGGpDhUiYQIGIZgiLaPRURIFSsFxCh5gQwYBkMCgRALD6YWgcbkJEAMqSgICSEgGQjJgefg8/6A99v7xQ/7OmufddZ9XWvve1/3fdbOOxYeunKF0woYDLby8LdBx2GwxQA0vv94GfSmuDgbDj0WpR0PPQjj9LiMQZOPzh0IOwCD1VM/tSUsheafXPz2ZBoM5rBxYSw6fHzDJAy2Fn846AA6E6NTEfJPD4PiFEQk4ordk5alBOPdgwQ06vOYh9ccVlQMfm5/58XSfocDyhfH7W25D67fWH/juMONGsqvnG0OgoOb8Qpkt97cPdGISWu9ffidb395CRmeuXOXu7uvb8mbN+Vbz3n5bPtGKpoz1nY2p711QFBsU0Mddsi4e75pkHxONuLy5B8Nt5CgQdp57VNHD8V05dgRNAU0KrqWhjhC2l3QV+NXxkt/Y3AkY5J2GOzJCe9LYV0Mziut5CA0I9Eoc5ZKBuf1oZBPoa9zW14NdeZ3rIbBrnS/PEYz7fRbBIP13WQsg1359QN8gA/wAT7AB/gAH+ADfID/T/h7JTbHMjzUfg1qXJ8UJs+MlBEc5i29FKh3hefhYLCP/w+gcwEIbZaRIcOYNH854vLFFLMqA+ErmgVqHSICLW+GaimgdnJ2CSxJm+/ZdsIGRcekP2UgCwVY25BjlxbDGg5R7j2uBG3TvVhf/WgD9WfBRCOcjj+q+wqwZ9O3ktD4tOpFsDWWN0URDubBbH2ddyEbJ5DwTFsYVM3XGg4uG9cSomxhP6ILJo7Rt2bcAdgNEt7/TLRO97yyManIucypxzRw3H+aMl2m3pYsNMorBTUxyYLPpjWEaUfs5am/bKJ5UL88xxHMIo1Zsom0NWCP1qZrmHtXLIorEeFUkWX3KDQz31fdyXKvdYrKHP4tmjdggV/THtPfBooAFzc//BlmiLiHhkTGIeqwANJ4wiUghNrSMQjU3lJJLIUtzR0kLSOQ4zN+L/cqen/Uncv6bLXz/UBjNRJMZNKii1OkYT7b34qmnjp3PWGNjhUnYIix6svT3dHJ07NtOXbEGNBjokXfNmwLdc06kzgxHRH1MvwtcFZGZntUtzdvf5ysKrs3j1OpTRYPeZW/iH4RvkUT+pZ2KICpKLKeFz7JkeX3FznJhus61o2scdnLwokCB0bir2vg6Hvo3XgnwN5XCmP9w3ySiIwelaWCXs/ZOedAPEbNr6tRJ5Zht8RoLxSM8PYPDtvYso9Tl05eygm+iPwpbiq2ixObQcaaabM5gKX2KajDteZH0TvpRJ/QV353yEiLfJPtPX1LEF08dDjlBLp3iqNG7VEktFeQlm+P2VOgkVx/g+6kMgZr9/ykzEl249mXS9WofGkgK8OXgqyNPrDP71+vnzoT9k2m5Y9FaTl6KwNDnMvB9IshsnFnHPcMd2JkU1zugOJmjw9fIrhqgYs7MHziCTTtzS3N8SXr0lxi3FlLyoKIneH5DVFbSFt+2dITUr2LukKV+Dsvi75pohjerTTZhGPvug2BUebyBpwKbDgLWKxZVoEoT/NdCCpef8Q2qxC5lnq0MCGCLOAVxl1ntzqUY2Z45OqUPuvehw8o4eQXO9V/JYsWs3bAl2ou9Uta8b1q2cP97JA8Mxywtv43GvjiO8/tIVLE3GSuftt/A8L5Ef7K3xhtZ4o6rPLmH1FCHLfql3+sFrsAw99Xp3WamGDjpsulKyb8TOmqhMXPq5P16S6pTP0FTPCEoS5vNovkcpk0V7XKOupZHW3ODczc2nbBEqVNRvqwe7BqxTuIGc4jMMTpncMLiX72mNxMH5Y3l6JU+mJSWjDxS9lZbvIPgXqheXCyPuPLPA1hI+XjnO4Kkl+jxRgkj0CQDZL3MqA1/M5/gshqr+7BPpSGrLZ+ETwSTW+xb7EvqZxrqlv6o3CGqY7aHomNrZPrmcIdA8M2N+Isq+6Rdf81Qnz4tTQydlrxqEUOFJZBe8hOocTyCQxHsaNHXJON0bY7jC64e9K+ofslKv4hZeR5yatE74KR3i+AtHFFiHbZSMoLpO409GO+1bL7cxR877YjW5K2XAmpBmyByaWShufVQ48XNxkoTxSrnjEsxsYCr+gmk6gY34ts8Gj6rnxQLqH61cYs5GqjaXrUFv16jodTH4s4SiOb+odDDaemevz129zSnP6uFZoG3hlu6KPoTWkhRMQsaEsXVk2X+VYIqgTwqi78aWitXA8HyV+TWRSF0EQAExt7N5P/regFvYQDYr5e+U463Qj2VZm+APD+Vh1OIYwXjeElbCkta6Rk2AzqotWKVj+8Snen1fkEzeQlgK9yY109WTPgIzvdVOU3flr1Z++lDS05nPIfKfc3sJTfZjLL8f6fVVblNJvSrH6/BREf8blMTFJNS5h87SPnPyvLH+NwCX2mPCnTlGVf3nhUee5m1UAu4J/kDZr4ooC6iT1XJKGj37zXcyF2oFWeiR9kKSuq/IT3l+BYOlyxhFe/1MLarBPHC1DoJY/X6Jxnr9Toq6t9jEFepbjdfNMn+OYNLDtlFt/IpSkVzHi6QD03l/eDgvzyvGr/j4YZldyQomq/6HRbZyAlqEyfNCZ1X0CarSJM56Uw0B+DRw4sH60yrQW8G//E2gOgpWrAi6jkKlMv9Q1+U9xYMCtMsqodgr135EvaHqbPeAOMSQMXo0TxEoGPJwLpJACirCBxtxOVMl2D7vrxXTE+v5a8lgbiSnnfIQlfUbbfjk1ydQAqTQiwrVEXGvs74TQNFa+ovzbngYq3/lk6YLorCSQWdQ3IebRl61mKvdmm8Xe/ywaRc1PUVw0Xhc4654HwiTpxSjnGX8W7PB8k8eeghEey2RmOdOKSkvihFFaV3x16ez33kHfVupPYsoG3gAxzhs+4H96YFBvhzD2fe4XbsT69v3Z8F0vJQ4/X3tCMycIJs8rTwKcF6Sfp0nRi31zOEbRdq1Eem0+bt73NR4CjofktEwLtFSVBRE7RyDanrFx9GE0tdLvnERkegzbj3lTe3xDqtsNtQYK0OsIOQVCuCWucT6TqckR9pwTtLdRXPM8a8kGy2pB7qxHDOjvwEJGruxDdfw6tMBvX03lEv/Xqu2P8+qMdzcIdzETg28uituYk6/L8CtLQlBiBfWrosEO22oYjAkx9p7v+4TQFZky8nPT6h7R7wId7606UW28kXnzS/x/JmPWmhldEQPJrI63XNaQGPP2o9BD2e3h+ILQRWdPdPrlUPl7G5cTPzrBvjTnIgTX4kgEEwMWheYn1A6vAE2b+Vu24P+uCEsfSxkYq1aaumheCuh4lL2O3k+jZWfyFskX961n+xPHndpSZjrN7zesC3nVh51LXKkJqXt1eSIpJvN/4s4dwn+jIzpnzJRtYWgEX9atDHV5TfOF/Zb3AXJHJ2gWqHPpwqHZZqtG3ky5+WYWLUXhIZy6oIuv7MMcIToCO/q1SJvpa/bSNLphvroIch1d9LVNbW4pD+Mab6qAU8UCw3Vme7L0cydtQyPj276uNzP1ZhuybUarnnu48Zq4sxuZkWW7c17OU5wx9fTIW+ZBynVwR5W8rVedOsE4vLmLc17jxaOp0k9TS3VYhMCiYqmTvgrtw6KwCFJlzwMieKKkgfW0nNnucv+iaA0Bn2unS+0LDdK0tTU4old29o3TSbmBMlz4K+R3pJmmXID6DCJlzMvgMEYzGfp9LthmgviF8L9I6/jjfEZOZMGaGfP2qVBNuAvUUStZnJqte1Ltz0iCN8Jxoer1qGS7Xh5SUhAPaHrpuxbNu/T7bjBS6Tut0vaVQliGFPufQxaSdKOkoN2ravBaotNPuKbjr/Mj591BhWgDpJb7iFEGVsEYX/3jMVqoYUeTUg/u84ZcY4IluAuVNUz45yHjeX9lqan8A7jtezddb8VCRPlsaxdd6pIPRw4ptLOVKL2HCrDNbViCjEaJzg4nwv3bCKzkPJn4e1/HVmKcZoud4voo3o9LnZPzgW8gRzBf+dBsMJjLFKYgedhXxQPxIoaZBk8dQexpNcIAYG1YtSYXOxXT/xg1UNsSfQuzD1/d452vYujoGhzL2UpxacIRaMQ5EYwPq4gqSFQjvwrvDo0yrftOmfgK6WGAbq3+OZ1nKbjaMu7H4jb0M16XEMPpZKHNG0uZslnIqKjB51afPtBtZ2sxZiYlwBI2FWpUFw+jYlA0aFXbb3FlUR5RwAMojplEWS+n+ZqfqnoExQSgePN+/UNO7pxK/Fl9ltBn4AcaDOC5Y9iVQDCA2m2izqNysVutEizqvwY8noGoQ8zPiLnfhWKpLWAWpkW0P5BW5Aso10PKrXWjxZFmeRjefPXSd0VZTONw2P2e1+ygNvvhFLpGcGkQhWf6wy6nL1DCrV/3LObSYgdleoIFaZMJMX5k0AZFy6SvOIbBzZvRy2hF1xUd7oqljRTlr/jS6Asb2RK5KuaBo653Z662Ju5FT/17ddejAXwbuctfMH1K6tvM/e11AP4yuvRtCPIxUE8vD1KX+KxQP27MvzTXL8nMlpKsgI+Lnvc8SyAGhxIBz4++mstxiQ4mzlgLFwYDPQ5ReUTSYF/wRpnKVPfNQiMbOUbuL4+saCBqkw+fi3sUbxT/RxZ17cPPHaHpfkss3mp1x4j2Fcl8ipFj3wGzcwO1CboClultmNB2BBz0s1/+g15i0uXjrHl6hJvUlpt7FtKLGF/Jxrzta0cbCgwImdZB9SxhZHb7Sczknw9jz9730tcFr4sNPFWuP+WslZ3VbQDenr9O+fJ1a1PEsXOP+8DnIUYejhLW3HpAZjjDlvrX3/TOSfU+BRTTbGQvTlXxUMWoIML98bIse6YWekzbYk2dRbnL3jTu2MnzI9RjP8Yi/0hXpMtNN3q76SLRPGrX9OV6BKvc7+qCieUgQiKtlosZX6JwkruV2sL0WXF2yDC7uPq+U+25WCrv8qWXXK5xgsM8BaKxegC8XQJAwNS+lzFvVr/IWLhagQoH0DDZGY8necTAY7ETtMkYxCoTOeu95bxgsiekkiCFBVRWwc/TEuHh8tnBToYt7f1ORHAlfcUoGETxl/cYuEZU75M8vCVwMHO0N/uUcFAl2ODg8iHPwh5/+A1BLAwQUAAIACADCu6ZK5sSYNVwAAABqAAAAGwAAAHVuaXZlcnNhbC91bml2ZXJzYWwucG5nLnhtbC2MSwqAIBQA90F3kHcA84NpoHmZJIV+WKjdPpFmN7MYbcu+oeTiHc7DAMUE7Nx3+oouBZdRqY1iSRqA3qaj+DWH5fEGJKGYcSmVqM27sPrHgGACT0xxrhQMdfkBUEsBAgAAFAACAAgAwrumSg5qJE5iBAAABREAAB0AAAAAAAAAAQAAAAAAAAAAAHVuaXZlcnNhbC9jb21tb25fbWVzc2FnZXMubG5nUEsBAgAAFAACAAgAwrumSgh+CyMpAwAAhgwAACcAAAAAAAAAAQAAAAAAnQQAAHVuaXZlcnNhbC9mbGFzaF9wdWJsaXNoaW5nX3NldHRpbmdzLnhtbFBLAQIAABQAAgAIAMK7pkpr4TvgvAIAAFoKAAAhAAAAAAAAAAEAAAAAAAsIAAB1bml2ZXJzYWwvZmxhc2hfc2tpbl9zZXR0aW5ncy54bWxQSwECAAAUAAIACADCu6ZKKpYPZ/4CAACXCwAAJgAAAAAAAAABAAAAAAAGCwAAdW5pdmVyc2FsL2h0bWxfcHVibGlzaGluZ19zZXR0aW5ncy54bWxQSwECAAAUAAIACADCu6ZKO/tTT50BAAAkBgAAHwAAAAAAAAABAAAAAABIDgAAdW5pdmVyc2FsL2h0bWxfc2tpbl9zZXR0aW5ncy5qc1BLAQIAABQAAgAIAMK7pko9PC/RwQAAAOUBAAAaAAAAAAAAAAEAAAAAACIQAAB1bml2ZXJzYWwvaTE4bl9wcmVzZXRzLnhtbFBLAQIAABQAAgAIAMK7pkoOFDO8fAAAAH0AAAAcAAAAAAAAAAEAAAAAABsRAAB1bml2ZXJzYWwvbG9jYWxfc2V0dGluZ3MueG1sUEsBAgAAFAACAAgARJRXRyO0Tvv7AgAAsAgAABQAAAAAAAAAAQAAAAAA0REAAHVuaXZlcnNhbC9wbGF5ZXIueG1sUEsBAgAAFAACAAgAwrumSq0N974ZCQAACyUAACkAAAAAAAAAAQAAAAAA/hQAAHVuaXZlcnNhbC9za2luX2N1c3RvbWl6YXRpb25fc2V0dGluZ3MueG1sUEsBAgAAFAACAAgAwrumSojFTlH+DgAA2BkAABcAAAAAAAAAAAAAAAAAXh4AAHVuaXZlcnNhbC91bml2ZXJzYWwucG5nUEsBAgAAFAACAAgAwrumSubEmDVcAAAAagAAABsAAAAAAAAAAQAAAAAAkS0AAHVuaXZlcnNhbC91bml2ZXJzYWwucG5nLnhtbFBLBQYAAAAACwALAEkDAAAmLgAAAAA="/>
  <p:tag name="ISPRING_PRESENTATION_TITLE" val="蓝色简约毕业论文答辩PPT模板"/>
  <p:tag name="COMMONDATA" val="eyJoZGlkIjoiNDk5YTUzYzM2YzkyM2Y0MThjMmMyMjI0N2FkZTMzZjcifQ=="/>
  <p:tag name="KSO_WPP_MARK_KEY" val="680b968b-fe54-4081-9ded-f2cb59a4cbb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1191650"/>
  <p:tag name="MH_LIBRARY" val="GRAPHIC"/>
  <p:tag name="MH_TYPE" val="Other"/>
  <p:tag name="MH_ORDER" val="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1191650"/>
  <p:tag name="MH_LIBRARY" val="GRAPHIC"/>
  <p:tag name="MH_TYPE" val="Other"/>
  <p:tag name="MH_ORDER" val="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1191650"/>
  <p:tag name="MH_LIBRARY" val="GRAPHIC"/>
  <p:tag name="MH_TYPE" val="Other"/>
  <p:tag name="MH_ORDER" val="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1191650"/>
  <p:tag name="MH_LIBRARY" val="GRAPHIC"/>
  <p:tag name="MH_TYPE" val="Other"/>
  <p:tag name="MH_ORDER" val="8"/>
</p:tagLst>
</file>

<file path=ppt/theme/theme1.xml><?xml version="1.0" encoding="utf-8"?>
<a:theme xmlns:a="http://schemas.openxmlformats.org/drawingml/2006/main" name="Office 主题​​">
  <a:themeElements>
    <a:clrScheme name="蓝绿色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2387</TotalTime>
  <Words>938</Words>
  <Application>Microsoft Office PowerPoint</Application>
  <PresentationFormat>宽屏</PresentationFormat>
  <Paragraphs>154</Paragraphs>
  <Slides>11</Slides>
  <Notes>11</Notes>
  <HiddenSlides>1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5" baseType="lpstr">
      <vt:lpstr>等线</vt:lpstr>
      <vt:lpstr>等线 Light</vt:lpstr>
      <vt:lpstr>微软雅黑</vt:lpstr>
      <vt:lpstr>字魂105号-简雅黑</vt:lpstr>
      <vt:lpstr>Arial</vt:lpstr>
      <vt:lpstr>Arial Black</vt:lpstr>
      <vt:lpstr>Calibri</vt:lpstr>
      <vt:lpstr>Calibri Light</vt:lpstr>
      <vt:lpstr>Cambria Math</vt:lpstr>
      <vt:lpstr>Century Gothic</vt:lpstr>
      <vt:lpstr>Comic Sans MS</vt:lpstr>
      <vt:lpstr>Wingdings</vt:lpstr>
      <vt:lpstr>Office 主题​​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蓝色简约毕业论文答辩PPT模板</dc:title>
  <dc:creator>LP</dc:creator>
  <cp:lastModifiedBy>宇恒 周</cp:lastModifiedBy>
  <cp:revision>946</cp:revision>
  <dcterms:created xsi:type="dcterms:W3CDTF">2016-11-24T09:20:00Z</dcterms:created>
  <dcterms:modified xsi:type="dcterms:W3CDTF">2025-06-06T01:36:19Z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93DF7592E2E14CFDA1B8F2BB95A681EE_12</vt:lpwstr>
  </property>
  <property fmtid="{D5CDD505-2E9C-101B-9397-08002B2CF9AE}" pid="3" name="KSOProductBuildVer">
    <vt:lpwstr>2052-11.1.0.14309</vt:lpwstr>
  </property>
</Properties>
</file>