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2" r:id="rId5"/>
    <p:sldId id="417" r:id="rId6"/>
    <p:sldId id="431" r:id="rId7"/>
    <p:sldId id="444" r:id="rId8"/>
    <p:sldId id="432" r:id="rId9"/>
    <p:sldId id="423" r:id="rId10"/>
    <p:sldId id="447" r:id="rId11"/>
    <p:sldId id="445" r:id="rId12"/>
    <p:sldId id="448" r:id="rId13"/>
    <p:sldId id="449" r:id="rId14"/>
    <p:sldId id="450" r:id="rId15"/>
    <p:sldId id="451" r:id="rId16"/>
    <p:sldId id="433" r:id="rId17"/>
    <p:sldId id="418" r:id="rId18"/>
    <p:sldId id="434" r:id="rId19"/>
    <p:sldId id="419" r:id="rId20"/>
    <p:sldId id="42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AA1"/>
    <a:srgbClr val="3A787C"/>
    <a:srgbClr val="97C8C4"/>
    <a:srgbClr val="80B7B9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3869690"/>
            <a:ext cx="9799320" cy="1031875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felgo</a:t>
            </a:r>
            <a:r>
              <a:rPr lang="zh-CN" altLang="en-US"/>
              <a:t>下的消消乐</a:t>
            </a:r>
            <a:r>
              <a:rPr lang="zh-CN" altLang="en-US"/>
              <a:t>小游戏开发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-80010" y="2529205"/>
            <a:ext cx="5442585" cy="4308475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917825" y="5140960"/>
            <a:ext cx="3575050" cy="1696720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085455" y="3549650"/>
            <a:ext cx="4106545" cy="3298825"/>
          </a:xfrm>
          <a:prstGeom prst="triangle">
            <a:avLst>
              <a:gd name="adj" fmla="val 50284"/>
            </a:avLst>
          </a:prstGeom>
          <a:solidFill>
            <a:srgbClr val="80B7B9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7112000" y="5342890"/>
            <a:ext cx="2229485" cy="1495425"/>
          </a:xfrm>
          <a:prstGeom prst="triangle">
            <a:avLst/>
          </a:prstGeom>
          <a:solidFill>
            <a:srgbClr val="97C8C4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87095" y="1310005"/>
            <a:ext cx="10370820" cy="2239645"/>
          </a:xfrm>
        </p:spPr>
        <p:txBody>
          <a:bodyPr>
            <a:normAutofit/>
          </a:bodyPr>
          <a:p>
            <a:r>
              <a:rPr lang="zh-CN" altLang="zh-CN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消消乐小游戏的</a:t>
            </a:r>
            <a:r>
              <a:rPr lang="zh-CN" altLang="zh-CN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实现</a:t>
            </a:r>
            <a:endParaRPr lang="zh-CN" altLang="zh-CN">
              <a:solidFill>
                <a:schemeClr val="tx2">
                  <a:lumMod val="90000"/>
                  <a:lumOff val="10000"/>
                </a:schemeClr>
              </a:solidFill>
              <a:sym typeface="+mn-ea"/>
            </a:endParaRPr>
          </a:p>
        </p:txBody>
      </p:sp>
      <p:sp>
        <p:nvSpPr>
          <p:cNvPr id="7170" name="矩形 1"/>
          <p:cNvSpPr/>
          <p:nvPr/>
        </p:nvSpPr>
        <p:spPr>
          <a:xfrm>
            <a:off x="2804160" y="4946015"/>
            <a:ext cx="714184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142875" algn="l"/>
                <a:tab pos="1079500" algn="l"/>
              </a:tabLs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导师：龚伟    答辩人：周俪君    时间：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2021.07.04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专业：软件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15" name="图片 14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491490"/>
            <a:ext cx="3827145" cy="62966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7790" y="600075"/>
            <a:ext cx="1184910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FIRST</a:t>
            </a:r>
            <a:endParaRPr lang="zh-CN" altLang="en-US" sz="2400" b="1" dirty="0"/>
          </a:p>
        </p:txBody>
      </p:sp>
      <p:sp>
        <p:nvSpPr>
          <p:cNvPr id="108" name="矩形 107"/>
          <p:cNvSpPr/>
          <p:nvPr/>
        </p:nvSpPr>
        <p:spPr>
          <a:xfrm>
            <a:off x="5060476" y="3562290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77444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Play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进入关卡选择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55745" y="4675505"/>
            <a:ext cx="3113405" cy="311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electg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0" y="532130"/>
            <a:ext cx="4044950" cy="636651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492953" y="600371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SECOND</a:t>
            </a:r>
            <a:endParaRPr lang="zh-CN" altLang="en-US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835051" y="3562290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7104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通过选择十个不同关卡选择进入不同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253230" y="4829175"/>
            <a:ext cx="3129915" cy="304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elect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997960" cy="63855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3345" y="532130"/>
            <a:ext cx="1410335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</a:t>
            </a:r>
            <a:r>
              <a:rPr lang="en-US" altLang="zh-CN" sz="2400" b="1" dirty="0"/>
              <a:t>d</a:t>
            </a:r>
            <a:endParaRPr lang="en-US" altLang="zh-CN" sz="2400" b="1" dirty="0"/>
          </a:p>
        </p:txBody>
      </p:sp>
      <p:pic>
        <p:nvPicPr>
          <p:cNvPr id="7" name="图片 6" descr="level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0" y="471805"/>
            <a:ext cx="4357370" cy="64141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537403" y="532426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third</a:t>
            </a:r>
            <a:endParaRPr lang="en-US" altLang="zh-CN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4069715" y="5104765"/>
            <a:ext cx="3467735" cy="650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level1-level10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的游戏区域会随着关卡变难而游戏图案、游戏目标分数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增高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835051" y="3562290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7104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通过选择十个不同关卡选择进入不同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253230" y="4829175"/>
            <a:ext cx="3129915" cy="304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elect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997960" cy="63855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3345" y="532130"/>
            <a:ext cx="1410335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</a:t>
            </a:r>
            <a:r>
              <a:rPr lang="en-US" altLang="zh-CN" sz="2400" b="1" dirty="0"/>
              <a:t>d</a:t>
            </a:r>
            <a:endParaRPr lang="en-US" altLang="zh-CN" sz="2400" b="1" dirty="0"/>
          </a:p>
        </p:txBody>
      </p:sp>
      <p:pic>
        <p:nvPicPr>
          <p:cNvPr id="3" name="图片 2" descr="level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434975"/>
            <a:ext cx="4173855" cy="63144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537403" y="532426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third</a:t>
            </a:r>
            <a:endParaRPr lang="en-US" altLang="zh-CN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4069715" y="5104765"/>
            <a:ext cx="3467735" cy="650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level1-level10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的游戏区域会随着关卡变难而游戏图案、游戏目标分数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增高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835051" y="3562290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7104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通过选择十个不同关卡选择进入不同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253230" y="4829175"/>
            <a:ext cx="3129915" cy="304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elect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2130"/>
            <a:ext cx="3997960" cy="619252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3345" y="532130"/>
            <a:ext cx="1410335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</a:t>
            </a:r>
            <a:r>
              <a:rPr lang="en-US" altLang="zh-CN" sz="2400" b="1" dirty="0"/>
              <a:t>d</a:t>
            </a:r>
            <a:endParaRPr lang="en-US" altLang="zh-CN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4069715" y="5104765"/>
            <a:ext cx="3467735" cy="650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完成当前关卡时会跳出下一个关卡提示（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gameoverwindow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pic>
        <p:nvPicPr>
          <p:cNvPr id="7" name="图片 6" descr="gameo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15" y="471805"/>
            <a:ext cx="4357370" cy="625284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537403" y="532426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third</a:t>
            </a:r>
            <a:endParaRPr lang="en-US" altLang="zh-CN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640106" y="3479740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4214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第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关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253230" y="4829175"/>
            <a:ext cx="3129915" cy="304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69715" y="5104765"/>
            <a:ext cx="3467735" cy="1209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完成当前关卡时会跳出下一个关卡提示（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gameoverwindow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当第十关之后点击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next level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会跳出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恭喜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lastlevelwindow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pic>
        <p:nvPicPr>
          <p:cNvPr id="3" name="图片 2" descr="gameover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4975"/>
            <a:ext cx="3823335" cy="64236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3345" y="532130"/>
            <a:ext cx="1410335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</a:t>
            </a:r>
            <a:r>
              <a:rPr lang="en-US" altLang="zh-CN" sz="2400" b="1" dirty="0"/>
              <a:t>d</a:t>
            </a:r>
            <a:endParaRPr lang="en-US" altLang="zh-CN" sz="2400" b="1" dirty="0"/>
          </a:p>
        </p:txBody>
      </p:sp>
      <p:pic>
        <p:nvPicPr>
          <p:cNvPr id="13" name="图片 12" descr="gameober10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65" y="532130"/>
            <a:ext cx="4121150" cy="632650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537403" y="532426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third</a:t>
            </a:r>
            <a:endParaRPr lang="en-US" altLang="zh-CN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2588260"/>
            <a:ext cx="120650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12075" y="2588260"/>
            <a:ext cx="4479925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7670" y="2832100"/>
            <a:ext cx="6065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游戏主要逻辑</a:t>
            </a:r>
            <a:endParaRPr lang="zh-CN" altLang="en-US" sz="44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4400" b="1" spc="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0795" y="2380615"/>
            <a:ext cx="1666875" cy="1671955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0" name="Freeform 7"/>
          <p:cNvSpPr>
            <a:spLocks noEditPoints="1"/>
          </p:cNvSpPr>
          <p:nvPr/>
        </p:nvSpPr>
        <p:spPr bwMode="auto">
          <a:xfrm>
            <a:off x="1691640" y="2832100"/>
            <a:ext cx="843280" cy="70993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2" grpId="0"/>
      <p:bldP spid="7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10597416" y="-24404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277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游戏主要</a:t>
            </a:r>
            <a:r>
              <a:rPr lang="zh-CN" altLang="zh-CN" sz="2800" spc="600" dirty="0">
                <a:solidFill>
                  <a:schemeClr val="bg1"/>
                </a:solidFill>
              </a:rPr>
              <a:t>逻辑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584325"/>
            <a:ext cx="12188190" cy="4478020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8067675" y="747395"/>
            <a:ext cx="4454525" cy="5913120"/>
            <a:chOff x="3937441" y="1178069"/>
            <a:chExt cx="8247063" cy="4394994"/>
          </a:xfrm>
        </p:grpSpPr>
        <p:sp>
          <p:nvSpPr>
            <p:cNvPr id="20" name="AutoShape 2"/>
            <p:cNvSpPr/>
            <p:nvPr/>
          </p:nvSpPr>
          <p:spPr bwMode="auto">
            <a:xfrm>
              <a:off x="4851841" y="1178069"/>
              <a:ext cx="6407150" cy="4279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0453"/>
                  </a:moveTo>
                  <a:cubicBezTo>
                    <a:pt x="21600" y="21086"/>
                    <a:pt x="21251" y="21599"/>
                    <a:pt x="20820" y="21599"/>
                  </a:cubicBezTo>
                  <a:lnTo>
                    <a:pt x="779" y="21599"/>
                  </a:lnTo>
                  <a:cubicBezTo>
                    <a:pt x="348" y="21599"/>
                    <a:pt x="0" y="21086"/>
                    <a:pt x="0" y="20453"/>
                  </a:cubicBezTo>
                  <a:lnTo>
                    <a:pt x="0" y="1146"/>
                  </a:lnTo>
                  <a:cubicBezTo>
                    <a:pt x="0" y="513"/>
                    <a:pt x="348" y="0"/>
                    <a:pt x="779" y="0"/>
                  </a:cubicBezTo>
                  <a:lnTo>
                    <a:pt x="20820" y="0"/>
                  </a:lnTo>
                  <a:cubicBezTo>
                    <a:pt x="21251" y="0"/>
                    <a:pt x="21600" y="513"/>
                    <a:pt x="21600" y="1146"/>
                  </a:cubicBezTo>
                  <a:cubicBezTo>
                    <a:pt x="21600" y="1146"/>
                    <a:pt x="21600" y="20453"/>
                    <a:pt x="21600" y="20453"/>
                  </a:cubicBezTo>
                  <a:close/>
                </a:path>
              </a:pathLst>
            </a:custGeom>
            <a:solidFill>
              <a:srgbClr val="484849"/>
            </a:solidFill>
            <a:ln w="38100" cap="flat" cmpd="sng">
              <a:solidFill>
                <a:srgbClr val="6E6D6E"/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AutoShape 3"/>
            <p:cNvSpPr/>
            <p:nvPr/>
          </p:nvSpPr>
          <p:spPr bwMode="auto">
            <a:xfrm>
              <a:off x="4870891" y="1190769"/>
              <a:ext cx="5091907" cy="4279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599"/>
                  </a:moveTo>
                  <a:lnTo>
                    <a:pt x="980" y="21599"/>
                  </a:lnTo>
                  <a:cubicBezTo>
                    <a:pt x="438" y="21599"/>
                    <a:pt x="0" y="21086"/>
                    <a:pt x="0" y="20453"/>
                  </a:cubicBezTo>
                  <a:lnTo>
                    <a:pt x="0" y="1146"/>
                  </a:lnTo>
                  <a:cubicBezTo>
                    <a:pt x="0" y="513"/>
                    <a:pt x="438" y="0"/>
                    <a:pt x="980" y="0"/>
                  </a:cubicBezTo>
                  <a:lnTo>
                    <a:pt x="15217" y="0"/>
                  </a:lnTo>
                  <a:cubicBezTo>
                    <a:pt x="15217" y="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4"/>
            <p:cNvSpPr/>
            <p:nvPr/>
          </p:nvSpPr>
          <p:spPr bwMode="auto">
            <a:xfrm>
              <a:off x="8058591" y="1214928"/>
              <a:ext cx="108744" cy="1071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794"/>
                  </a:moveTo>
                  <a:cubicBezTo>
                    <a:pt x="21600" y="16761"/>
                    <a:pt x="16755" y="21599"/>
                    <a:pt x="10791" y="21599"/>
                  </a:cubicBezTo>
                  <a:cubicBezTo>
                    <a:pt x="4831" y="21599"/>
                    <a:pt x="0" y="16761"/>
                    <a:pt x="0" y="10794"/>
                  </a:cubicBezTo>
                  <a:cubicBezTo>
                    <a:pt x="0" y="4832"/>
                    <a:pt x="4831" y="0"/>
                    <a:pt x="10791" y="0"/>
                  </a:cubicBezTo>
                  <a:cubicBezTo>
                    <a:pt x="16755" y="0"/>
                    <a:pt x="21600" y="4832"/>
                    <a:pt x="21600" y="10794"/>
                  </a:cubicBezTo>
                  <a:close/>
                </a:path>
              </a:pathLst>
            </a:custGeom>
            <a:solidFill>
              <a:srgbClr val="232323"/>
            </a:solidFill>
            <a:ln w="12700" cap="flat" cmpd="sng">
              <a:solidFill>
                <a:srgbClr val="232323"/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AutoShape 5"/>
            <p:cNvSpPr/>
            <p:nvPr/>
          </p:nvSpPr>
          <p:spPr bwMode="auto">
            <a:xfrm>
              <a:off x="5118541" y="1374919"/>
              <a:ext cx="5899150" cy="37504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DCDEE0"/>
                  </a:outerShdw>
                </a:effectLst>
              </a:endParaRP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3937441" y="5330969"/>
              <a:ext cx="8247063" cy="2420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999" y="0"/>
                  </a:moveTo>
                  <a:lnTo>
                    <a:pt x="20988" y="0"/>
                  </a:lnTo>
                  <a:lnTo>
                    <a:pt x="611" y="0"/>
                  </a:lnTo>
                  <a:lnTo>
                    <a:pt x="600" y="0"/>
                  </a:lnTo>
                  <a:cubicBezTo>
                    <a:pt x="268" y="0"/>
                    <a:pt x="0" y="4463"/>
                    <a:pt x="0" y="9970"/>
                  </a:cubicBezTo>
                  <a:lnTo>
                    <a:pt x="0" y="11632"/>
                  </a:lnTo>
                  <a:cubicBezTo>
                    <a:pt x="0" y="17137"/>
                    <a:pt x="268" y="21599"/>
                    <a:pt x="600" y="21599"/>
                  </a:cubicBezTo>
                  <a:lnTo>
                    <a:pt x="611" y="21599"/>
                  </a:lnTo>
                  <a:lnTo>
                    <a:pt x="20988" y="21599"/>
                  </a:lnTo>
                  <a:lnTo>
                    <a:pt x="20999" y="21599"/>
                  </a:lnTo>
                  <a:cubicBezTo>
                    <a:pt x="21331" y="21599"/>
                    <a:pt x="21600" y="17137"/>
                    <a:pt x="21600" y="11632"/>
                  </a:cubicBezTo>
                  <a:lnTo>
                    <a:pt x="21600" y="9970"/>
                  </a:lnTo>
                  <a:cubicBezTo>
                    <a:pt x="21600" y="4463"/>
                    <a:pt x="21331" y="0"/>
                    <a:pt x="2099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7"/>
            <p:cNvSpPr/>
            <p:nvPr/>
          </p:nvSpPr>
          <p:spPr bwMode="auto">
            <a:xfrm>
              <a:off x="3937441" y="5330969"/>
              <a:ext cx="8247063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ubicBezTo>
                    <a:pt x="0" y="215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54201" y="940988"/>
            <a:ext cx="3289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游戏实现</a:t>
            </a:r>
            <a:endParaRPr lang="zh-CN" altLang="en-US" sz="2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875581" y="1892995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各个关卡的界面设计与函数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调用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3" name="图片 12" descr="wenj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0" y="1012190"/>
            <a:ext cx="3187065" cy="5099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7534910" y="2118995"/>
            <a:ext cx="1452245" cy="127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括号 22"/>
          <p:cNvSpPr/>
          <p:nvPr/>
        </p:nvSpPr>
        <p:spPr>
          <a:xfrm>
            <a:off x="8987155" y="1953895"/>
            <a:ext cx="850900" cy="1396365"/>
          </a:xfrm>
          <a:prstGeom prst="leftBracke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7632700" y="3177540"/>
            <a:ext cx="2070100" cy="2343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/>
          <p:nvPr/>
        </p:nvSpPr>
        <p:spPr>
          <a:xfrm>
            <a:off x="5234356" y="2914075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单个游戏块的动画与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type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设置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7847965" y="3577590"/>
            <a:ext cx="1755140" cy="615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"/>
          <p:cNvSpPr txBox="1"/>
          <p:nvPr/>
        </p:nvSpPr>
        <p:spPr>
          <a:xfrm>
            <a:off x="6317666" y="3401755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游戏规则介绍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界面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左中括号 27"/>
          <p:cNvSpPr/>
          <p:nvPr/>
        </p:nvSpPr>
        <p:spPr>
          <a:xfrm>
            <a:off x="8851900" y="3866515"/>
            <a:ext cx="850900" cy="422275"/>
          </a:xfrm>
          <a:prstGeom prst="leftBracke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478395" y="4078605"/>
            <a:ext cx="1373505" cy="27940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"/>
          <p:cNvSpPr txBox="1"/>
          <p:nvPr/>
        </p:nvSpPr>
        <p:spPr>
          <a:xfrm>
            <a:off x="5775376" y="4205030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游戏弹出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windo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w</a:t>
            </a:r>
            <a:endParaRPr lang="en-US" altLang="zh-CN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601585" y="3690620"/>
            <a:ext cx="2165350" cy="2463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8"/>
          <p:cNvSpPr txBox="1"/>
          <p:nvPr/>
        </p:nvSpPr>
        <p:spPr>
          <a:xfrm>
            <a:off x="5175301" y="3776405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游戏逻辑实现：刷新、积分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等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8114665" y="5153025"/>
            <a:ext cx="1588135" cy="34417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8"/>
          <p:cNvSpPr txBox="1"/>
          <p:nvPr/>
        </p:nvSpPr>
        <p:spPr>
          <a:xfrm>
            <a:off x="6485941" y="5257860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背景音乐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设置界面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8182610" y="5024755"/>
            <a:ext cx="1452245" cy="127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"/>
          <p:cNvSpPr txBox="1"/>
          <p:nvPr/>
        </p:nvSpPr>
        <p:spPr>
          <a:xfrm>
            <a:off x="6581826" y="4794310"/>
            <a:ext cx="51180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选择关卡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界面界面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218440" y="1938655"/>
            <a:ext cx="3835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GameArea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：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4198620" y="1584325"/>
            <a:ext cx="8890" cy="4458335"/>
          </a:xfrm>
          <a:prstGeom prst="line">
            <a:avLst/>
          </a:prstGeom>
          <a:ln>
            <a:solidFill>
              <a:srgbClr val="4B9AA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文本框 8"/>
          <p:cNvSpPr txBox="1"/>
          <p:nvPr/>
        </p:nvSpPr>
        <p:spPr>
          <a:xfrm>
            <a:off x="152400" y="2394585"/>
            <a:ext cx="3835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一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存储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152400" y="2819400"/>
            <a:ext cx="3835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二、空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棋盘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152400" y="3285490"/>
            <a:ext cx="38354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三、点击消失；下落、新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block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的产生；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积分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2588260"/>
            <a:ext cx="120650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1290" y="2588260"/>
            <a:ext cx="695071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7670" y="2842260"/>
            <a:ext cx="6065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4400" b="1" spc="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0795" y="2380615"/>
            <a:ext cx="1666875" cy="1671955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726565" y="2743835"/>
            <a:ext cx="775970" cy="896620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2" grpId="0"/>
      <p:bldP spid="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11265436" y="-23134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总结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224825" y="1605280"/>
            <a:ext cx="10009188" cy="1079500"/>
            <a:chOff x="1200150" y="1412875"/>
            <a:chExt cx="10009188" cy="10795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200150" y="2492375"/>
              <a:ext cx="1000918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1200150" y="1412875"/>
              <a:ext cx="1000918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sp>
          <p:nvSpPr>
            <p:cNvPr id="24" name="Freeform 397"/>
            <p:cNvSpPr/>
            <p:nvPr/>
          </p:nvSpPr>
          <p:spPr bwMode="auto">
            <a:xfrm>
              <a:off x="1200150" y="1620838"/>
              <a:ext cx="935038" cy="665162"/>
            </a:xfrm>
            <a:custGeom>
              <a:avLst/>
              <a:gdLst>
                <a:gd name="T0" fmla="*/ 2147483647 w 16292"/>
                <a:gd name="T1" fmla="*/ 2147483647 h 11588"/>
                <a:gd name="T2" fmla="*/ 2147483647 w 16292"/>
                <a:gd name="T3" fmla="*/ 2147483647 h 11588"/>
                <a:gd name="T4" fmla="*/ 2147483647 w 16292"/>
                <a:gd name="T5" fmla="*/ 2147483647 h 11588"/>
                <a:gd name="T6" fmla="*/ 2147483647 w 16292"/>
                <a:gd name="T7" fmla="*/ 2147483647 h 11588"/>
                <a:gd name="T8" fmla="*/ 2147483647 w 16292"/>
                <a:gd name="T9" fmla="*/ 2147483647 h 11588"/>
                <a:gd name="T10" fmla="*/ 2147483647 w 16292"/>
                <a:gd name="T11" fmla="*/ 2147483647 h 11588"/>
                <a:gd name="T12" fmla="*/ 2147483647 w 16292"/>
                <a:gd name="T13" fmla="*/ 2147483647 h 11588"/>
                <a:gd name="T14" fmla="*/ 2147483647 w 16292"/>
                <a:gd name="T15" fmla="*/ 2147483647 h 11588"/>
                <a:gd name="T16" fmla="*/ 2147483647 w 16292"/>
                <a:gd name="T17" fmla="*/ 2147483647 h 11588"/>
                <a:gd name="T18" fmla="*/ 2147483647 w 16292"/>
                <a:gd name="T19" fmla="*/ 2147483647 h 11588"/>
                <a:gd name="T20" fmla="*/ 2147483647 w 16292"/>
                <a:gd name="T21" fmla="*/ 2147483647 h 11588"/>
                <a:gd name="T22" fmla="*/ 2147483647 w 16292"/>
                <a:gd name="T23" fmla="*/ 2147483647 h 11588"/>
                <a:gd name="T24" fmla="*/ 2147483647 w 16292"/>
                <a:gd name="T25" fmla="*/ 2147483647 h 11588"/>
                <a:gd name="T26" fmla="*/ 2147483647 w 16292"/>
                <a:gd name="T27" fmla="*/ 2147483647 h 11588"/>
                <a:gd name="T28" fmla="*/ 2147483647 w 16292"/>
                <a:gd name="T29" fmla="*/ 2147483647 h 11588"/>
                <a:gd name="T30" fmla="*/ 2147483647 w 16292"/>
                <a:gd name="T31" fmla="*/ 2147483647 h 11588"/>
                <a:gd name="T32" fmla="*/ 2147483647 w 16292"/>
                <a:gd name="T33" fmla="*/ 2147483647 h 11588"/>
                <a:gd name="T34" fmla="*/ 2147483647 w 16292"/>
                <a:gd name="T35" fmla="*/ 2147483647 h 11588"/>
                <a:gd name="T36" fmla="*/ 2147483647 w 16292"/>
                <a:gd name="T37" fmla="*/ 2147483647 h 11588"/>
                <a:gd name="T38" fmla="*/ 2147483647 w 16292"/>
                <a:gd name="T39" fmla="*/ 2147483647 h 11588"/>
                <a:gd name="T40" fmla="*/ 2147483647 w 16292"/>
                <a:gd name="T41" fmla="*/ 2147483647 h 11588"/>
                <a:gd name="T42" fmla="*/ 2147483647 w 16292"/>
                <a:gd name="T43" fmla="*/ 2147483647 h 11588"/>
                <a:gd name="T44" fmla="*/ 2147483647 w 16292"/>
                <a:gd name="T45" fmla="*/ 2147483647 h 11588"/>
                <a:gd name="T46" fmla="*/ 2147483647 w 16292"/>
                <a:gd name="T47" fmla="*/ 2147483647 h 11588"/>
                <a:gd name="T48" fmla="*/ 2147483647 w 16292"/>
                <a:gd name="T49" fmla="*/ 2147483647 h 11588"/>
                <a:gd name="T50" fmla="*/ 2147483647 w 16292"/>
                <a:gd name="T51" fmla="*/ 2147483647 h 11588"/>
                <a:gd name="T52" fmla="*/ 2147483647 w 16292"/>
                <a:gd name="T53" fmla="*/ 2147483647 h 11588"/>
                <a:gd name="T54" fmla="*/ 2147483647 w 16292"/>
                <a:gd name="T55" fmla="*/ 2147483647 h 11588"/>
                <a:gd name="T56" fmla="*/ 2147483647 w 16292"/>
                <a:gd name="T57" fmla="*/ 2147483647 h 11588"/>
                <a:gd name="T58" fmla="*/ 2147483647 w 16292"/>
                <a:gd name="T59" fmla="*/ 2147483647 h 11588"/>
                <a:gd name="T60" fmla="*/ 2147483647 w 16292"/>
                <a:gd name="T61" fmla="*/ 2147483647 h 11588"/>
                <a:gd name="T62" fmla="*/ 2147483647 w 16292"/>
                <a:gd name="T63" fmla="*/ 2147483647 h 11588"/>
                <a:gd name="T64" fmla="*/ 2147483647 w 16292"/>
                <a:gd name="T65" fmla="*/ 2147483647 h 11588"/>
                <a:gd name="T66" fmla="*/ 2147483647 w 16292"/>
                <a:gd name="T67" fmla="*/ 2147483647 h 11588"/>
                <a:gd name="T68" fmla="*/ 2147483647 w 16292"/>
                <a:gd name="T69" fmla="*/ 2147483647 h 11588"/>
                <a:gd name="T70" fmla="*/ 2147483647 w 16292"/>
                <a:gd name="T71" fmla="*/ 2147483647 h 11588"/>
                <a:gd name="T72" fmla="*/ 2147483647 w 16292"/>
                <a:gd name="T73" fmla="*/ 2147483647 h 11588"/>
                <a:gd name="T74" fmla="*/ 2147483647 w 16292"/>
                <a:gd name="T75" fmla="*/ 2147483647 h 11588"/>
                <a:gd name="T76" fmla="*/ 2147483647 w 16292"/>
                <a:gd name="T77" fmla="*/ 2147483647 h 11588"/>
                <a:gd name="T78" fmla="*/ 2147483647 w 16292"/>
                <a:gd name="T79" fmla="*/ 2147483647 h 11588"/>
                <a:gd name="T80" fmla="*/ 2147483647 w 16292"/>
                <a:gd name="T81" fmla="*/ 2147483647 h 11588"/>
                <a:gd name="T82" fmla="*/ 2147483647 w 16292"/>
                <a:gd name="T83" fmla="*/ 2147483647 h 11588"/>
                <a:gd name="T84" fmla="*/ 2147483647 w 16292"/>
                <a:gd name="T85" fmla="*/ 2147483647 h 11588"/>
                <a:gd name="T86" fmla="*/ 2147483647 w 16292"/>
                <a:gd name="T87" fmla="*/ 2147483647 h 11588"/>
                <a:gd name="T88" fmla="*/ 2147483647 w 16292"/>
                <a:gd name="T89" fmla="*/ 2147483647 h 11588"/>
                <a:gd name="T90" fmla="*/ 2147483647 w 16292"/>
                <a:gd name="T91" fmla="*/ 2147483647 h 11588"/>
                <a:gd name="T92" fmla="*/ 2147483647 w 16292"/>
                <a:gd name="T93" fmla="*/ 2147483647 h 11588"/>
                <a:gd name="T94" fmla="*/ 2147483647 w 16292"/>
                <a:gd name="T95" fmla="*/ 2147483647 h 11588"/>
                <a:gd name="T96" fmla="*/ 2147483647 w 16292"/>
                <a:gd name="T97" fmla="*/ 2147483647 h 11588"/>
                <a:gd name="T98" fmla="*/ 2147483647 w 16292"/>
                <a:gd name="T99" fmla="*/ 2147483647 h 11588"/>
                <a:gd name="T100" fmla="*/ 2147483647 w 16292"/>
                <a:gd name="T101" fmla="*/ 2147483647 h 11588"/>
                <a:gd name="T102" fmla="*/ 2147483647 w 16292"/>
                <a:gd name="T103" fmla="*/ 2147483647 h 11588"/>
                <a:gd name="T104" fmla="*/ 2147483647 w 16292"/>
                <a:gd name="T105" fmla="*/ 2147483647 h 11588"/>
                <a:gd name="T106" fmla="*/ 2147483647 w 16292"/>
                <a:gd name="T107" fmla="*/ 2147483647 h 11588"/>
                <a:gd name="T108" fmla="*/ 2147483647 w 16292"/>
                <a:gd name="T109" fmla="*/ 2147483647 h 11588"/>
                <a:gd name="T110" fmla="*/ 2147483647 w 16292"/>
                <a:gd name="T111" fmla="*/ 2147483647 h 11588"/>
                <a:gd name="T112" fmla="*/ 2147483647 w 16292"/>
                <a:gd name="T113" fmla="*/ 2147483647 h 11588"/>
                <a:gd name="T114" fmla="*/ 2147483647 w 16292"/>
                <a:gd name="T115" fmla="*/ 2147483647 h 1158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292" h="11588">
                  <a:moveTo>
                    <a:pt x="11846" y="6334"/>
                  </a:moveTo>
                  <a:lnTo>
                    <a:pt x="14258" y="8167"/>
                  </a:lnTo>
                  <a:lnTo>
                    <a:pt x="14328" y="8221"/>
                  </a:lnTo>
                  <a:lnTo>
                    <a:pt x="14400" y="8278"/>
                  </a:lnTo>
                  <a:lnTo>
                    <a:pt x="14474" y="8340"/>
                  </a:lnTo>
                  <a:lnTo>
                    <a:pt x="14552" y="8406"/>
                  </a:lnTo>
                  <a:lnTo>
                    <a:pt x="14631" y="8475"/>
                  </a:lnTo>
                  <a:lnTo>
                    <a:pt x="14714" y="8549"/>
                  </a:lnTo>
                  <a:lnTo>
                    <a:pt x="14798" y="8628"/>
                  </a:lnTo>
                  <a:lnTo>
                    <a:pt x="14885" y="8709"/>
                  </a:lnTo>
                  <a:lnTo>
                    <a:pt x="14976" y="8796"/>
                  </a:lnTo>
                  <a:lnTo>
                    <a:pt x="15068" y="8887"/>
                  </a:lnTo>
                  <a:lnTo>
                    <a:pt x="15163" y="8982"/>
                  </a:lnTo>
                  <a:lnTo>
                    <a:pt x="15261" y="9080"/>
                  </a:lnTo>
                  <a:lnTo>
                    <a:pt x="15360" y="9184"/>
                  </a:lnTo>
                  <a:lnTo>
                    <a:pt x="15463" y="9291"/>
                  </a:lnTo>
                  <a:lnTo>
                    <a:pt x="15569" y="9403"/>
                  </a:lnTo>
                  <a:lnTo>
                    <a:pt x="15677" y="9518"/>
                  </a:lnTo>
                  <a:lnTo>
                    <a:pt x="15730" y="9576"/>
                  </a:lnTo>
                  <a:lnTo>
                    <a:pt x="15780" y="9634"/>
                  </a:lnTo>
                  <a:lnTo>
                    <a:pt x="15828" y="9691"/>
                  </a:lnTo>
                  <a:lnTo>
                    <a:pt x="15874" y="9747"/>
                  </a:lnTo>
                  <a:lnTo>
                    <a:pt x="15917" y="9802"/>
                  </a:lnTo>
                  <a:lnTo>
                    <a:pt x="15958" y="9856"/>
                  </a:lnTo>
                  <a:lnTo>
                    <a:pt x="15997" y="9909"/>
                  </a:lnTo>
                  <a:lnTo>
                    <a:pt x="16034" y="9962"/>
                  </a:lnTo>
                  <a:lnTo>
                    <a:pt x="16067" y="10013"/>
                  </a:lnTo>
                  <a:lnTo>
                    <a:pt x="16099" y="10064"/>
                  </a:lnTo>
                  <a:lnTo>
                    <a:pt x="16129" y="10115"/>
                  </a:lnTo>
                  <a:lnTo>
                    <a:pt x="16155" y="10164"/>
                  </a:lnTo>
                  <a:lnTo>
                    <a:pt x="16180" y="10213"/>
                  </a:lnTo>
                  <a:lnTo>
                    <a:pt x="16201" y="10260"/>
                  </a:lnTo>
                  <a:lnTo>
                    <a:pt x="16221" y="10308"/>
                  </a:lnTo>
                  <a:lnTo>
                    <a:pt x="16239" y="10354"/>
                  </a:lnTo>
                  <a:lnTo>
                    <a:pt x="16253" y="10399"/>
                  </a:lnTo>
                  <a:lnTo>
                    <a:pt x="16265" y="10444"/>
                  </a:lnTo>
                  <a:lnTo>
                    <a:pt x="16275" y="10488"/>
                  </a:lnTo>
                  <a:lnTo>
                    <a:pt x="16284" y="10531"/>
                  </a:lnTo>
                  <a:lnTo>
                    <a:pt x="16289" y="10573"/>
                  </a:lnTo>
                  <a:lnTo>
                    <a:pt x="16292" y="10615"/>
                  </a:lnTo>
                  <a:lnTo>
                    <a:pt x="16292" y="10655"/>
                  </a:lnTo>
                  <a:lnTo>
                    <a:pt x="16290" y="10695"/>
                  </a:lnTo>
                  <a:lnTo>
                    <a:pt x="16286" y="10734"/>
                  </a:lnTo>
                  <a:lnTo>
                    <a:pt x="16279" y="10772"/>
                  </a:lnTo>
                  <a:lnTo>
                    <a:pt x="16270" y="10810"/>
                  </a:lnTo>
                  <a:lnTo>
                    <a:pt x="16259" y="10846"/>
                  </a:lnTo>
                  <a:lnTo>
                    <a:pt x="16245" y="10882"/>
                  </a:lnTo>
                  <a:lnTo>
                    <a:pt x="16228" y="10917"/>
                  </a:lnTo>
                  <a:lnTo>
                    <a:pt x="16210" y="10951"/>
                  </a:lnTo>
                  <a:lnTo>
                    <a:pt x="16190" y="10984"/>
                  </a:lnTo>
                  <a:lnTo>
                    <a:pt x="16166" y="11014"/>
                  </a:lnTo>
                  <a:lnTo>
                    <a:pt x="16143" y="11041"/>
                  </a:lnTo>
                  <a:lnTo>
                    <a:pt x="16117" y="11067"/>
                  </a:lnTo>
                  <a:lnTo>
                    <a:pt x="16090" y="11090"/>
                  </a:lnTo>
                  <a:lnTo>
                    <a:pt x="16062" y="11112"/>
                  </a:lnTo>
                  <a:lnTo>
                    <a:pt x="16033" y="11130"/>
                  </a:lnTo>
                  <a:lnTo>
                    <a:pt x="16002" y="11148"/>
                  </a:lnTo>
                  <a:lnTo>
                    <a:pt x="15970" y="11162"/>
                  </a:lnTo>
                  <a:lnTo>
                    <a:pt x="15937" y="11174"/>
                  </a:lnTo>
                  <a:lnTo>
                    <a:pt x="15902" y="11184"/>
                  </a:lnTo>
                  <a:lnTo>
                    <a:pt x="15866" y="11193"/>
                  </a:lnTo>
                  <a:lnTo>
                    <a:pt x="15829" y="11198"/>
                  </a:lnTo>
                  <a:lnTo>
                    <a:pt x="15790" y="11202"/>
                  </a:lnTo>
                  <a:lnTo>
                    <a:pt x="15750" y="11203"/>
                  </a:lnTo>
                  <a:lnTo>
                    <a:pt x="15709" y="11202"/>
                  </a:lnTo>
                  <a:lnTo>
                    <a:pt x="15666" y="11199"/>
                  </a:lnTo>
                  <a:lnTo>
                    <a:pt x="15623" y="11194"/>
                  </a:lnTo>
                  <a:lnTo>
                    <a:pt x="15578" y="11186"/>
                  </a:lnTo>
                  <a:lnTo>
                    <a:pt x="15532" y="11177"/>
                  </a:lnTo>
                  <a:lnTo>
                    <a:pt x="15484" y="11165"/>
                  </a:lnTo>
                  <a:lnTo>
                    <a:pt x="15435" y="11152"/>
                  </a:lnTo>
                  <a:lnTo>
                    <a:pt x="15384" y="11135"/>
                  </a:lnTo>
                  <a:lnTo>
                    <a:pt x="15333" y="11117"/>
                  </a:lnTo>
                  <a:lnTo>
                    <a:pt x="15280" y="11097"/>
                  </a:lnTo>
                  <a:lnTo>
                    <a:pt x="15226" y="11074"/>
                  </a:lnTo>
                  <a:lnTo>
                    <a:pt x="15170" y="11049"/>
                  </a:lnTo>
                  <a:lnTo>
                    <a:pt x="15113" y="11022"/>
                  </a:lnTo>
                  <a:lnTo>
                    <a:pt x="15054" y="10992"/>
                  </a:lnTo>
                  <a:lnTo>
                    <a:pt x="14995" y="10961"/>
                  </a:lnTo>
                  <a:lnTo>
                    <a:pt x="14934" y="10927"/>
                  </a:lnTo>
                  <a:lnTo>
                    <a:pt x="14872" y="10891"/>
                  </a:lnTo>
                  <a:lnTo>
                    <a:pt x="14809" y="10854"/>
                  </a:lnTo>
                  <a:lnTo>
                    <a:pt x="14681" y="10775"/>
                  </a:lnTo>
                  <a:lnTo>
                    <a:pt x="14554" y="10697"/>
                  </a:lnTo>
                  <a:lnTo>
                    <a:pt x="14426" y="10619"/>
                  </a:lnTo>
                  <a:lnTo>
                    <a:pt x="14300" y="10540"/>
                  </a:lnTo>
                  <a:lnTo>
                    <a:pt x="14172" y="10461"/>
                  </a:lnTo>
                  <a:lnTo>
                    <a:pt x="14046" y="10383"/>
                  </a:lnTo>
                  <a:lnTo>
                    <a:pt x="13919" y="10304"/>
                  </a:lnTo>
                  <a:lnTo>
                    <a:pt x="13793" y="10226"/>
                  </a:lnTo>
                  <a:lnTo>
                    <a:pt x="13666" y="10146"/>
                  </a:lnTo>
                  <a:lnTo>
                    <a:pt x="13541" y="10067"/>
                  </a:lnTo>
                  <a:lnTo>
                    <a:pt x="13415" y="9988"/>
                  </a:lnTo>
                  <a:lnTo>
                    <a:pt x="13290" y="9908"/>
                  </a:lnTo>
                  <a:lnTo>
                    <a:pt x="13164" y="9829"/>
                  </a:lnTo>
                  <a:lnTo>
                    <a:pt x="13040" y="9750"/>
                  </a:lnTo>
                  <a:lnTo>
                    <a:pt x="12915" y="9670"/>
                  </a:lnTo>
                  <a:lnTo>
                    <a:pt x="12791" y="9589"/>
                  </a:lnTo>
                  <a:lnTo>
                    <a:pt x="9977" y="7694"/>
                  </a:lnTo>
                  <a:lnTo>
                    <a:pt x="9606" y="7870"/>
                  </a:lnTo>
                  <a:lnTo>
                    <a:pt x="9314" y="8009"/>
                  </a:lnTo>
                  <a:lnTo>
                    <a:pt x="9088" y="8119"/>
                  </a:lnTo>
                  <a:lnTo>
                    <a:pt x="8915" y="8205"/>
                  </a:lnTo>
                  <a:lnTo>
                    <a:pt x="8780" y="8273"/>
                  </a:lnTo>
                  <a:lnTo>
                    <a:pt x="8671" y="8328"/>
                  </a:lnTo>
                  <a:lnTo>
                    <a:pt x="8572" y="8377"/>
                  </a:lnTo>
                  <a:lnTo>
                    <a:pt x="8471" y="8425"/>
                  </a:lnTo>
                  <a:lnTo>
                    <a:pt x="8415" y="8452"/>
                  </a:lnTo>
                  <a:lnTo>
                    <a:pt x="8353" y="8479"/>
                  </a:lnTo>
                  <a:lnTo>
                    <a:pt x="8284" y="8510"/>
                  </a:lnTo>
                  <a:lnTo>
                    <a:pt x="8205" y="8544"/>
                  </a:lnTo>
                  <a:lnTo>
                    <a:pt x="8013" y="8626"/>
                  </a:lnTo>
                  <a:lnTo>
                    <a:pt x="7765" y="8730"/>
                  </a:lnTo>
                  <a:lnTo>
                    <a:pt x="7443" y="8862"/>
                  </a:lnTo>
                  <a:lnTo>
                    <a:pt x="7037" y="9030"/>
                  </a:lnTo>
                  <a:lnTo>
                    <a:pt x="6533" y="9237"/>
                  </a:lnTo>
                  <a:lnTo>
                    <a:pt x="5916" y="9490"/>
                  </a:lnTo>
                  <a:lnTo>
                    <a:pt x="6115" y="9826"/>
                  </a:lnTo>
                  <a:lnTo>
                    <a:pt x="6154" y="9833"/>
                  </a:lnTo>
                  <a:lnTo>
                    <a:pt x="6191" y="9843"/>
                  </a:lnTo>
                  <a:lnTo>
                    <a:pt x="6227" y="9852"/>
                  </a:lnTo>
                  <a:lnTo>
                    <a:pt x="6263" y="9861"/>
                  </a:lnTo>
                  <a:lnTo>
                    <a:pt x="6297" y="9872"/>
                  </a:lnTo>
                  <a:lnTo>
                    <a:pt x="6329" y="9885"/>
                  </a:lnTo>
                  <a:lnTo>
                    <a:pt x="6362" y="9898"/>
                  </a:lnTo>
                  <a:lnTo>
                    <a:pt x="6393" y="9911"/>
                  </a:lnTo>
                  <a:lnTo>
                    <a:pt x="6421" y="9925"/>
                  </a:lnTo>
                  <a:lnTo>
                    <a:pt x="6450" y="9942"/>
                  </a:lnTo>
                  <a:lnTo>
                    <a:pt x="6477" y="9958"/>
                  </a:lnTo>
                  <a:lnTo>
                    <a:pt x="6503" y="9975"/>
                  </a:lnTo>
                  <a:lnTo>
                    <a:pt x="6527" y="9994"/>
                  </a:lnTo>
                  <a:lnTo>
                    <a:pt x="6551" y="10012"/>
                  </a:lnTo>
                  <a:lnTo>
                    <a:pt x="6573" y="10033"/>
                  </a:lnTo>
                  <a:lnTo>
                    <a:pt x="6595" y="10054"/>
                  </a:lnTo>
                  <a:lnTo>
                    <a:pt x="6615" y="10075"/>
                  </a:lnTo>
                  <a:lnTo>
                    <a:pt x="6633" y="10098"/>
                  </a:lnTo>
                  <a:lnTo>
                    <a:pt x="6652" y="10122"/>
                  </a:lnTo>
                  <a:lnTo>
                    <a:pt x="6668" y="10147"/>
                  </a:lnTo>
                  <a:lnTo>
                    <a:pt x="6683" y="10172"/>
                  </a:lnTo>
                  <a:lnTo>
                    <a:pt x="6698" y="10199"/>
                  </a:lnTo>
                  <a:lnTo>
                    <a:pt x="6710" y="10227"/>
                  </a:lnTo>
                  <a:lnTo>
                    <a:pt x="6722" y="10254"/>
                  </a:lnTo>
                  <a:lnTo>
                    <a:pt x="6732" y="10284"/>
                  </a:lnTo>
                  <a:lnTo>
                    <a:pt x="6742" y="10313"/>
                  </a:lnTo>
                  <a:lnTo>
                    <a:pt x="6751" y="10345"/>
                  </a:lnTo>
                  <a:lnTo>
                    <a:pt x="6758" y="10377"/>
                  </a:lnTo>
                  <a:lnTo>
                    <a:pt x="6763" y="10410"/>
                  </a:lnTo>
                  <a:lnTo>
                    <a:pt x="6768" y="10444"/>
                  </a:lnTo>
                  <a:lnTo>
                    <a:pt x="6772" y="10479"/>
                  </a:lnTo>
                  <a:lnTo>
                    <a:pt x="6774" y="10515"/>
                  </a:lnTo>
                  <a:lnTo>
                    <a:pt x="6775" y="10550"/>
                  </a:lnTo>
                  <a:lnTo>
                    <a:pt x="6776" y="10585"/>
                  </a:lnTo>
                  <a:lnTo>
                    <a:pt x="6776" y="10620"/>
                  </a:lnTo>
                  <a:lnTo>
                    <a:pt x="6774" y="10653"/>
                  </a:lnTo>
                  <a:lnTo>
                    <a:pt x="6772" y="10686"/>
                  </a:lnTo>
                  <a:lnTo>
                    <a:pt x="6769" y="10718"/>
                  </a:lnTo>
                  <a:lnTo>
                    <a:pt x="6765" y="10749"/>
                  </a:lnTo>
                  <a:lnTo>
                    <a:pt x="6760" y="10780"/>
                  </a:lnTo>
                  <a:lnTo>
                    <a:pt x="6754" y="10811"/>
                  </a:lnTo>
                  <a:lnTo>
                    <a:pt x="6747" y="10839"/>
                  </a:lnTo>
                  <a:lnTo>
                    <a:pt x="6738" y="10868"/>
                  </a:lnTo>
                  <a:lnTo>
                    <a:pt x="6730" y="10895"/>
                  </a:lnTo>
                  <a:lnTo>
                    <a:pt x="6720" y="10923"/>
                  </a:lnTo>
                  <a:lnTo>
                    <a:pt x="6710" y="10950"/>
                  </a:lnTo>
                  <a:lnTo>
                    <a:pt x="6698" y="10975"/>
                  </a:lnTo>
                  <a:lnTo>
                    <a:pt x="6685" y="11000"/>
                  </a:lnTo>
                  <a:lnTo>
                    <a:pt x="6671" y="11023"/>
                  </a:lnTo>
                  <a:lnTo>
                    <a:pt x="6657" y="11047"/>
                  </a:lnTo>
                  <a:lnTo>
                    <a:pt x="6642" y="11069"/>
                  </a:lnTo>
                  <a:lnTo>
                    <a:pt x="6624" y="11091"/>
                  </a:lnTo>
                  <a:lnTo>
                    <a:pt x="6607" y="11113"/>
                  </a:lnTo>
                  <a:lnTo>
                    <a:pt x="6588" y="11132"/>
                  </a:lnTo>
                  <a:lnTo>
                    <a:pt x="6569" y="11153"/>
                  </a:lnTo>
                  <a:lnTo>
                    <a:pt x="6549" y="11171"/>
                  </a:lnTo>
                  <a:lnTo>
                    <a:pt x="6527" y="11189"/>
                  </a:lnTo>
                  <a:lnTo>
                    <a:pt x="6505" y="11207"/>
                  </a:lnTo>
                  <a:lnTo>
                    <a:pt x="6481" y="11223"/>
                  </a:lnTo>
                  <a:lnTo>
                    <a:pt x="6458" y="11240"/>
                  </a:lnTo>
                  <a:lnTo>
                    <a:pt x="6432" y="11255"/>
                  </a:lnTo>
                  <a:lnTo>
                    <a:pt x="6406" y="11269"/>
                  </a:lnTo>
                  <a:lnTo>
                    <a:pt x="6379" y="11282"/>
                  </a:lnTo>
                  <a:lnTo>
                    <a:pt x="6351" y="11296"/>
                  </a:lnTo>
                  <a:lnTo>
                    <a:pt x="6325" y="11309"/>
                  </a:lnTo>
                  <a:lnTo>
                    <a:pt x="6300" y="11322"/>
                  </a:lnTo>
                  <a:lnTo>
                    <a:pt x="6273" y="11333"/>
                  </a:lnTo>
                  <a:lnTo>
                    <a:pt x="6248" y="11344"/>
                  </a:lnTo>
                  <a:lnTo>
                    <a:pt x="6221" y="11354"/>
                  </a:lnTo>
                  <a:lnTo>
                    <a:pt x="6196" y="11362"/>
                  </a:lnTo>
                  <a:lnTo>
                    <a:pt x="6169" y="11369"/>
                  </a:lnTo>
                  <a:lnTo>
                    <a:pt x="6143" y="11375"/>
                  </a:lnTo>
                  <a:lnTo>
                    <a:pt x="6116" y="11380"/>
                  </a:lnTo>
                  <a:lnTo>
                    <a:pt x="6090" y="11385"/>
                  </a:lnTo>
                  <a:lnTo>
                    <a:pt x="6063" y="11388"/>
                  </a:lnTo>
                  <a:lnTo>
                    <a:pt x="6037" y="11390"/>
                  </a:lnTo>
                  <a:lnTo>
                    <a:pt x="6010" y="11391"/>
                  </a:lnTo>
                  <a:lnTo>
                    <a:pt x="5984" y="11391"/>
                  </a:lnTo>
                  <a:lnTo>
                    <a:pt x="5956" y="11390"/>
                  </a:lnTo>
                  <a:lnTo>
                    <a:pt x="5930" y="11387"/>
                  </a:lnTo>
                  <a:lnTo>
                    <a:pt x="5902" y="11383"/>
                  </a:lnTo>
                  <a:lnTo>
                    <a:pt x="5875" y="11379"/>
                  </a:lnTo>
                  <a:lnTo>
                    <a:pt x="5848" y="11373"/>
                  </a:lnTo>
                  <a:lnTo>
                    <a:pt x="5820" y="11367"/>
                  </a:lnTo>
                  <a:lnTo>
                    <a:pt x="5793" y="11359"/>
                  </a:lnTo>
                  <a:lnTo>
                    <a:pt x="5765" y="11351"/>
                  </a:lnTo>
                  <a:lnTo>
                    <a:pt x="5738" y="11341"/>
                  </a:lnTo>
                  <a:lnTo>
                    <a:pt x="5710" y="11330"/>
                  </a:lnTo>
                  <a:lnTo>
                    <a:pt x="5683" y="11318"/>
                  </a:lnTo>
                  <a:lnTo>
                    <a:pt x="5655" y="11305"/>
                  </a:lnTo>
                  <a:lnTo>
                    <a:pt x="5627" y="11292"/>
                  </a:lnTo>
                  <a:lnTo>
                    <a:pt x="5599" y="11276"/>
                  </a:lnTo>
                  <a:lnTo>
                    <a:pt x="5572" y="11260"/>
                  </a:lnTo>
                  <a:lnTo>
                    <a:pt x="5543" y="11243"/>
                  </a:lnTo>
                  <a:lnTo>
                    <a:pt x="5514" y="11224"/>
                  </a:lnTo>
                  <a:lnTo>
                    <a:pt x="5487" y="11205"/>
                  </a:lnTo>
                  <a:lnTo>
                    <a:pt x="5458" y="11184"/>
                  </a:lnTo>
                  <a:lnTo>
                    <a:pt x="5432" y="11164"/>
                  </a:lnTo>
                  <a:lnTo>
                    <a:pt x="5407" y="11143"/>
                  </a:lnTo>
                  <a:lnTo>
                    <a:pt x="5383" y="11120"/>
                  </a:lnTo>
                  <a:lnTo>
                    <a:pt x="5360" y="11098"/>
                  </a:lnTo>
                  <a:lnTo>
                    <a:pt x="5340" y="11074"/>
                  </a:lnTo>
                  <a:lnTo>
                    <a:pt x="5320" y="11051"/>
                  </a:lnTo>
                  <a:lnTo>
                    <a:pt x="5302" y="11026"/>
                  </a:lnTo>
                  <a:lnTo>
                    <a:pt x="5285" y="11002"/>
                  </a:lnTo>
                  <a:lnTo>
                    <a:pt x="5270" y="10976"/>
                  </a:lnTo>
                  <a:lnTo>
                    <a:pt x="5255" y="10951"/>
                  </a:lnTo>
                  <a:lnTo>
                    <a:pt x="5242" y="10924"/>
                  </a:lnTo>
                  <a:lnTo>
                    <a:pt x="5231" y="10896"/>
                  </a:lnTo>
                  <a:lnTo>
                    <a:pt x="5221" y="10869"/>
                  </a:lnTo>
                  <a:lnTo>
                    <a:pt x="5211" y="10841"/>
                  </a:lnTo>
                  <a:lnTo>
                    <a:pt x="5204" y="10813"/>
                  </a:lnTo>
                  <a:lnTo>
                    <a:pt x="5198" y="10783"/>
                  </a:lnTo>
                  <a:lnTo>
                    <a:pt x="5193" y="10753"/>
                  </a:lnTo>
                  <a:lnTo>
                    <a:pt x="5190" y="10723"/>
                  </a:lnTo>
                  <a:lnTo>
                    <a:pt x="5188" y="10691"/>
                  </a:lnTo>
                  <a:lnTo>
                    <a:pt x="5187" y="10660"/>
                  </a:lnTo>
                  <a:lnTo>
                    <a:pt x="5188" y="10628"/>
                  </a:lnTo>
                  <a:lnTo>
                    <a:pt x="5190" y="10595"/>
                  </a:lnTo>
                  <a:lnTo>
                    <a:pt x="5193" y="10562"/>
                  </a:lnTo>
                  <a:lnTo>
                    <a:pt x="5198" y="10528"/>
                  </a:lnTo>
                  <a:lnTo>
                    <a:pt x="5204" y="10493"/>
                  </a:lnTo>
                  <a:lnTo>
                    <a:pt x="5211" y="10458"/>
                  </a:lnTo>
                  <a:lnTo>
                    <a:pt x="5221" y="10423"/>
                  </a:lnTo>
                  <a:lnTo>
                    <a:pt x="5231" y="10387"/>
                  </a:lnTo>
                  <a:lnTo>
                    <a:pt x="5242" y="10350"/>
                  </a:lnTo>
                  <a:lnTo>
                    <a:pt x="5254" y="10312"/>
                  </a:lnTo>
                  <a:lnTo>
                    <a:pt x="5269" y="10275"/>
                  </a:lnTo>
                  <a:lnTo>
                    <a:pt x="4995" y="9864"/>
                  </a:lnTo>
                  <a:lnTo>
                    <a:pt x="686" y="11560"/>
                  </a:lnTo>
                  <a:lnTo>
                    <a:pt x="666" y="11568"/>
                  </a:lnTo>
                  <a:lnTo>
                    <a:pt x="647" y="11574"/>
                  </a:lnTo>
                  <a:lnTo>
                    <a:pt x="628" y="11580"/>
                  </a:lnTo>
                  <a:lnTo>
                    <a:pt x="608" y="11584"/>
                  </a:lnTo>
                  <a:lnTo>
                    <a:pt x="589" y="11587"/>
                  </a:lnTo>
                  <a:lnTo>
                    <a:pt x="570" y="11588"/>
                  </a:lnTo>
                  <a:lnTo>
                    <a:pt x="551" y="11588"/>
                  </a:lnTo>
                  <a:lnTo>
                    <a:pt x="533" y="11587"/>
                  </a:lnTo>
                  <a:lnTo>
                    <a:pt x="513" y="11585"/>
                  </a:lnTo>
                  <a:lnTo>
                    <a:pt x="495" y="11581"/>
                  </a:lnTo>
                  <a:lnTo>
                    <a:pt x="477" y="11576"/>
                  </a:lnTo>
                  <a:lnTo>
                    <a:pt x="458" y="11569"/>
                  </a:lnTo>
                  <a:lnTo>
                    <a:pt x="440" y="11562"/>
                  </a:lnTo>
                  <a:lnTo>
                    <a:pt x="422" y="11553"/>
                  </a:lnTo>
                  <a:lnTo>
                    <a:pt x="403" y="11544"/>
                  </a:lnTo>
                  <a:lnTo>
                    <a:pt x="385" y="11532"/>
                  </a:lnTo>
                  <a:lnTo>
                    <a:pt x="366" y="11519"/>
                  </a:lnTo>
                  <a:lnTo>
                    <a:pt x="349" y="11506"/>
                  </a:lnTo>
                  <a:lnTo>
                    <a:pt x="331" y="11491"/>
                  </a:lnTo>
                  <a:lnTo>
                    <a:pt x="313" y="11474"/>
                  </a:lnTo>
                  <a:lnTo>
                    <a:pt x="296" y="11456"/>
                  </a:lnTo>
                  <a:lnTo>
                    <a:pt x="278" y="11438"/>
                  </a:lnTo>
                  <a:lnTo>
                    <a:pt x="260" y="11417"/>
                  </a:lnTo>
                  <a:lnTo>
                    <a:pt x="243" y="11396"/>
                  </a:lnTo>
                  <a:lnTo>
                    <a:pt x="226" y="11372"/>
                  </a:lnTo>
                  <a:lnTo>
                    <a:pt x="208" y="11349"/>
                  </a:lnTo>
                  <a:lnTo>
                    <a:pt x="192" y="11323"/>
                  </a:lnTo>
                  <a:lnTo>
                    <a:pt x="175" y="11297"/>
                  </a:lnTo>
                  <a:lnTo>
                    <a:pt x="157" y="11269"/>
                  </a:lnTo>
                  <a:lnTo>
                    <a:pt x="141" y="11240"/>
                  </a:lnTo>
                  <a:lnTo>
                    <a:pt x="124" y="11209"/>
                  </a:lnTo>
                  <a:lnTo>
                    <a:pt x="107" y="11177"/>
                  </a:lnTo>
                  <a:lnTo>
                    <a:pt x="91" y="11145"/>
                  </a:lnTo>
                  <a:lnTo>
                    <a:pt x="76" y="11113"/>
                  </a:lnTo>
                  <a:lnTo>
                    <a:pt x="63" y="11082"/>
                  </a:lnTo>
                  <a:lnTo>
                    <a:pt x="50" y="11052"/>
                  </a:lnTo>
                  <a:lnTo>
                    <a:pt x="39" y="11022"/>
                  </a:lnTo>
                  <a:lnTo>
                    <a:pt x="30" y="10993"/>
                  </a:lnTo>
                  <a:lnTo>
                    <a:pt x="22" y="10965"/>
                  </a:lnTo>
                  <a:lnTo>
                    <a:pt x="15" y="10937"/>
                  </a:lnTo>
                  <a:lnTo>
                    <a:pt x="9" y="10911"/>
                  </a:lnTo>
                  <a:lnTo>
                    <a:pt x="4" y="10884"/>
                  </a:lnTo>
                  <a:lnTo>
                    <a:pt x="1" y="10859"/>
                  </a:lnTo>
                  <a:lnTo>
                    <a:pt x="0" y="10833"/>
                  </a:lnTo>
                  <a:lnTo>
                    <a:pt x="0" y="10810"/>
                  </a:lnTo>
                  <a:lnTo>
                    <a:pt x="1" y="10785"/>
                  </a:lnTo>
                  <a:lnTo>
                    <a:pt x="3" y="10763"/>
                  </a:lnTo>
                  <a:lnTo>
                    <a:pt x="7" y="10740"/>
                  </a:lnTo>
                  <a:lnTo>
                    <a:pt x="13" y="10719"/>
                  </a:lnTo>
                  <a:lnTo>
                    <a:pt x="19" y="10697"/>
                  </a:lnTo>
                  <a:lnTo>
                    <a:pt x="26" y="10678"/>
                  </a:lnTo>
                  <a:lnTo>
                    <a:pt x="35" y="10657"/>
                  </a:lnTo>
                  <a:lnTo>
                    <a:pt x="45" y="10639"/>
                  </a:lnTo>
                  <a:lnTo>
                    <a:pt x="57" y="10621"/>
                  </a:lnTo>
                  <a:lnTo>
                    <a:pt x="71" y="10602"/>
                  </a:lnTo>
                  <a:lnTo>
                    <a:pt x="85" y="10586"/>
                  </a:lnTo>
                  <a:lnTo>
                    <a:pt x="100" y="10570"/>
                  </a:lnTo>
                  <a:lnTo>
                    <a:pt x="118" y="10554"/>
                  </a:lnTo>
                  <a:lnTo>
                    <a:pt x="136" y="10539"/>
                  </a:lnTo>
                  <a:lnTo>
                    <a:pt x="155" y="10525"/>
                  </a:lnTo>
                  <a:lnTo>
                    <a:pt x="177" y="10510"/>
                  </a:lnTo>
                  <a:lnTo>
                    <a:pt x="198" y="10498"/>
                  </a:lnTo>
                  <a:lnTo>
                    <a:pt x="223" y="10486"/>
                  </a:lnTo>
                  <a:lnTo>
                    <a:pt x="247" y="10474"/>
                  </a:lnTo>
                  <a:lnTo>
                    <a:pt x="8895" y="6570"/>
                  </a:lnTo>
                  <a:lnTo>
                    <a:pt x="7262" y="4977"/>
                  </a:lnTo>
                  <a:lnTo>
                    <a:pt x="4722" y="5550"/>
                  </a:lnTo>
                  <a:lnTo>
                    <a:pt x="6525" y="4127"/>
                  </a:lnTo>
                  <a:lnTo>
                    <a:pt x="5631" y="3479"/>
                  </a:lnTo>
                  <a:lnTo>
                    <a:pt x="6077" y="3306"/>
                  </a:lnTo>
                  <a:lnTo>
                    <a:pt x="6032" y="3241"/>
                  </a:lnTo>
                  <a:lnTo>
                    <a:pt x="5984" y="3175"/>
                  </a:lnTo>
                  <a:lnTo>
                    <a:pt x="5933" y="3105"/>
                  </a:lnTo>
                  <a:lnTo>
                    <a:pt x="5879" y="3033"/>
                  </a:lnTo>
                  <a:lnTo>
                    <a:pt x="5822" y="2958"/>
                  </a:lnTo>
                  <a:lnTo>
                    <a:pt x="5763" y="2881"/>
                  </a:lnTo>
                  <a:lnTo>
                    <a:pt x="5701" y="2800"/>
                  </a:lnTo>
                  <a:lnTo>
                    <a:pt x="5637" y="2716"/>
                  </a:lnTo>
                  <a:lnTo>
                    <a:pt x="5569" y="2631"/>
                  </a:lnTo>
                  <a:lnTo>
                    <a:pt x="5500" y="2542"/>
                  </a:lnTo>
                  <a:lnTo>
                    <a:pt x="5428" y="2450"/>
                  </a:lnTo>
                  <a:lnTo>
                    <a:pt x="5353" y="2355"/>
                  </a:lnTo>
                  <a:lnTo>
                    <a:pt x="5276" y="2258"/>
                  </a:lnTo>
                  <a:lnTo>
                    <a:pt x="5195" y="2157"/>
                  </a:lnTo>
                  <a:lnTo>
                    <a:pt x="5112" y="2054"/>
                  </a:lnTo>
                  <a:lnTo>
                    <a:pt x="5027" y="1949"/>
                  </a:lnTo>
                  <a:lnTo>
                    <a:pt x="4943" y="1844"/>
                  </a:lnTo>
                  <a:lnTo>
                    <a:pt x="4867" y="1746"/>
                  </a:lnTo>
                  <a:lnTo>
                    <a:pt x="4831" y="1699"/>
                  </a:lnTo>
                  <a:lnTo>
                    <a:pt x="4797" y="1654"/>
                  </a:lnTo>
                  <a:lnTo>
                    <a:pt x="4767" y="1612"/>
                  </a:lnTo>
                  <a:lnTo>
                    <a:pt x="4736" y="1570"/>
                  </a:lnTo>
                  <a:lnTo>
                    <a:pt x="4709" y="1529"/>
                  </a:lnTo>
                  <a:lnTo>
                    <a:pt x="4683" y="1490"/>
                  </a:lnTo>
                  <a:lnTo>
                    <a:pt x="4659" y="1453"/>
                  </a:lnTo>
                  <a:lnTo>
                    <a:pt x="4636" y="1418"/>
                  </a:lnTo>
                  <a:lnTo>
                    <a:pt x="4617" y="1384"/>
                  </a:lnTo>
                  <a:lnTo>
                    <a:pt x="4597" y="1351"/>
                  </a:lnTo>
                  <a:lnTo>
                    <a:pt x="4581" y="1321"/>
                  </a:lnTo>
                  <a:lnTo>
                    <a:pt x="4567" y="1292"/>
                  </a:lnTo>
                  <a:lnTo>
                    <a:pt x="4554" y="1263"/>
                  </a:lnTo>
                  <a:lnTo>
                    <a:pt x="4542" y="1238"/>
                  </a:lnTo>
                  <a:lnTo>
                    <a:pt x="4533" y="1213"/>
                  </a:lnTo>
                  <a:lnTo>
                    <a:pt x="4526" y="1190"/>
                  </a:lnTo>
                  <a:lnTo>
                    <a:pt x="4521" y="1168"/>
                  </a:lnTo>
                  <a:lnTo>
                    <a:pt x="4518" y="1149"/>
                  </a:lnTo>
                  <a:lnTo>
                    <a:pt x="4516" y="1131"/>
                  </a:lnTo>
                  <a:lnTo>
                    <a:pt x="4516" y="1114"/>
                  </a:lnTo>
                  <a:lnTo>
                    <a:pt x="4518" y="1099"/>
                  </a:lnTo>
                  <a:lnTo>
                    <a:pt x="4522" y="1086"/>
                  </a:lnTo>
                  <a:lnTo>
                    <a:pt x="4528" y="1073"/>
                  </a:lnTo>
                  <a:lnTo>
                    <a:pt x="4535" y="1062"/>
                  </a:lnTo>
                  <a:lnTo>
                    <a:pt x="4545" y="1054"/>
                  </a:lnTo>
                  <a:lnTo>
                    <a:pt x="4557" y="1046"/>
                  </a:lnTo>
                  <a:lnTo>
                    <a:pt x="4570" y="1041"/>
                  </a:lnTo>
                  <a:lnTo>
                    <a:pt x="4585" y="1037"/>
                  </a:lnTo>
                  <a:lnTo>
                    <a:pt x="6961" y="3617"/>
                  </a:lnTo>
                  <a:lnTo>
                    <a:pt x="8758" y="1920"/>
                  </a:lnTo>
                  <a:lnTo>
                    <a:pt x="8008" y="4264"/>
                  </a:lnTo>
                  <a:lnTo>
                    <a:pt x="10425" y="5488"/>
                  </a:lnTo>
                  <a:lnTo>
                    <a:pt x="14796" y="189"/>
                  </a:lnTo>
                  <a:lnTo>
                    <a:pt x="14815" y="168"/>
                  </a:lnTo>
                  <a:lnTo>
                    <a:pt x="14834" y="147"/>
                  </a:lnTo>
                  <a:lnTo>
                    <a:pt x="14854" y="128"/>
                  </a:lnTo>
                  <a:lnTo>
                    <a:pt x="14873" y="111"/>
                  </a:lnTo>
                  <a:lnTo>
                    <a:pt x="14893" y="94"/>
                  </a:lnTo>
                  <a:lnTo>
                    <a:pt x="14914" y="79"/>
                  </a:lnTo>
                  <a:lnTo>
                    <a:pt x="14934" y="65"/>
                  </a:lnTo>
                  <a:lnTo>
                    <a:pt x="14956" y="52"/>
                  </a:lnTo>
                  <a:lnTo>
                    <a:pt x="14977" y="41"/>
                  </a:lnTo>
                  <a:lnTo>
                    <a:pt x="14998" y="32"/>
                  </a:lnTo>
                  <a:lnTo>
                    <a:pt x="15020" y="23"/>
                  </a:lnTo>
                  <a:lnTo>
                    <a:pt x="15042" y="16"/>
                  </a:lnTo>
                  <a:lnTo>
                    <a:pt x="15065" y="11"/>
                  </a:lnTo>
                  <a:lnTo>
                    <a:pt x="15088" y="5"/>
                  </a:lnTo>
                  <a:lnTo>
                    <a:pt x="15111" y="2"/>
                  </a:lnTo>
                  <a:lnTo>
                    <a:pt x="15134" y="0"/>
                  </a:lnTo>
                  <a:lnTo>
                    <a:pt x="15159" y="0"/>
                  </a:lnTo>
                  <a:lnTo>
                    <a:pt x="15182" y="1"/>
                  </a:lnTo>
                  <a:lnTo>
                    <a:pt x="15206" y="3"/>
                  </a:lnTo>
                  <a:lnTo>
                    <a:pt x="15231" y="6"/>
                  </a:lnTo>
                  <a:lnTo>
                    <a:pt x="15256" y="12"/>
                  </a:lnTo>
                  <a:lnTo>
                    <a:pt x="15282" y="18"/>
                  </a:lnTo>
                  <a:lnTo>
                    <a:pt x="15307" y="25"/>
                  </a:lnTo>
                  <a:lnTo>
                    <a:pt x="15333" y="34"/>
                  </a:lnTo>
                  <a:lnTo>
                    <a:pt x="15359" y="44"/>
                  </a:lnTo>
                  <a:lnTo>
                    <a:pt x="15386" y="55"/>
                  </a:lnTo>
                  <a:lnTo>
                    <a:pt x="15412" y="69"/>
                  </a:lnTo>
                  <a:lnTo>
                    <a:pt x="15440" y="82"/>
                  </a:lnTo>
                  <a:lnTo>
                    <a:pt x="15468" y="98"/>
                  </a:lnTo>
                  <a:lnTo>
                    <a:pt x="15495" y="115"/>
                  </a:lnTo>
                  <a:lnTo>
                    <a:pt x="15524" y="133"/>
                  </a:lnTo>
                  <a:lnTo>
                    <a:pt x="15552" y="152"/>
                  </a:lnTo>
                  <a:lnTo>
                    <a:pt x="15580" y="172"/>
                  </a:lnTo>
                  <a:lnTo>
                    <a:pt x="15606" y="191"/>
                  </a:lnTo>
                  <a:lnTo>
                    <a:pt x="15633" y="211"/>
                  </a:lnTo>
                  <a:lnTo>
                    <a:pt x="15657" y="230"/>
                  </a:lnTo>
                  <a:lnTo>
                    <a:pt x="15681" y="249"/>
                  </a:lnTo>
                  <a:lnTo>
                    <a:pt x="15702" y="269"/>
                  </a:lnTo>
                  <a:lnTo>
                    <a:pt x="15724" y="287"/>
                  </a:lnTo>
                  <a:lnTo>
                    <a:pt x="15744" y="306"/>
                  </a:lnTo>
                  <a:lnTo>
                    <a:pt x="15762" y="324"/>
                  </a:lnTo>
                  <a:lnTo>
                    <a:pt x="15780" y="342"/>
                  </a:lnTo>
                  <a:lnTo>
                    <a:pt x="15797" y="361"/>
                  </a:lnTo>
                  <a:lnTo>
                    <a:pt x="15812" y="378"/>
                  </a:lnTo>
                  <a:lnTo>
                    <a:pt x="15827" y="396"/>
                  </a:lnTo>
                  <a:lnTo>
                    <a:pt x="15840" y="414"/>
                  </a:lnTo>
                  <a:lnTo>
                    <a:pt x="15851" y="431"/>
                  </a:lnTo>
                  <a:lnTo>
                    <a:pt x="15862" y="449"/>
                  </a:lnTo>
                  <a:lnTo>
                    <a:pt x="15873" y="466"/>
                  </a:lnTo>
                  <a:lnTo>
                    <a:pt x="15881" y="482"/>
                  </a:lnTo>
                  <a:lnTo>
                    <a:pt x="15888" y="499"/>
                  </a:lnTo>
                  <a:lnTo>
                    <a:pt x="15894" y="516"/>
                  </a:lnTo>
                  <a:lnTo>
                    <a:pt x="15899" y="532"/>
                  </a:lnTo>
                  <a:lnTo>
                    <a:pt x="15903" y="548"/>
                  </a:lnTo>
                  <a:lnTo>
                    <a:pt x="15906" y="564"/>
                  </a:lnTo>
                  <a:lnTo>
                    <a:pt x="15908" y="580"/>
                  </a:lnTo>
                  <a:lnTo>
                    <a:pt x="15909" y="596"/>
                  </a:lnTo>
                  <a:lnTo>
                    <a:pt x="15908" y="611"/>
                  </a:lnTo>
                  <a:lnTo>
                    <a:pt x="15906" y="626"/>
                  </a:lnTo>
                  <a:lnTo>
                    <a:pt x="15904" y="642"/>
                  </a:lnTo>
                  <a:lnTo>
                    <a:pt x="15900" y="657"/>
                  </a:lnTo>
                  <a:lnTo>
                    <a:pt x="15895" y="671"/>
                  </a:lnTo>
                  <a:lnTo>
                    <a:pt x="15889" y="685"/>
                  </a:lnTo>
                  <a:lnTo>
                    <a:pt x="15882" y="700"/>
                  </a:lnTo>
                  <a:lnTo>
                    <a:pt x="14050" y="3442"/>
                  </a:lnTo>
                  <a:lnTo>
                    <a:pt x="14324" y="3579"/>
                  </a:lnTo>
                  <a:lnTo>
                    <a:pt x="14355" y="3566"/>
                  </a:lnTo>
                  <a:lnTo>
                    <a:pt x="14385" y="3555"/>
                  </a:lnTo>
                  <a:lnTo>
                    <a:pt x="14416" y="3545"/>
                  </a:lnTo>
                  <a:lnTo>
                    <a:pt x="14446" y="3535"/>
                  </a:lnTo>
                  <a:lnTo>
                    <a:pt x="14476" y="3527"/>
                  </a:lnTo>
                  <a:lnTo>
                    <a:pt x="14505" y="3520"/>
                  </a:lnTo>
                  <a:lnTo>
                    <a:pt x="14534" y="3514"/>
                  </a:lnTo>
                  <a:lnTo>
                    <a:pt x="14563" y="3510"/>
                  </a:lnTo>
                  <a:lnTo>
                    <a:pt x="14591" y="3506"/>
                  </a:lnTo>
                  <a:lnTo>
                    <a:pt x="14620" y="3504"/>
                  </a:lnTo>
                  <a:lnTo>
                    <a:pt x="14649" y="3503"/>
                  </a:lnTo>
                  <a:lnTo>
                    <a:pt x="14676" y="3503"/>
                  </a:lnTo>
                  <a:lnTo>
                    <a:pt x="14704" y="3504"/>
                  </a:lnTo>
                  <a:lnTo>
                    <a:pt x="14730" y="3507"/>
                  </a:lnTo>
                  <a:lnTo>
                    <a:pt x="14757" y="3510"/>
                  </a:lnTo>
                  <a:lnTo>
                    <a:pt x="14783" y="3515"/>
                  </a:lnTo>
                  <a:lnTo>
                    <a:pt x="14810" y="3521"/>
                  </a:lnTo>
                  <a:lnTo>
                    <a:pt x="14835" y="3528"/>
                  </a:lnTo>
                  <a:lnTo>
                    <a:pt x="14861" y="3536"/>
                  </a:lnTo>
                  <a:lnTo>
                    <a:pt x="14886" y="3546"/>
                  </a:lnTo>
                  <a:lnTo>
                    <a:pt x="14911" y="3557"/>
                  </a:lnTo>
                  <a:lnTo>
                    <a:pt x="14936" y="3568"/>
                  </a:lnTo>
                  <a:lnTo>
                    <a:pt x="14961" y="3581"/>
                  </a:lnTo>
                  <a:lnTo>
                    <a:pt x="14984" y="3596"/>
                  </a:lnTo>
                  <a:lnTo>
                    <a:pt x="15008" y="3612"/>
                  </a:lnTo>
                  <a:lnTo>
                    <a:pt x="15031" y="3628"/>
                  </a:lnTo>
                  <a:lnTo>
                    <a:pt x="15054" y="3646"/>
                  </a:lnTo>
                  <a:lnTo>
                    <a:pt x="15078" y="3665"/>
                  </a:lnTo>
                  <a:lnTo>
                    <a:pt x="15100" y="3685"/>
                  </a:lnTo>
                  <a:lnTo>
                    <a:pt x="15123" y="3707"/>
                  </a:lnTo>
                  <a:lnTo>
                    <a:pt x="15144" y="3729"/>
                  </a:lnTo>
                  <a:lnTo>
                    <a:pt x="15167" y="3754"/>
                  </a:lnTo>
                  <a:lnTo>
                    <a:pt x="15187" y="3778"/>
                  </a:lnTo>
                  <a:lnTo>
                    <a:pt x="15206" y="3803"/>
                  </a:lnTo>
                  <a:lnTo>
                    <a:pt x="15225" y="3827"/>
                  </a:lnTo>
                  <a:lnTo>
                    <a:pt x="15241" y="3853"/>
                  </a:lnTo>
                  <a:lnTo>
                    <a:pt x="15256" y="3877"/>
                  </a:lnTo>
                  <a:lnTo>
                    <a:pt x="15272" y="3903"/>
                  </a:lnTo>
                  <a:lnTo>
                    <a:pt x="15284" y="3928"/>
                  </a:lnTo>
                  <a:lnTo>
                    <a:pt x="15296" y="3954"/>
                  </a:lnTo>
                  <a:lnTo>
                    <a:pt x="15306" y="3980"/>
                  </a:lnTo>
                  <a:lnTo>
                    <a:pt x="15317" y="4005"/>
                  </a:lnTo>
                  <a:lnTo>
                    <a:pt x="15325" y="4031"/>
                  </a:lnTo>
                  <a:lnTo>
                    <a:pt x="15331" y="4057"/>
                  </a:lnTo>
                  <a:lnTo>
                    <a:pt x="15337" y="4083"/>
                  </a:lnTo>
                  <a:lnTo>
                    <a:pt x="15341" y="4109"/>
                  </a:lnTo>
                  <a:lnTo>
                    <a:pt x="15344" y="4136"/>
                  </a:lnTo>
                  <a:lnTo>
                    <a:pt x="15346" y="4162"/>
                  </a:lnTo>
                  <a:lnTo>
                    <a:pt x="15347" y="4189"/>
                  </a:lnTo>
                  <a:lnTo>
                    <a:pt x="15346" y="4215"/>
                  </a:lnTo>
                  <a:lnTo>
                    <a:pt x="15344" y="4242"/>
                  </a:lnTo>
                  <a:lnTo>
                    <a:pt x="15341" y="4270"/>
                  </a:lnTo>
                  <a:lnTo>
                    <a:pt x="15337" y="4297"/>
                  </a:lnTo>
                  <a:lnTo>
                    <a:pt x="15331" y="4324"/>
                  </a:lnTo>
                  <a:lnTo>
                    <a:pt x="15325" y="4351"/>
                  </a:lnTo>
                  <a:lnTo>
                    <a:pt x="15317" y="4379"/>
                  </a:lnTo>
                  <a:lnTo>
                    <a:pt x="15306" y="4406"/>
                  </a:lnTo>
                  <a:lnTo>
                    <a:pt x="15296" y="4434"/>
                  </a:lnTo>
                  <a:lnTo>
                    <a:pt x="15284" y="4462"/>
                  </a:lnTo>
                  <a:lnTo>
                    <a:pt x="15272" y="4490"/>
                  </a:lnTo>
                  <a:lnTo>
                    <a:pt x="15257" y="4519"/>
                  </a:lnTo>
                  <a:lnTo>
                    <a:pt x="15241" y="4546"/>
                  </a:lnTo>
                  <a:lnTo>
                    <a:pt x="15225" y="4575"/>
                  </a:lnTo>
                  <a:lnTo>
                    <a:pt x="15206" y="4603"/>
                  </a:lnTo>
                  <a:lnTo>
                    <a:pt x="15187" y="4632"/>
                  </a:lnTo>
                  <a:lnTo>
                    <a:pt x="15167" y="4659"/>
                  </a:lnTo>
                  <a:lnTo>
                    <a:pt x="15146" y="4684"/>
                  </a:lnTo>
                  <a:lnTo>
                    <a:pt x="15125" y="4709"/>
                  </a:lnTo>
                  <a:lnTo>
                    <a:pt x="15103" y="4731"/>
                  </a:lnTo>
                  <a:lnTo>
                    <a:pt x="15082" y="4754"/>
                  </a:lnTo>
                  <a:lnTo>
                    <a:pt x="15060" y="4773"/>
                  </a:lnTo>
                  <a:lnTo>
                    <a:pt x="15036" y="4792"/>
                  </a:lnTo>
                  <a:lnTo>
                    <a:pt x="15013" y="4810"/>
                  </a:lnTo>
                  <a:lnTo>
                    <a:pt x="14989" y="4827"/>
                  </a:lnTo>
                  <a:lnTo>
                    <a:pt x="14965" y="4841"/>
                  </a:lnTo>
                  <a:lnTo>
                    <a:pt x="14940" y="4856"/>
                  </a:lnTo>
                  <a:lnTo>
                    <a:pt x="14916" y="4868"/>
                  </a:lnTo>
                  <a:lnTo>
                    <a:pt x="14890" y="4879"/>
                  </a:lnTo>
                  <a:lnTo>
                    <a:pt x="14864" y="4888"/>
                  </a:lnTo>
                  <a:lnTo>
                    <a:pt x="14838" y="4897"/>
                  </a:lnTo>
                  <a:lnTo>
                    <a:pt x="14811" y="4905"/>
                  </a:lnTo>
                  <a:lnTo>
                    <a:pt x="14784" y="4910"/>
                  </a:lnTo>
                  <a:lnTo>
                    <a:pt x="14756" y="4915"/>
                  </a:lnTo>
                  <a:lnTo>
                    <a:pt x="14728" y="4918"/>
                  </a:lnTo>
                  <a:lnTo>
                    <a:pt x="14700" y="4920"/>
                  </a:lnTo>
                  <a:lnTo>
                    <a:pt x="14670" y="4920"/>
                  </a:lnTo>
                  <a:lnTo>
                    <a:pt x="14640" y="4919"/>
                  </a:lnTo>
                  <a:lnTo>
                    <a:pt x="14611" y="4917"/>
                  </a:lnTo>
                  <a:lnTo>
                    <a:pt x="14580" y="4914"/>
                  </a:lnTo>
                  <a:lnTo>
                    <a:pt x="14550" y="4909"/>
                  </a:lnTo>
                  <a:lnTo>
                    <a:pt x="14518" y="4903"/>
                  </a:lnTo>
                  <a:lnTo>
                    <a:pt x="14486" y="4895"/>
                  </a:lnTo>
                  <a:lnTo>
                    <a:pt x="14454" y="4886"/>
                  </a:lnTo>
                  <a:lnTo>
                    <a:pt x="14421" y="4877"/>
                  </a:lnTo>
                  <a:lnTo>
                    <a:pt x="14388" y="4865"/>
                  </a:lnTo>
                  <a:lnTo>
                    <a:pt x="14355" y="4853"/>
                  </a:lnTo>
                  <a:lnTo>
                    <a:pt x="14321" y="4838"/>
                  </a:lnTo>
                  <a:lnTo>
                    <a:pt x="14289" y="4824"/>
                  </a:lnTo>
                  <a:lnTo>
                    <a:pt x="14259" y="4809"/>
                  </a:lnTo>
                  <a:lnTo>
                    <a:pt x="14230" y="4792"/>
                  </a:lnTo>
                  <a:lnTo>
                    <a:pt x="14202" y="4776"/>
                  </a:lnTo>
                  <a:lnTo>
                    <a:pt x="14175" y="4758"/>
                  </a:lnTo>
                  <a:lnTo>
                    <a:pt x="14150" y="4739"/>
                  </a:lnTo>
                  <a:lnTo>
                    <a:pt x="14126" y="4721"/>
                  </a:lnTo>
                  <a:lnTo>
                    <a:pt x="14104" y="4700"/>
                  </a:lnTo>
                  <a:lnTo>
                    <a:pt x="14082" y="4680"/>
                  </a:lnTo>
                  <a:lnTo>
                    <a:pt x="14062" y="4659"/>
                  </a:lnTo>
                  <a:lnTo>
                    <a:pt x="14044" y="4636"/>
                  </a:lnTo>
                  <a:lnTo>
                    <a:pt x="14026" y="4613"/>
                  </a:lnTo>
                  <a:lnTo>
                    <a:pt x="14010" y="4589"/>
                  </a:lnTo>
                  <a:lnTo>
                    <a:pt x="13996" y="4565"/>
                  </a:lnTo>
                  <a:lnTo>
                    <a:pt x="13982" y="4539"/>
                  </a:lnTo>
                  <a:lnTo>
                    <a:pt x="13970" y="4514"/>
                  </a:lnTo>
                  <a:lnTo>
                    <a:pt x="13960" y="4486"/>
                  </a:lnTo>
                  <a:lnTo>
                    <a:pt x="13950" y="4458"/>
                  </a:lnTo>
                  <a:lnTo>
                    <a:pt x="13943" y="4430"/>
                  </a:lnTo>
                  <a:lnTo>
                    <a:pt x="13936" y="4401"/>
                  </a:lnTo>
                  <a:lnTo>
                    <a:pt x="13930" y="4371"/>
                  </a:lnTo>
                  <a:lnTo>
                    <a:pt x="13926" y="4340"/>
                  </a:lnTo>
                  <a:lnTo>
                    <a:pt x="13923" y="4308"/>
                  </a:lnTo>
                  <a:lnTo>
                    <a:pt x="13922" y="4276"/>
                  </a:lnTo>
                  <a:lnTo>
                    <a:pt x="13922" y="4243"/>
                  </a:lnTo>
                  <a:lnTo>
                    <a:pt x="13923" y="4209"/>
                  </a:lnTo>
                  <a:lnTo>
                    <a:pt x="13926" y="4175"/>
                  </a:lnTo>
                  <a:lnTo>
                    <a:pt x="13930" y="4139"/>
                  </a:lnTo>
                  <a:lnTo>
                    <a:pt x="13936" y="4102"/>
                  </a:lnTo>
                  <a:lnTo>
                    <a:pt x="13943" y="4065"/>
                  </a:lnTo>
                  <a:lnTo>
                    <a:pt x="13951" y="4028"/>
                  </a:lnTo>
                  <a:lnTo>
                    <a:pt x="13649" y="3891"/>
                  </a:lnTo>
                  <a:lnTo>
                    <a:pt x="13531" y="4067"/>
                  </a:lnTo>
                  <a:lnTo>
                    <a:pt x="13416" y="4237"/>
                  </a:lnTo>
                  <a:lnTo>
                    <a:pt x="13306" y="4400"/>
                  </a:lnTo>
                  <a:lnTo>
                    <a:pt x="13198" y="4556"/>
                  </a:lnTo>
                  <a:lnTo>
                    <a:pt x="13093" y="4709"/>
                  </a:lnTo>
                  <a:lnTo>
                    <a:pt x="12988" y="4858"/>
                  </a:lnTo>
                  <a:lnTo>
                    <a:pt x="12884" y="5003"/>
                  </a:lnTo>
                  <a:lnTo>
                    <a:pt x="12780" y="5147"/>
                  </a:lnTo>
                  <a:lnTo>
                    <a:pt x="12675" y="5289"/>
                  </a:lnTo>
                  <a:lnTo>
                    <a:pt x="12568" y="5430"/>
                  </a:lnTo>
                  <a:lnTo>
                    <a:pt x="12459" y="5574"/>
                  </a:lnTo>
                  <a:lnTo>
                    <a:pt x="12345" y="5718"/>
                  </a:lnTo>
                  <a:lnTo>
                    <a:pt x="12229" y="5866"/>
                  </a:lnTo>
                  <a:lnTo>
                    <a:pt x="12107" y="6018"/>
                  </a:lnTo>
                  <a:lnTo>
                    <a:pt x="11979" y="6173"/>
                  </a:lnTo>
                  <a:lnTo>
                    <a:pt x="11846" y="6334"/>
                  </a:lnTo>
                  <a:close/>
                </a:path>
              </a:pathLst>
            </a:custGeom>
            <a:solidFill>
              <a:srgbClr val="6A8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25" name="矩形 1"/>
            <p:cNvSpPr>
              <a:spLocks noChangeArrowheads="1"/>
            </p:cNvSpPr>
            <p:nvPr/>
          </p:nvSpPr>
          <p:spPr bwMode="auto">
            <a:xfrm>
              <a:off x="3006090" y="1533525"/>
              <a:ext cx="7962265" cy="73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1218565" eaLnBrk="0" fontAlgn="base" hangingPunct="0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通过对消消乐游戏的开发，了解了关于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felgo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的运用和进行了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相关语法规则的学习，对游戏界面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的布局管理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224825" y="3045148"/>
            <a:ext cx="10009188" cy="1079501"/>
            <a:chOff x="1199456" y="2852738"/>
            <a:chExt cx="10009882" cy="10795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199456" y="3932238"/>
              <a:ext cx="1000988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>
              <a:off x="1199456" y="2852738"/>
              <a:ext cx="1000988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grpSp>
          <p:nvGrpSpPr>
            <p:cNvPr id="29" name="Group 178"/>
            <p:cNvGrpSpPr/>
            <p:nvPr/>
          </p:nvGrpSpPr>
          <p:grpSpPr bwMode="auto">
            <a:xfrm>
              <a:off x="1199456" y="3003839"/>
              <a:ext cx="720725" cy="754063"/>
              <a:chOff x="3918" y="2379"/>
              <a:chExt cx="454" cy="475"/>
            </a:xfrm>
            <a:solidFill>
              <a:srgbClr val="135707"/>
            </a:solidFill>
          </p:grpSpPr>
          <p:sp>
            <p:nvSpPr>
              <p:cNvPr id="32" name="AutoShape 166"/>
              <p:cNvSpPr>
                <a:spLocks noChangeArrowheads="1"/>
              </p:cNvSpPr>
              <p:nvPr/>
            </p:nvSpPr>
            <p:spPr bwMode="auto">
              <a:xfrm>
                <a:off x="4150" y="2379"/>
                <a:ext cx="214" cy="340"/>
              </a:xfrm>
              <a:prstGeom prst="rtTriangle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AutoShape 173"/>
              <p:cNvSpPr>
                <a:spLocks noChangeArrowheads="1"/>
              </p:cNvSpPr>
              <p:nvPr/>
            </p:nvSpPr>
            <p:spPr bwMode="auto">
              <a:xfrm flipH="1">
                <a:off x="3923" y="2429"/>
                <a:ext cx="205" cy="284"/>
              </a:xfrm>
              <a:prstGeom prst="rtTriangle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 rot="10800000">
                <a:off x="3918" y="2648"/>
                <a:ext cx="454" cy="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425" y="10800"/>
                    </a:moveTo>
                    <a:cubicBezTo>
                      <a:pt x="10425" y="10592"/>
                      <a:pt x="10592" y="10425"/>
                      <a:pt x="10800" y="10425"/>
                    </a:cubicBezTo>
                    <a:cubicBezTo>
                      <a:pt x="11007" y="10424"/>
                      <a:pt x="11174" y="10592"/>
                      <a:pt x="11175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10425" y="10800"/>
                    </a:lnTo>
                    <a:close/>
                  </a:path>
                </a:pathLst>
              </a:cu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矩形 72"/>
            <p:cNvSpPr>
              <a:spLocks noChangeArrowheads="1"/>
            </p:cNvSpPr>
            <p:nvPr/>
          </p:nvSpPr>
          <p:spPr bwMode="auto">
            <a:xfrm>
              <a:off x="3006156" y="2989263"/>
              <a:ext cx="7726581" cy="737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defTabSz="1218565" eaLnBrk="0" fontAlgn="base" hangingPunct="0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不足之处：未能充分运用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widget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深入学习与了解做界面。其次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未有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深入学习关于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类的运用。关于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qt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的网络编程未能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rPr>
                <a:t>涉及。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1196250" y="4485011"/>
            <a:ext cx="10037763" cy="1079501"/>
            <a:chOff x="1171146" y="4292600"/>
            <a:chExt cx="10038192" cy="107950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199722" y="5372100"/>
              <a:ext cx="1000961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>
            <a:xfrm>
              <a:off x="1199722" y="4292600"/>
              <a:ext cx="1000961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miter lim="800000"/>
            </a:ln>
            <a:effectLst/>
          </p:spPr>
        </p:cxnSp>
        <p:grpSp>
          <p:nvGrpSpPr>
            <p:cNvPr id="39" name="Group 315"/>
            <p:cNvGrpSpPr/>
            <p:nvPr/>
          </p:nvGrpSpPr>
          <p:grpSpPr bwMode="auto">
            <a:xfrm>
              <a:off x="1171146" y="4520447"/>
              <a:ext cx="1100138" cy="650875"/>
              <a:chOff x="736" y="1570"/>
              <a:chExt cx="3824" cy="2263"/>
            </a:xfrm>
            <a:solidFill>
              <a:srgbClr val="72BB2C"/>
            </a:solidFill>
          </p:grpSpPr>
          <p:sp>
            <p:nvSpPr>
              <p:cNvPr id="40" name="AutoShape 316"/>
              <p:cNvSpPr>
                <a:spLocks noChangeArrowheads="1"/>
              </p:cNvSpPr>
              <p:nvPr/>
            </p:nvSpPr>
            <p:spPr bwMode="auto">
              <a:xfrm>
                <a:off x="736" y="2200"/>
                <a:ext cx="1603" cy="1603"/>
              </a:xfrm>
              <a:custGeom>
                <a:avLst/>
                <a:gdLst>
                  <a:gd name="T0" fmla="*/ 4 w 21600"/>
                  <a:gd name="T1" fmla="*/ 0 h 21600"/>
                  <a:gd name="T2" fmla="*/ 1 w 21600"/>
                  <a:gd name="T3" fmla="*/ 1 h 21600"/>
                  <a:gd name="T4" fmla="*/ 0 w 21600"/>
                  <a:gd name="T5" fmla="*/ 4 h 21600"/>
                  <a:gd name="T6" fmla="*/ 1 w 21600"/>
                  <a:gd name="T7" fmla="*/ 8 h 21600"/>
                  <a:gd name="T8" fmla="*/ 4 w 21600"/>
                  <a:gd name="T9" fmla="*/ 9 h 21600"/>
                  <a:gd name="T10" fmla="*/ 8 w 21600"/>
                  <a:gd name="T11" fmla="*/ 8 h 21600"/>
                  <a:gd name="T12" fmla="*/ 9 w 21600"/>
                  <a:gd name="T13" fmla="*/ 4 h 21600"/>
                  <a:gd name="T14" fmla="*/ 8 w 21600"/>
                  <a:gd name="T15" fmla="*/ 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7 w 21600"/>
                  <a:gd name="T25" fmla="*/ 3167 h 21600"/>
                  <a:gd name="T26" fmla="*/ 18433 w 21600"/>
                  <a:gd name="T27" fmla="*/ 1843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223" y="10800"/>
                    </a:moveTo>
                    <a:cubicBezTo>
                      <a:pt x="2223" y="15537"/>
                      <a:pt x="6063" y="19377"/>
                      <a:pt x="10800" y="19377"/>
                    </a:cubicBezTo>
                    <a:cubicBezTo>
                      <a:pt x="15537" y="19377"/>
                      <a:pt x="19377" y="15537"/>
                      <a:pt x="19377" y="10800"/>
                    </a:cubicBezTo>
                    <a:cubicBezTo>
                      <a:pt x="19377" y="6063"/>
                      <a:pt x="15537" y="2223"/>
                      <a:pt x="10800" y="2223"/>
                    </a:cubicBezTo>
                    <a:cubicBezTo>
                      <a:pt x="6063" y="2223"/>
                      <a:pt x="2223" y="6063"/>
                      <a:pt x="2223" y="10800"/>
                    </a:cubicBezTo>
                    <a:close/>
                  </a:path>
                </a:pathLst>
              </a:custGeom>
              <a:solidFill>
                <a:srgbClr val="3A787C"/>
              </a:solidFill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AutoShape 317"/>
              <p:cNvSpPr>
                <a:spLocks noChangeArrowheads="1"/>
              </p:cNvSpPr>
              <p:nvPr/>
            </p:nvSpPr>
            <p:spPr bwMode="auto">
              <a:xfrm>
                <a:off x="2957" y="2230"/>
                <a:ext cx="1603" cy="1603"/>
              </a:xfrm>
              <a:custGeom>
                <a:avLst/>
                <a:gdLst>
                  <a:gd name="T0" fmla="*/ 4 w 21600"/>
                  <a:gd name="T1" fmla="*/ 0 h 21600"/>
                  <a:gd name="T2" fmla="*/ 1 w 21600"/>
                  <a:gd name="T3" fmla="*/ 1 h 21600"/>
                  <a:gd name="T4" fmla="*/ 0 w 21600"/>
                  <a:gd name="T5" fmla="*/ 4 h 21600"/>
                  <a:gd name="T6" fmla="*/ 1 w 21600"/>
                  <a:gd name="T7" fmla="*/ 8 h 21600"/>
                  <a:gd name="T8" fmla="*/ 4 w 21600"/>
                  <a:gd name="T9" fmla="*/ 9 h 21600"/>
                  <a:gd name="T10" fmla="*/ 8 w 21600"/>
                  <a:gd name="T11" fmla="*/ 8 h 21600"/>
                  <a:gd name="T12" fmla="*/ 9 w 21600"/>
                  <a:gd name="T13" fmla="*/ 4 h 21600"/>
                  <a:gd name="T14" fmla="*/ 8 w 21600"/>
                  <a:gd name="T15" fmla="*/ 1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7 w 21600"/>
                  <a:gd name="T25" fmla="*/ 3167 h 21600"/>
                  <a:gd name="T26" fmla="*/ 18433 w 21600"/>
                  <a:gd name="T27" fmla="*/ 1843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223" y="10800"/>
                    </a:moveTo>
                    <a:cubicBezTo>
                      <a:pt x="2223" y="15537"/>
                      <a:pt x="6063" y="19377"/>
                      <a:pt x="10800" y="19377"/>
                    </a:cubicBezTo>
                    <a:cubicBezTo>
                      <a:pt x="15537" y="19377"/>
                      <a:pt x="19377" y="15537"/>
                      <a:pt x="19377" y="10800"/>
                    </a:cubicBezTo>
                    <a:cubicBezTo>
                      <a:pt x="19377" y="6063"/>
                      <a:pt x="15537" y="2223"/>
                      <a:pt x="10800" y="2223"/>
                    </a:cubicBezTo>
                    <a:cubicBezTo>
                      <a:pt x="6063" y="2223"/>
                      <a:pt x="2223" y="6063"/>
                      <a:pt x="2223" y="10800"/>
                    </a:cubicBezTo>
                    <a:close/>
                  </a:path>
                </a:pathLst>
              </a:custGeom>
              <a:solidFill>
                <a:srgbClr val="3A787C"/>
              </a:solidFill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565">
                  <a:defRPr/>
                </a:pPr>
                <a:endParaRPr lang="zh-CN" alt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8"/>
              <p:cNvSpPr>
                <a:spLocks noChangeArrowheads="1"/>
              </p:cNvSpPr>
              <p:nvPr/>
            </p:nvSpPr>
            <p:spPr bwMode="auto">
              <a:xfrm>
                <a:off x="1556" y="2915"/>
                <a:ext cx="950" cy="87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19"/>
              <p:cNvSpPr>
                <a:spLocks noChangeArrowheads="1"/>
              </p:cNvSpPr>
              <p:nvPr/>
            </p:nvSpPr>
            <p:spPr bwMode="auto">
              <a:xfrm rot="-2879465">
                <a:off x="2278" y="2481"/>
                <a:ext cx="1203" cy="79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Oval 320"/>
              <p:cNvSpPr>
                <a:spLocks noChangeArrowheads="1"/>
              </p:cNvSpPr>
              <p:nvPr/>
            </p:nvSpPr>
            <p:spPr bwMode="auto">
              <a:xfrm>
                <a:off x="1451" y="2901"/>
                <a:ext cx="177" cy="177"/>
              </a:xfrm>
              <a:prstGeom prst="ellipse">
                <a:avLst/>
              </a:prstGeom>
              <a:solidFill>
                <a:srgbClr val="A5C3CE"/>
              </a:solidFill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Oval 321"/>
              <p:cNvSpPr>
                <a:spLocks noChangeArrowheads="1"/>
              </p:cNvSpPr>
              <p:nvPr/>
            </p:nvSpPr>
            <p:spPr bwMode="auto">
              <a:xfrm>
                <a:off x="3673" y="2931"/>
                <a:ext cx="177" cy="177"/>
              </a:xfrm>
              <a:prstGeom prst="ellipse">
                <a:avLst/>
              </a:prstGeom>
              <a:solidFill>
                <a:srgbClr val="A5C3CE"/>
              </a:solidFill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322"/>
              <p:cNvSpPr>
                <a:spLocks noChangeArrowheads="1"/>
              </p:cNvSpPr>
              <p:nvPr/>
            </p:nvSpPr>
            <p:spPr bwMode="auto">
              <a:xfrm rot="-7127351">
                <a:off x="2635" y="2264"/>
                <a:ext cx="1471" cy="83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323"/>
              <p:cNvSpPr>
                <a:spLocks noChangeArrowheads="1"/>
              </p:cNvSpPr>
              <p:nvPr/>
            </p:nvSpPr>
            <p:spPr bwMode="auto">
              <a:xfrm>
                <a:off x="2117" y="2037"/>
                <a:ext cx="1110" cy="76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324"/>
              <p:cNvSpPr>
                <a:spLocks noChangeArrowheads="1"/>
              </p:cNvSpPr>
              <p:nvPr/>
            </p:nvSpPr>
            <p:spPr bwMode="auto">
              <a:xfrm rot="-6801848">
                <a:off x="1589" y="2352"/>
                <a:ext cx="1312" cy="82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Group 325"/>
              <p:cNvGrpSpPr/>
              <p:nvPr/>
            </p:nvGrpSpPr>
            <p:grpSpPr bwMode="auto">
              <a:xfrm rot="308454">
                <a:off x="3027" y="1614"/>
                <a:ext cx="443" cy="177"/>
                <a:chOff x="3034" y="1607"/>
                <a:chExt cx="443" cy="177"/>
              </a:xfrm>
              <a:grpFill/>
            </p:grpSpPr>
            <p:sp>
              <p:nvSpPr>
                <p:cNvPr id="59" name="Rectangle 326"/>
                <p:cNvSpPr>
                  <a:spLocks noChangeArrowheads="1"/>
                </p:cNvSpPr>
                <p:nvPr/>
              </p:nvSpPr>
              <p:spPr bwMode="auto">
                <a:xfrm>
                  <a:off x="3034" y="1658"/>
                  <a:ext cx="368" cy="90"/>
                </a:xfrm>
                <a:prstGeom prst="rect">
                  <a:avLst/>
                </a:prstGeom>
                <a:solidFill>
                  <a:srgbClr val="3A787C"/>
                </a:solidFill>
                <a:ln w="9525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1218565" eaLnBrk="1" hangingPunct="1">
                    <a:defRPr/>
                  </a:pPr>
                  <a:endParaRPr lang="zh-CN" altLang="en-US" sz="24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Oval 327"/>
                <p:cNvSpPr>
                  <a:spLocks noChangeArrowheads="1"/>
                </p:cNvSpPr>
                <p:nvPr/>
              </p:nvSpPr>
              <p:spPr bwMode="auto">
                <a:xfrm>
                  <a:off x="3300" y="1607"/>
                  <a:ext cx="177" cy="177"/>
                </a:xfrm>
                <a:prstGeom prst="ellipse">
                  <a:avLst/>
                </a:prstGeom>
                <a:solidFill>
                  <a:srgbClr val="3A787C"/>
                </a:solidFill>
                <a:ln w="9525">
                  <a:noFill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defTabSz="1218565" eaLnBrk="1" hangingPunct="1">
                    <a:defRPr/>
                  </a:pPr>
                  <a:endParaRPr lang="zh-CN" altLang="en-US" sz="2400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1" name="AutoShape 328"/>
              <p:cNvSpPr>
                <a:spLocks noChangeArrowheads="1"/>
              </p:cNvSpPr>
              <p:nvPr/>
            </p:nvSpPr>
            <p:spPr bwMode="auto">
              <a:xfrm>
                <a:off x="1617" y="1647"/>
                <a:ext cx="835" cy="429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16 w 21600"/>
                  <a:gd name="T13" fmla="*/ 0 h 21600"/>
                  <a:gd name="T14" fmla="*/ 20384 w 21600"/>
                  <a:gd name="T15" fmla="*/ 102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952" y="10078"/>
                    </a:moveTo>
                    <a:cubicBezTo>
                      <a:pt x="10164" y="9830"/>
                      <a:pt x="10473" y="9686"/>
                      <a:pt x="10800" y="9687"/>
                    </a:cubicBezTo>
                    <a:cubicBezTo>
                      <a:pt x="11126" y="9687"/>
                      <a:pt x="11435" y="9830"/>
                      <a:pt x="11647" y="10078"/>
                    </a:cubicBezTo>
                    <a:lnTo>
                      <a:pt x="19023" y="3798"/>
                    </a:lnTo>
                    <a:cubicBezTo>
                      <a:pt x="16971" y="1388"/>
                      <a:pt x="13965" y="-1"/>
                      <a:pt x="10799" y="0"/>
                    </a:cubicBezTo>
                    <a:cubicBezTo>
                      <a:pt x="7634" y="0"/>
                      <a:pt x="4628" y="1388"/>
                      <a:pt x="2576" y="3798"/>
                    </a:cubicBezTo>
                    <a:lnTo>
                      <a:pt x="9952" y="10078"/>
                    </a:lnTo>
                    <a:close/>
                  </a:path>
                </a:pathLst>
              </a:cu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329"/>
              <p:cNvSpPr>
                <a:spLocks noChangeArrowheads="1"/>
              </p:cNvSpPr>
              <p:nvPr/>
            </p:nvSpPr>
            <p:spPr bwMode="auto">
              <a:xfrm rot="-3643988">
                <a:off x="1272" y="2452"/>
                <a:ext cx="1113" cy="74"/>
              </a:xfrm>
              <a:prstGeom prst="rect">
                <a:avLst/>
              </a:prstGeom>
              <a:solidFill>
                <a:srgbClr val="3A787C"/>
              </a:solidFill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8565" eaLnBrk="1" hangingPunct="1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矩形 74"/>
            <p:cNvSpPr>
              <a:spLocks noChangeArrowheads="1"/>
            </p:cNvSpPr>
            <p:nvPr/>
          </p:nvSpPr>
          <p:spPr bwMode="auto">
            <a:xfrm>
              <a:off x="3005739" y="4405630"/>
              <a:ext cx="7727645" cy="41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 defTabSz="1218565" eaLnBrk="0" fontAlgn="base" hangingPunct="0">
                <a:lnSpc>
                  <a:spcPct val="150000"/>
                </a:lnSpc>
                <a:spcBef>
                  <a:spcPts val="1335"/>
                </a:spcBef>
                <a:buClrTx/>
                <a:buSzTx/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再这之后，学习了解更多关于通信处理方面的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083050"/>
            <a:ext cx="9799320" cy="93853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等腰三角形 4"/>
          <p:cNvSpPr/>
          <p:nvPr/>
        </p:nvSpPr>
        <p:spPr>
          <a:xfrm>
            <a:off x="-80010" y="2529205"/>
            <a:ext cx="5442585" cy="4308475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917825" y="5140960"/>
            <a:ext cx="3575050" cy="1696720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085455" y="3549650"/>
            <a:ext cx="4106545" cy="3298825"/>
          </a:xfrm>
          <a:prstGeom prst="triangle">
            <a:avLst>
              <a:gd name="adj" fmla="val 50284"/>
            </a:avLst>
          </a:prstGeom>
          <a:solidFill>
            <a:srgbClr val="80B7B9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7112000" y="5342890"/>
            <a:ext cx="2229485" cy="1495425"/>
          </a:xfrm>
          <a:prstGeom prst="triangle">
            <a:avLst/>
          </a:prstGeom>
          <a:solidFill>
            <a:srgbClr val="97C8C4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96340" y="1751965"/>
            <a:ext cx="9799320" cy="1677035"/>
          </a:xfrm>
        </p:spPr>
        <p:txBody>
          <a:bodyPr/>
          <a:p>
            <a:r>
              <a:rPr lang="zh-CN" altLang="zh-CN">
                <a:solidFill>
                  <a:schemeClr val="tx2">
                    <a:lumMod val="90000"/>
                    <a:lumOff val="10000"/>
                  </a:schemeClr>
                </a:solidFill>
              </a:rPr>
              <a:t>谢谢聆听</a:t>
            </a:r>
            <a:endParaRPr lang="zh-CN" altLang="zh-CN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170" name="矩形 1"/>
          <p:cNvSpPr/>
          <p:nvPr/>
        </p:nvSpPr>
        <p:spPr>
          <a:xfrm>
            <a:off x="2827655" y="4394835"/>
            <a:ext cx="759904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defTabSz="914400" eaLnBrk="1" hangingPunct="1">
              <a:lnSpc>
                <a:spcPct val="150000"/>
              </a:lnSpc>
              <a:buClrTx/>
              <a:buSzTx/>
              <a:buNone/>
              <a:tabLst>
                <a:tab pos="142875" algn="l"/>
                <a:tab pos="1079500" algn="l"/>
              </a:tabLs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导师：龚伟    答辩人：周俪君    时间：20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专业：软件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工程专业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等腰三角形 4"/>
          <p:cNvSpPr/>
          <p:nvPr/>
        </p:nvSpPr>
        <p:spPr>
          <a:xfrm>
            <a:off x="5461635" y="1682115"/>
            <a:ext cx="1718945" cy="1413510"/>
          </a:xfrm>
          <a:prstGeom prst="triangle">
            <a:avLst/>
          </a:prstGeom>
          <a:solidFill>
            <a:srgbClr val="97C8C4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等腰三角形 6"/>
          <p:cNvSpPr/>
          <p:nvPr/>
        </p:nvSpPr>
        <p:spPr>
          <a:xfrm>
            <a:off x="2963545" y="931545"/>
            <a:ext cx="2733040" cy="2163445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4607560" y="2242820"/>
            <a:ext cx="1795145" cy="852170"/>
          </a:xfrm>
          <a:prstGeom prst="triangle">
            <a:avLst/>
          </a:prstGeom>
          <a:solidFill>
            <a:srgbClr val="4B9AA1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7272020" y="1438275"/>
            <a:ext cx="2062480" cy="1656715"/>
          </a:xfrm>
          <a:prstGeom prst="triangle">
            <a:avLst>
              <a:gd name="adj" fmla="val 50284"/>
            </a:avLst>
          </a:prstGeom>
          <a:solidFill>
            <a:srgbClr val="80B7B9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546850" y="2292985"/>
            <a:ext cx="1120140" cy="751205"/>
          </a:xfrm>
          <a:prstGeom prst="triangle">
            <a:avLst/>
          </a:prstGeom>
          <a:solidFill>
            <a:srgbClr val="97C8C4"/>
          </a:solidFill>
          <a:ln>
            <a:noFill/>
          </a:ln>
          <a:effectLst>
            <a:glow rad="228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79731" y="4905453"/>
            <a:ext cx="14331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r>
              <a:rPr lang="en-US" altLang="zh-CN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游戏分工</a:t>
            </a:r>
            <a:endParaRPr lang="zh-CN" altLang="en-US" sz="18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83458" y="3653341"/>
            <a:ext cx="1086966" cy="109011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38550" y="3668581"/>
            <a:ext cx="1086966" cy="109011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044" y="3668581"/>
            <a:ext cx="1086966" cy="109011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05457" y="3668581"/>
            <a:ext cx="1086966" cy="109011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62841" y="3653341"/>
            <a:ext cx="1086966" cy="109011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0" y="2851385"/>
            <a:ext cx="12192000" cy="486210"/>
            <a:chOff x="0" y="4845037"/>
            <a:chExt cx="12192000" cy="486210"/>
          </a:xfrm>
        </p:grpSpPr>
        <p:sp>
          <p:nvSpPr>
            <p:cNvPr id="67" name="圆角矩形 66"/>
            <p:cNvSpPr/>
            <p:nvPr/>
          </p:nvSpPr>
          <p:spPr>
            <a:xfrm>
              <a:off x="4454114" y="4845037"/>
              <a:ext cx="3100528" cy="486210"/>
            </a:xfrm>
            <a:prstGeom prst="roundRect">
              <a:avLst/>
            </a:prstGeom>
            <a:solidFill>
              <a:srgbClr val="202A36"/>
            </a:solidFill>
            <a:ln>
              <a:solidFill>
                <a:srgbClr val="202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0" y="5083947"/>
              <a:ext cx="4454114" cy="4195"/>
            </a:xfrm>
            <a:prstGeom prst="line">
              <a:avLst/>
            </a:prstGeom>
            <a:ln>
              <a:solidFill>
                <a:srgbClr val="202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561014" y="5083947"/>
              <a:ext cx="4630986" cy="0"/>
            </a:xfrm>
            <a:prstGeom prst="line">
              <a:avLst/>
            </a:prstGeom>
            <a:ln>
              <a:solidFill>
                <a:srgbClr val="202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318199" y="2838716"/>
            <a:ext cx="331236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28"/>
          <p:cNvSpPr>
            <a:spLocks noEditPoints="1"/>
          </p:cNvSpPr>
          <p:nvPr/>
        </p:nvSpPr>
        <p:spPr bwMode="auto">
          <a:xfrm>
            <a:off x="1869356" y="3929742"/>
            <a:ext cx="714540" cy="536882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2"/>
          <p:cNvSpPr>
            <a:spLocks noEditPoints="1"/>
          </p:cNvSpPr>
          <p:nvPr/>
        </p:nvSpPr>
        <p:spPr bwMode="auto">
          <a:xfrm>
            <a:off x="3977300" y="3929864"/>
            <a:ext cx="573885" cy="61337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8"/>
          <p:cNvSpPr>
            <a:spLocks noEditPoints="1"/>
          </p:cNvSpPr>
          <p:nvPr/>
        </p:nvSpPr>
        <p:spPr bwMode="auto">
          <a:xfrm rot="2925393">
            <a:off x="6143488" y="3939761"/>
            <a:ext cx="315446" cy="540976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"/>
          <p:cNvSpPr>
            <a:spLocks noEditPoints="1"/>
          </p:cNvSpPr>
          <p:nvPr/>
        </p:nvSpPr>
        <p:spPr bwMode="auto">
          <a:xfrm>
            <a:off x="7857119" y="3968676"/>
            <a:ext cx="583523" cy="491053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9688691" y="3891129"/>
            <a:ext cx="530833" cy="61337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04378" y="4905453"/>
            <a:ext cx="205105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游戏选题，设计</a:t>
            </a:r>
            <a:endParaRPr lang="zh-CN" altLang="en-US" sz="18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53990" y="4905375"/>
            <a:ext cx="20180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游戏界面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</a:t>
            </a:r>
            <a:endParaRPr lang="zh-CN" altLang="en-US" sz="18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2650" y="4905375"/>
            <a:ext cx="182499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游戏主要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endParaRPr lang="zh-CN" altLang="en-US" sz="18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58275" y="4905375"/>
            <a:ext cx="16363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en-US" sz="18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6" grpId="0"/>
      <p:bldP spid="32" grpId="0"/>
      <p:bldP spid="43" grpId="0" bldLvl="0" animBg="1"/>
      <p:bldP spid="44" grpId="0" bldLvl="0" animBg="1"/>
      <p:bldP spid="45" grpId="0" bldLvl="0" animBg="1"/>
      <p:bldP spid="70" grpId="0" bldLvl="0" animBg="1"/>
      <p:bldP spid="72" grpId="0" bldLvl="0" animBg="1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1292860" y="2361565"/>
            <a:ext cx="1654810" cy="1659890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9" name="Freeform 28"/>
          <p:cNvSpPr>
            <a:spLocks noEditPoints="1"/>
          </p:cNvSpPr>
          <p:nvPr/>
        </p:nvSpPr>
        <p:spPr bwMode="auto">
          <a:xfrm>
            <a:off x="1576705" y="2783205"/>
            <a:ext cx="1087755" cy="817245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2588260"/>
            <a:ext cx="120650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66275" y="2587625"/>
            <a:ext cx="2625725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7354" y="2832280"/>
            <a:ext cx="356489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游戏分工</a:t>
            </a:r>
            <a:endParaRPr lang="zh-CN" altLang="en-US" sz="44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4400" b="1" spc="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0" bldLvl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8609866" y="-12974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910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游戏</a:t>
            </a:r>
            <a:r>
              <a:rPr lang="zh-CN" altLang="zh-CN" sz="2800" spc="600" dirty="0">
                <a:solidFill>
                  <a:schemeClr val="bg1"/>
                </a:solidFill>
              </a:rPr>
              <a:t>分工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305870" y="1922557"/>
            <a:ext cx="4590731" cy="1475753"/>
          </a:xfrm>
          <a:prstGeom prst="roundRect">
            <a:avLst>
              <a:gd name="adj" fmla="val 9083"/>
            </a:avLst>
          </a:prstGeom>
          <a:noFill/>
          <a:ln>
            <a:solidFill>
              <a:srgbClr val="3A7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39245" y="2277171"/>
            <a:ext cx="3923980" cy="370840"/>
          </a:xfrm>
          <a:prstGeom prst="rect">
            <a:avLst/>
          </a:prstGeom>
        </p:spPr>
        <p:txBody>
          <a:bodyPr wrap="square">
            <a:spAutoFit/>
          </a:bodyPr>
          <a:p>
            <a:pPr algn="ctr"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2018051604016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周俪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61476" y="1709429"/>
            <a:ext cx="3279515" cy="462161"/>
          </a:xfrm>
          <a:prstGeom prst="roundRect">
            <a:avLst/>
          </a:prstGeom>
          <a:solidFill>
            <a:srgbClr val="4B9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p>
            <a:pPr algn="ctr" defTabSz="1450975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73672" y="1771292"/>
            <a:ext cx="27979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游戏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组员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73672" y="4012857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点击添加标题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735965"/>
            <a:ext cx="3813810" cy="5596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2588260"/>
            <a:ext cx="120650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71865" y="2587625"/>
            <a:ext cx="3620135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7354" y="2832280"/>
            <a:ext cx="54698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游戏选题、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400" b="1" spc="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0795" y="2380615"/>
            <a:ext cx="1666875" cy="1671955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4" name="Freeform 12"/>
          <p:cNvSpPr>
            <a:spLocks noEditPoints="1"/>
          </p:cNvSpPr>
          <p:nvPr/>
        </p:nvSpPr>
        <p:spPr bwMode="auto">
          <a:xfrm>
            <a:off x="1601470" y="2720975"/>
            <a:ext cx="879475" cy="94043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2" grpId="0"/>
      <p:bldP spid="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0" name="Shape 1302"/>
          <p:cNvSpPr/>
          <p:nvPr/>
        </p:nvSpPr>
        <p:spPr bwMode="auto">
          <a:xfrm>
            <a:off x="6476048" y="1192530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A787C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zh-CN" sz="2400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Group 1311"/>
          <p:cNvGrpSpPr/>
          <p:nvPr/>
        </p:nvGrpSpPr>
        <p:grpSpPr bwMode="auto">
          <a:xfrm>
            <a:off x="4156712" y="1394143"/>
            <a:ext cx="3686175" cy="3860800"/>
            <a:chOff x="0" y="0"/>
            <a:chExt cx="6699936" cy="7019889"/>
          </a:xfrm>
        </p:grpSpPr>
        <p:sp>
          <p:nvSpPr>
            <p:cNvPr id="22" name="Shape 1305"/>
            <p:cNvSpPr/>
            <p:nvPr/>
          </p:nvSpPr>
          <p:spPr>
            <a:xfrm>
              <a:off x="2746916" y="0"/>
              <a:ext cx="1220530" cy="5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Shape 1306"/>
            <p:cNvSpPr/>
            <p:nvPr/>
          </p:nvSpPr>
          <p:spPr>
            <a:xfrm rot="7172730">
              <a:off x="5764839" y="5207197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Shape 1307"/>
            <p:cNvSpPr/>
            <p:nvPr/>
          </p:nvSpPr>
          <p:spPr>
            <a:xfrm rot="3600000">
              <a:off x="5759068" y="1749209"/>
              <a:ext cx="1220975" cy="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308"/>
            <p:cNvSpPr/>
            <p:nvPr/>
          </p:nvSpPr>
          <p:spPr>
            <a:xfrm rot="10800000">
              <a:off x="2729604" y="6965045"/>
              <a:ext cx="1223416" cy="5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Shape 1309"/>
            <p:cNvSpPr/>
            <p:nvPr/>
          </p:nvSpPr>
          <p:spPr>
            <a:xfrm rot="18000000">
              <a:off x="-274337" y="1734776"/>
              <a:ext cx="1223862" cy="5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Shape 1310"/>
            <p:cNvSpPr/>
            <p:nvPr/>
          </p:nvSpPr>
          <p:spPr>
            <a:xfrm rot="14400000">
              <a:off x="-280109" y="5215856"/>
              <a:ext cx="1220977" cy="5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563" extrusionOk="0">
                  <a:moveTo>
                    <a:pt x="0" y="11209"/>
                  </a:moveTo>
                  <a:cubicBezTo>
                    <a:pt x="9045" y="-10037"/>
                    <a:pt x="18106" y="4094"/>
                    <a:pt x="21600" y="1156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Shape 1312"/>
          <p:cNvSpPr/>
          <p:nvPr/>
        </p:nvSpPr>
        <p:spPr bwMode="auto">
          <a:xfrm>
            <a:off x="7429818" y="2837181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7C8C4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Shape 1315"/>
          <p:cNvSpPr/>
          <p:nvPr/>
        </p:nvSpPr>
        <p:spPr bwMode="auto">
          <a:xfrm>
            <a:off x="3616961" y="2837181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A787C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Shape 1318"/>
          <p:cNvSpPr/>
          <p:nvPr/>
        </p:nvSpPr>
        <p:spPr bwMode="auto">
          <a:xfrm>
            <a:off x="4569461" y="1192530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7C8C4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321"/>
          <p:cNvSpPr/>
          <p:nvPr/>
        </p:nvSpPr>
        <p:spPr bwMode="auto">
          <a:xfrm>
            <a:off x="4569461" y="4489768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7C8C4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Shape 1324"/>
          <p:cNvSpPr/>
          <p:nvPr/>
        </p:nvSpPr>
        <p:spPr bwMode="auto">
          <a:xfrm>
            <a:off x="6477636" y="4489768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A787C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7604762" y="1533844"/>
            <a:ext cx="31273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游戏主要为单机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7609523" y="119729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游戏设计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46"/>
          <p:cNvSpPr txBox="1">
            <a:spLocks noChangeArrowheads="1"/>
          </p:cNvSpPr>
          <p:nvPr/>
        </p:nvSpPr>
        <p:spPr bwMode="auto">
          <a:xfrm>
            <a:off x="8500111" y="2867343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总设计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7580948" y="4623118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play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Subtitle 2"/>
          <p:cNvSpPr txBox="1"/>
          <p:nvPr/>
        </p:nvSpPr>
        <p:spPr bwMode="auto">
          <a:xfrm>
            <a:off x="1261112" y="1424305"/>
            <a:ext cx="31273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基于能力选择单机小游戏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消消乐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2331" y="-23134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1" name="TextBox 46"/>
          <p:cNvSpPr txBox="1">
            <a:spLocks noChangeArrowheads="1"/>
          </p:cNvSpPr>
          <p:nvPr/>
        </p:nvSpPr>
        <p:spPr bwMode="auto">
          <a:xfrm>
            <a:off x="2046923" y="1087755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46"/>
          <p:cNvSpPr txBox="1">
            <a:spLocks noChangeArrowheads="1"/>
          </p:cNvSpPr>
          <p:nvPr/>
        </p:nvSpPr>
        <p:spPr bwMode="auto">
          <a:xfrm>
            <a:off x="1145223" y="2927668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游戏实现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逻辑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2046923" y="4623118"/>
            <a:ext cx="2330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游戏实现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ubtitle 2"/>
          <p:cNvSpPr txBox="1"/>
          <p:nvPr/>
        </p:nvSpPr>
        <p:spPr bwMode="auto">
          <a:xfrm>
            <a:off x="434342" y="3488690"/>
            <a:ext cx="3127375" cy="14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每个游戏块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block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的动画设置与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显示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每个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level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的目标分数与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gameover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显示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游戏区域的掉落动画与积分规则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 txBox="1"/>
          <p:nvPr/>
        </p:nvSpPr>
        <p:spPr bwMode="auto">
          <a:xfrm>
            <a:off x="1261112" y="5046980"/>
            <a:ext cx="3127375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界面的切换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透明度与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scene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level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的切换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-gameclear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create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gameoverwindow/lastlevel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等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fontAlgn="auto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8572502" y="3290889"/>
            <a:ext cx="3127375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游戏主界面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main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游戏界面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play 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基础设置选择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setting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规则介绍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credit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Subtitle 2"/>
          <p:cNvSpPr txBox="1"/>
          <p:nvPr/>
        </p:nvSpPr>
        <p:spPr bwMode="auto">
          <a:xfrm>
            <a:off x="7703187" y="5112069"/>
            <a:ext cx="3127375" cy="64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选择关卡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select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game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fontAlgn="auto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各个游戏关卡界面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level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207" y="10135"/>
            <a:ext cx="320548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800" spc="600" dirty="0">
                <a:solidFill>
                  <a:schemeClr val="bg1"/>
                </a:solidFill>
              </a:rPr>
              <a:t>游戏选题与</a:t>
            </a:r>
            <a:r>
              <a:rPr lang="zh-CN" altLang="zh-CN" sz="2800" spc="600" dirty="0">
                <a:solidFill>
                  <a:schemeClr val="bg1"/>
                </a:solidFill>
              </a:rPr>
              <a:t>设计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2588260"/>
            <a:ext cx="120650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70570" y="2588260"/>
            <a:ext cx="3821430" cy="1207135"/>
          </a:xfrm>
          <a:prstGeom prst="rect">
            <a:avLst/>
          </a:prstGeom>
          <a:solidFill>
            <a:srgbClr val="3A78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7670" y="2832100"/>
            <a:ext cx="6065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游戏界面展示</a:t>
            </a:r>
            <a:endParaRPr lang="zh-CN" altLang="en-US" sz="4400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4400" b="1" spc="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0795" y="2380615"/>
            <a:ext cx="1666875" cy="1671955"/>
            <a:chOff x="4584701" y="522287"/>
            <a:chExt cx="2744788" cy="2752726"/>
          </a:xfrm>
          <a:solidFill>
            <a:srgbClr val="3A787C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5" name="Freeform 8"/>
          <p:cNvSpPr>
            <a:spLocks noEditPoints="1"/>
          </p:cNvSpPr>
          <p:nvPr/>
        </p:nvSpPr>
        <p:spPr bwMode="auto">
          <a:xfrm rot="2925393">
            <a:off x="1871980" y="2800350"/>
            <a:ext cx="483235" cy="82994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2" grpId="0"/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15" name="图片 14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9905"/>
            <a:ext cx="3741420" cy="62966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7790" y="600075"/>
            <a:ext cx="1184910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FIRST</a:t>
            </a:r>
            <a:endParaRPr lang="zh-CN" altLang="en-US" sz="2400" b="1" dirty="0"/>
          </a:p>
        </p:txBody>
      </p:sp>
      <p:sp>
        <p:nvSpPr>
          <p:cNvPr id="108" name="矩形 107"/>
          <p:cNvSpPr/>
          <p:nvPr/>
        </p:nvSpPr>
        <p:spPr>
          <a:xfrm>
            <a:off x="4906806" y="3458785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62179" y="3857650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Rules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进入规则介绍界面进行规则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查看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pic>
        <p:nvPicPr>
          <p:cNvPr id="27" name="图片 26" descr="ru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544830"/>
            <a:ext cx="4027805" cy="631317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877310" y="4747895"/>
            <a:ext cx="3129915" cy="304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92953" y="600371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SECOND</a:t>
            </a:r>
            <a:endParaRPr lang="zh-CN" altLang="en-US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7"/>
          <p:cNvSpPr/>
          <p:nvPr/>
        </p:nvSpPr>
        <p:spPr>
          <a:xfrm>
            <a:off x="0" y="-24431"/>
            <a:ext cx="12192000" cy="534175"/>
          </a:xfrm>
          <a:prstGeom prst="rect">
            <a:avLst/>
          </a:prstGeom>
          <a:solidFill>
            <a:srgbClr val="3A7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9929396" y="-17419"/>
            <a:ext cx="533077" cy="533077"/>
          </a:xfrm>
          <a:prstGeom prst="rect">
            <a:avLst/>
          </a:prstGeom>
          <a:solidFill>
            <a:srgbClr val="80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453816" y="45282"/>
            <a:ext cx="272933" cy="429495"/>
            <a:chOff x="202024" y="45281"/>
            <a:chExt cx="272933" cy="429495"/>
          </a:xfrm>
        </p:grpSpPr>
        <p:sp>
          <p:nvSpPr>
            <p:cNvPr id="5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solidFill>
              <a:srgbClr val="97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27207" y="10135"/>
            <a:ext cx="104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spc="600" dirty="0">
                <a:solidFill>
                  <a:schemeClr val="bg1"/>
                </a:solidFill>
              </a:rPr>
              <a:t>内容</a:t>
            </a:r>
            <a:endParaRPr lang="zh-CN" altLang="zh-CN" sz="2800" spc="600" dirty="0">
              <a:solidFill>
                <a:schemeClr val="bg1"/>
              </a:solidFill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8674735" y="97790"/>
            <a:ext cx="403860" cy="303530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9368790" y="86995"/>
            <a:ext cx="359410" cy="384810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 rot="2925393">
            <a:off x="10092055" y="97790"/>
            <a:ext cx="207645" cy="35623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10657205" y="86995"/>
            <a:ext cx="413385" cy="347980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363325" y="55245"/>
            <a:ext cx="336550" cy="389255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15" name="图片 14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491490"/>
            <a:ext cx="3827145" cy="629666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7790" y="600075"/>
            <a:ext cx="1184910" cy="28829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FIRST</a:t>
            </a:r>
            <a:endParaRPr lang="zh-CN" altLang="en-US" sz="2400" b="1" dirty="0"/>
          </a:p>
        </p:txBody>
      </p:sp>
      <p:sp>
        <p:nvSpPr>
          <p:cNvPr id="108" name="矩形 107"/>
          <p:cNvSpPr/>
          <p:nvPr/>
        </p:nvSpPr>
        <p:spPr>
          <a:xfrm>
            <a:off x="5060476" y="3562290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87249" y="3961155"/>
            <a:ext cx="5191371" cy="3708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Setting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进入配置选择界面对音乐开关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设置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277360" y="4686300"/>
            <a:ext cx="3171190" cy="4064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95" y="532130"/>
            <a:ext cx="3649345" cy="632650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783148" y="600371"/>
            <a:ext cx="1585912" cy="381000"/>
          </a:xfrm>
          <a:prstGeom prst="rect">
            <a:avLst/>
          </a:prstGeom>
          <a:solidFill>
            <a:srgbClr val="3A7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b="1" dirty="0"/>
              <a:t>SECOND</a:t>
            </a:r>
            <a:endParaRPr lang="zh-CN" altLang="en-US" sz="24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 bldLvl="0" animBg="1"/>
      <p:bldP spid="73" grpId="0" bldLvl="0" animBg="1"/>
      <p:bldP spid="14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0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209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Times New Roman</vt:lpstr>
      <vt:lpstr>Lato Light</vt:lpstr>
      <vt:lpstr>Segoe Print</vt:lpstr>
      <vt:lpstr>MS PGothic</vt:lpstr>
      <vt:lpstr>Helvetica Neue Light</vt:lpstr>
      <vt:lpstr>Arial Unicode MS</vt:lpstr>
      <vt:lpstr>Calibri</vt:lpstr>
      <vt:lpstr>Gill Sans</vt:lpstr>
      <vt:lpstr>Office 主题​​</vt:lpstr>
      <vt:lpstr>消消乐小游戏的实现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江二壹</cp:lastModifiedBy>
  <cp:revision>190</cp:revision>
  <dcterms:created xsi:type="dcterms:W3CDTF">2019-06-19T02:08:00Z</dcterms:created>
  <dcterms:modified xsi:type="dcterms:W3CDTF">2021-07-02T10:20:21Z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v1.0_mb_ZhelNtOa6m4dKiXwxFSYSg==</vt:lpwstr>
  </property>
  <property fmtid="{D5CDD505-2E9C-101B-9397-08002B2CF9AE}" pid="4" name="ICV">
    <vt:lpwstr>1F4F4F910FA64B96A5FA882C4A80FDD7</vt:lpwstr>
  </property>
</Properties>
</file>