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77" r:id="rId11"/>
    <p:sldId id="268" r:id="rId12"/>
    <p:sldId id="269" r:id="rId13"/>
    <p:sldId id="270" r:id="rId14"/>
    <p:sldId id="271" r:id="rId15"/>
    <p:sldId id="272" r:id="rId16"/>
    <p:sldId id="273" r:id="rId17"/>
    <p:sldId id="274" r:id="rId18"/>
    <p:sldId id="275" r:id="rId19"/>
    <p:sldId id="276" r:id="rId20"/>
  </p:sldIdLst>
  <p:sldSz cx="9144000" cy="5143500" type="screen16x9"/>
  <p:notesSz cx="6858000" cy="9144000"/>
  <p:embeddedFontLst>
    <p:embeddedFont>
      <p:font typeface="Microsoft Yahei" panose="020B0503020204020204" pitchFamily="34" charset="-122"/>
      <p:regular r:id="rId22"/>
      <p:bold r:id="rId23"/>
    </p:embeddedFont>
    <p:embeddedFont>
      <p:font typeface="Calibri" panose="020F0502020204030204" pitchFamily="34" charset="0"/>
      <p:regular r:id="rId24"/>
      <p:bold r:id="rId25"/>
      <p:italic r:id="rId26"/>
      <p:boldItalic r:id="rId27"/>
    </p:embeddedFont>
    <p:embeddedFont>
      <p:font typeface="Comfortaa" panose="02010600030101010101"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Sdi7lBOVF7cstoMtWKwwFLTzm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BC0EB3-4F06-49DC-BF24-5C5E196D5A57}">
  <a:tblStyle styleId="{9ABC0EB3-4F06-49DC-BF24-5C5E196D5A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Hi, my name is jacky, My teammates and I will introduce about our Snap Project in this video. I hope you enjoy!</a:t>
            </a:r>
            <a:endParaRPr/>
          </a:p>
        </p:txBody>
      </p:sp>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95bccb1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95bccb18a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second model we are going to use is the Alaam model. The objective is to determine the relationship between attributes and the contagion of certain attributes. There are 4 node attributes, indegree, outdegree, review_nums and avg_rating.  The dependent variable we chose is the sales ranking,  because the dataset is so huge, so we focus on the top 10% high sales ranks of products. They are also the best-selling products. </a:t>
            </a:r>
            <a:endParaRPr/>
          </a:p>
        </p:txBody>
      </p:sp>
      <p:sp>
        <p:nvSpPr>
          <p:cNvPr id="211" name="Google Shape;211;g1195bccb18a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95fd0344a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95fd0344a_8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Next we are going to use a linear regression model to determine the relationship between node attributes and the sales rank. It is simple and easy to model a relationship, and can also give us a broader and bigger picture of the variables in our data set. </a:t>
            </a:r>
            <a:endParaRPr/>
          </a:p>
        </p:txBody>
      </p:sp>
      <p:sp>
        <p:nvSpPr>
          <p:cNvPr id="227" name="Google Shape;227;g1195fd0344a_8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3a02296f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3a02296fc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solidFill>
                  <a:srgbClr val="24292F"/>
                </a:solidFill>
                <a:highlight>
                  <a:srgbClr val="FFFFFF"/>
                </a:highlight>
                <a:latin typeface="Arial"/>
                <a:ea typeface="Arial"/>
                <a:cs typeface="Arial"/>
                <a:sym typeface="Arial"/>
              </a:rPr>
              <a:t>In terms of average rating, 5 means the highest while 1 means the lowest. We also noticed that some products have zero ratings, which means they are outliers. </a:t>
            </a:r>
            <a:endParaRPr>
              <a:solidFill>
                <a:srgbClr val="24292F"/>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US">
                <a:solidFill>
                  <a:srgbClr val="24292F"/>
                </a:solidFill>
                <a:highlight>
                  <a:srgbClr val="FFFFFF"/>
                </a:highlight>
                <a:latin typeface="Arial"/>
                <a:ea typeface="Arial"/>
                <a:cs typeface="Arial"/>
                <a:sym typeface="Arial"/>
              </a:rPr>
              <a:t>We can see that a very small number of nodes have higher than 0 degree centrality, which means that these nodes are more centred compared to the majority of the products. We have to pay attention to those nodes with higher degree centrality, because they could be  an influencer or a catalyst product.</a:t>
            </a:r>
            <a:endParaRPr>
              <a:solidFill>
                <a:srgbClr val="24292F"/>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US">
                <a:solidFill>
                  <a:srgbClr val="24292F"/>
                </a:solidFill>
                <a:highlight>
                  <a:srgbClr val="FFFFFF"/>
                </a:highlight>
                <a:latin typeface="Arial"/>
                <a:ea typeface="Arial"/>
                <a:cs typeface="Arial"/>
                <a:sym typeface="Arial"/>
              </a:rPr>
              <a:t>For clustering co-efficient, we noticed many products in the amazon co-purchase dataset have a clustering coefficient higher than 0.2, which means they tend to cluster together/ be bought together with other products. So the marketing and sales department can target those products to drive sales for other products which has high density of ties. </a:t>
            </a:r>
            <a:endParaRPr>
              <a:solidFill>
                <a:srgbClr val="24292F"/>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a:solidFill>
                <a:srgbClr val="24292F"/>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endParaRPr/>
          </a:p>
        </p:txBody>
      </p:sp>
      <p:sp>
        <p:nvSpPr>
          <p:cNvPr id="240" name="Google Shape;240;gf3a02296fc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95bccb18a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95bccb18a_4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highlight>
                  <a:srgbClr val="FFFFFF"/>
                </a:highlight>
                <a:latin typeface="Arial"/>
                <a:ea typeface="Arial"/>
                <a:cs typeface="Arial"/>
                <a:sym typeface="Arial"/>
              </a:rPr>
              <a:t>The Amazon sales rank  is a number that represents the item’s popularity in a main category or sub-category. Every product on Amazon receives a ranking for its sub-categories,  but the rank can be updated frequently. </a:t>
            </a:r>
            <a:r>
              <a:rPr lang="en-US">
                <a:solidFill>
                  <a:srgbClr val="082A4D"/>
                </a:solidFill>
                <a:highlight>
                  <a:srgbClr val="FFFFFF"/>
                </a:highlight>
                <a:latin typeface="Arial"/>
                <a:ea typeface="Arial"/>
                <a:cs typeface="Arial"/>
                <a:sym typeface="Arial"/>
              </a:rPr>
              <a:t>so, sales rank shows how well a product is selling relative to other products,  1 is the best-selling product, and 1000 is the No.1000 best seller. The smaller the number, the better. </a:t>
            </a:r>
            <a:endParaRPr>
              <a:solidFill>
                <a:srgbClr val="24292F"/>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24292F"/>
              </a:solidFill>
              <a:highlight>
                <a:srgbClr val="FFFFFF"/>
              </a:highlight>
              <a:latin typeface="Arial"/>
              <a:ea typeface="Arial"/>
              <a:cs typeface="Arial"/>
              <a:sym typeface="Arial"/>
            </a:endParaRPr>
          </a:p>
          <a:p>
            <a:pPr marL="0" lvl="0" indent="0" algn="l" rtl="0">
              <a:spcBef>
                <a:spcPts val="0"/>
              </a:spcBef>
              <a:spcAft>
                <a:spcPts val="0"/>
              </a:spcAft>
              <a:buNone/>
            </a:pPr>
            <a:r>
              <a:rPr lang="en-US">
                <a:solidFill>
                  <a:srgbClr val="202122"/>
                </a:solidFill>
                <a:highlight>
                  <a:srgbClr val="FFFFFF"/>
                </a:highlight>
                <a:latin typeface="Arial"/>
                <a:ea typeface="Arial"/>
                <a:cs typeface="Arial"/>
                <a:sym typeface="Arial"/>
              </a:rPr>
              <a:t>We want to build a linear model to look at the broader and bigger picture of the relationship between different variables. We use sales rank as the dependent/response variable and there are 4 predictor/independent variables, such as the total reviews, average rating, degree centrality and clustering coefficient of the products. </a:t>
            </a:r>
            <a:endParaRPr>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24292F"/>
              </a:solidFill>
              <a:highlight>
                <a:srgbClr val="FFFFFF"/>
              </a:highlight>
              <a:latin typeface="Arial"/>
              <a:ea typeface="Arial"/>
              <a:cs typeface="Arial"/>
              <a:sym typeface="Arial"/>
            </a:endParaRPr>
          </a:p>
          <a:p>
            <a:pPr marL="0" lvl="0" indent="0" algn="l" rtl="0">
              <a:spcBef>
                <a:spcPts val="0"/>
              </a:spcBef>
              <a:spcAft>
                <a:spcPts val="0"/>
              </a:spcAft>
              <a:buNone/>
            </a:pPr>
            <a:r>
              <a:rPr lang="en-US">
                <a:solidFill>
                  <a:srgbClr val="24292F"/>
                </a:solidFill>
                <a:highlight>
                  <a:srgbClr val="FFFFFF"/>
                </a:highlight>
                <a:latin typeface="Arial"/>
                <a:ea typeface="Arial"/>
                <a:cs typeface="Arial"/>
                <a:sym typeface="Arial"/>
              </a:rPr>
              <a:t>As mentioned before, lower rank implies higher sales. So It is natural to expect that the coefficients are negative, because as the values increase, the model must produce a lower rank.</a:t>
            </a:r>
            <a:endParaRPr/>
          </a:p>
        </p:txBody>
      </p:sp>
      <p:sp>
        <p:nvSpPr>
          <p:cNvPr id="248" name="Google Shape;248;g1195bccb18a_4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95fd0344a_5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95fd0344a_5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rgbClr val="24292F"/>
                </a:solidFill>
                <a:highlight>
                  <a:schemeClr val="lt1"/>
                </a:highlight>
                <a:latin typeface="Arial"/>
                <a:ea typeface="Arial"/>
                <a:cs typeface="Arial"/>
                <a:sym typeface="Arial"/>
              </a:rPr>
              <a:t> Degree centrality and clustering coefficient are good metrics to measure the popularity of a product. </a:t>
            </a:r>
            <a:endParaRPr/>
          </a:p>
        </p:txBody>
      </p:sp>
      <p:sp>
        <p:nvSpPr>
          <p:cNvPr id="257" name="Google Shape;257;g1195fd0344a_5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95fd0344a_5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95fd0344a_5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265" name="Google Shape;265;g1195fd0344a_5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95bccb18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1195bccb18a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Firstly, mutual co-purchase relation often appears according to EGRM mutual score. We can see a positive mutual estimate value, which means the possibility of having a mutual tie is higher.</a:t>
            </a:r>
            <a:endParaRPr/>
          </a:p>
          <a:p>
            <a:pPr marL="0" lvl="0" indent="0" algn="l" rtl="0">
              <a:lnSpc>
                <a:spcPct val="100000"/>
              </a:lnSpc>
              <a:spcBef>
                <a:spcPts val="0"/>
              </a:spcBef>
              <a:spcAft>
                <a:spcPts val="0"/>
              </a:spcAft>
              <a:buSzPts val="1400"/>
              <a:buNone/>
            </a:pPr>
            <a:r>
              <a:rPr lang="en-US"/>
              <a:t>This is supported by the EGRM model, from which we can see none of these components shows a positive estimate group node match value, which means if a people buys a DVD, he will not likely continue to buy another DVD</a:t>
            </a:r>
            <a:endParaRPr/>
          </a:p>
          <a:p>
            <a:pPr marL="0" lvl="0" indent="0" algn="l" rtl="0">
              <a:lnSpc>
                <a:spcPct val="100000"/>
              </a:lnSpc>
              <a:spcBef>
                <a:spcPts val="0"/>
              </a:spcBef>
              <a:spcAft>
                <a:spcPts val="0"/>
              </a:spcAft>
              <a:buSzPts val="1400"/>
              <a:buNone/>
            </a:pPr>
            <a:r>
              <a:rPr lang="en-US"/>
              <a:t>The negative dwideg values proves that.</a:t>
            </a:r>
            <a:endParaRPr/>
          </a:p>
          <a:p>
            <a:pPr marL="0" lvl="0" indent="0" algn="l" rtl="0">
              <a:lnSpc>
                <a:spcPct val="100000"/>
              </a:lnSpc>
              <a:spcBef>
                <a:spcPts val="0"/>
              </a:spcBef>
              <a:spcAft>
                <a:spcPts val="0"/>
              </a:spcAft>
              <a:buSzPts val="1400"/>
              <a:buNone/>
            </a:pPr>
            <a:endParaRPr/>
          </a:p>
        </p:txBody>
      </p:sp>
      <p:sp>
        <p:nvSpPr>
          <p:cNvPr id="273" name="Google Shape;273;g1195bccb18a_2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95bccb18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1195bccb18a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From the data of linear regression we can see negative coefficient value, because we used the original rank data,  the smaller the higher</a:t>
            </a:r>
            <a:endParaRPr/>
          </a:p>
          <a:p>
            <a:pPr marL="0" lvl="0" indent="0" algn="l" rtl="0">
              <a:lnSpc>
                <a:spcPct val="100000"/>
              </a:lnSpc>
              <a:spcBef>
                <a:spcPts val="0"/>
              </a:spcBef>
              <a:spcAft>
                <a:spcPts val="0"/>
              </a:spcAft>
              <a:buSzPts val="1400"/>
              <a:buNone/>
            </a:pPr>
            <a:r>
              <a:rPr lang="en-US"/>
              <a:t>We can also see the similar result from  ALAAM model by setting up a dependent variable of whether this product is the top 10% well sold, we get a positive relation. We believe it’s a good sign</a:t>
            </a:r>
            <a:endParaRPr/>
          </a:p>
          <a:p>
            <a:pPr marL="0" lvl="0" indent="0" algn="l" rtl="0">
              <a:lnSpc>
                <a:spcPct val="100000"/>
              </a:lnSpc>
              <a:spcBef>
                <a:spcPts val="0"/>
              </a:spcBef>
              <a:spcAft>
                <a:spcPts val="0"/>
              </a:spcAft>
              <a:buSzPts val="1400"/>
              <a:buNone/>
            </a:pPr>
            <a:r>
              <a:rPr lang="en-US"/>
              <a:t>From the ALAAM model we can see the 95% confidence interval does not cross zero</a:t>
            </a:r>
            <a:endParaRPr/>
          </a:p>
        </p:txBody>
      </p:sp>
      <p:sp>
        <p:nvSpPr>
          <p:cNvPr id="297" name="Google Shape;297;g1195bccb18a_2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95145c5b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1195145c5b4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From our findings above, the first recommendation we’d like to make is …</a:t>
            </a:r>
            <a:endParaRPr/>
          </a:p>
          <a:p>
            <a:pPr marL="0" lvl="0" indent="0" algn="l" rtl="0">
              <a:lnSpc>
                <a:spcPct val="100000"/>
              </a:lnSpc>
              <a:spcBef>
                <a:spcPts val="0"/>
              </a:spcBef>
              <a:spcAft>
                <a:spcPts val="0"/>
              </a:spcAft>
              <a:buSzPts val="1400"/>
              <a:buNone/>
            </a:pPr>
            <a:r>
              <a:rPr lang="en-US"/>
              <a:t>Because the real co-purchase often happens between books, or similar groups like DVDs &amp; Videos. For books, we can recommend also books but with similar topics. And for the DVDs &amp; Videos, we’d better recommend products from different group because of the negative node match score in ERGM we mentioned before.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 second suggestion is </a:t>
            </a:r>
            <a:endParaRPr/>
          </a:p>
          <a:p>
            <a:pPr marL="0" lvl="0" indent="0" algn="l" rtl="0">
              <a:lnSpc>
                <a:spcPct val="100000"/>
              </a:lnSpc>
              <a:spcBef>
                <a:spcPts val="0"/>
              </a:spcBef>
              <a:spcAft>
                <a:spcPts val="0"/>
              </a:spcAft>
              <a:buSzPts val="1400"/>
              <a:buNone/>
            </a:pPr>
            <a:r>
              <a:rPr lang="en-US"/>
              <a:t>We made this suggestion for two reasons: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One is that the the indegree popularity effect reflects the value of the product with high indegree. People often co-purchase the most popular product. And because of the relation between degree centrality and sales rank, we can find the high centrality product by sales rank if we don’t have the whole network data.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Another reason is that the contagion effect tells us that since high-sales products are bundled together, the best product recommendation for a high sale product is another high-sale one</a:t>
            </a:r>
            <a:endParaRPr/>
          </a:p>
          <a:p>
            <a:pPr marL="0" lvl="0" indent="0" algn="l" rtl="0">
              <a:lnSpc>
                <a:spcPct val="100000"/>
              </a:lnSpc>
              <a:spcBef>
                <a:spcPts val="0"/>
              </a:spcBef>
              <a:spcAft>
                <a:spcPts val="0"/>
              </a:spcAft>
              <a:buSzPts val="1400"/>
              <a:buNone/>
            </a:pPr>
            <a:endParaRPr/>
          </a:p>
        </p:txBody>
      </p:sp>
      <p:sp>
        <p:nvSpPr>
          <p:cNvPr id="309" name="Google Shape;309;g1195145c5b4_0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to give you a sense of what we're doing.  I will list the outline of this video, which contains four parts, which is Data description, Our research questions, A result analysis and a summary of our findings. And, as the first person presenting, I will talk about our data preprocessing process.</a:t>
            </a:r>
            <a:endParaRPr/>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Our dataset contained eight sorts of information, ID, Amazon standard identification number, Title, Groups, SalesRank, Similar, Categories, Reviews.  We first derive the adjacent matrix of the graph using the ID, Similar and Amazon standard identification number. Then we digitize the remaining parameters(***), that is, we discretize the continuous variables into several value zones. For example, we labeled the top 10% products in the salesrank to be 1, and 20 percent to be 2. Such operations greatly reduced the parameter complexity, and almost doubles the convergence rate of the model.</a:t>
            </a:r>
            <a:endParaRPr sz="1200">
              <a:solidFill>
                <a:schemeClr val="dk1"/>
              </a:solidFill>
              <a:latin typeface="Calibri"/>
              <a:ea typeface="Calibri"/>
              <a:cs typeface="Calibri"/>
              <a:sym typeface="Calibri"/>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8acf7a212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8acf7a212_2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After the visualization, One interesting finding is that among the top five giant Components, only the largest giant Component contains more than 3 kinds of products.  And for the rest of the four giant components, we can find Video and DvD usually come in pairs, suggesting a certain correlation between them, while books always come alone.</a:t>
            </a:r>
            <a:endParaRPr sz="1200">
              <a:solidFill>
                <a:schemeClr val="dk1"/>
              </a:solidFill>
              <a:latin typeface="Calibri"/>
              <a:ea typeface="Calibri"/>
              <a:cs typeface="Calibri"/>
              <a:sym typeface="Calibri"/>
            </a:endParaRPr>
          </a:p>
        </p:txBody>
      </p:sp>
      <p:sp>
        <p:nvSpPr>
          <p:cNvPr id="128" name="Google Shape;128;g118acf7a212_2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8acf7a212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8acf7a212_2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Another interesting finding is that, There is a huge difference in size between the largest and the rest of the giant Components. The node number even suddenly drop from </a:t>
            </a:r>
            <a:r>
              <a:rPr lang="en-US" sz="1150" b="1">
                <a:solidFill>
                  <a:srgbClr val="2B77C5"/>
                </a:solidFill>
                <a:highlight>
                  <a:srgbClr val="FFFFFF"/>
                </a:highlight>
                <a:latin typeface="Microsoft Yahei"/>
                <a:ea typeface="Microsoft Yahei"/>
                <a:cs typeface="Microsoft Yahei"/>
                <a:sym typeface="Microsoft Yahei"/>
              </a:rPr>
              <a:t>three</a:t>
            </a:r>
            <a:r>
              <a:rPr lang="en-US" sz="1050">
                <a:solidFill>
                  <a:srgbClr val="999999"/>
                </a:solidFill>
                <a:highlight>
                  <a:srgbClr val="FFFFFF"/>
                </a:highlight>
                <a:latin typeface="Microsoft Yahei"/>
                <a:ea typeface="Microsoft Yahei"/>
                <a:cs typeface="Microsoft Yahei"/>
                <a:sym typeface="Microsoft Yahei"/>
              </a:rPr>
              <a:t> </a:t>
            </a:r>
            <a:r>
              <a:rPr lang="en-US" sz="1150" b="1">
                <a:solidFill>
                  <a:srgbClr val="2B77C5"/>
                </a:solidFill>
                <a:highlight>
                  <a:srgbClr val="FFFFFF"/>
                </a:highlight>
                <a:latin typeface="Microsoft Yahei"/>
                <a:ea typeface="Microsoft Yahei"/>
                <a:cs typeface="Microsoft Yahei"/>
                <a:sym typeface="Microsoft Yahei"/>
              </a:rPr>
              <a:t>hundred</a:t>
            </a:r>
            <a:r>
              <a:rPr lang="en-US" sz="1050">
                <a:solidFill>
                  <a:srgbClr val="999999"/>
                </a:solidFill>
                <a:highlight>
                  <a:srgbClr val="FFFFFF"/>
                </a:highlight>
                <a:latin typeface="Microsoft Yahei"/>
                <a:ea typeface="Microsoft Yahei"/>
                <a:cs typeface="Microsoft Yahei"/>
                <a:sym typeface="Microsoft Yahei"/>
              </a:rPr>
              <a:t> </a:t>
            </a:r>
            <a:r>
              <a:rPr lang="en-US" sz="1150" b="1">
                <a:solidFill>
                  <a:srgbClr val="2B77C5"/>
                </a:solidFill>
                <a:highlight>
                  <a:srgbClr val="FFFFFF"/>
                </a:highlight>
                <a:latin typeface="Microsoft Yahei"/>
                <a:ea typeface="Microsoft Yahei"/>
                <a:cs typeface="Microsoft Yahei"/>
                <a:sym typeface="Microsoft Yahei"/>
              </a:rPr>
              <a:t>and</a:t>
            </a:r>
            <a:r>
              <a:rPr lang="en-US" sz="1050">
                <a:solidFill>
                  <a:srgbClr val="999999"/>
                </a:solidFill>
                <a:highlight>
                  <a:srgbClr val="FFFFFF"/>
                </a:highlight>
                <a:latin typeface="Microsoft Yahei"/>
                <a:ea typeface="Microsoft Yahei"/>
                <a:cs typeface="Microsoft Yahei"/>
                <a:sym typeface="Microsoft Yahei"/>
              </a:rPr>
              <a:t> </a:t>
            </a:r>
            <a:r>
              <a:rPr lang="en-US" sz="1150" b="1">
                <a:solidFill>
                  <a:srgbClr val="2B77C5"/>
                </a:solidFill>
                <a:highlight>
                  <a:srgbClr val="FFFFFF"/>
                </a:highlight>
                <a:latin typeface="Microsoft Yahei"/>
                <a:ea typeface="Microsoft Yahei"/>
                <a:cs typeface="Microsoft Yahei"/>
                <a:sym typeface="Microsoft Yahei"/>
              </a:rPr>
              <a:t>thirty</a:t>
            </a:r>
            <a:r>
              <a:rPr lang="en-US" sz="1050">
                <a:solidFill>
                  <a:srgbClr val="999999"/>
                </a:solidFill>
                <a:highlight>
                  <a:srgbClr val="FFFFFF"/>
                </a:highlight>
                <a:latin typeface="Microsoft Yahei"/>
                <a:ea typeface="Microsoft Yahei"/>
                <a:cs typeface="Microsoft Yahei"/>
                <a:sym typeface="Microsoft Yahei"/>
              </a:rPr>
              <a:t> </a:t>
            </a:r>
            <a:r>
              <a:rPr lang="en-US" sz="1150" b="1">
                <a:solidFill>
                  <a:srgbClr val="2B77C5"/>
                </a:solidFill>
                <a:highlight>
                  <a:srgbClr val="FFFFFF"/>
                </a:highlight>
                <a:latin typeface="Microsoft Yahei"/>
                <a:ea typeface="Microsoft Yahei"/>
                <a:cs typeface="Microsoft Yahei"/>
                <a:sym typeface="Microsoft Yahei"/>
              </a:rPr>
              <a:t>thousand</a:t>
            </a:r>
            <a:r>
              <a:rPr lang="en-US" sz="1050">
                <a:solidFill>
                  <a:srgbClr val="999999"/>
                </a:solidFill>
                <a:highlight>
                  <a:srgbClr val="FFFFFF"/>
                </a:highlight>
                <a:latin typeface="Microsoft Yahei"/>
                <a:ea typeface="Microsoft Yahei"/>
                <a:cs typeface="Microsoft Yahei"/>
                <a:sym typeface="Microsoft Yahei"/>
              </a:rPr>
              <a:t> </a:t>
            </a:r>
            <a:r>
              <a:rPr lang="en-US"/>
              <a:t> to 222. Most of Our further researches will be conducted based on those micro communities in the network. And lets welcome my next teammate to tell you the in depth question that we want to answer.</a:t>
            </a:r>
            <a:endParaRPr/>
          </a:p>
        </p:txBody>
      </p:sp>
      <p:sp>
        <p:nvSpPr>
          <p:cNvPr id="170" name="Google Shape;170;g118acf7a212_2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Because the dataset is too huge, it is impossible to analyze the whole data set, so we want to focus on the largest connected component. </a:t>
            </a:r>
            <a:endParaRPr/>
          </a:p>
          <a:p>
            <a:pPr marL="0" lvl="0" indent="0" algn="l" rtl="0">
              <a:lnSpc>
                <a:spcPct val="100000"/>
              </a:lnSpc>
              <a:spcBef>
                <a:spcPts val="0"/>
              </a:spcBef>
              <a:spcAft>
                <a:spcPts val="0"/>
              </a:spcAft>
              <a:buSzPts val="1400"/>
              <a:buNone/>
            </a:pPr>
            <a:r>
              <a:rPr lang="en-US"/>
              <a:t>We believe that the largest component can reflect the characteristics and features of the whole dataset. </a:t>
            </a:r>
            <a:endParaRPr/>
          </a:p>
        </p:txBody>
      </p:sp>
      <p:sp>
        <p:nvSpPr>
          <p:cNvPr id="180" name="Google Shape;18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350ed3e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11350ed3e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050"/>
              <a:t>5.We use a linear regression model to predict the sales rank, based on four variables we chose.</a:t>
            </a:r>
            <a:endParaRPr sz="1050"/>
          </a:p>
          <a:p>
            <a:pPr marL="0" lvl="0" indent="0" algn="just" rtl="0">
              <a:lnSpc>
                <a:spcPct val="115000"/>
              </a:lnSpc>
              <a:spcBef>
                <a:spcPts val="1200"/>
              </a:spcBef>
              <a:spcAft>
                <a:spcPts val="0"/>
              </a:spcAft>
              <a:buClr>
                <a:schemeClr val="dk1"/>
              </a:buClr>
              <a:buSzPts val="1100"/>
              <a:buFont typeface="Arial"/>
              <a:buNone/>
            </a:pPr>
            <a:r>
              <a:rPr lang="en-US" sz="1050">
                <a:latin typeface="SimSun"/>
                <a:ea typeface="SimSun"/>
                <a:cs typeface="SimSun"/>
                <a:sym typeface="SimSun"/>
              </a:rPr>
              <a:t> </a:t>
            </a:r>
            <a:endParaRPr sz="1050">
              <a:latin typeface="SimSun"/>
              <a:ea typeface="SimSun"/>
              <a:cs typeface="SimSun"/>
              <a:sym typeface="SimSun"/>
            </a:endParaRPr>
          </a:p>
          <a:p>
            <a:pPr marL="0" lvl="0" indent="0" algn="just" rtl="0">
              <a:lnSpc>
                <a:spcPct val="115000"/>
              </a:lnSpc>
              <a:spcBef>
                <a:spcPts val="1200"/>
              </a:spcBef>
              <a:spcAft>
                <a:spcPts val="0"/>
              </a:spcAft>
              <a:buClr>
                <a:schemeClr val="dk1"/>
              </a:buClr>
              <a:buSzPts val="1100"/>
              <a:buFont typeface="Arial"/>
              <a:buNone/>
            </a:pPr>
            <a:r>
              <a:rPr lang="en-US" sz="1050"/>
              <a:t>What factors can determine the sales rank of a product? Will Average Rating, Degree Centrality, Clustering Coefficient and number of reviews play a role? Is the relationship positive or negative.</a:t>
            </a:r>
            <a:endParaRPr sz="1050"/>
          </a:p>
          <a:p>
            <a:pPr marL="0" lvl="0" indent="0" algn="just" rtl="0">
              <a:lnSpc>
                <a:spcPct val="115000"/>
              </a:lnSpc>
              <a:spcBef>
                <a:spcPts val="1200"/>
              </a:spcBef>
              <a:spcAft>
                <a:spcPts val="0"/>
              </a:spcAft>
              <a:buClr>
                <a:schemeClr val="dk1"/>
              </a:buClr>
              <a:buSzPts val="1100"/>
              <a:buFont typeface="Arial"/>
              <a:buNone/>
            </a:pPr>
            <a:r>
              <a:rPr lang="en-US" sz="1050">
                <a:latin typeface="SimSun"/>
                <a:ea typeface="SimSun"/>
                <a:cs typeface="SimSun"/>
                <a:sym typeface="SimSun"/>
              </a:rPr>
              <a:t> </a:t>
            </a:r>
            <a:endParaRPr sz="1050">
              <a:latin typeface="SimSun"/>
              <a:ea typeface="SimSun"/>
              <a:cs typeface="SimSun"/>
              <a:sym typeface="SimSun"/>
            </a:endParaRPr>
          </a:p>
          <a:p>
            <a:pPr marL="0" lvl="0" indent="0" algn="just" rtl="0">
              <a:lnSpc>
                <a:spcPct val="115000"/>
              </a:lnSpc>
              <a:spcBef>
                <a:spcPts val="1200"/>
              </a:spcBef>
              <a:spcAft>
                <a:spcPts val="0"/>
              </a:spcAft>
              <a:buClr>
                <a:schemeClr val="dk1"/>
              </a:buClr>
              <a:buSzPts val="1100"/>
              <a:buFont typeface="Arial"/>
              <a:buNone/>
            </a:pPr>
            <a:r>
              <a:rPr lang="en-US" sz="1050"/>
              <a:t>6.What are the most popular products? Can we find the product with the highest degree centrality and clustering coefficient. This will provide some insights for marketing and sales department, they can put the most popular products on the front page, make them a highlight and therefore drive sales. </a:t>
            </a:r>
            <a:endParaRPr sz="1050"/>
          </a:p>
          <a:p>
            <a:pPr marL="0" lvl="0" indent="0" algn="l" rtl="0">
              <a:lnSpc>
                <a:spcPct val="100000"/>
              </a:lnSpc>
              <a:spcBef>
                <a:spcPts val="1200"/>
              </a:spcBef>
              <a:spcAft>
                <a:spcPts val="0"/>
              </a:spcAft>
              <a:buSzPts val="1400"/>
              <a:buNone/>
            </a:pPr>
            <a:endParaRPr/>
          </a:p>
        </p:txBody>
      </p:sp>
      <p:sp>
        <p:nvSpPr>
          <p:cNvPr id="188" name="Google Shape;188;g11350ed3ebc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95bccb18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95bccb18a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195bccb18a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95fd0344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95fd0344a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195fd0344a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9"/>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sz="2800">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sz="2400">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sz="2000">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sz="2000">
                <a:latin typeface="Arial"/>
                <a:ea typeface="Arial"/>
                <a:cs typeface="Arial"/>
                <a:sym typeface="Arial"/>
              </a:defRPr>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1" name="Google Shape;71;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a:spLocks noGrp="1"/>
          </p:cNvSpPr>
          <p:nvPr>
            <p:ph type="pic" idx="2"/>
          </p:nvPr>
        </p:nvSpPr>
        <p:spPr>
          <a:xfrm>
            <a:off x="1792288" y="459581"/>
            <a:ext cx="5486400" cy="3086100"/>
          </a:xfrm>
          <a:prstGeom prst="rect">
            <a:avLst/>
          </a:prstGeom>
          <a:noFill/>
          <a:ln>
            <a:noFill/>
          </a:ln>
        </p:spPr>
      </p:sp>
      <p:sp>
        <p:nvSpPr>
          <p:cNvPr id="78" name="Google Shape;78;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9" name="Google Shape;7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0"/>
          <p:cNvSpPr txBox="1"/>
          <p:nvPr/>
        </p:nvSpPr>
        <p:spPr>
          <a:xfrm>
            <a:off x="3136197" y="-304560"/>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parator Page 1">
  <p:cSld name="Separator Page 1">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p:nvPr/>
        </p:nvSpPr>
        <p:spPr>
          <a:xfrm>
            <a:off x="7057571" y="-916214"/>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1" name="Google Shape;31;p10" descr="NWU PPT Wide Opt 2 - No Wordmark_Separator 1.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parator Page 2">
  <p:cSld name="Separator Page 2">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4" name="Google Shape;34;p11" descr="NWU PPT Wide Opt 2 - No Wordmark_Separator 2.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ster 3">
  <p:cSld name="Master 3">
    <p:spTree>
      <p:nvGrpSpPr>
        <p:cNvPr id="1" name="Shape 35"/>
        <p:cNvGrpSpPr/>
        <p:nvPr/>
      </p:nvGrpSpPr>
      <p:grpSpPr>
        <a:xfrm>
          <a:off x="0" y="0"/>
          <a:ext cx="0" cy="0"/>
          <a:chOff x="0" y="0"/>
          <a:chExt cx="0" cy="0"/>
        </a:xfrm>
      </p:grpSpPr>
      <p:pic>
        <p:nvPicPr>
          <p:cNvPr id="36" name="Google Shape;36;p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7" name="Google Shape;3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200"/>
              <a:buFont typeface="Arial"/>
              <a:buNone/>
              <a:defRPr sz="3200" b="1" cap="none">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4" name="Google Shape;44;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0" name="Google Shape;50;p15"/>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1" name="Google Shape;51;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7" name="Google Shape;57;p1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8" name="Google Shape;58;p16"/>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9" name="Google Shape;59;p16"/>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0" name="Google Shape;60;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descr="NWU PPT Wide Opt 2_Master.jpg"/>
          <p:cNvPicPr preferRelativeResize="0"/>
          <p:nvPr/>
        </p:nvPicPr>
        <p:blipFill rotWithShape="1">
          <a:blip r:embed="rId15">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descr="NWU PPT Wide Opt 2_Cover 1.jpg"/>
          <p:cNvPicPr preferRelativeResize="0"/>
          <p:nvPr/>
        </p:nvPicPr>
        <p:blipFill rotWithShape="1">
          <a:blip r:embed="rId3">
            <a:alphaModFix/>
          </a:blip>
          <a:srcRect/>
          <a:stretch/>
        </p:blipFill>
        <p:spPr>
          <a:xfrm>
            <a:off x="0" y="-17252"/>
            <a:ext cx="9144000" cy="5148072"/>
          </a:xfrm>
          <a:prstGeom prst="rect">
            <a:avLst/>
          </a:prstGeom>
          <a:noFill/>
          <a:ln>
            <a:noFill/>
          </a:ln>
        </p:spPr>
      </p:pic>
      <p:sp>
        <p:nvSpPr>
          <p:cNvPr id="101" name="Google Shape;101;p1"/>
          <p:cNvSpPr txBox="1">
            <a:spLocks noGrp="1"/>
          </p:cNvSpPr>
          <p:nvPr>
            <p:ph type="ctrTitle"/>
          </p:nvPr>
        </p:nvSpPr>
        <p:spPr>
          <a:xfrm>
            <a:off x="1984401" y="1230004"/>
            <a:ext cx="6983014" cy="105933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rgbClr val="30104F"/>
              </a:buClr>
              <a:buSzPts val="3200"/>
              <a:buFont typeface="Arial"/>
              <a:buNone/>
            </a:pPr>
            <a:r>
              <a:rPr lang="en-US" sz="3200" b="1">
                <a:solidFill>
                  <a:srgbClr val="30104F"/>
                </a:solidFill>
                <a:latin typeface="Comfortaa"/>
                <a:ea typeface="Comfortaa"/>
                <a:cs typeface="Comfortaa"/>
                <a:sym typeface="Comfortaa"/>
              </a:rPr>
              <a:t>Social Network Analysis Project</a:t>
            </a:r>
            <a:endParaRPr sz="3200" b="1">
              <a:solidFill>
                <a:srgbClr val="30104F"/>
              </a:solidFill>
              <a:latin typeface="Comfortaa"/>
              <a:ea typeface="Comfortaa"/>
              <a:cs typeface="Comfortaa"/>
              <a:sym typeface="Comfortaa"/>
            </a:endParaRPr>
          </a:p>
          <a:p>
            <a:pPr marL="0" lvl="0" indent="0" algn="ctr" rtl="0">
              <a:lnSpc>
                <a:spcPct val="115000"/>
              </a:lnSpc>
              <a:spcBef>
                <a:spcPts val="0"/>
              </a:spcBef>
              <a:spcAft>
                <a:spcPts val="0"/>
              </a:spcAft>
              <a:buClr>
                <a:srgbClr val="30104F"/>
              </a:buClr>
              <a:buSzPts val="3200"/>
              <a:buFont typeface="Arial"/>
              <a:buNone/>
            </a:pPr>
            <a:r>
              <a:rPr lang="en-US" sz="1900" b="1">
                <a:solidFill>
                  <a:srgbClr val="30104F"/>
                </a:solidFill>
                <a:latin typeface="Comfortaa"/>
                <a:ea typeface="Comfortaa"/>
                <a:cs typeface="Comfortaa"/>
                <a:sym typeface="Comfortaa"/>
              </a:rPr>
              <a:t>Using Amazon product co-purchasing network</a:t>
            </a:r>
            <a:endParaRPr sz="1900" b="1">
              <a:solidFill>
                <a:srgbClr val="30104F"/>
              </a:solidFill>
              <a:latin typeface="Comfortaa"/>
              <a:ea typeface="Comfortaa"/>
              <a:cs typeface="Comfortaa"/>
              <a:sym typeface="Comfortaa"/>
            </a:endParaRPr>
          </a:p>
        </p:txBody>
      </p:sp>
      <p:sp>
        <p:nvSpPr>
          <p:cNvPr id="102" name="Google Shape;102;p1"/>
          <p:cNvSpPr txBox="1">
            <a:spLocks noGrp="1"/>
          </p:cNvSpPr>
          <p:nvPr>
            <p:ph type="subTitle" idx="1"/>
          </p:nvPr>
        </p:nvSpPr>
        <p:spPr>
          <a:xfrm>
            <a:off x="2268747" y="3314885"/>
            <a:ext cx="6446100" cy="1123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502984"/>
              </a:buClr>
              <a:buSzPts val="1400"/>
              <a:buNone/>
            </a:pPr>
            <a:r>
              <a:rPr lang="en-US" sz="1600">
                <a:solidFill>
                  <a:srgbClr val="502984"/>
                </a:solidFill>
                <a:latin typeface="Comfortaa"/>
                <a:ea typeface="Comfortaa"/>
                <a:cs typeface="Comfortaa"/>
                <a:sym typeface="Comfortaa"/>
              </a:rPr>
              <a:t>Jiaqi Guo                       </a:t>
            </a:r>
            <a:endParaRPr sz="3400">
              <a:latin typeface="Comfortaa"/>
              <a:ea typeface="Comfortaa"/>
              <a:cs typeface="Comfortaa"/>
              <a:sym typeface="Comfortaa"/>
            </a:endParaRPr>
          </a:p>
          <a:p>
            <a:pPr marL="0" lvl="0" indent="0" algn="ctr" rtl="0">
              <a:lnSpc>
                <a:spcPct val="100000"/>
              </a:lnSpc>
              <a:spcBef>
                <a:spcPts val="280"/>
              </a:spcBef>
              <a:spcAft>
                <a:spcPts val="0"/>
              </a:spcAft>
              <a:buClr>
                <a:srgbClr val="502984"/>
              </a:buClr>
              <a:buSzPts val="1400"/>
              <a:buNone/>
            </a:pPr>
            <a:r>
              <a:rPr lang="en-US" sz="1600">
                <a:solidFill>
                  <a:srgbClr val="502984"/>
                </a:solidFill>
                <a:latin typeface="Comfortaa"/>
                <a:ea typeface="Comfortaa"/>
                <a:cs typeface="Comfortaa"/>
                <a:sym typeface="Comfortaa"/>
              </a:rPr>
              <a:t>Xiaoyuan Deng</a:t>
            </a:r>
            <a:endParaRPr sz="3400">
              <a:latin typeface="Comfortaa"/>
              <a:ea typeface="Comfortaa"/>
              <a:cs typeface="Comfortaa"/>
              <a:sym typeface="Comfortaa"/>
            </a:endParaRPr>
          </a:p>
          <a:p>
            <a:pPr marL="0" lvl="0" indent="0" algn="ctr" rtl="0">
              <a:lnSpc>
                <a:spcPct val="100000"/>
              </a:lnSpc>
              <a:spcBef>
                <a:spcPts val="280"/>
              </a:spcBef>
              <a:spcAft>
                <a:spcPts val="0"/>
              </a:spcAft>
              <a:buClr>
                <a:srgbClr val="502984"/>
              </a:buClr>
              <a:buSzPts val="1400"/>
              <a:buNone/>
            </a:pPr>
            <a:r>
              <a:rPr lang="en-US" sz="1600">
                <a:solidFill>
                  <a:srgbClr val="502984"/>
                </a:solidFill>
                <a:latin typeface="Comfortaa"/>
                <a:ea typeface="Comfortaa"/>
                <a:cs typeface="Comfortaa"/>
                <a:sym typeface="Comfortaa"/>
              </a:rPr>
              <a:t>Jiadai Pang</a:t>
            </a:r>
            <a:endParaRPr sz="3400">
              <a:latin typeface="Comfortaa"/>
              <a:ea typeface="Comfortaa"/>
              <a:cs typeface="Comfortaa"/>
              <a:sym typeface="Comfortaa"/>
            </a:endParaRPr>
          </a:p>
          <a:p>
            <a:pPr marL="0" lvl="0" indent="0" algn="ctr" rtl="0">
              <a:lnSpc>
                <a:spcPct val="100000"/>
              </a:lnSpc>
              <a:spcBef>
                <a:spcPts val="280"/>
              </a:spcBef>
              <a:spcAft>
                <a:spcPts val="0"/>
              </a:spcAft>
              <a:buClr>
                <a:srgbClr val="502984"/>
              </a:buClr>
              <a:buSzPts val="1400"/>
              <a:buNone/>
            </a:pPr>
            <a:r>
              <a:rPr lang="en-US" sz="1600">
                <a:solidFill>
                  <a:srgbClr val="502984"/>
                </a:solidFill>
                <a:latin typeface="Comfortaa"/>
                <a:ea typeface="Comfortaa"/>
                <a:cs typeface="Comfortaa"/>
                <a:sym typeface="Comfortaa"/>
              </a:rPr>
              <a:t>Qing Lin</a:t>
            </a:r>
            <a:endParaRPr sz="3400">
              <a:latin typeface="Comfortaa"/>
              <a:ea typeface="Comfortaa"/>
              <a:cs typeface="Comfortaa"/>
              <a:sym typeface="Comfortaa"/>
            </a:endParaRPr>
          </a:p>
        </p:txBody>
      </p:sp>
      <p:sp>
        <p:nvSpPr>
          <p:cNvPr id="103" name="Google Shape;103;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0</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195bccb18a_0_1"/>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214" name="Google Shape;214;g1195bccb18a_0_1"/>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700" b="1">
                <a:solidFill>
                  <a:srgbClr val="502984"/>
                </a:solidFill>
                <a:latin typeface="Comfortaa"/>
                <a:ea typeface="Comfortaa"/>
                <a:cs typeface="Comfortaa"/>
                <a:sym typeface="Comfortaa"/>
              </a:rPr>
              <a:t>Analysis - ALAAM Model</a:t>
            </a:r>
            <a:endParaRPr sz="2700" b="1">
              <a:solidFill>
                <a:srgbClr val="502984"/>
              </a:solidFill>
              <a:latin typeface="Comfortaa"/>
              <a:ea typeface="Comfortaa"/>
              <a:cs typeface="Comfortaa"/>
              <a:sym typeface="Comfortaa"/>
            </a:endParaRPr>
          </a:p>
        </p:txBody>
      </p:sp>
      <p:sp>
        <p:nvSpPr>
          <p:cNvPr id="215" name="Google Shape;215;g1195bccb18a_0_1"/>
          <p:cNvSpPr txBox="1"/>
          <p:nvPr/>
        </p:nvSpPr>
        <p:spPr>
          <a:xfrm>
            <a:off x="457200" y="992425"/>
            <a:ext cx="8306700" cy="3570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omfortaa"/>
              <a:buChar char="●"/>
            </a:pPr>
            <a:r>
              <a:rPr lang="en-US" sz="2000">
                <a:latin typeface="Comfortaa"/>
                <a:ea typeface="Comfortaa"/>
                <a:cs typeface="Comfortaa"/>
                <a:sym typeface="Comfortaa"/>
              </a:rPr>
              <a:t>Objective: determine the relationship between attributes and the contagion of certain attribute.</a:t>
            </a:r>
            <a:endParaRPr sz="2000">
              <a:latin typeface="Comfortaa"/>
              <a:ea typeface="Comfortaa"/>
              <a:cs typeface="Comfortaa"/>
              <a:sym typeface="Comfortaa"/>
            </a:endParaRPr>
          </a:p>
          <a:p>
            <a:pPr marL="457200" lvl="0" indent="0" algn="l" rtl="0">
              <a:spcBef>
                <a:spcPts val="0"/>
              </a:spcBef>
              <a:spcAft>
                <a:spcPts val="0"/>
              </a:spcAft>
              <a:buNone/>
            </a:pPr>
            <a:endParaRPr sz="2000">
              <a:latin typeface="Comfortaa"/>
              <a:ea typeface="Comfortaa"/>
              <a:cs typeface="Comfortaa"/>
              <a:sym typeface="Comfortaa"/>
            </a:endParaRPr>
          </a:p>
          <a:p>
            <a:pPr marL="457200" lvl="0" indent="-355600" algn="l" rtl="0">
              <a:spcBef>
                <a:spcPts val="0"/>
              </a:spcBef>
              <a:spcAft>
                <a:spcPts val="0"/>
              </a:spcAft>
              <a:buSzPts val="2000"/>
              <a:buFont typeface="Comfortaa"/>
              <a:buChar char="●"/>
            </a:pPr>
            <a:r>
              <a:rPr lang="en-US" sz="2000">
                <a:latin typeface="Comfortaa"/>
                <a:ea typeface="Comfortaa"/>
                <a:cs typeface="Comfortaa"/>
                <a:sym typeface="Comfortaa"/>
              </a:rPr>
              <a:t>Node attributes: indegree, outdegree, reviews_num, avg_rating</a:t>
            </a:r>
            <a:endParaRPr sz="2000">
              <a:latin typeface="Comfortaa"/>
              <a:ea typeface="Comfortaa"/>
              <a:cs typeface="Comfortaa"/>
              <a:sym typeface="Comfortaa"/>
            </a:endParaRPr>
          </a:p>
          <a:p>
            <a:pPr marL="457200" lvl="0" indent="0" algn="l" rtl="0">
              <a:spcBef>
                <a:spcPts val="0"/>
              </a:spcBef>
              <a:spcAft>
                <a:spcPts val="0"/>
              </a:spcAft>
              <a:buNone/>
            </a:pPr>
            <a:endParaRPr sz="2000">
              <a:latin typeface="Comfortaa"/>
              <a:ea typeface="Comfortaa"/>
              <a:cs typeface="Comfortaa"/>
              <a:sym typeface="Comfortaa"/>
            </a:endParaRPr>
          </a:p>
          <a:p>
            <a:pPr marL="457200" lvl="0" indent="-355600" algn="l" rtl="0">
              <a:spcBef>
                <a:spcPts val="0"/>
              </a:spcBef>
              <a:spcAft>
                <a:spcPts val="0"/>
              </a:spcAft>
              <a:buSzPts val="2000"/>
              <a:buFont typeface="Comfortaa"/>
              <a:buChar char="●"/>
            </a:pPr>
            <a:r>
              <a:rPr lang="en-US" sz="2000">
                <a:latin typeface="Comfortaa"/>
                <a:ea typeface="Comfortaa"/>
                <a:cs typeface="Comfortaa"/>
                <a:sym typeface="Comfortaa"/>
              </a:rPr>
              <a:t>Dependent variable: Ranking 10 (top 10% high sales rank)</a:t>
            </a:r>
            <a:endParaRPr sz="2000">
              <a:latin typeface="Comfortaa"/>
              <a:ea typeface="Comfortaa"/>
              <a:cs typeface="Comfortaa"/>
              <a:sym typeface="Comfortaa"/>
            </a:endParaRPr>
          </a:p>
          <a:p>
            <a:pPr marL="457200" lvl="0" indent="0" algn="l" rtl="0">
              <a:spcBef>
                <a:spcPts val="0"/>
              </a:spcBef>
              <a:spcAft>
                <a:spcPts val="0"/>
              </a:spcAft>
              <a:buNone/>
            </a:pPr>
            <a:endParaRPr sz="2000">
              <a:latin typeface="Comfortaa"/>
              <a:ea typeface="Comfortaa"/>
              <a:cs typeface="Comfortaa"/>
              <a:sym typeface="Comfortaa"/>
            </a:endParaRPr>
          </a:p>
          <a:p>
            <a:pPr marL="457200" lvl="0" indent="-355600" algn="l" rtl="0">
              <a:spcBef>
                <a:spcPts val="0"/>
              </a:spcBef>
              <a:spcAft>
                <a:spcPts val="0"/>
              </a:spcAft>
              <a:buSzPts val="2000"/>
              <a:buFont typeface="Comfortaa"/>
              <a:buChar char="●"/>
            </a:pPr>
            <a:r>
              <a:rPr lang="en-US" sz="2000">
                <a:solidFill>
                  <a:schemeClr val="dk1"/>
                </a:solidFill>
                <a:latin typeface="Comfortaa"/>
                <a:ea typeface="Comfortaa"/>
                <a:cs typeface="Comfortaa"/>
                <a:sym typeface="Comfortaa"/>
              </a:rPr>
              <a:t>Specific question to explore: How indegree, outdegree, reviews_num, avg_rating (network ties) may influence the sales rank(node attribute).</a:t>
            </a:r>
            <a:endParaRPr sz="20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95fd0344a_8_0"/>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230" name="Google Shape;230;g1195fd0344a_8_0"/>
          <p:cNvSpPr txBox="1">
            <a:spLocks noGrp="1"/>
          </p:cNvSpPr>
          <p:nvPr>
            <p:ph type="title"/>
          </p:nvPr>
        </p:nvSpPr>
        <p:spPr>
          <a:xfrm>
            <a:off x="368400" y="15282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700" b="1">
                <a:solidFill>
                  <a:srgbClr val="502984"/>
                </a:solidFill>
                <a:latin typeface="Comfortaa"/>
                <a:ea typeface="Comfortaa"/>
                <a:cs typeface="Comfortaa"/>
                <a:sym typeface="Comfortaa"/>
              </a:rPr>
              <a:t>Analysis - Linear Regression Model</a:t>
            </a:r>
            <a:endParaRPr sz="2700" b="1">
              <a:solidFill>
                <a:srgbClr val="502984"/>
              </a:solidFill>
              <a:latin typeface="Comfortaa"/>
              <a:ea typeface="Comfortaa"/>
              <a:cs typeface="Comfortaa"/>
              <a:sym typeface="Comfortaa"/>
            </a:endParaRPr>
          </a:p>
        </p:txBody>
      </p:sp>
      <p:sp>
        <p:nvSpPr>
          <p:cNvPr id="231" name="Google Shape;231;g1195fd0344a_8_0"/>
          <p:cNvSpPr txBox="1"/>
          <p:nvPr/>
        </p:nvSpPr>
        <p:spPr>
          <a:xfrm>
            <a:off x="546000" y="1137575"/>
            <a:ext cx="8052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omfortaa"/>
              <a:buChar char="●"/>
            </a:pPr>
            <a:r>
              <a:rPr lang="en-US" sz="2000">
                <a:latin typeface="Comfortaa"/>
                <a:ea typeface="Comfortaa"/>
                <a:cs typeface="Comfortaa"/>
                <a:sym typeface="Comfortaa"/>
              </a:rPr>
              <a:t>Objective: </a:t>
            </a:r>
            <a:r>
              <a:rPr lang="en-US" sz="2000">
                <a:solidFill>
                  <a:schemeClr val="dk1"/>
                </a:solidFill>
                <a:latin typeface="Comfortaa"/>
                <a:ea typeface="Comfortaa"/>
                <a:cs typeface="Comfortaa"/>
                <a:sym typeface="Comfortaa"/>
              </a:rPr>
              <a:t>determine the relationship between node attributes and the sales rank</a:t>
            </a:r>
            <a:endParaRPr sz="2000">
              <a:latin typeface="Comfortaa"/>
              <a:ea typeface="Comfortaa"/>
              <a:cs typeface="Comfortaa"/>
              <a:sym typeface="Comfortaa"/>
            </a:endParaRPr>
          </a:p>
        </p:txBody>
      </p:sp>
      <p:sp>
        <p:nvSpPr>
          <p:cNvPr id="232" name="Google Shape;232;g1195fd0344a_8_0"/>
          <p:cNvSpPr txBox="1"/>
          <p:nvPr/>
        </p:nvSpPr>
        <p:spPr>
          <a:xfrm>
            <a:off x="2378500" y="2321975"/>
            <a:ext cx="7335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000" b="1">
                <a:solidFill>
                  <a:schemeClr val="dk1"/>
                </a:solidFill>
                <a:latin typeface="Comfortaa"/>
                <a:ea typeface="Comfortaa"/>
                <a:cs typeface="Comfortaa"/>
                <a:sym typeface="Comfortaa"/>
              </a:rPr>
              <a:t>y = </a:t>
            </a:r>
            <a:r>
              <a:rPr lang="en-US" sz="3000" b="1">
                <a:solidFill>
                  <a:srgbClr val="FF0000"/>
                </a:solidFill>
                <a:latin typeface="Comfortaa"/>
                <a:ea typeface="Comfortaa"/>
                <a:cs typeface="Comfortaa"/>
                <a:sym typeface="Comfortaa"/>
              </a:rPr>
              <a:t>β</a:t>
            </a:r>
            <a:r>
              <a:rPr lang="en-US" sz="3000" b="1">
                <a:solidFill>
                  <a:schemeClr val="dk1"/>
                </a:solidFill>
                <a:latin typeface="Comfortaa"/>
                <a:ea typeface="Comfortaa"/>
                <a:cs typeface="Comfortaa"/>
                <a:sym typeface="Comfortaa"/>
              </a:rPr>
              <a:t> * x + e</a:t>
            </a:r>
            <a:endParaRPr sz="2400" b="1"/>
          </a:p>
        </p:txBody>
      </p:sp>
      <p:sp>
        <p:nvSpPr>
          <p:cNvPr id="233" name="Google Shape;233;g1195fd0344a_8_0"/>
          <p:cNvSpPr txBox="1"/>
          <p:nvPr/>
        </p:nvSpPr>
        <p:spPr>
          <a:xfrm>
            <a:off x="1647775" y="2880925"/>
            <a:ext cx="7335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omfortaa"/>
                <a:ea typeface="Comfortaa"/>
                <a:cs typeface="Comfortaa"/>
                <a:sym typeface="Comfortaa"/>
              </a:rPr>
              <a:t>salesrank</a:t>
            </a:r>
            <a:endParaRPr sz="1600">
              <a:latin typeface="Comfortaa"/>
              <a:ea typeface="Comfortaa"/>
              <a:cs typeface="Comfortaa"/>
              <a:sym typeface="Comfortaa"/>
            </a:endParaRPr>
          </a:p>
        </p:txBody>
      </p:sp>
      <p:sp>
        <p:nvSpPr>
          <p:cNvPr id="234" name="Google Shape;234;g1195fd0344a_8_0"/>
          <p:cNvSpPr txBox="1"/>
          <p:nvPr/>
        </p:nvSpPr>
        <p:spPr>
          <a:xfrm>
            <a:off x="3696600" y="2880925"/>
            <a:ext cx="40143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omfortaa"/>
                <a:ea typeface="Comfortaa"/>
                <a:cs typeface="Comfortaa"/>
                <a:sym typeface="Comfortaa"/>
              </a:rPr>
              <a:t>review_num, avg_rating</a:t>
            </a:r>
            <a:endParaRPr sz="1600">
              <a:latin typeface="Comfortaa"/>
              <a:ea typeface="Comfortaa"/>
              <a:cs typeface="Comfortaa"/>
              <a:sym typeface="Comfortaa"/>
            </a:endParaRPr>
          </a:p>
          <a:p>
            <a:pPr marL="0" lvl="0" indent="0" algn="l" rtl="0">
              <a:spcBef>
                <a:spcPts val="0"/>
              </a:spcBef>
              <a:spcAft>
                <a:spcPts val="0"/>
              </a:spcAft>
              <a:buNone/>
            </a:pPr>
            <a:r>
              <a:rPr lang="en-US" sz="1600">
                <a:latin typeface="Comfortaa"/>
                <a:ea typeface="Comfortaa"/>
                <a:cs typeface="Comfortaa"/>
                <a:sym typeface="Comfortaa"/>
              </a:rPr>
              <a:t>degree_centrality</a:t>
            </a:r>
            <a:endParaRPr sz="1600">
              <a:latin typeface="Comfortaa"/>
              <a:ea typeface="Comfortaa"/>
              <a:cs typeface="Comfortaa"/>
              <a:sym typeface="Comfortaa"/>
            </a:endParaRPr>
          </a:p>
          <a:p>
            <a:pPr marL="0" lvl="0" indent="0" algn="l" rtl="0">
              <a:spcBef>
                <a:spcPts val="0"/>
              </a:spcBef>
              <a:spcAft>
                <a:spcPts val="0"/>
              </a:spcAft>
              <a:buNone/>
            </a:pPr>
            <a:r>
              <a:rPr lang="en-US" sz="1600">
                <a:latin typeface="Comfortaa"/>
                <a:ea typeface="Comfortaa"/>
                <a:cs typeface="Comfortaa"/>
                <a:sym typeface="Comfortaa"/>
              </a:rPr>
              <a:t>clustering_coeff </a:t>
            </a:r>
            <a:endParaRPr sz="1600">
              <a:latin typeface="Comfortaa"/>
              <a:ea typeface="Comfortaa"/>
              <a:cs typeface="Comfortaa"/>
              <a:sym typeface="Comfortaa"/>
            </a:endParaRPr>
          </a:p>
          <a:p>
            <a:pPr marL="0" lvl="0" indent="0" algn="l" rtl="0">
              <a:spcBef>
                <a:spcPts val="0"/>
              </a:spcBef>
              <a:spcAft>
                <a:spcPts val="0"/>
              </a:spcAft>
              <a:buNone/>
            </a:pPr>
            <a:endParaRPr sz="1600">
              <a:latin typeface="Comfortaa"/>
              <a:ea typeface="Comfortaa"/>
              <a:cs typeface="Comfortaa"/>
              <a:sym typeface="Comfortaa"/>
            </a:endParaRPr>
          </a:p>
        </p:txBody>
      </p:sp>
      <p:sp>
        <p:nvSpPr>
          <p:cNvPr id="235" name="Google Shape;235;g1195fd0344a_8_0"/>
          <p:cNvSpPr txBox="1"/>
          <p:nvPr/>
        </p:nvSpPr>
        <p:spPr>
          <a:xfrm>
            <a:off x="2564725" y="2012175"/>
            <a:ext cx="303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omfortaa"/>
                <a:ea typeface="Comfortaa"/>
                <a:cs typeface="Comfortaa"/>
                <a:sym typeface="Comfortaa"/>
              </a:rPr>
              <a:t>Positive/Negative</a:t>
            </a:r>
            <a:endParaRPr sz="1600">
              <a:latin typeface="Comfortaa"/>
              <a:ea typeface="Comfortaa"/>
              <a:cs typeface="Comfortaa"/>
              <a:sym typeface="Comfortaa"/>
            </a:endParaRPr>
          </a:p>
        </p:txBody>
      </p:sp>
      <p:sp>
        <p:nvSpPr>
          <p:cNvPr id="236" name="Google Shape;236;g1195fd0344a_8_0"/>
          <p:cNvSpPr txBox="1"/>
          <p:nvPr/>
        </p:nvSpPr>
        <p:spPr>
          <a:xfrm>
            <a:off x="546000" y="3978275"/>
            <a:ext cx="73356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US" sz="2000">
                <a:latin typeface="Comfortaa"/>
                <a:ea typeface="Comfortaa"/>
                <a:cs typeface="Comfortaa"/>
                <a:sym typeface="Comfortaa"/>
              </a:rPr>
              <a:t>Modelling result</a:t>
            </a:r>
            <a:r>
              <a:rPr lang="en-US" sz="2000">
                <a:solidFill>
                  <a:schemeClr val="dk1"/>
                </a:solidFill>
                <a:latin typeface="Comfortaa"/>
                <a:ea typeface="Comfortaa"/>
                <a:cs typeface="Comfortaa"/>
                <a:sym typeface="Comfortaa"/>
              </a:rPr>
              <a:t>: top 10 products recommendation</a:t>
            </a:r>
            <a:endParaRPr sz="20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f3a02296fc_0_41"/>
          <p:cNvSpPr txBox="1">
            <a:spLocks noGrp="1"/>
          </p:cNvSpPr>
          <p:nvPr>
            <p:ph type="title"/>
          </p:nvPr>
        </p:nvSpPr>
        <p:spPr>
          <a:xfrm>
            <a:off x="345700" y="145454"/>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2300" b="1">
                <a:solidFill>
                  <a:srgbClr val="502984"/>
                </a:solidFill>
                <a:latin typeface="Comfortaa"/>
                <a:ea typeface="Comfortaa"/>
                <a:cs typeface="Comfortaa"/>
                <a:sym typeface="Comfortaa"/>
              </a:rPr>
              <a:t>Analysis- Linear regression visualization</a:t>
            </a:r>
            <a:r>
              <a:rPr lang="en-US" sz="2300">
                <a:solidFill>
                  <a:srgbClr val="502984"/>
                </a:solidFill>
                <a:latin typeface="Comfortaa"/>
                <a:ea typeface="Comfortaa"/>
                <a:cs typeface="Comfortaa"/>
                <a:sym typeface="Comfortaa"/>
              </a:rPr>
              <a:t> </a:t>
            </a:r>
            <a:endParaRPr sz="2300"/>
          </a:p>
        </p:txBody>
      </p:sp>
      <p:sp>
        <p:nvSpPr>
          <p:cNvPr id="243" name="Google Shape;243;gf3a02296fc_0_41"/>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pic>
        <p:nvPicPr>
          <p:cNvPr id="244" name="Google Shape;244;gf3a02296fc_0_41"/>
          <p:cNvPicPr preferRelativeResize="0"/>
          <p:nvPr/>
        </p:nvPicPr>
        <p:blipFill rotWithShape="1">
          <a:blip r:embed="rId3">
            <a:alphaModFix/>
          </a:blip>
          <a:srcRect/>
          <a:stretch/>
        </p:blipFill>
        <p:spPr>
          <a:xfrm>
            <a:off x="675125" y="875325"/>
            <a:ext cx="7387301" cy="372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95bccb18a_4_9"/>
          <p:cNvSpPr txBox="1">
            <a:spLocks noGrp="1"/>
          </p:cNvSpPr>
          <p:nvPr>
            <p:ph type="title"/>
          </p:nvPr>
        </p:nvSpPr>
        <p:spPr>
          <a:xfrm>
            <a:off x="297800" y="17407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400" b="1">
                <a:solidFill>
                  <a:srgbClr val="502984"/>
                </a:solidFill>
                <a:latin typeface="Comfortaa"/>
                <a:ea typeface="Comfortaa"/>
                <a:cs typeface="Comfortaa"/>
                <a:sym typeface="Comfortaa"/>
              </a:rPr>
              <a:t>Analysis - Linear regression</a:t>
            </a:r>
            <a:r>
              <a:rPr lang="en-US" sz="2400">
                <a:solidFill>
                  <a:srgbClr val="502984"/>
                </a:solidFill>
                <a:latin typeface="Comfortaa"/>
                <a:ea typeface="Comfortaa"/>
                <a:cs typeface="Comfortaa"/>
                <a:sym typeface="Comfortaa"/>
              </a:rPr>
              <a:t> </a:t>
            </a:r>
            <a:endParaRPr sz="2400">
              <a:solidFill>
                <a:srgbClr val="502984"/>
              </a:solidFill>
              <a:latin typeface="Comfortaa"/>
              <a:ea typeface="Comfortaa"/>
              <a:cs typeface="Comfortaa"/>
              <a:sym typeface="Comfortaa"/>
            </a:endParaRPr>
          </a:p>
        </p:txBody>
      </p:sp>
      <p:sp>
        <p:nvSpPr>
          <p:cNvPr id="251" name="Google Shape;251;g1195bccb18a_4_9"/>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pic>
        <p:nvPicPr>
          <p:cNvPr id="252" name="Google Shape;252;g1195bccb18a_4_9"/>
          <p:cNvPicPr preferRelativeResize="0"/>
          <p:nvPr/>
        </p:nvPicPr>
        <p:blipFill>
          <a:blip r:embed="rId3">
            <a:alphaModFix/>
          </a:blip>
          <a:stretch>
            <a:fillRect/>
          </a:stretch>
        </p:blipFill>
        <p:spPr>
          <a:xfrm>
            <a:off x="2633200" y="2255375"/>
            <a:ext cx="3258350" cy="2443800"/>
          </a:xfrm>
          <a:prstGeom prst="rect">
            <a:avLst/>
          </a:prstGeom>
          <a:noFill/>
          <a:ln>
            <a:noFill/>
          </a:ln>
        </p:spPr>
      </p:pic>
      <p:pic>
        <p:nvPicPr>
          <p:cNvPr id="253" name="Google Shape;253;g1195bccb18a_4_9"/>
          <p:cNvPicPr preferRelativeResize="0"/>
          <p:nvPr/>
        </p:nvPicPr>
        <p:blipFill rotWithShape="1">
          <a:blip r:embed="rId4">
            <a:alphaModFix/>
          </a:blip>
          <a:srcRect l="2190" b="3799"/>
          <a:stretch/>
        </p:blipFill>
        <p:spPr>
          <a:xfrm>
            <a:off x="1455900" y="908075"/>
            <a:ext cx="6544650" cy="1536150"/>
          </a:xfrm>
          <a:prstGeom prst="rect">
            <a:avLst/>
          </a:prstGeom>
          <a:noFill/>
          <a:ln>
            <a:noFill/>
          </a:ln>
        </p:spPr>
      </p:pic>
      <p:sp>
        <p:nvSpPr>
          <p:cNvPr id="2" name="矩形 1">
            <a:extLst>
              <a:ext uri="{FF2B5EF4-FFF2-40B4-BE49-F238E27FC236}">
                <a16:creationId xmlns:a16="http://schemas.microsoft.com/office/drawing/2014/main" id="{7C7A8741-985C-4EBE-9262-0903FAC91FF6}"/>
              </a:ext>
            </a:extLst>
          </p:cNvPr>
          <p:cNvSpPr/>
          <p:nvPr/>
        </p:nvSpPr>
        <p:spPr>
          <a:xfrm>
            <a:off x="1422660" y="1638444"/>
            <a:ext cx="5979880" cy="79629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195fd0344a_5_29"/>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sz="2400">
              <a:solidFill>
                <a:srgbClr val="502984"/>
              </a:solidFill>
              <a:latin typeface="Comfortaa"/>
              <a:ea typeface="Comfortaa"/>
              <a:cs typeface="Comfortaa"/>
              <a:sym typeface="Comfortaa"/>
            </a:endParaRPr>
          </a:p>
          <a:p>
            <a:pPr marL="0" lvl="0" indent="0" algn="l" rtl="0">
              <a:spcBef>
                <a:spcPts val="0"/>
              </a:spcBef>
              <a:spcAft>
                <a:spcPts val="0"/>
              </a:spcAft>
              <a:buNone/>
            </a:pPr>
            <a:endParaRPr sz="2400">
              <a:solidFill>
                <a:srgbClr val="502984"/>
              </a:solidFill>
              <a:latin typeface="Comfortaa"/>
              <a:ea typeface="Comfortaa"/>
              <a:cs typeface="Comfortaa"/>
              <a:sym typeface="Comfortaa"/>
            </a:endParaRPr>
          </a:p>
          <a:p>
            <a:pPr marL="0" lvl="0" indent="0" algn="l" rtl="0">
              <a:spcBef>
                <a:spcPts val="0"/>
              </a:spcBef>
              <a:spcAft>
                <a:spcPts val="0"/>
              </a:spcAft>
              <a:buNone/>
            </a:pPr>
            <a:r>
              <a:rPr lang="en-US" sz="2400">
                <a:solidFill>
                  <a:srgbClr val="502984"/>
                </a:solidFill>
                <a:latin typeface="Comfortaa"/>
                <a:ea typeface="Comfortaa"/>
                <a:cs typeface="Comfortaa"/>
                <a:sym typeface="Comfortaa"/>
              </a:rPr>
              <a:t>Use </a:t>
            </a:r>
            <a:r>
              <a:rPr lang="en-US" sz="2400">
                <a:solidFill>
                  <a:srgbClr val="502984"/>
                </a:solidFill>
                <a:highlight>
                  <a:schemeClr val="lt1"/>
                </a:highlight>
                <a:latin typeface="Comfortaa"/>
                <a:ea typeface="Comfortaa"/>
                <a:cs typeface="Comfortaa"/>
                <a:sym typeface="Comfortaa"/>
              </a:rPr>
              <a:t>clustering coefficient and degree centrality to  measure the popularity of a product.</a:t>
            </a:r>
            <a:endParaRPr sz="2400">
              <a:solidFill>
                <a:srgbClr val="502984"/>
              </a:solidFill>
              <a:highlight>
                <a:schemeClr val="lt1"/>
              </a:highlight>
              <a:latin typeface="Comfortaa"/>
              <a:ea typeface="Comfortaa"/>
              <a:cs typeface="Comfortaa"/>
              <a:sym typeface="Comfortaa"/>
            </a:endParaRPr>
          </a:p>
          <a:p>
            <a:pPr marL="0" lvl="0" indent="0" algn="l" rtl="0">
              <a:spcBef>
                <a:spcPts val="640"/>
              </a:spcBef>
              <a:spcAft>
                <a:spcPts val="0"/>
              </a:spcAft>
              <a:buClr>
                <a:schemeClr val="dk1"/>
              </a:buClr>
              <a:buSzPct val="50253"/>
              <a:buFont typeface="Arial"/>
              <a:buNone/>
            </a:pPr>
            <a:r>
              <a:rPr lang="en-US" sz="2188" b="1">
                <a:solidFill>
                  <a:srgbClr val="502984"/>
                </a:solidFill>
                <a:highlight>
                  <a:schemeClr val="lt1"/>
                </a:highlight>
                <a:latin typeface="Comfortaa"/>
                <a:ea typeface="Comfortaa"/>
                <a:cs typeface="Comfortaa"/>
                <a:sym typeface="Comfortaa"/>
              </a:rPr>
              <a:t>Top 10 Products with highest clustering coefficient</a:t>
            </a:r>
            <a:endParaRPr sz="288" b="1">
              <a:solidFill>
                <a:srgbClr val="502984"/>
              </a:solidFill>
              <a:highlight>
                <a:schemeClr val="lt1"/>
              </a:highlight>
              <a:latin typeface="Comfortaa"/>
              <a:ea typeface="Comfortaa"/>
              <a:cs typeface="Comfortaa"/>
              <a:sym typeface="Comfortaa"/>
            </a:endParaRPr>
          </a:p>
          <a:p>
            <a:pPr marL="0" lvl="0" indent="0" algn="ctr" rtl="0">
              <a:spcBef>
                <a:spcPts val="0"/>
              </a:spcBef>
              <a:spcAft>
                <a:spcPts val="0"/>
              </a:spcAft>
              <a:buNone/>
            </a:pPr>
            <a:endParaRPr/>
          </a:p>
        </p:txBody>
      </p:sp>
      <p:sp>
        <p:nvSpPr>
          <p:cNvPr id="260" name="Google Shape;260;g1195fd0344a_5_29"/>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
        <p:nvSpPr>
          <p:cNvPr id="261" name="Google Shape;261;g1195fd0344a_5_29"/>
          <p:cNvSpPr txBox="1">
            <a:spLocks noGrp="1"/>
          </p:cNvSpPr>
          <p:nvPr>
            <p:ph type="body" idx="1"/>
          </p:nvPr>
        </p:nvSpPr>
        <p:spPr>
          <a:xfrm>
            <a:off x="690900" y="1377825"/>
            <a:ext cx="7762200" cy="3075000"/>
          </a:xfrm>
          <a:prstGeom prst="rect">
            <a:avLst/>
          </a:prstGeom>
        </p:spPr>
        <p:txBody>
          <a:bodyPr spcFirstLastPara="1" wrap="square" lIns="91425" tIns="45700" rIns="91425" bIns="45700" anchor="t" anchorCtr="0">
            <a:normAutofit fontScale="47500" lnSpcReduction="20000"/>
          </a:bodyPr>
          <a:lstStyle/>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node_id  group   clustering_coeff      title</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502283    Book               1.0                  The Little Green Book: Questions for Radiology Conference</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531698    Book               1.0                  Jesus of Cool</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324644    Book               1.0                  Hack/Liminality Original Soundtrack Plus</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469837    Book               1.0                  150 Extra-Easy Ornaments in Plastic Canvas</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469835    Book               1.0                  The New Pioneers: The Men and Women Who </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240513    Book               1.0                  Patty's Pumpkin Patch</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431805    Book               1.0                  Striper Surf</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69212      Book               1.0                  The Joffrey Ballet School's Ballet-Fit</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240521    Book               1.0                  The Insiders' Guide to Virginia Beach</a:t>
            </a:r>
            <a:endParaRPr>
              <a:latin typeface="Calibri"/>
              <a:ea typeface="Calibri"/>
              <a:cs typeface="Calibri"/>
              <a:sym typeface="Calibri"/>
            </a:endParaRPr>
          </a:p>
          <a:p>
            <a:pPr marL="0" lvl="0" indent="0" algn="l" rtl="0">
              <a:spcBef>
                <a:spcPts val="640"/>
              </a:spcBef>
              <a:spcAft>
                <a:spcPts val="0"/>
              </a:spcAft>
              <a:buClr>
                <a:schemeClr val="dk1"/>
              </a:buClr>
              <a:buSzPct val="34375"/>
              <a:buFont typeface="Arial"/>
              <a:buNone/>
            </a:pPr>
            <a:r>
              <a:rPr lang="en-US">
                <a:latin typeface="Calibri"/>
                <a:ea typeface="Calibri"/>
                <a:cs typeface="Calibri"/>
                <a:sym typeface="Calibri"/>
              </a:rPr>
              <a:t>531693    Music              1.0                 Labour of Lust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195fd0344a_5_37"/>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2200">
                <a:solidFill>
                  <a:srgbClr val="502984"/>
                </a:solidFill>
                <a:highlight>
                  <a:schemeClr val="lt1"/>
                </a:highlight>
                <a:latin typeface="Comfortaa"/>
                <a:ea typeface="Comfortaa"/>
                <a:cs typeface="Comfortaa"/>
                <a:sym typeface="Comfortaa"/>
              </a:rPr>
              <a:t>Top 10 products with highest degree centrality </a:t>
            </a:r>
            <a:endParaRPr/>
          </a:p>
        </p:txBody>
      </p:sp>
      <p:sp>
        <p:nvSpPr>
          <p:cNvPr id="268" name="Google Shape;268;g1195fd0344a_5_37"/>
          <p:cNvSpPr txBox="1">
            <a:spLocks noGrp="1"/>
          </p:cNvSpPr>
          <p:nvPr>
            <p:ph type="body" idx="1"/>
          </p:nvPr>
        </p:nvSpPr>
        <p:spPr>
          <a:xfrm>
            <a:off x="457200" y="971551"/>
            <a:ext cx="8229600" cy="33945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node_id  group  degree_centrality  title</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1072   Book                549              Easter Story Keepers</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5441   Book                324              The Complete Book of Palmistry</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7236   Book                257              Myocardial Infarction: An Incredibly Easy! Miniguide</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1851    DVD                230              Economic Development (8th Edition)</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34099  Music              228              Carpe Diem</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5231   Book                219               Julian the Apostate</a:t>
            </a:r>
            <a:endParaRPr sz="1500">
              <a:latin typeface="Calibri"/>
              <a:ea typeface="Calibri"/>
              <a:cs typeface="Calibri"/>
              <a:sym typeface="Calibri"/>
            </a:endParaRPr>
          </a:p>
          <a:p>
            <a:pPr marL="0" lvl="0" indent="0" algn="l" rtl="0">
              <a:spcBef>
                <a:spcPts val="640"/>
              </a:spcBef>
              <a:spcAft>
                <a:spcPts val="0"/>
              </a:spcAft>
              <a:buNone/>
            </a:pPr>
            <a:r>
              <a:rPr lang="en-US" sz="1500">
                <a:latin typeface="Calibri"/>
                <a:ea typeface="Calibri"/>
                <a:cs typeface="Calibri"/>
                <a:sym typeface="Calibri"/>
              </a:rPr>
              <a:t>9276   Book                217               The Adventures of Sherlock Holmes </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36551  Music              212               Studs Terkel's Working (Broadway Theatre Archive)</a:t>
            </a:r>
            <a:endParaRPr sz="15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US" sz="1500">
                <a:latin typeface="Calibri"/>
                <a:ea typeface="Calibri"/>
                <a:cs typeface="Calibri"/>
                <a:sym typeface="Calibri"/>
              </a:rPr>
              <a:t>9641   Book                205               Kindred of the East (For Vampire, the Masquerade)</a:t>
            </a:r>
            <a:endParaRPr sz="1500">
              <a:latin typeface="Calibri"/>
              <a:ea typeface="Calibri"/>
              <a:cs typeface="Calibri"/>
              <a:sym typeface="Calibri"/>
            </a:endParaRPr>
          </a:p>
          <a:p>
            <a:pPr marL="0" lvl="0" indent="0" algn="l" rtl="0">
              <a:spcBef>
                <a:spcPts val="640"/>
              </a:spcBef>
              <a:spcAft>
                <a:spcPts val="0"/>
              </a:spcAft>
              <a:buNone/>
            </a:pPr>
            <a:r>
              <a:rPr lang="en-US" sz="1500">
                <a:latin typeface="Calibri"/>
                <a:ea typeface="Calibri"/>
                <a:cs typeface="Calibri"/>
                <a:sym typeface="Calibri"/>
              </a:rPr>
              <a:t>3901   Book                197               Fashion Merchandising and Marketing</a:t>
            </a:r>
            <a:endParaRPr sz="1500">
              <a:latin typeface="Calibri"/>
              <a:ea typeface="Calibri"/>
              <a:cs typeface="Calibri"/>
              <a:sym typeface="Calibri"/>
            </a:endParaRPr>
          </a:p>
        </p:txBody>
      </p:sp>
      <p:sp>
        <p:nvSpPr>
          <p:cNvPr id="269" name="Google Shape;269;g1195fd0344a_5_37"/>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195bccb18a_2_10"/>
          <p:cNvSpPr txBox="1">
            <a:spLocks noGrp="1"/>
          </p:cNvSpPr>
          <p:nvPr>
            <p:ph type="ctrTitle"/>
          </p:nvPr>
        </p:nvSpPr>
        <p:spPr>
          <a:xfrm>
            <a:off x="478974" y="295575"/>
            <a:ext cx="33573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3200" b="1">
                <a:solidFill>
                  <a:srgbClr val="502984"/>
                </a:solidFill>
                <a:latin typeface="Comfortaa"/>
                <a:ea typeface="Comfortaa"/>
                <a:cs typeface="Comfortaa"/>
                <a:sym typeface="Comfortaa"/>
              </a:rPr>
              <a:t>Findings </a:t>
            </a:r>
            <a:r>
              <a:rPr lang="en-US" sz="1700" b="1">
                <a:solidFill>
                  <a:srgbClr val="502984"/>
                </a:solidFill>
                <a:latin typeface="Comfortaa"/>
                <a:ea typeface="Comfortaa"/>
                <a:cs typeface="Comfortaa"/>
                <a:sym typeface="Comfortaa"/>
              </a:rPr>
              <a:t>for ERGM</a:t>
            </a:r>
            <a:endParaRPr sz="1700" b="1">
              <a:solidFill>
                <a:srgbClr val="502984"/>
              </a:solidFill>
              <a:latin typeface="Comfortaa"/>
              <a:ea typeface="Comfortaa"/>
              <a:cs typeface="Comfortaa"/>
              <a:sym typeface="Comfortaa"/>
            </a:endParaRPr>
          </a:p>
        </p:txBody>
      </p:sp>
      <p:sp>
        <p:nvSpPr>
          <p:cNvPr id="276" name="Google Shape;276;g1195bccb18a_2_10"/>
          <p:cNvSpPr txBox="1"/>
          <p:nvPr/>
        </p:nvSpPr>
        <p:spPr>
          <a:xfrm>
            <a:off x="359150" y="953075"/>
            <a:ext cx="8435700" cy="3463200"/>
          </a:xfrm>
          <a:prstGeom prst="rect">
            <a:avLst/>
          </a:prstGeom>
          <a:noFill/>
          <a:ln>
            <a:noFill/>
          </a:ln>
        </p:spPr>
        <p:txBody>
          <a:bodyPr spcFirstLastPara="1" wrap="square" lIns="91425" tIns="45700" rIns="91425" bIns="45700" anchor="t" anchorCtr="0">
            <a:noAutofit/>
          </a:bodyPr>
          <a:lstStyle/>
          <a:p>
            <a:pPr marL="457200" marR="0" lvl="0" indent="-336550" algn="just" rtl="0">
              <a:lnSpc>
                <a:spcPct val="150000"/>
              </a:lnSpc>
              <a:spcBef>
                <a:spcPts val="0"/>
              </a:spcBef>
              <a:spcAft>
                <a:spcPts val="0"/>
              </a:spcAft>
              <a:buSzPts val="1700"/>
              <a:buFont typeface="Comfortaa"/>
              <a:buAutoNum type="arabicPeriod"/>
            </a:pPr>
            <a:r>
              <a:rPr lang="en-US" sz="1700" b="1" u="sng" dirty="0">
                <a:latin typeface="Comfortaa"/>
                <a:ea typeface="Comfortaa"/>
                <a:cs typeface="Comfortaa"/>
                <a:sym typeface="Comfortaa"/>
              </a:rPr>
              <a:t>Mutual co-purchase relation</a:t>
            </a:r>
            <a:r>
              <a:rPr lang="en-US" sz="1700" dirty="0">
                <a:latin typeface="Comfortaa"/>
                <a:ea typeface="Comfortaa"/>
                <a:cs typeface="Comfortaa"/>
                <a:sym typeface="Comfortaa"/>
              </a:rPr>
              <a:t> often appears according to EGRM mutual score</a:t>
            </a:r>
            <a:endParaRPr sz="1700" dirty="0">
              <a:latin typeface="Comfortaa"/>
              <a:ea typeface="Comfortaa"/>
              <a:cs typeface="Comfortaa"/>
              <a:sym typeface="Comfortaa"/>
            </a:endParaRPr>
          </a:p>
          <a:p>
            <a:pPr marL="457200" marR="0" lvl="0" indent="-336550" algn="just" rtl="0">
              <a:lnSpc>
                <a:spcPct val="150000"/>
              </a:lnSpc>
              <a:spcBef>
                <a:spcPts val="0"/>
              </a:spcBef>
              <a:spcAft>
                <a:spcPts val="0"/>
              </a:spcAft>
              <a:buSzPts val="1700"/>
              <a:buFont typeface="Comfortaa"/>
              <a:buAutoNum type="arabicPeriod"/>
            </a:pPr>
            <a:r>
              <a:rPr lang="en-US" sz="1700" dirty="0">
                <a:latin typeface="Comfortaa"/>
                <a:ea typeface="Comfortaa"/>
                <a:cs typeface="Comfortaa"/>
                <a:sym typeface="Comfortaa"/>
              </a:rPr>
              <a:t>For DVDs and Videos, they are </a:t>
            </a:r>
            <a:r>
              <a:rPr lang="en-US" sz="1700" b="1" u="sng" dirty="0">
                <a:latin typeface="Comfortaa"/>
                <a:ea typeface="Comfortaa"/>
                <a:cs typeface="Comfortaa"/>
                <a:sym typeface="Comfortaa"/>
              </a:rPr>
              <a:t>less likely to be co-purchased</a:t>
            </a:r>
            <a:r>
              <a:rPr lang="en-US" sz="1700" dirty="0">
                <a:latin typeface="Comfortaa"/>
                <a:ea typeface="Comfortaa"/>
                <a:cs typeface="Comfortaa"/>
                <a:sym typeface="Comfortaa"/>
              </a:rPr>
              <a:t> from the </a:t>
            </a:r>
            <a:r>
              <a:rPr lang="en-US" sz="1700" b="1" u="sng" dirty="0">
                <a:latin typeface="Comfortaa"/>
                <a:ea typeface="Comfortaa"/>
                <a:cs typeface="Comfortaa"/>
                <a:sym typeface="Comfortaa"/>
              </a:rPr>
              <a:t>same product group</a:t>
            </a:r>
            <a:r>
              <a:rPr lang="en-US" sz="1700" dirty="0">
                <a:latin typeface="Comfortaa"/>
                <a:ea typeface="Comfortaa"/>
                <a:cs typeface="Comfortaa"/>
                <a:sym typeface="Comfortaa"/>
              </a:rPr>
              <a:t> (node match)</a:t>
            </a:r>
            <a:endParaRPr sz="1700" dirty="0">
              <a:latin typeface="Comfortaa"/>
              <a:ea typeface="Comfortaa"/>
              <a:cs typeface="Comfortaa"/>
              <a:sym typeface="Comfortaa"/>
            </a:endParaRPr>
          </a:p>
          <a:p>
            <a:pPr marL="0" marR="0" lvl="0" indent="0" algn="just" rtl="0">
              <a:lnSpc>
                <a:spcPct val="150000"/>
              </a:lnSpc>
              <a:spcBef>
                <a:spcPts val="0"/>
              </a:spcBef>
              <a:spcAft>
                <a:spcPts val="0"/>
              </a:spcAft>
              <a:buNone/>
            </a:pPr>
            <a:endParaRPr sz="1700" dirty="0">
              <a:latin typeface="Comfortaa"/>
              <a:ea typeface="Comfortaa"/>
              <a:cs typeface="Comfortaa"/>
              <a:sym typeface="Comfortaa"/>
            </a:endParaRPr>
          </a:p>
          <a:p>
            <a:pPr marL="120650" marR="0" lvl="0" algn="just" rtl="0">
              <a:lnSpc>
                <a:spcPct val="150000"/>
              </a:lnSpc>
              <a:spcBef>
                <a:spcPts val="0"/>
              </a:spcBef>
              <a:spcAft>
                <a:spcPts val="0"/>
              </a:spcAft>
              <a:buSzPts val="1700"/>
            </a:pPr>
            <a:r>
              <a:rPr lang="en-US" sz="1700" dirty="0">
                <a:latin typeface="Comfortaa"/>
                <a:ea typeface="Comfortaa"/>
                <a:cs typeface="Comfortaa"/>
                <a:sym typeface="Comfortaa"/>
              </a:rPr>
              <a:t>3. There is </a:t>
            </a:r>
            <a:r>
              <a:rPr lang="en-US" sz="1700" b="1" u="sng" dirty="0">
                <a:latin typeface="Comfortaa"/>
                <a:ea typeface="Comfortaa"/>
                <a:cs typeface="Comfortaa"/>
                <a:sym typeface="Comfortaa"/>
              </a:rPr>
              <a:t>indegree popularity effect</a:t>
            </a:r>
            <a:r>
              <a:rPr lang="en-US" sz="1700" dirty="0">
                <a:latin typeface="Comfortaa"/>
                <a:ea typeface="Comfortaa"/>
                <a:cs typeface="Comfortaa"/>
                <a:sym typeface="Comfortaa"/>
              </a:rPr>
              <a:t>, which means if a product is already co-purchased frequently, it is more likely that this product will be co-purchased again. </a:t>
            </a:r>
            <a:endParaRPr sz="1700" dirty="0">
              <a:latin typeface="Comfortaa"/>
              <a:ea typeface="Comfortaa"/>
              <a:cs typeface="Comfortaa"/>
              <a:sym typeface="Comfortaa"/>
            </a:endParaRPr>
          </a:p>
          <a:p>
            <a:pPr marL="0" marR="0" lvl="0" indent="0" algn="just" rtl="0">
              <a:lnSpc>
                <a:spcPct val="150000"/>
              </a:lnSpc>
              <a:spcBef>
                <a:spcPts val="0"/>
              </a:spcBef>
              <a:spcAft>
                <a:spcPts val="0"/>
              </a:spcAft>
              <a:buNone/>
            </a:pPr>
            <a:endParaRPr sz="1900" dirty="0">
              <a:latin typeface="Comfortaa"/>
              <a:ea typeface="Comfortaa"/>
              <a:cs typeface="Comfortaa"/>
              <a:sym typeface="Comfortaa"/>
            </a:endParaRPr>
          </a:p>
          <a:p>
            <a:pPr marL="0" marR="0" lvl="0" indent="0" algn="just" rtl="0">
              <a:lnSpc>
                <a:spcPct val="150000"/>
              </a:lnSpc>
              <a:spcBef>
                <a:spcPts val="0"/>
              </a:spcBef>
              <a:spcAft>
                <a:spcPts val="0"/>
              </a:spcAft>
              <a:buClr>
                <a:schemeClr val="dk1"/>
              </a:buClr>
              <a:buSzPts val="1100"/>
              <a:buFont typeface="Arial"/>
              <a:buNone/>
            </a:pPr>
            <a:endParaRPr sz="1900" dirty="0">
              <a:latin typeface="Comfortaa"/>
              <a:ea typeface="Comfortaa"/>
              <a:cs typeface="Comfortaa"/>
              <a:sym typeface="Comfortaa"/>
            </a:endParaRPr>
          </a:p>
          <a:p>
            <a:pPr marL="0" marR="0" lvl="0" indent="0" algn="just" rtl="0">
              <a:lnSpc>
                <a:spcPct val="150000"/>
              </a:lnSpc>
              <a:spcBef>
                <a:spcPts val="0"/>
              </a:spcBef>
              <a:spcAft>
                <a:spcPts val="0"/>
              </a:spcAft>
              <a:buNone/>
            </a:pPr>
            <a:endParaRPr sz="1900" dirty="0">
              <a:latin typeface="Comfortaa"/>
              <a:ea typeface="Comfortaa"/>
              <a:cs typeface="Comfortaa"/>
              <a:sym typeface="Comfortaa"/>
            </a:endParaRPr>
          </a:p>
          <a:p>
            <a:pPr marL="285750" marR="0" lvl="0" indent="-158750" algn="just" rtl="0">
              <a:lnSpc>
                <a:spcPct val="150000"/>
              </a:lnSpc>
              <a:spcBef>
                <a:spcPts val="0"/>
              </a:spcBef>
              <a:spcAft>
                <a:spcPts val="0"/>
              </a:spcAft>
              <a:buClr>
                <a:schemeClr val="dk1"/>
              </a:buClr>
              <a:buSzPts val="2000"/>
              <a:buFont typeface="Arial"/>
              <a:buNone/>
            </a:pPr>
            <a:endParaRPr sz="2000" b="0" i="0" u="none" strike="noStrike" cap="none" dirty="0">
              <a:solidFill>
                <a:srgbClr val="502984"/>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77" name="Google Shape;277;g1195bccb18a_2_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78" name="Google Shape;278;g1195bccb18a_2_1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79" name="Google Shape;279;g1195bccb18a_2_10"/>
          <p:cNvPicPr preferRelativeResize="0"/>
          <p:nvPr/>
        </p:nvPicPr>
        <p:blipFill>
          <a:blip r:embed="rId3">
            <a:alphaModFix/>
          </a:blip>
          <a:stretch>
            <a:fillRect/>
          </a:stretch>
        </p:blipFill>
        <p:spPr>
          <a:xfrm>
            <a:off x="822400" y="4079025"/>
            <a:ext cx="3790993" cy="334500"/>
          </a:xfrm>
          <a:prstGeom prst="rect">
            <a:avLst/>
          </a:prstGeom>
          <a:noFill/>
          <a:ln>
            <a:noFill/>
          </a:ln>
        </p:spPr>
      </p:pic>
      <p:pic>
        <p:nvPicPr>
          <p:cNvPr id="280" name="Google Shape;280;g1195bccb18a_2_10"/>
          <p:cNvPicPr preferRelativeResize="0"/>
          <p:nvPr/>
        </p:nvPicPr>
        <p:blipFill>
          <a:blip r:embed="rId4">
            <a:alphaModFix/>
          </a:blip>
          <a:stretch>
            <a:fillRect/>
          </a:stretch>
        </p:blipFill>
        <p:spPr>
          <a:xfrm>
            <a:off x="5090100" y="4077659"/>
            <a:ext cx="3658749" cy="337241"/>
          </a:xfrm>
          <a:prstGeom prst="rect">
            <a:avLst/>
          </a:prstGeom>
          <a:noFill/>
          <a:ln>
            <a:noFill/>
          </a:ln>
        </p:spPr>
      </p:pic>
      <p:pic>
        <p:nvPicPr>
          <p:cNvPr id="281" name="Google Shape;281;g1195bccb18a_2_10"/>
          <p:cNvPicPr preferRelativeResize="0"/>
          <p:nvPr/>
        </p:nvPicPr>
        <p:blipFill rotWithShape="1">
          <a:blip r:embed="rId5">
            <a:alphaModFix/>
          </a:blip>
          <a:srcRect t="10" r="54199" b="-1255"/>
          <a:stretch/>
        </p:blipFill>
        <p:spPr>
          <a:xfrm>
            <a:off x="915476" y="2596988"/>
            <a:ext cx="1675675" cy="175375"/>
          </a:xfrm>
          <a:prstGeom prst="rect">
            <a:avLst/>
          </a:prstGeom>
          <a:noFill/>
          <a:ln>
            <a:noFill/>
          </a:ln>
        </p:spPr>
      </p:pic>
      <p:pic>
        <p:nvPicPr>
          <p:cNvPr id="282" name="Google Shape;282;g1195bccb18a_2_10"/>
          <p:cNvPicPr preferRelativeResize="0"/>
          <p:nvPr/>
        </p:nvPicPr>
        <p:blipFill rotWithShape="1">
          <a:blip r:embed="rId6">
            <a:alphaModFix/>
          </a:blip>
          <a:srcRect t="9" r="54491" b="1224"/>
          <a:stretch/>
        </p:blipFill>
        <p:spPr>
          <a:xfrm>
            <a:off x="5215876" y="2612062"/>
            <a:ext cx="1805000" cy="173225"/>
          </a:xfrm>
          <a:prstGeom prst="rect">
            <a:avLst/>
          </a:prstGeom>
          <a:noFill/>
          <a:ln>
            <a:noFill/>
          </a:ln>
        </p:spPr>
      </p:pic>
      <p:pic>
        <p:nvPicPr>
          <p:cNvPr id="283" name="Google Shape;283;g1195bccb18a_2_10"/>
          <p:cNvPicPr preferRelativeResize="0"/>
          <p:nvPr/>
        </p:nvPicPr>
        <p:blipFill rotWithShape="1">
          <a:blip r:embed="rId7">
            <a:alphaModFix/>
          </a:blip>
          <a:srcRect r="76873"/>
          <a:stretch/>
        </p:blipFill>
        <p:spPr>
          <a:xfrm>
            <a:off x="5649750" y="1380075"/>
            <a:ext cx="1143275" cy="238125"/>
          </a:xfrm>
          <a:prstGeom prst="rect">
            <a:avLst/>
          </a:prstGeom>
          <a:noFill/>
          <a:ln>
            <a:noFill/>
          </a:ln>
        </p:spPr>
      </p:pic>
      <p:pic>
        <p:nvPicPr>
          <p:cNvPr id="284" name="Google Shape;284;g1195bccb18a_2_10"/>
          <p:cNvPicPr preferRelativeResize="0"/>
          <p:nvPr/>
        </p:nvPicPr>
        <p:blipFill rotWithShape="1">
          <a:blip r:embed="rId7">
            <a:alphaModFix/>
          </a:blip>
          <a:srcRect l="70008"/>
          <a:stretch/>
        </p:blipFill>
        <p:spPr>
          <a:xfrm>
            <a:off x="6553200" y="1380088"/>
            <a:ext cx="1482625" cy="238125"/>
          </a:xfrm>
          <a:prstGeom prst="rect">
            <a:avLst/>
          </a:prstGeom>
          <a:noFill/>
          <a:ln>
            <a:noFill/>
          </a:ln>
        </p:spPr>
      </p:pic>
      <p:cxnSp>
        <p:nvCxnSpPr>
          <p:cNvPr id="285" name="Google Shape;285;g1195bccb18a_2_10"/>
          <p:cNvCxnSpPr/>
          <p:nvPr/>
        </p:nvCxnSpPr>
        <p:spPr>
          <a:xfrm>
            <a:off x="4750300" y="531350"/>
            <a:ext cx="385500" cy="11400"/>
          </a:xfrm>
          <a:prstGeom prst="straightConnector1">
            <a:avLst/>
          </a:prstGeom>
          <a:noFill/>
          <a:ln w="28575" cap="flat" cmpd="sng">
            <a:solidFill>
              <a:srgbClr val="FF0000"/>
            </a:solidFill>
            <a:prstDash val="solid"/>
            <a:round/>
            <a:headEnd type="none" w="med" len="med"/>
            <a:tailEnd type="triangle" w="med" len="med"/>
          </a:ln>
        </p:spPr>
      </p:cxnSp>
      <p:pic>
        <p:nvPicPr>
          <p:cNvPr id="286" name="Google Shape;286;g1195bccb18a_2_10"/>
          <p:cNvPicPr preferRelativeResize="0"/>
          <p:nvPr/>
        </p:nvPicPr>
        <p:blipFill rotWithShape="1">
          <a:blip r:embed="rId5">
            <a:alphaModFix/>
          </a:blip>
          <a:srcRect l="72293" b="-10"/>
          <a:stretch/>
        </p:blipFill>
        <p:spPr>
          <a:xfrm>
            <a:off x="2684251" y="2612061"/>
            <a:ext cx="1013700" cy="173225"/>
          </a:xfrm>
          <a:prstGeom prst="rect">
            <a:avLst/>
          </a:prstGeom>
          <a:noFill/>
          <a:ln>
            <a:noFill/>
          </a:ln>
        </p:spPr>
      </p:pic>
      <p:pic>
        <p:nvPicPr>
          <p:cNvPr id="287" name="Google Shape;287;g1195bccb18a_2_10"/>
          <p:cNvPicPr preferRelativeResize="0"/>
          <p:nvPr/>
        </p:nvPicPr>
        <p:blipFill rotWithShape="1">
          <a:blip r:embed="rId6">
            <a:alphaModFix/>
          </a:blip>
          <a:srcRect l="75868" t="13904"/>
          <a:stretch/>
        </p:blipFill>
        <p:spPr>
          <a:xfrm>
            <a:off x="7191601" y="2623173"/>
            <a:ext cx="957149" cy="151000"/>
          </a:xfrm>
          <a:prstGeom prst="rect">
            <a:avLst/>
          </a:prstGeom>
          <a:noFill/>
          <a:ln>
            <a:noFill/>
          </a:ln>
        </p:spPr>
      </p:pic>
      <p:sp>
        <p:nvSpPr>
          <p:cNvPr id="288" name="Google Shape;288;g1195bccb18a_2_10"/>
          <p:cNvSpPr/>
          <p:nvPr/>
        </p:nvSpPr>
        <p:spPr>
          <a:xfrm>
            <a:off x="868925" y="2565572"/>
            <a:ext cx="2886000" cy="238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1195bccb18a_2_10"/>
          <p:cNvSpPr/>
          <p:nvPr/>
        </p:nvSpPr>
        <p:spPr>
          <a:xfrm>
            <a:off x="5215875" y="2579575"/>
            <a:ext cx="3000000" cy="238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195bccb18a_2_10"/>
          <p:cNvSpPr/>
          <p:nvPr/>
        </p:nvSpPr>
        <p:spPr>
          <a:xfrm>
            <a:off x="822400" y="4077650"/>
            <a:ext cx="3747000" cy="40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1195bccb18a_2_10"/>
          <p:cNvSpPr/>
          <p:nvPr/>
        </p:nvSpPr>
        <p:spPr>
          <a:xfrm>
            <a:off x="5045650" y="4077650"/>
            <a:ext cx="3703200" cy="40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1195bccb18a_2_10"/>
          <p:cNvSpPr/>
          <p:nvPr/>
        </p:nvSpPr>
        <p:spPr>
          <a:xfrm>
            <a:off x="5552175" y="1380050"/>
            <a:ext cx="2483700" cy="238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1195bccb18a_2_10"/>
          <p:cNvSpPr txBox="1"/>
          <p:nvPr/>
        </p:nvSpPr>
        <p:spPr>
          <a:xfrm>
            <a:off x="5265950" y="295575"/>
            <a:ext cx="2630100" cy="492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solidFill>
                  <a:srgbClr val="FF0000"/>
                </a:solidFill>
              </a:rPr>
              <a:t>The contents in the red box are typical examples of some of the results</a:t>
            </a:r>
            <a:endParaRPr sz="10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195bccb18a_2_20"/>
          <p:cNvSpPr txBox="1">
            <a:spLocks noGrp="1"/>
          </p:cNvSpPr>
          <p:nvPr>
            <p:ph type="ctrTitle"/>
          </p:nvPr>
        </p:nvSpPr>
        <p:spPr>
          <a:xfrm>
            <a:off x="478973" y="295575"/>
            <a:ext cx="70842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3200" b="1">
                <a:solidFill>
                  <a:srgbClr val="502984"/>
                </a:solidFill>
                <a:latin typeface="Comfortaa"/>
                <a:ea typeface="Comfortaa"/>
                <a:cs typeface="Comfortaa"/>
                <a:sym typeface="Comfortaa"/>
              </a:rPr>
              <a:t>Findings </a:t>
            </a:r>
            <a:r>
              <a:rPr lang="en-US" sz="1700" b="1">
                <a:solidFill>
                  <a:srgbClr val="502984"/>
                </a:solidFill>
                <a:latin typeface="Comfortaa"/>
                <a:ea typeface="Comfortaa"/>
                <a:cs typeface="Comfortaa"/>
                <a:sym typeface="Comfortaa"/>
              </a:rPr>
              <a:t>for ALAAM &amp; Linear Regression</a:t>
            </a:r>
            <a:endParaRPr sz="1700" b="1">
              <a:solidFill>
                <a:srgbClr val="502984"/>
              </a:solidFill>
              <a:latin typeface="Comfortaa"/>
              <a:ea typeface="Comfortaa"/>
              <a:cs typeface="Comfortaa"/>
              <a:sym typeface="Comfortaa"/>
            </a:endParaRPr>
          </a:p>
        </p:txBody>
      </p:sp>
      <p:sp>
        <p:nvSpPr>
          <p:cNvPr id="300" name="Google Shape;300;g1195bccb18a_2_20"/>
          <p:cNvSpPr txBox="1"/>
          <p:nvPr/>
        </p:nvSpPr>
        <p:spPr>
          <a:xfrm>
            <a:off x="567801" y="840150"/>
            <a:ext cx="8199900" cy="3463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700">
                <a:latin typeface="Comfortaa"/>
                <a:ea typeface="Comfortaa"/>
                <a:cs typeface="Comfortaa"/>
                <a:sym typeface="Comfortaa"/>
              </a:rPr>
              <a:t>There is </a:t>
            </a:r>
            <a:r>
              <a:rPr lang="en-US" sz="1700" b="1" u="sng">
                <a:latin typeface="Comfortaa"/>
                <a:ea typeface="Comfortaa"/>
                <a:cs typeface="Comfortaa"/>
                <a:sym typeface="Comfortaa"/>
              </a:rPr>
              <a:t>positive correlation</a:t>
            </a:r>
            <a:r>
              <a:rPr lang="en-US" sz="1700">
                <a:latin typeface="Comfortaa"/>
                <a:ea typeface="Comfortaa"/>
                <a:cs typeface="Comfortaa"/>
                <a:sym typeface="Comfortaa"/>
              </a:rPr>
              <a:t> between degree centrality and Sales Rank, which is supported by both ALAAM model and linear regression.</a:t>
            </a:r>
            <a:endParaRPr sz="17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r>
              <a:rPr lang="en-US" sz="1700">
                <a:latin typeface="Comfortaa"/>
                <a:ea typeface="Comfortaa"/>
                <a:cs typeface="Comfortaa"/>
                <a:sym typeface="Comfortaa"/>
              </a:rPr>
              <a:t>There is </a:t>
            </a:r>
            <a:r>
              <a:rPr lang="en-US" sz="1700" b="1" u="sng">
                <a:latin typeface="Comfortaa"/>
                <a:ea typeface="Comfortaa"/>
                <a:cs typeface="Comfortaa"/>
                <a:sym typeface="Comfortaa"/>
              </a:rPr>
              <a:t>contagion effect</a:t>
            </a:r>
            <a:r>
              <a:rPr lang="en-US" sz="1700">
                <a:latin typeface="Comfortaa"/>
                <a:ea typeface="Comfortaa"/>
                <a:cs typeface="Comfortaa"/>
                <a:sym typeface="Comfortaa"/>
              </a:rPr>
              <a:t> on sales rank. if a product has a high rank, the products that are co-purchased are more likely to also have a high rank. </a:t>
            </a:r>
            <a:endParaRPr sz="1700" b="1">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285750" marR="0" lvl="0" indent="-158750" algn="just" rtl="0">
              <a:lnSpc>
                <a:spcPct val="150000"/>
              </a:lnSpc>
              <a:spcBef>
                <a:spcPts val="0"/>
              </a:spcBef>
              <a:spcAft>
                <a:spcPts val="0"/>
              </a:spcAft>
              <a:buClr>
                <a:schemeClr val="dk1"/>
              </a:buClr>
              <a:buSzPts val="2000"/>
              <a:buFont typeface="Arial"/>
              <a:buNone/>
            </a:pPr>
            <a:endParaRPr sz="2000" b="0" i="0" u="none" strike="noStrike" cap="none">
              <a:solidFill>
                <a:srgbClr val="502984"/>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g1195bccb18a_2_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302" name="Google Shape;302;g1195bccb18a_2_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303" name="Google Shape;303;g1195bccb18a_2_20"/>
          <p:cNvPicPr preferRelativeResize="0"/>
          <p:nvPr/>
        </p:nvPicPr>
        <p:blipFill>
          <a:blip r:embed="rId3">
            <a:alphaModFix/>
          </a:blip>
          <a:stretch>
            <a:fillRect/>
          </a:stretch>
        </p:blipFill>
        <p:spPr>
          <a:xfrm>
            <a:off x="1772325" y="1606288"/>
            <a:ext cx="5790857" cy="273900"/>
          </a:xfrm>
          <a:prstGeom prst="rect">
            <a:avLst/>
          </a:prstGeom>
          <a:noFill/>
          <a:ln>
            <a:noFill/>
          </a:ln>
        </p:spPr>
      </p:pic>
      <p:pic>
        <p:nvPicPr>
          <p:cNvPr id="304" name="Google Shape;304;g1195bccb18a_2_20"/>
          <p:cNvPicPr preferRelativeResize="0"/>
          <p:nvPr/>
        </p:nvPicPr>
        <p:blipFill>
          <a:blip r:embed="rId4">
            <a:alphaModFix/>
          </a:blip>
          <a:stretch>
            <a:fillRect/>
          </a:stretch>
        </p:blipFill>
        <p:spPr>
          <a:xfrm>
            <a:off x="2840613" y="3851090"/>
            <a:ext cx="3094122" cy="456950"/>
          </a:xfrm>
          <a:prstGeom prst="rect">
            <a:avLst/>
          </a:prstGeom>
          <a:noFill/>
          <a:ln>
            <a:noFill/>
          </a:ln>
        </p:spPr>
      </p:pic>
      <p:pic>
        <p:nvPicPr>
          <p:cNvPr id="305" name="Google Shape;305;g1195bccb18a_2_20"/>
          <p:cNvPicPr preferRelativeResize="0"/>
          <p:nvPr/>
        </p:nvPicPr>
        <p:blipFill rotWithShape="1">
          <a:blip r:embed="rId5">
            <a:alphaModFix/>
          </a:blip>
          <a:srcRect l="1941"/>
          <a:stretch/>
        </p:blipFill>
        <p:spPr>
          <a:xfrm>
            <a:off x="2631688" y="1939038"/>
            <a:ext cx="3511975" cy="72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95145c5b4_0_4"/>
          <p:cNvSpPr txBox="1">
            <a:spLocks noGrp="1"/>
          </p:cNvSpPr>
          <p:nvPr>
            <p:ph type="ctrTitle"/>
          </p:nvPr>
        </p:nvSpPr>
        <p:spPr>
          <a:xfrm>
            <a:off x="478973" y="295575"/>
            <a:ext cx="70842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3200" b="1">
                <a:solidFill>
                  <a:srgbClr val="502984"/>
                </a:solidFill>
                <a:latin typeface="Comfortaa"/>
                <a:ea typeface="Comfortaa"/>
                <a:cs typeface="Comfortaa"/>
                <a:sym typeface="Comfortaa"/>
              </a:rPr>
              <a:t>Suggestions</a:t>
            </a:r>
            <a:endParaRPr sz="3200" b="1">
              <a:solidFill>
                <a:srgbClr val="502984"/>
              </a:solidFill>
              <a:latin typeface="Comfortaa"/>
              <a:ea typeface="Comfortaa"/>
              <a:cs typeface="Comfortaa"/>
              <a:sym typeface="Comfortaa"/>
            </a:endParaRPr>
          </a:p>
        </p:txBody>
      </p:sp>
      <p:sp>
        <p:nvSpPr>
          <p:cNvPr id="312" name="Google Shape;312;g1195145c5b4_0_4"/>
          <p:cNvSpPr txBox="1"/>
          <p:nvPr/>
        </p:nvSpPr>
        <p:spPr>
          <a:xfrm>
            <a:off x="594901" y="953075"/>
            <a:ext cx="8199900" cy="3463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latin typeface="Comfortaa"/>
                <a:ea typeface="Comfortaa"/>
                <a:cs typeface="Comfortaa"/>
                <a:sym typeface="Comfortaa"/>
              </a:rPr>
              <a:t>If you want to make a recommendation, you can recommend a popular product from similar category, with comparable characteristics and features.</a:t>
            </a:r>
            <a:endParaRPr sz="1600">
              <a:latin typeface="Comfortaa"/>
              <a:ea typeface="Comfortaa"/>
              <a:cs typeface="Comfortaa"/>
              <a:sym typeface="Comfortaa"/>
            </a:endParaRPr>
          </a:p>
          <a:p>
            <a:pPr marL="0" marR="0" lvl="0" indent="0" algn="just" rtl="0">
              <a:lnSpc>
                <a:spcPct val="150000"/>
              </a:lnSpc>
              <a:spcBef>
                <a:spcPts val="0"/>
              </a:spcBef>
              <a:spcAft>
                <a:spcPts val="0"/>
              </a:spcAft>
              <a:buNone/>
            </a:pPr>
            <a:endParaRPr sz="1600">
              <a:latin typeface="Comfortaa"/>
              <a:ea typeface="Comfortaa"/>
              <a:cs typeface="Comfortaa"/>
              <a:sym typeface="Comfortaa"/>
            </a:endParaRPr>
          </a:p>
          <a:p>
            <a:pPr marL="0" marR="0" lvl="0" indent="0" algn="just" rtl="0">
              <a:lnSpc>
                <a:spcPct val="150000"/>
              </a:lnSpc>
              <a:spcBef>
                <a:spcPts val="0"/>
              </a:spcBef>
              <a:spcAft>
                <a:spcPts val="0"/>
              </a:spcAft>
              <a:buNone/>
            </a:pPr>
            <a:r>
              <a:rPr lang="en-US" sz="1600">
                <a:latin typeface="Comfortaa"/>
                <a:ea typeface="Comfortaa"/>
                <a:cs typeface="Comfortaa"/>
                <a:sym typeface="Comfortaa"/>
              </a:rPr>
              <a:t>Locating the most valuable co-purchase recommendation by sales rank</a:t>
            </a:r>
            <a:endParaRPr sz="1600">
              <a:latin typeface="Comfortaa"/>
              <a:ea typeface="Comfortaa"/>
              <a:cs typeface="Comfortaa"/>
              <a:sym typeface="Comfortaa"/>
            </a:endParaRPr>
          </a:p>
          <a:p>
            <a:pPr marL="914400" lvl="0" indent="-330200" algn="just" rtl="0">
              <a:lnSpc>
                <a:spcPct val="150000"/>
              </a:lnSpc>
              <a:spcBef>
                <a:spcPts val="0"/>
              </a:spcBef>
              <a:spcAft>
                <a:spcPts val="0"/>
              </a:spcAft>
              <a:buSzPts val="1600"/>
              <a:buFont typeface="Comfortaa"/>
              <a:buAutoNum type="arabicPeriod"/>
            </a:pPr>
            <a:r>
              <a:rPr lang="en-US" sz="1600">
                <a:solidFill>
                  <a:schemeClr val="dk1"/>
                </a:solidFill>
                <a:latin typeface="Comfortaa"/>
                <a:ea typeface="Comfortaa"/>
                <a:cs typeface="Comfortaa"/>
                <a:sym typeface="Comfortaa"/>
              </a:rPr>
              <a:t>Indegree popularity effects + positive correlation between degree centrality and sales rank</a:t>
            </a:r>
            <a:endParaRPr sz="1600">
              <a:latin typeface="Comfortaa"/>
              <a:ea typeface="Comfortaa"/>
              <a:cs typeface="Comfortaa"/>
              <a:sym typeface="Comfortaa"/>
            </a:endParaRPr>
          </a:p>
          <a:p>
            <a:pPr marL="914400" lvl="0" indent="-330200" algn="just" rtl="0">
              <a:lnSpc>
                <a:spcPct val="150000"/>
              </a:lnSpc>
              <a:spcBef>
                <a:spcPts val="0"/>
              </a:spcBef>
              <a:spcAft>
                <a:spcPts val="0"/>
              </a:spcAft>
              <a:buSzPts val="1600"/>
              <a:buFont typeface="Comfortaa"/>
              <a:buAutoNum type="arabicPeriod"/>
            </a:pPr>
            <a:r>
              <a:rPr lang="en-US" sz="1600">
                <a:solidFill>
                  <a:schemeClr val="dk1"/>
                </a:solidFill>
                <a:latin typeface="Comfortaa"/>
                <a:ea typeface="Comfortaa"/>
                <a:cs typeface="Comfortaa"/>
                <a:sym typeface="Comfortaa"/>
              </a:rPr>
              <a:t>Contagion effect, high-sales rank products are bundled together. </a:t>
            </a:r>
            <a:endParaRPr sz="16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0" marR="0" lvl="0" indent="0" algn="just" rtl="0">
              <a:lnSpc>
                <a:spcPct val="150000"/>
              </a:lnSpc>
              <a:spcBef>
                <a:spcPts val="0"/>
              </a:spcBef>
              <a:spcAft>
                <a:spcPts val="0"/>
              </a:spcAft>
              <a:buNone/>
            </a:pPr>
            <a:endParaRPr sz="1900">
              <a:latin typeface="Comfortaa"/>
              <a:ea typeface="Comfortaa"/>
              <a:cs typeface="Comfortaa"/>
              <a:sym typeface="Comfortaa"/>
            </a:endParaRPr>
          </a:p>
          <a:p>
            <a:pPr marL="285750" marR="0" lvl="0" indent="-158750" algn="just" rtl="0">
              <a:lnSpc>
                <a:spcPct val="150000"/>
              </a:lnSpc>
              <a:spcBef>
                <a:spcPts val="0"/>
              </a:spcBef>
              <a:spcAft>
                <a:spcPts val="0"/>
              </a:spcAft>
              <a:buClr>
                <a:schemeClr val="dk1"/>
              </a:buClr>
              <a:buSzPts val="2000"/>
              <a:buFont typeface="Arial"/>
              <a:buNone/>
            </a:pPr>
            <a:endParaRPr sz="2000" b="0" i="0" u="none" strike="noStrike" cap="none">
              <a:solidFill>
                <a:srgbClr val="502984"/>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g1195145c5b4_0_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314" name="Google Shape;314;g1195145c5b4_0_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
          <p:cNvSpPr txBox="1">
            <a:spLocks noGrp="1"/>
          </p:cNvSpPr>
          <p:nvPr>
            <p:ph type="title"/>
          </p:nvPr>
        </p:nvSpPr>
        <p:spPr>
          <a:xfrm>
            <a:off x="0" y="2161387"/>
            <a:ext cx="9144000" cy="700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3200"/>
              <a:buFont typeface="Arial"/>
              <a:buNone/>
            </a:pPr>
            <a:r>
              <a:rPr lang="en-US" sz="3200" b="1"/>
              <a:t>Thank you for your attention!</a:t>
            </a:r>
            <a:endParaRPr sz="3200" b="1"/>
          </a:p>
        </p:txBody>
      </p:sp>
      <p:sp>
        <p:nvSpPr>
          <p:cNvPr id="320" name="Google Shape;320;p7"/>
          <p:cNvSpPr txBox="1"/>
          <p:nvPr/>
        </p:nvSpPr>
        <p:spPr>
          <a:xfrm>
            <a:off x="4572000" y="3226279"/>
            <a:ext cx="3671978" cy="103229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a:off x="4572000" y="3226279"/>
            <a:ext cx="3671978" cy="103229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2"/>
          <p:cNvSpPr txBox="1"/>
          <p:nvPr/>
        </p:nvSpPr>
        <p:spPr>
          <a:xfrm>
            <a:off x="457200" y="295580"/>
            <a:ext cx="3856007" cy="3344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i="0" u="none" strike="noStrike" cap="none">
                <a:solidFill>
                  <a:srgbClr val="502984"/>
                </a:solidFill>
                <a:latin typeface="Comfortaa"/>
                <a:ea typeface="Comfortaa"/>
                <a:cs typeface="Comfortaa"/>
                <a:sym typeface="Comfortaa"/>
              </a:rPr>
              <a:t>Contents</a:t>
            </a:r>
            <a:endParaRPr sz="1400" b="0" i="0" u="none" strike="noStrike" cap="none">
              <a:solidFill>
                <a:srgbClr val="000000"/>
              </a:solidFill>
              <a:latin typeface="Comfortaa"/>
              <a:ea typeface="Comfortaa"/>
              <a:cs typeface="Comfortaa"/>
              <a:sym typeface="Comfortaa"/>
            </a:endParaRPr>
          </a:p>
        </p:txBody>
      </p:sp>
      <p:sp>
        <p:nvSpPr>
          <p:cNvPr id="111" name="Google Shape;111;p2"/>
          <p:cNvSpPr txBox="1"/>
          <p:nvPr/>
        </p:nvSpPr>
        <p:spPr>
          <a:xfrm>
            <a:off x="457200" y="1379156"/>
            <a:ext cx="8207700" cy="17856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Data Description</a:t>
            </a:r>
            <a:endParaRPr sz="1400" b="0" i="0" u="none" strike="noStrike" cap="none">
              <a:solidFill>
                <a:srgbClr val="000000"/>
              </a:solidFill>
              <a:latin typeface="Comfortaa"/>
              <a:ea typeface="Comfortaa"/>
              <a:cs typeface="Comfortaa"/>
              <a:sym typeface="Comfortaa"/>
            </a:endParaRPr>
          </a:p>
          <a:p>
            <a:pPr marL="285750" marR="0" lvl="0" indent="-285750" algn="just" rtl="0">
              <a:lnSpc>
                <a:spcPct val="150000"/>
              </a:lnSpc>
              <a:spcBef>
                <a:spcPts val="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In-depth </a:t>
            </a:r>
            <a:r>
              <a:rPr lang="en-US" sz="2000" b="0" i="0" u="none" strike="noStrike" cap="none">
                <a:solidFill>
                  <a:schemeClr val="dk1"/>
                </a:solidFill>
                <a:latin typeface="Comfortaa"/>
                <a:ea typeface="Comfortaa"/>
                <a:cs typeface="Comfortaa"/>
                <a:sym typeface="Comfortaa"/>
              </a:rPr>
              <a:t>Questions we want to answer</a:t>
            </a:r>
            <a:endParaRPr sz="1400" b="0" i="0" u="none" strike="noStrike" cap="none">
              <a:solidFill>
                <a:srgbClr val="000000"/>
              </a:solidFill>
              <a:latin typeface="Comfortaa"/>
              <a:ea typeface="Comfortaa"/>
              <a:cs typeface="Comfortaa"/>
              <a:sym typeface="Comfortaa"/>
            </a:endParaRPr>
          </a:p>
          <a:p>
            <a:pPr marL="285750" marR="0" lvl="0" indent="-285750" algn="just" rtl="0">
              <a:lnSpc>
                <a:spcPct val="150000"/>
              </a:lnSpc>
              <a:spcBef>
                <a:spcPts val="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Result Analysis(from both macro and micro perspectives)</a:t>
            </a:r>
            <a:endParaRPr sz="1400" b="0" i="0" u="none" strike="noStrike" cap="none">
              <a:solidFill>
                <a:srgbClr val="000000"/>
              </a:solidFill>
              <a:latin typeface="Comfortaa"/>
              <a:ea typeface="Comfortaa"/>
              <a:cs typeface="Comfortaa"/>
              <a:sym typeface="Comfortaa"/>
            </a:endParaRPr>
          </a:p>
          <a:p>
            <a:pPr marL="285750" marR="0" lvl="0" indent="-285750" algn="just" rtl="0">
              <a:lnSpc>
                <a:spcPct val="150000"/>
              </a:lnSpc>
              <a:spcBef>
                <a:spcPts val="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Our Finding</a:t>
            </a:r>
            <a:endParaRPr sz="1400" b="0" i="0" u="none" strike="noStrike" cap="none">
              <a:solidFill>
                <a:srgbClr val="000000"/>
              </a:solidFill>
              <a:latin typeface="Comfortaa"/>
              <a:ea typeface="Comfortaa"/>
              <a:cs typeface="Comfortaa"/>
              <a:sym typeface="Comfortaa"/>
            </a:endParaRPr>
          </a:p>
        </p:txBody>
      </p:sp>
      <p:sp>
        <p:nvSpPr>
          <p:cNvPr id="112" name="Google Shape;112;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ctrTitle"/>
          </p:nvPr>
        </p:nvSpPr>
        <p:spPr>
          <a:xfrm>
            <a:off x="478972" y="295575"/>
            <a:ext cx="57003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3200" b="1">
                <a:solidFill>
                  <a:srgbClr val="502984"/>
                </a:solidFill>
                <a:latin typeface="Comfortaa"/>
                <a:ea typeface="Comfortaa"/>
                <a:cs typeface="Comfortaa"/>
                <a:sym typeface="Comfortaa"/>
              </a:rPr>
              <a:t>Data Description</a:t>
            </a:r>
            <a:endParaRPr>
              <a:latin typeface="Comfortaa"/>
              <a:ea typeface="Comfortaa"/>
              <a:cs typeface="Comfortaa"/>
              <a:sym typeface="Comfortaa"/>
            </a:endParaRPr>
          </a:p>
        </p:txBody>
      </p:sp>
      <p:sp>
        <p:nvSpPr>
          <p:cNvPr id="119" name="Google Shape;119;p3"/>
          <p:cNvSpPr txBox="1"/>
          <p:nvPr/>
        </p:nvSpPr>
        <p:spPr>
          <a:xfrm>
            <a:off x="592150" y="1053475"/>
            <a:ext cx="7632600" cy="4202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900" b="1">
                <a:solidFill>
                  <a:schemeClr val="dk1"/>
                </a:solidFill>
                <a:latin typeface="Comfortaa"/>
                <a:ea typeface="Comfortaa"/>
                <a:cs typeface="Comfortaa"/>
                <a:sym typeface="Comfortaa"/>
              </a:rPr>
              <a:t>Data Format:</a:t>
            </a:r>
            <a:endParaRPr sz="1900" b="1" i="0" u="none" strike="noStrike" cap="none">
              <a:solidFill>
                <a:schemeClr val="dk1"/>
              </a:solidFill>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highlight>
                  <a:srgbClr val="EAD1DC"/>
                </a:highlight>
                <a:latin typeface="Comfortaa"/>
                <a:ea typeface="Comfortaa"/>
                <a:cs typeface="Comfortaa"/>
                <a:sym typeface="Comfortaa"/>
              </a:rPr>
              <a:t>ID:</a:t>
            </a:r>
            <a:r>
              <a:rPr lang="en-US" sz="1600">
                <a:solidFill>
                  <a:schemeClr val="dk1"/>
                </a:solidFill>
                <a:highlight>
                  <a:srgbClr val="EAD1DC"/>
                </a:highlight>
                <a:latin typeface="Comfortaa"/>
                <a:ea typeface="Comfortaa"/>
                <a:cs typeface="Comfortaa"/>
                <a:sym typeface="Comfortaa"/>
              </a:rPr>
              <a:t> product id information</a:t>
            </a:r>
            <a:endParaRPr sz="1600">
              <a:solidFill>
                <a:schemeClr val="dk1"/>
              </a:solidFill>
              <a:highlight>
                <a:srgbClr val="EAD1DC"/>
              </a:highlight>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latin typeface="Comfortaa"/>
                <a:ea typeface="Comfortaa"/>
                <a:cs typeface="Comfortaa"/>
                <a:sym typeface="Comfortaa"/>
              </a:rPr>
              <a:t>ASIN:</a:t>
            </a:r>
            <a:r>
              <a:rPr lang="en-US" sz="1600">
                <a:solidFill>
                  <a:schemeClr val="dk1"/>
                </a:solidFill>
                <a:latin typeface="Comfortaa"/>
                <a:ea typeface="Comfortaa"/>
                <a:cs typeface="Comfortaa"/>
                <a:sym typeface="Comfortaa"/>
              </a:rPr>
              <a:t> Amazon Standard Identification Number</a:t>
            </a:r>
            <a:endParaRPr sz="1600">
              <a:solidFill>
                <a:schemeClr val="dk1"/>
              </a:solidFill>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latin typeface="Comfortaa"/>
                <a:ea typeface="Comfortaa"/>
                <a:cs typeface="Comfortaa"/>
                <a:sym typeface="Comfortaa"/>
              </a:rPr>
              <a:t>Title:</a:t>
            </a:r>
            <a:r>
              <a:rPr lang="en-US" sz="1600" b="1">
                <a:solidFill>
                  <a:schemeClr val="dk1"/>
                </a:solidFill>
                <a:latin typeface="Comfortaa"/>
                <a:ea typeface="Comfortaa"/>
                <a:cs typeface="Comfortaa"/>
                <a:sym typeface="Comfortaa"/>
              </a:rPr>
              <a:t> </a:t>
            </a:r>
            <a:r>
              <a:rPr lang="en-US" sz="1600">
                <a:solidFill>
                  <a:schemeClr val="dk1"/>
                </a:solidFill>
                <a:latin typeface="Comfortaa"/>
                <a:ea typeface="Comfortaa"/>
                <a:cs typeface="Comfortaa"/>
                <a:sym typeface="Comfortaa"/>
              </a:rPr>
              <a:t>Name/Title of the Product</a:t>
            </a:r>
            <a:endParaRPr sz="1600">
              <a:solidFill>
                <a:schemeClr val="dk1"/>
              </a:solidFill>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highlight>
                  <a:srgbClr val="EAD1DC"/>
                </a:highlight>
                <a:latin typeface="Comfortaa"/>
                <a:ea typeface="Comfortaa"/>
                <a:cs typeface="Comfortaa"/>
                <a:sym typeface="Comfortaa"/>
              </a:rPr>
              <a:t>Group:</a:t>
            </a:r>
            <a:r>
              <a:rPr lang="en-US" sz="1600">
                <a:solidFill>
                  <a:schemeClr val="dk1"/>
                </a:solidFill>
                <a:highlight>
                  <a:srgbClr val="EAD1DC"/>
                </a:highlight>
                <a:latin typeface="Comfortaa"/>
                <a:ea typeface="Comfortaa"/>
                <a:cs typeface="Comfortaa"/>
                <a:sym typeface="Comfortaa"/>
              </a:rPr>
              <a:t> Product Group (book, video, DVD…)</a:t>
            </a:r>
            <a:endParaRPr sz="1600">
              <a:solidFill>
                <a:schemeClr val="dk1"/>
              </a:solidFill>
              <a:highlight>
                <a:srgbClr val="EAD1DC"/>
              </a:highlight>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highlight>
                  <a:srgbClr val="EAD1DC"/>
                </a:highlight>
                <a:latin typeface="Comfortaa"/>
                <a:ea typeface="Comfortaa"/>
                <a:cs typeface="Comfortaa"/>
                <a:sym typeface="Comfortaa"/>
              </a:rPr>
              <a:t>Salesrank:</a:t>
            </a:r>
            <a:r>
              <a:rPr lang="en-US" sz="1600">
                <a:solidFill>
                  <a:schemeClr val="dk1"/>
                </a:solidFill>
                <a:highlight>
                  <a:srgbClr val="EAD1DC"/>
                </a:highlight>
                <a:latin typeface="Comfortaa"/>
                <a:ea typeface="Comfortaa"/>
                <a:cs typeface="Comfortaa"/>
                <a:sym typeface="Comfortaa"/>
              </a:rPr>
              <a:t> The Popularity of the Product</a:t>
            </a:r>
            <a:endParaRPr sz="1600">
              <a:solidFill>
                <a:schemeClr val="dk1"/>
              </a:solidFill>
              <a:highlight>
                <a:srgbClr val="EAD1DC"/>
              </a:highlight>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latin typeface="Comfortaa"/>
                <a:ea typeface="Comfortaa"/>
                <a:cs typeface="Comfortaa"/>
                <a:sym typeface="Comfortaa"/>
              </a:rPr>
              <a:t>Similar:</a:t>
            </a:r>
            <a:r>
              <a:rPr lang="en-US" sz="1600">
                <a:solidFill>
                  <a:schemeClr val="dk1"/>
                </a:solidFill>
                <a:latin typeface="Comfortaa"/>
                <a:ea typeface="Comfortaa"/>
                <a:cs typeface="Comfortaa"/>
                <a:sym typeface="Comfortaa"/>
              </a:rPr>
              <a:t> Co-Purchased Product (People who buy X also buy Y)</a:t>
            </a:r>
            <a:endParaRPr sz="1600">
              <a:solidFill>
                <a:schemeClr val="dk1"/>
              </a:solidFill>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latin typeface="Comfortaa"/>
                <a:ea typeface="Comfortaa"/>
                <a:cs typeface="Comfortaa"/>
                <a:sym typeface="Comfortaa"/>
              </a:rPr>
              <a:t>Categories:</a:t>
            </a:r>
            <a:r>
              <a:rPr lang="en-US" sz="1600" b="1">
                <a:solidFill>
                  <a:schemeClr val="dk1"/>
                </a:solidFill>
                <a:latin typeface="Comfortaa"/>
                <a:ea typeface="Comfortaa"/>
                <a:cs typeface="Comfortaa"/>
                <a:sym typeface="Comfortaa"/>
              </a:rPr>
              <a:t> </a:t>
            </a:r>
            <a:r>
              <a:rPr lang="en-US" sz="1600">
                <a:solidFill>
                  <a:schemeClr val="dk1"/>
                </a:solidFill>
                <a:latin typeface="Comfortaa"/>
                <a:ea typeface="Comfortaa"/>
                <a:cs typeface="Comfortaa"/>
                <a:sym typeface="Comfortaa"/>
              </a:rPr>
              <a:t>Location in product category hierarchy</a:t>
            </a:r>
            <a:endParaRPr sz="1600">
              <a:solidFill>
                <a:schemeClr val="dk1"/>
              </a:solidFill>
              <a:latin typeface="Comfortaa"/>
              <a:ea typeface="Comfortaa"/>
              <a:cs typeface="Comfortaa"/>
              <a:sym typeface="Comfortaa"/>
            </a:endParaRPr>
          </a:p>
          <a:p>
            <a:pPr marL="285750" marR="0" lvl="0" indent="-260350" algn="l" rtl="0">
              <a:lnSpc>
                <a:spcPct val="150000"/>
              </a:lnSpc>
              <a:spcBef>
                <a:spcPts val="0"/>
              </a:spcBef>
              <a:spcAft>
                <a:spcPts val="0"/>
              </a:spcAft>
              <a:buClr>
                <a:schemeClr val="dk1"/>
              </a:buClr>
              <a:buSzPts val="1600"/>
              <a:buFont typeface="Comfortaa"/>
              <a:buChar char="•"/>
            </a:pPr>
            <a:r>
              <a:rPr lang="en-US" sz="1600" b="1" u="sng">
                <a:solidFill>
                  <a:schemeClr val="dk1"/>
                </a:solidFill>
                <a:highlight>
                  <a:srgbClr val="EAD1DC"/>
                </a:highlight>
                <a:latin typeface="Comfortaa"/>
                <a:ea typeface="Comfortaa"/>
                <a:cs typeface="Comfortaa"/>
                <a:sym typeface="Comfortaa"/>
              </a:rPr>
              <a:t>Reviews:</a:t>
            </a:r>
            <a:r>
              <a:rPr lang="en-US" sz="1600">
                <a:solidFill>
                  <a:schemeClr val="dk1"/>
                </a:solidFill>
                <a:highlight>
                  <a:srgbClr val="EAD1DC"/>
                </a:highlight>
                <a:latin typeface="Comfortaa"/>
                <a:ea typeface="Comfortaa"/>
                <a:cs typeface="Comfortaa"/>
                <a:sym typeface="Comfortaa"/>
              </a:rPr>
              <a:t> Product review information (number of reviews, rating…)</a:t>
            </a:r>
            <a:endParaRPr sz="1600">
              <a:solidFill>
                <a:schemeClr val="dk1"/>
              </a:solidFill>
              <a:highlight>
                <a:srgbClr val="EAD1DC"/>
              </a:highlight>
              <a:latin typeface="Comfortaa"/>
              <a:ea typeface="Comfortaa"/>
              <a:cs typeface="Comfortaa"/>
              <a:sym typeface="Comfortaa"/>
            </a:endParaRPr>
          </a:p>
          <a:p>
            <a:pPr marL="0" marR="0" lvl="0" indent="0" algn="l"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Comfortaa"/>
              <a:ea typeface="Comfortaa"/>
              <a:cs typeface="Comfortaa"/>
              <a:sym typeface="Comfortaa"/>
            </a:endParaRPr>
          </a:p>
          <a:p>
            <a:pPr marL="285750" marR="0" lvl="0" indent="-171450" algn="l"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Comfortaa"/>
              <a:ea typeface="Comfortaa"/>
              <a:cs typeface="Comfortaa"/>
              <a:sym typeface="Comfortaa"/>
            </a:endParaRPr>
          </a:p>
        </p:txBody>
      </p:sp>
      <p:sp>
        <p:nvSpPr>
          <p:cNvPr id="120" name="Google Shape;120;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21" name="Google Shape;121;p3"/>
          <p:cNvSpPr txBox="1"/>
          <p:nvPr/>
        </p:nvSpPr>
        <p:spPr>
          <a:xfrm>
            <a:off x="535125" y="560875"/>
            <a:ext cx="5821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rgbClr val="502984"/>
                </a:solidFill>
                <a:latin typeface="Comfortaa"/>
                <a:ea typeface="Comfortaa"/>
                <a:cs typeface="Comfortaa"/>
                <a:sym typeface="Comfortaa"/>
              </a:rPr>
              <a:t>Data Pre-processing</a:t>
            </a:r>
            <a:endParaRPr sz="200" b="0" i="0" u="none" strike="noStrike" cap="none">
              <a:solidFill>
                <a:srgbClr val="000000"/>
              </a:solidFill>
              <a:latin typeface="Comfortaa"/>
              <a:ea typeface="Comfortaa"/>
              <a:cs typeface="Comfortaa"/>
              <a:sym typeface="Comfortaa"/>
            </a:endParaRPr>
          </a:p>
        </p:txBody>
      </p:sp>
      <p:sp>
        <p:nvSpPr>
          <p:cNvPr id="122" name="Google Shape;122;p3"/>
          <p:cNvSpPr/>
          <p:nvPr/>
        </p:nvSpPr>
        <p:spPr>
          <a:xfrm>
            <a:off x="5118975" y="1724175"/>
            <a:ext cx="3846600" cy="777600"/>
          </a:xfrm>
          <a:prstGeom prst="wedgeRectCallout">
            <a:avLst>
              <a:gd name="adj1" fmla="val -42426"/>
              <a:gd name="adj2" fmla="val 84565"/>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Assigning group labels:</a:t>
            </a:r>
            <a:endParaRPr sz="1600" b="1"/>
          </a:p>
          <a:p>
            <a:pPr marL="0" lvl="0" indent="0" algn="l" rtl="0">
              <a:spcBef>
                <a:spcPts val="0"/>
              </a:spcBef>
              <a:spcAft>
                <a:spcPts val="0"/>
              </a:spcAft>
              <a:buNone/>
            </a:pPr>
            <a:r>
              <a:rPr lang="en-US"/>
              <a:t>Book: 1  Music: 2  DVD: 3  Video: 4  Others: 0 </a:t>
            </a:r>
            <a:endParaRPr/>
          </a:p>
        </p:txBody>
      </p:sp>
      <p:sp>
        <p:nvSpPr>
          <p:cNvPr id="123" name="Google Shape;123;p3"/>
          <p:cNvSpPr/>
          <p:nvPr/>
        </p:nvSpPr>
        <p:spPr>
          <a:xfrm>
            <a:off x="4990825" y="2084375"/>
            <a:ext cx="3846600" cy="777600"/>
          </a:xfrm>
          <a:prstGeom prst="wedgeRectCallout">
            <a:avLst>
              <a:gd name="adj1" fmla="val -42426"/>
              <a:gd name="adj2" fmla="val 84565"/>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Assigning Salesrank values:</a:t>
            </a:r>
            <a:endParaRPr sz="1600" b="1"/>
          </a:p>
          <a:p>
            <a:pPr marL="0" lvl="0" indent="0" algn="l" rtl="0">
              <a:spcBef>
                <a:spcPts val="0"/>
              </a:spcBef>
              <a:spcAft>
                <a:spcPts val="0"/>
              </a:spcAft>
              <a:buNone/>
            </a:pPr>
            <a:r>
              <a:rPr lang="en-US"/>
              <a:t>Top 10%: 3  Top 20%: 2  Top 50%: 1  Others:0</a:t>
            </a:r>
            <a:endParaRPr/>
          </a:p>
        </p:txBody>
      </p:sp>
      <p:sp>
        <p:nvSpPr>
          <p:cNvPr id="124" name="Google Shape;124;p3"/>
          <p:cNvSpPr/>
          <p:nvPr/>
        </p:nvSpPr>
        <p:spPr>
          <a:xfrm>
            <a:off x="4572000" y="3080175"/>
            <a:ext cx="3846600" cy="777600"/>
          </a:xfrm>
          <a:prstGeom prst="wedgeRectCallout">
            <a:avLst>
              <a:gd name="adj1" fmla="val 20242"/>
              <a:gd name="adj2" fmla="val 77707"/>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Assigning rating labels (max 5):</a:t>
            </a:r>
            <a:r>
              <a:rPr lang="en-US" dirty="0"/>
              <a:t> </a:t>
            </a:r>
            <a:endParaRPr dirty="0"/>
          </a:p>
          <a:p>
            <a:pPr marL="0" lvl="0" indent="0" algn="l" rtl="0">
              <a:spcBef>
                <a:spcPts val="0"/>
              </a:spcBef>
              <a:spcAft>
                <a:spcPts val="0"/>
              </a:spcAft>
              <a:buNone/>
            </a:pPr>
            <a:r>
              <a:rPr lang="en-US"/>
              <a:t>Above 3: 1  (high)      </a:t>
            </a:r>
            <a:r>
              <a:rPr lang="en-US">
                <a:solidFill>
                  <a:schemeClr val="dk1"/>
                </a:solidFill>
              </a:rPr>
              <a:t>Below 3: 0  (low)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8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400"/>
                                        <p:tgtEl>
                                          <p:spTgt spid="122"/>
                                        </p:tgtEl>
                                      </p:cBhvr>
                                    </p:animEffect>
                                    <p:set>
                                      <p:cBhvr>
                                        <p:cTn id="12" dur="1" fill="hold">
                                          <p:stCondLst>
                                            <p:cond delay="400"/>
                                          </p:stCondLst>
                                        </p:cTn>
                                        <p:tgtEl>
                                          <p:spTgt spid="122"/>
                                        </p:tgtEl>
                                        <p:attrNameLst>
                                          <p:attrName>style.visibility</p:attrName>
                                        </p:attrNameLst>
                                      </p:cBhvr>
                                      <p:to>
                                        <p:strVal val="hidden"/>
                                      </p:to>
                                    </p:set>
                                  </p:childTnLst>
                                </p:cTn>
                              </p:par>
                            </p:childTnLst>
                          </p:cTn>
                        </p:par>
                        <p:par>
                          <p:cTn id="13" fill="hold">
                            <p:stCondLst>
                              <p:cond delay="400"/>
                            </p:stCondLst>
                            <p:childTnLst>
                              <p:par>
                                <p:cTn id="14" presetID="10" presetClass="entr" presetSubtype="0" fill="hold" nodeType="after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600"/>
                                        <p:tgtEl>
                                          <p:spTgt spid="1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23"/>
                                        </p:tgtEl>
                                      </p:cBhvr>
                                    </p:animEffect>
                                    <p:set>
                                      <p:cBhvr>
                                        <p:cTn id="21" dur="1" fill="hold">
                                          <p:stCondLst>
                                            <p:cond delay="500"/>
                                          </p:stCondLst>
                                        </p:cTn>
                                        <p:tgtEl>
                                          <p:spTgt spid="12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700"/>
                                        <p:tgtEl>
                                          <p:spTgt spid="1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4"/>
                                        </p:tgtEl>
                                      </p:cBhvr>
                                    </p:animEffect>
                                    <p:set>
                                      <p:cBhvr>
                                        <p:cTn id="30" dur="1" fill="hold">
                                          <p:stCondLst>
                                            <p:cond delay="50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18acf7a212_2_2"/>
          <p:cNvSpPr txBox="1">
            <a:spLocks noGrp="1"/>
          </p:cNvSpPr>
          <p:nvPr>
            <p:ph type="ctrTitle"/>
          </p:nvPr>
        </p:nvSpPr>
        <p:spPr>
          <a:xfrm>
            <a:off x="478972" y="295575"/>
            <a:ext cx="57003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3200" b="1">
                <a:solidFill>
                  <a:srgbClr val="502984"/>
                </a:solidFill>
                <a:latin typeface="Comfortaa"/>
                <a:ea typeface="Comfortaa"/>
                <a:cs typeface="Comfortaa"/>
                <a:sym typeface="Comfortaa"/>
              </a:rPr>
              <a:t>Data Description</a:t>
            </a:r>
            <a:endParaRPr>
              <a:latin typeface="Comfortaa"/>
              <a:ea typeface="Comfortaa"/>
              <a:cs typeface="Comfortaa"/>
              <a:sym typeface="Comfortaa"/>
            </a:endParaRPr>
          </a:p>
        </p:txBody>
      </p:sp>
      <p:sp>
        <p:nvSpPr>
          <p:cNvPr id="131" name="Google Shape;131;g118acf7a212_2_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32" name="Google Shape;132;g118acf7a212_2_2"/>
          <p:cNvSpPr txBox="1"/>
          <p:nvPr/>
        </p:nvSpPr>
        <p:spPr>
          <a:xfrm>
            <a:off x="478975" y="578375"/>
            <a:ext cx="5821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rgbClr val="502984"/>
                </a:solidFill>
                <a:latin typeface="Comfortaa"/>
                <a:ea typeface="Comfortaa"/>
                <a:cs typeface="Comfortaa"/>
                <a:sym typeface="Comfortaa"/>
              </a:rPr>
              <a:t>Data Cleaning</a:t>
            </a:r>
            <a:endParaRPr sz="200" b="0" i="0" u="none" strike="noStrike" cap="none">
              <a:solidFill>
                <a:srgbClr val="000000"/>
              </a:solidFill>
              <a:latin typeface="Comfortaa"/>
              <a:ea typeface="Comfortaa"/>
              <a:cs typeface="Comfortaa"/>
              <a:sym typeface="Comfortaa"/>
            </a:endParaRPr>
          </a:p>
        </p:txBody>
      </p:sp>
      <p:pic>
        <p:nvPicPr>
          <p:cNvPr id="133" name="Google Shape;133;g118acf7a212_2_2"/>
          <p:cNvPicPr preferRelativeResize="0"/>
          <p:nvPr/>
        </p:nvPicPr>
        <p:blipFill>
          <a:blip r:embed="rId3">
            <a:alphaModFix/>
          </a:blip>
          <a:stretch>
            <a:fillRect/>
          </a:stretch>
        </p:blipFill>
        <p:spPr>
          <a:xfrm>
            <a:off x="478975" y="1159241"/>
            <a:ext cx="2004900" cy="1876207"/>
          </a:xfrm>
          <a:prstGeom prst="rect">
            <a:avLst/>
          </a:prstGeom>
          <a:noFill/>
          <a:ln>
            <a:noFill/>
          </a:ln>
        </p:spPr>
      </p:pic>
      <p:pic>
        <p:nvPicPr>
          <p:cNvPr id="134" name="Google Shape;134;g118acf7a212_2_2"/>
          <p:cNvPicPr preferRelativeResize="0"/>
          <p:nvPr/>
        </p:nvPicPr>
        <p:blipFill>
          <a:blip r:embed="rId4">
            <a:alphaModFix/>
          </a:blip>
          <a:stretch>
            <a:fillRect/>
          </a:stretch>
        </p:blipFill>
        <p:spPr>
          <a:xfrm>
            <a:off x="2874425" y="1165272"/>
            <a:ext cx="1864125" cy="1864157"/>
          </a:xfrm>
          <a:prstGeom prst="rect">
            <a:avLst/>
          </a:prstGeom>
          <a:noFill/>
          <a:ln>
            <a:noFill/>
          </a:ln>
        </p:spPr>
      </p:pic>
      <p:pic>
        <p:nvPicPr>
          <p:cNvPr id="135" name="Google Shape;135;g118acf7a212_2_2"/>
          <p:cNvPicPr preferRelativeResize="0"/>
          <p:nvPr/>
        </p:nvPicPr>
        <p:blipFill rotWithShape="1">
          <a:blip r:embed="rId5">
            <a:alphaModFix/>
          </a:blip>
          <a:srcRect l="22558" t="11836" r="20890" b="14687"/>
          <a:stretch/>
        </p:blipFill>
        <p:spPr>
          <a:xfrm>
            <a:off x="5221150" y="2770775"/>
            <a:ext cx="1721175" cy="1499175"/>
          </a:xfrm>
          <a:prstGeom prst="rect">
            <a:avLst/>
          </a:prstGeom>
          <a:noFill/>
          <a:ln>
            <a:noFill/>
          </a:ln>
        </p:spPr>
      </p:pic>
      <p:pic>
        <p:nvPicPr>
          <p:cNvPr id="136" name="Google Shape;136;g118acf7a212_2_2"/>
          <p:cNvPicPr preferRelativeResize="0"/>
          <p:nvPr/>
        </p:nvPicPr>
        <p:blipFill rotWithShape="1">
          <a:blip r:embed="rId6">
            <a:alphaModFix/>
          </a:blip>
          <a:srcRect l="19674" t="9828" r="19880" b="11672"/>
          <a:stretch/>
        </p:blipFill>
        <p:spPr>
          <a:xfrm>
            <a:off x="7023425" y="999887"/>
            <a:ext cx="1772708" cy="1543376"/>
          </a:xfrm>
          <a:prstGeom prst="rect">
            <a:avLst/>
          </a:prstGeom>
          <a:noFill/>
          <a:ln>
            <a:noFill/>
          </a:ln>
        </p:spPr>
      </p:pic>
      <p:pic>
        <p:nvPicPr>
          <p:cNvPr id="137" name="Google Shape;137;g118acf7a212_2_2"/>
          <p:cNvPicPr preferRelativeResize="0"/>
          <p:nvPr/>
        </p:nvPicPr>
        <p:blipFill rotWithShape="1">
          <a:blip r:embed="rId7">
            <a:alphaModFix/>
          </a:blip>
          <a:srcRect l="19673" t="9631" r="17610" b="11869"/>
          <a:stretch/>
        </p:blipFill>
        <p:spPr>
          <a:xfrm>
            <a:off x="4905325" y="52988"/>
            <a:ext cx="1839252" cy="1543369"/>
          </a:xfrm>
          <a:prstGeom prst="rect">
            <a:avLst/>
          </a:prstGeom>
          <a:noFill/>
          <a:ln>
            <a:noFill/>
          </a:ln>
        </p:spPr>
      </p:pic>
      <p:cxnSp>
        <p:nvCxnSpPr>
          <p:cNvPr id="138" name="Google Shape;138;g118acf7a212_2_2"/>
          <p:cNvCxnSpPr>
            <a:stCxn id="133" idx="3"/>
            <a:endCxn id="134" idx="1"/>
          </p:cNvCxnSpPr>
          <p:nvPr/>
        </p:nvCxnSpPr>
        <p:spPr>
          <a:xfrm>
            <a:off x="2483875" y="2097344"/>
            <a:ext cx="390600" cy="0"/>
          </a:xfrm>
          <a:prstGeom prst="straightConnector1">
            <a:avLst/>
          </a:prstGeom>
          <a:noFill/>
          <a:ln w="19050" cap="flat" cmpd="sng">
            <a:solidFill>
              <a:schemeClr val="dk1"/>
            </a:solidFill>
            <a:prstDash val="solid"/>
            <a:round/>
            <a:headEnd type="none" w="med" len="med"/>
            <a:tailEnd type="triangle" w="med" len="med"/>
          </a:ln>
        </p:spPr>
      </p:cxnSp>
      <p:sp>
        <p:nvSpPr>
          <p:cNvPr id="139" name="Google Shape;139;g118acf7a212_2_2"/>
          <p:cNvSpPr/>
          <p:nvPr/>
        </p:nvSpPr>
        <p:spPr>
          <a:xfrm>
            <a:off x="5777400" y="2058050"/>
            <a:ext cx="54300" cy="7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g118acf7a212_2_2"/>
          <p:cNvCxnSpPr>
            <a:stCxn id="134" idx="3"/>
            <a:endCxn id="139" idx="1"/>
          </p:cNvCxnSpPr>
          <p:nvPr/>
        </p:nvCxnSpPr>
        <p:spPr>
          <a:xfrm>
            <a:off x="4738550" y="2097350"/>
            <a:ext cx="1038900" cy="0"/>
          </a:xfrm>
          <a:prstGeom prst="straightConnector1">
            <a:avLst/>
          </a:prstGeom>
          <a:noFill/>
          <a:ln w="19050" cap="flat" cmpd="sng">
            <a:solidFill>
              <a:schemeClr val="dk1"/>
            </a:solidFill>
            <a:prstDash val="solid"/>
            <a:round/>
            <a:headEnd type="none" w="med" len="med"/>
            <a:tailEnd type="none" w="med" len="med"/>
          </a:ln>
        </p:spPr>
      </p:cxnSp>
      <p:cxnSp>
        <p:nvCxnSpPr>
          <p:cNvPr id="141" name="Google Shape;141;g118acf7a212_2_2"/>
          <p:cNvCxnSpPr>
            <a:stCxn id="139" idx="0"/>
            <a:endCxn id="137" idx="2"/>
          </p:cNvCxnSpPr>
          <p:nvPr/>
        </p:nvCxnSpPr>
        <p:spPr>
          <a:xfrm rot="10800000" flipH="1">
            <a:off x="5804550" y="1596350"/>
            <a:ext cx="20400" cy="461700"/>
          </a:xfrm>
          <a:prstGeom prst="straightConnector1">
            <a:avLst/>
          </a:prstGeom>
          <a:noFill/>
          <a:ln w="19050" cap="flat" cmpd="sng">
            <a:solidFill>
              <a:schemeClr val="dk1"/>
            </a:solidFill>
            <a:prstDash val="solid"/>
            <a:round/>
            <a:headEnd type="none" w="med" len="med"/>
            <a:tailEnd type="triangle" w="med" len="med"/>
          </a:ln>
        </p:spPr>
      </p:cxnSp>
      <p:cxnSp>
        <p:nvCxnSpPr>
          <p:cNvPr id="142" name="Google Shape;142;g118acf7a212_2_2"/>
          <p:cNvCxnSpPr>
            <a:stCxn id="139" idx="2"/>
            <a:endCxn id="135" idx="0"/>
          </p:cNvCxnSpPr>
          <p:nvPr/>
        </p:nvCxnSpPr>
        <p:spPr>
          <a:xfrm>
            <a:off x="5804550" y="2136650"/>
            <a:ext cx="277200" cy="634200"/>
          </a:xfrm>
          <a:prstGeom prst="straightConnector1">
            <a:avLst/>
          </a:prstGeom>
          <a:noFill/>
          <a:ln w="19050" cap="flat" cmpd="sng">
            <a:solidFill>
              <a:schemeClr val="dk1"/>
            </a:solidFill>
            <a:prstDash val="solid"/>
            <a:round/>
            <a:headEnd type="none" w="med" len="med"/>
            <a:tailEnd type="triangle" w="med" len="med"/>
          </a:ln>
        </p:spPr>
      </p:cxnSp>
      <p:cxnSp>
        <p:nvCxnSpPr>
          <p:cNvPr id="143" name="Google Shape;143;g118acf7a212_2_2"/>
          <p:cNvCxnSpPr>
            <a:stCxn id="139" idx="3"/>
            <a:endCxn id="136" idx="1"/>
          </p:cNvCxnSpPr>
          <p:nvPr/>
        </p:nvCxnSpPr>
        <p:spPr>
          <a:xfrm rot="10800000" flipH="1">
            <a:off x="5831700" y="1771550"/>
            <a:ext cx="1191600" cy="325800"/>
          </a:xfrm>
          <a:prstGeom prst="straightConnector1">
            <a:avLst/>
          </a:prstGeom>
          <a:noFill/>
          <a:ln w="19050" cap="flat" cmpd="sng">
            <a:solidFill>
              <a:schemeClr val="dk1"/>
            </a:solidFill>
            <a:prstDash val="solid"/>
            <a:round/>
            <a:headEnd type="none" w="med" len="med"/>
            <a:tailEnd type="triangle" w="med" len="med"/>
          </a:ln>
        </p:spPr>
      </p:cxnSp>
      <p:sp>
        <p:nvSpPr>
          <p:cNvPr id="144" name="Google Shape;144;g118acf7a212_2_2"/>
          <p:cNvSpPr txBox="1"/>
          <p:nvPr/>
        </p:nvSpPr>
        <p:spPr>
          <a:xfrm>
            <a:off x="827000" y="3238875"/>
            <a:ext cx="113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Raw Data</a:t>
            </a:r>
            <a:endParaRPr b="1"/>
          </a:p>
        </p:txBody>
      </p:sp>
      <p:sp>
        <p:nvSpPr>
          <p:cNvPr id="145" name="Google Shape;145;g118acf7a212_2_2"/>
          <p:cNvSpPr txBox="1"/>
          <p:nvPr/>
        </p:nvSpPr>
        <p:spPr>
          <a:xfrm>
            <a:off x="3042975" y="3238875"/>
            <a:ext cx="17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Down sampling</a:t>
            </a:r>
            <a:endParaRPr b="1"/>
          </a:p>
        </p:txBody>
      </p:sp>
      <p:sp>
        <p:nvSpPr>
          <p:cNvPr id="146" name="Google Shape;146;g118acf7a212_2_2"/>
          <p:cNvSpPr txBox="1"/>
          <p:nvPr/>
        </p:nvSpPr>
        <p:spPr>
          <a:xfrm>
            <a:off x="7023300" y="3988213"/>
            <a:ext cx="200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t>Extract the 5 Largest Components</a:t>
            </a:r>
            <a:endParaRPr b="1"/>
          </a:p>
        </p:txBody>
      </p:sp>
      <p:sp>
        <p:nvSpPr>
          <p:cNvPr id="147" name="Google Shape;147;g118acf7a212_2_2"/>
          <p:cNvSpPr txBox="1"/>
          <p:nvPr/>
        </p:nvSpPr>
        <p:spPr>
          <a:xfrm>
            <a:off x="5300100" y="3564613"/>
            <a:ext cx="1029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a:t>4-th</a:t>
            </a:r>
            <a:endParaRPr sz="1000" b="1"/>
          </a:p>
          <a:p>
            <a:pPr marL="0" lvl="0" indent="0" algn="ctr" rtl="0">
              <a:spcBef>
                <a:spcPts val="0"/>
              </a:spcBef>
              <a:spcAft>
                <a:spcPts val="0"/>
              </a:spcAft>
              <a:buNone/>
            </a:pPr>
            <a:r>
              <a:rPr lang="en-US" sz="1000" b="1"/>
              <a:t>131 nodes</a:t>
            </a:r>
            <a:endParaRPr sz="1000" b="1"/>
          </a:p>
          <a:p>
            <a:pPr marL="0" lvl="0" indent="0" algn="ctr" rtl="0">
              <a:spcBef>
                <a:spcPts val="0"/>
              </a:spcBef>
              <a:spcAft>
                <a:spcPts val="0"/>
              </a:spcAft>
              <a:buNone/>
            </a:pPr>
            <a:r>
              <a:rPr lang="en-US" sz="1000" b="1"/>
              <a:t>Video+DVD</a:t>
            </a:r>
            <a:endParaRPr sz="1000" b="1"/>
          </a:p>
        </p:txBody>
      </p:sp>
      <p:sp>
        <p:nvSpPr>
          <p:cNvPr id="148" name="Google Shape;148;g118acf7a212_2_2"/>
          <p:cNvSpPr txBox="1"/>
          <p:nvPr/>
        </p:nvSpPr>
        <p:spPr>
          <a:xfrm>
            <a:off x="7641525" y="1989650"/>
            <a:ext cx="995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a:solidFill>
                  <a:schemeClr val="dk1"/>
                </a:solidFill>
              </a:rPr>
              <a:t>3-th</a:t>
            </a:r>
            <a:endParaRPr sz="1000" b="1">
              <a:solidFill>
                <a:schemeClr val="dk1"/>
              </a:solidFill>
            </a:endParaRPr>
          </a:p>
          <a:p>
            <a:pPr marL="0" lvl="0" indent="0" algn="ctr" rtl="0">
              <a:spcBef>
                <a:spcPts val="0"/>
              </a:spcBef>
              <a:spcAft>
                <a:spcPts val="0"/>
              </a:spcAft>
              <a:buNone/>
            </a:pPr>
            <a:r>
              <a:rPr lang="en-US" sz="1000" b="1">
                <a:solidFill>
                  <a:schemeClr val="dk1"/>
                </a:solidFill>
              </a:rPr>
              <a:t>184 nodes</a:t>
            </a:r>
            <a:endParaRPr sz="1000" b="1">
              <a:solidFill>
                <a:schemeClr val="dk1"/>
              </a:solidFill>
            </a:endParaRPr>
          </a:p>
          <a:p>
            <a:pPr marL="0" lvl="0" indent="0" algn="ctr" rtl="0">
              <a:spcBef>
                <a:spcPts val="0"/>
              </a:spcBef>
              <a:spcAft>
                <a:spcPts val="0"/>
              </a:spcAft>
              <a:buNone/>
            </a:pPr>
            <a:r>
              <a:rPr lang="en-US" sz="1000" b="1">
                <a:solidFill>
                  <a:schemeClr val="dk1"/>
                </a:solidFill>
              </a:rPr>
              <a:t>Video+DVD</a:t>
            </a:r>
            <a:endParaRPr/>
          </a:p>
        </p:txBody>
      </p:sp>
      <p:sp>
        <p:nvSpPr>
          <p:cNvPr id="149" name="Google Shape;149;g118acf7a212_2_2"/>
          <p:cNvSpPr txBox="1"/>
          <p:nvPr/>
        </p:nvSpPr>
        <p:spPr>
          <a:xfrm>
            <a:off x="6027725" y="560875"/>
            <a:ext cx="995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a:solidFill>
                  <a:schemeClr val="dk1"/>
                </a:solidFill>
              </a:rPr>
              <a:t>2-th</a:t>
            </a:r>
            <a:endParaRPr sz="1000" b="1">
              <a:solidFill>
                <a:schemeClr val="dk1"/>
              </a:solidFill>
            </a:endParaRPr>
          </a:p>
          <a:p>
            <a:pPr marL="0" lvl="0" indent="0" algn="ctr" rtl="0">
              <a:spcBef>
                <a:spcPts val="0"/>
              </a:spcBef>
              <a:spcAft>
                <a:spcPts val="0"/>
              </a:spcAft>
              <a:buNone/>
            </a:pPr>
            <a:r>
              <a:rPr lang="en-US" sz="1000" b="1">
                <a:solidFill>
                  <a:schemeClr val="dk1"/>
                </a:solidFill>
              </a:rPr>
              <a:t>222 nodes</a:t>
            </a:r>
            <a:endParaRPr sz="1000" b="1">
              <a:solidFill>
                <a:schemeClr val="dk1"/>
              </a:solidFill>
            </a:endParaRPr>
          </a:p>
          <a:p>
            <a:pPr marL="0" lvl="0" indent="0" algn="ctr" rtl="0">
              <a:spcBef>
                <a:spcPts val="0"/>
              </a:spcBef>
              <a:spcAft>
                <a:spcPts val="0"/>
              </a:spcAft>
              <a:buNone/>
            </a:pPr>
            <a:r>
              <a:rPr lang="en-US" sz="1000" b="1">
                <a:solidFill>
                  <a:schemeClr val="dk1"/>
                </a:solidFill>
              </a:rPr>
              <a:t>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8acf7a212_2_44"/>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
        <p:nvSpPr>
          <p:cNvPr id="173" name="Google Shape;173;g118acf7a212_2_44"/>
          <p:cNvSpPr txBox="1"/>
          <p:nvPr/>
        </p:nvSpPr>
        <p:spPr>
          <a:xfrm>
            <a:off x="5541950" y="652000"/>
            <a:ext cx="27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74" name="Google Shape;174;g118acf7a212_2_44"/>
          <p:cNvPicPr preferRelativeResize="0"/>
          <p:nvPr/>
        </p:nvPicPr>
        <p:blipFill>
          <a:blip r:embed="rId3">
            <a:alphaModFix/>
          </a:blip>
          <a:stretch>
            <a:fillRect/>
          </a:stretch>
        </p:blipFill>
        <p:spPr>
          <a:xfrm>
            <a:off x="304800" y="152400"/>
            <a:ext cx="5237151" cy="4372718"/>
          </a:xfrm>
          <a:prstGeom prst="rect">
            <a:avLst/>
          </a:prstGeom>
          <a:noFill/>
          <a:ln>
            <a:noFill/>
          </a:ln>
        </p:spPr>
      </p:pic>
      <p:sp>
        <p:nvSpPr>
          <p:cNvPr id="175" name="Google Shape;175;g118acf7a212_2_44"/>
          <p:cNvSpPr txBox="1"/>
          <p:nvPr/>
        </p:nvSpPr>
        <p:spPr>
          <a:xfrm>
            <a:off x="5714000" y="796875"/>
            <a:ext cx="2915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Comfortaa"/>
                <a:ea typeface="Comfortaa"/>
                <a:cs typeface="Comfortaa"/>
                <a:sym typeface="Comfortaa"/>
              </a:rPr>
              <a:t>The node number is dropping from 33482 to 222.</a:t>
            </a:r>
            <a:endParaRPr b="1">
              <a:solidFill>
                <a:schemeClr val="dk1"/>
              </a:solidFill>
              <a:latin typeface="Comfortaa"/>
              <a:ea typeface="Comfortaa"/>
              <a:cs typeface="Comfortaa"/>
              <a:sym typeface="Comfortaa"/>
            </a:endParaRPr>
          </a:p>
          <a:p>
            <a:pPr marL="0" lvl="0" indent="0" algn="l" rtl="0">
              <a:spcBef>
                <a:spcPts val="0"/>
              </a:spcBef>
              <a:spcAft>
                <a:spcPts val="0"/>
              </a:spcAft>
              <a:buNone/>
            </a:pPr>
            <a:endParaRPr b="1">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US" b="1">
                <a:solidFill>
                  <a:schemeClr val="dk1"/>
                </a:solidFill>
                <a:latin typeface="Comfortaa"/>
                <a:ea typeface="Comfortaa"/>
                <a:cs typeface="Comfortaa"/>
                <a:sym typeface="Comfortaa"/>
              </a:rPr>
              <a:t>The edge number is dropping from 1145044 to 888.</a:t>
            </a:r>
            <a:endParaRPr b="1">
              <a:solidFill>
                <a:schemeClr val="dk1"/>
              </a:solidFill>
              <a:latin typeface="Comfortaa"/>
              <a:ea typeface="Comfortaa"/>
              <a:cs typeface="Comfortaa"/>
              <a:sym typeface="Comfortaa"/>
            </a:endParaRPr>
          </a:p>
        </p:txBody>
      </p:sp>
      <p:sp>
        <p:nvSpPr>
          <p:cNvPr id="176" name="Google Shape;176;g118acf7a212_2_44"/>
          <p:cNvSpPr txBox="1"/>
          <p:nvPr/>
        </p:nvSpPr>
        <p:spPr>
          <a:xfrm>
            <a:off x="5867725" y="3628525"/>
            <a:ext cx="310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Comfortaa"/>
                <a:ea typeface="Comfortaa"/>
                <a:cs typeface="Comfortaa"/>
                <a:sym typeface="Comfortaa"/>
              </a:rPr>
              <a:t>And, our research will be conducted based on those “Giant” Components…</a:t>
            </a:r>
            <a:endParaRPr b="1">
              <a:solidFill>
                <a:schemeClr val="dk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ctrTitle"/>
          </p:nvPr>
        </p:nvSpPr>
        <p:spPr>
          <a:xfrm>
            <a:off x="362075" y="263675"/>
            <a:ext cx="7480800" cy="33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02984"/>
              </a:buClr>
              <a:buSzPts val="3200"/>
              <a:buFont typeface="Times New Roman"/>
              <a:buNone/>
            </a:pPr>
            <a:r>
              <a:rPr lang="en-US" sz="2600" b="1">
                <a:solidFill>
                  <a:srgbClr val="502984"/>
                </a:solidFill>
                <a:latin typeface="Comfortaa"/>
                <a:ea typeface="Comfortaa"/>
                <a:cs typeface="Comfortaa"/>
                <a:sym typeface="Comfortaa"/>
              </a:rPr>
              <a:t>In-depth questions we want to answer…</a:t>
            </a:r>
            <a:endParaRPr sz="2600" b="1">
              <a:solidFill>
                <a:srgbClr val="502984"/>
              </a:solidFill>
              <a:latin typeface="Comfortaa"/>
              <a:ea typeface="Comfortaa"/>
              <a:cs typeface="Comfortaa"/>
              <a:sym typeface="Comfortaa"/>
            </a:endParaRPr>
          </a:p>
        </p:txBody>
      </p:sp>
      <p:sp>
        <p:nvSpPr>
          <p:cNvPr id="183" name="Google Shape;183;p4"/>
          <p:cNvSpPr txBox="1"/>
          <p:nvPr/>
        </p:nvSpPr>
        <p:spPr>
          <a:xfrm>
            <a:off x="246150" y="339875"/>
            <a:ext cx="7973700" cy="5010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900">
              <a:solidFill>
                <a:schemeClr val="dk1"/>
              </a:solidFill>
              <a:latin typeface="Comfortaa"/>
              <a:ea typeface="Comfortaa"/>
              <a:cs typeface="Comfortaa"/>
              <a:sym typeface="Comfortaa"/>
            </a:endParaRPr>
          </a:p>
          <a:p>
            <a:pPr marL="285750" marR="0" lvl="0" indent="-273050" algn="l" rtl="0">
              <a:lnSpc>
                <a:spcPct val="150000"/>
              </a:lnSpc>
              <a:spcBef>
                <a:spcPts val="0"/>
              </a:spcBef>
              <a:spcAft>
                <a:spcPts val="0"/>
              </a:spcAft>
              <a:buClr>
                <a:schemeClr val="dk1"/>
              </a:buClr>
              <a:buSzPts val="1800"/>
              <a:buFont typeface="Comfortaa"/>
              <a:buChar char="•"/>
            </a:pPr>
            <a:r>
              <a:rPr lang="en-US" sz="1800">
                <a:solidFill>
                  <a:schemeClr val="dk1"/>
                </a:solidFill>
                <a:latin typeface="Comfortaa"/>
                <a:ea typeface="Comfortaa"/>
                <a:cs typeface="Comfortaa"/>
                <a:sym typeface="Comfortaa"/>
              </a:rPr>
              <a:t>1.  Can we identify the top 5 largest connected component of the dataset, what are the characteristics?</a:t>
            </a:r>
            <a:endParaRPr sz="18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endParaRPr sz="1800">
              <a:solidFill>
                <a:schemeClr val="dk1"/>
              </a:solidFill>
              <a:latin typeface="Comfortaa"/>
              <a:ea typeface="Comfortaa"/>
              <a:cs typeface="Comfortaa"/>
              <a:sym typeface="Comfortaa"/>
            </a:endParaRPr>
          </a:p>
          <a:p>
            <a:pPr marL="285750" marR="0" lvl="0" indent="-273050" algn="l" rtl="0">
              <a:lnSpc>
                <a:spcPct val="150000"/>
              </a:lnSpc>
              <a:spcBef>
                <a:spcPts val="0"/>
              </a:spcBef>
              <a:spcAft>
                <a:spcPts val="0"/>
              </a:spcAft>
              <a:buClr>
                <a:schemeClr val="dk1"/>
              </a:buClr>
              <a:buSzPts val="1800"/>
              <a:buFont typeface="Comfortaa"/>
              <a:buChar char="•"/>
            </a:pPr>
            <a:r>
              <a:rPr lang="en-US" sz="1800">
                <a:solidFill>
                  <a:schemeClr val="dk1"/>
                </a:solidFill>
                <a:latin typeface="Comfortaa"/>
                <a:ea typeface="Comfortaa"/>
                <a:cs typeface="Comfortaa"/>
                <a:sym typeface="Comfortaa"/>
              </a:rPr>
              <a:t>2.  W</a:t>
            </a:r>
            <a:r>
              <a:rPr lang="en-US" sz="1800" b="0" i="0" u="none" strike="noStrike" cap="none">
                <a:solidFill>
                  <a:schemeClr val="dk1"/>
                </a:solidFill>
                <a:latin typeface="Comfortaa"/>
                <a:ea typeface="Comfortaa"/>
                <a:cs typeface="Comfortaa"/>
                <a:sym typeface="Comfortaa"/>
              </a:rPr>
              <a:t>hat are the density and connectedness</a:t>
            </a:r>
            <a:r>
              <a:rPr lang="en-US" sz="1800">
                <a:solidFill>
                  <a:schemeClr val="dk1"/>
                </a:solidFill>
                <a:latin typeface="Comfortaa"/>
                <a:ea typeface="Comfortaa"/>
                <a:cs typeface="Comfortaa"/>
                <a:sym typeface="Comfortaa"/>
              </a:rPr>
              <a:t> of the co-purchase network?</a:t>
            </a:r>
            <a:endParaRPr sz="18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endParaRPr sz="1800">
              <a:solidFill>
                <a:schemeClr val="dk1"/>
              </a:solidFill>
              <a:latin typeface="Comfortaa"/>
              <a:ea typeface="Comfortaa"/>
              <a:cs typeface="Comfortaa"/>
              <a:sym typeface="Comfortaa"/>
            </a:endParaRPr>
          </a:p>
          <a:p>
            <a:pPr marL="285750" marR="0" lvl="0" indent="-273050" algn="l" rtl="0">
              <a:lnSpc>
                <a:spcPct val="150000"/>
              </a:lnSpc>
              <a:spcBef>
                <a:spcPts val="0"/>
              </a:spcBef>
              <a:spcAft>
                <a:spcPts val="0"/>
              </a:spcAft>
              <a:buClr>
                <a:schemeClr val="dk1"/>
              </a:buClr>
              <a:buSzPts val="1800"/>
              <a:buFont typeface="Comfortaa"/>
              <a:buChar char="•"/>
            </a:pPr>
            <a:r>
              <a:rPr lang="en-US" sz="1800">
                <a:solidFill>
                  <a:schemeClr val="dk1"/>
                </a:solidFill>
                <a:latin typeface="Comfortaa"/>
                <a:ea typeface="Comfortaa"/>
                <a:cs typeface="Comfortaa"/>
                <a:sym typeface="Comfortaa"/>
              </a:rPr>
              <a:t>3.  What are the bundles of products that are sold together, according to the degree centrality, clustering coefficient and sales rank of the products?</a:t>
            </a:r>
            <a:endParaRPr sz="1800" b="0" i="0" u="none" strike="noStrike" cap="none">
              <a:solidFill>
                <a:schemeClr val="dk1"/>
              </a:solidFill>
              <a:latin typeface="Comfortaa"/>
              <a:ea typeface="Comfortaa"/>
              <a:cs typeface="Comfortaa"/>
              <a:sym typeface="Comfortaa"/>
            </a:endParaRPr>
          </a:p>
          <a:p>
            <a:pPr marL="285750" marR="0" lvl="0" indent="-158750" algn="just" rtl="0">
              <a:lnSpc>
                <a:spcPct val="150000"/>
              </a:lnSpc>
              <a:spcBef>
                <a:spcPts val="0"/>
              </a:spcBef>
              <a:spcAft>
                <a:spcPts val="0"/>
              </a:spcAft>
              <a:buClr>
                <a:schemeClr val="dk1"/>
              </a:buClr>
              <a:buSzPts val="2000"/>
              <a:buFont typeface="Arial"/>
              <a:buNone/>
            </a:pPr>
            <a:endParaRPr sz="2000" b="0" i="0" u="none" strike="noStrike" cap="none">
              <a:solidFill>
                <a:srgbClr val="502984"/>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1350ed3ebc_0_0"/>
          <p:cNvSpPr txBox="1">
            <a:spLocks noGrp="1"/>
          </p:cNvSpPr>
          <p:nvPr>
            <p:ph type="body" idx="1"/>
          </p:nvPr>
        </p:nvSpPr>
        <p:spPr>
          <a:xfrm>
            <a:off x="227475" y="568700"/>
            <a:ext cx="8459400" cy="4026000"/>
          </a:xfrm>
          <a:prstGeom prst="rect">
            <a:avLst/>
          </a:prstGeom>
          <a:noFill/>
          <a:ln>
            <a:noFill/>
          </a:ln>
        </p:spPr>
        <p:txBody>
          <a:bodyPr spcFirstLastPara="1" wrap="square" lIns="91425" tIns="45700" rIns="91425" bIns="45700" anchor="t" anchorCtr="0">
            <a:normAutofit lnSpcReduction="10000"/>
          </a:bodyPr>
          <a:lstStyle/>
          <a:p>
            <a:pPr marL="285750" lvl="0" indent="-273050" algn="l" rtl="0">
              <a:lnSpc>
                <a:spcPct val="150000"/>
              </a:lnSpc>
              <a:spcBef>
                <a:spcPts val="0"/>
              </a:spcBef>
              <a:spcAft>
                <a:spcPts val="0"/>
              </a:spcAft>
              <a:buSzPts val="1800"/>
              <a:buFont typeface="Comfortaa"/>
              <a:buChar char="•"/>
            </a:pPr>
            <a:r>
              <a:rPr lang="en-US" sz="1800">
                <a:latin typeface="Comfortaa"/>
                <a:ea typeface="Comfortaa"/>
                <a:cs typeface="Comfortaa"/>
                <a:sym typeface="Comfortaa"/>
              </a:rPr>
              <a:t>4.  Can we pinpoint and evaluate communities and clusters in the graph, based on the ERGM and ALAAM model? </a:t>
            </a:r>
            <a:endParaRPr sz="1800">
              <a:latin typeface="Comfortaa"/>
              <a:ea typeface="Comfortaa"/>
              <a:cs typeface="Comfortaa"/>
              <a:sym typeface="Comfortaa"/>
            </a:endParaRPr>
          </a:p>
          <a:p>
            <a:pPr marL="457200" lvl="0" indent="0" algn="l" rtl="0">
              <a:lnSpc>
                <a:spcPct val="150000"/>
              </a:lnSpc>
              <a:spcBef>
                <a:spcPts val="0"/>
              </a:spcBef>
              <a:spcAft>
                <a:spcPts val="0"/>
              </a:spcAft>
              <a:buNone/>
            </a:pPr>
            <a:endParaRPr sz="1800">
              <a:latin typeface="Comfortaa"/>
              <a:ea typeface="Comfortaa"/>
              <a:cs typeface="Comfortaa"/>
              <a:sym typeface="Comfortaa"/>
            </a:endParaRPr>
          </a:p>
          <a:p>
            <a:pPr marL="285750" lvl="0" indent="-273050" algn="l" rtl="0">
              <a:lnSpc>
                <a:spcPct val="150000"/>
              </a:lnSpc>
              <a:spcBef>
                <a:spcPts val="0"/>
              </a:spcBef>
              <a:spcAft>
                <a:spcPts val="0"/>
              </a:spcAft>
              <a:buSzPts val="1800"/>
              <a:buFont typeface="Comfortaa"/>
              <a:buChar char="•"/>
            </a:pPr>
            <a:r>
              <a:rPr lang="en-US" sz="1800">
                <a:latin typeface="Comfortaa"/>
                <a:ea typeface="Comfortaa"/>
                <a:cs typeface="Comfortaa"/>
                <a:sym typeface="Comfortaa"/>
              </a:rPr>
              <a:t>5.  What factors can determine the sales rank of a product? We will use linear regression model to predict the sales rank, based on the </a:t>
            </a:r>
            <a:r>
              <a:rPr lang="en-US" sz="1800">
                <a:solidFill>
                  <a:srgbClr val="24292F"/>
                </a:solidFill>
                <a:highlight>
                  <a:srgbClr val="FFFFFF"/>
                </a:highlight>
                <a:latin typeface="Comfortaa"/>
                <a:ea typeface="Comfortaa"/>
                <a:cs typeface="Comfortaa"/>
                <a:sym typeface="Comfortaa"/>
              </a:rPr>
              <a:t> Average Rating, Degree Centrality, Clustering Coefficient and number of reviews of a product. </a:t>
            </a:r>
            <a:endParaRPr sz="1800">
              <a:solidFill>
                <a:srgbClr val="24292F"/>
              </a:solidFill>
              <a:highlight>
                <a:srgbClr val="FFFFFF"/>
              </a:highlight>
              <a:latin typeface="Comfortaa"/>
              <a:ea typeface="Comfortaa"/>
              <a:cs typeface="Comfortaa"/>
              <a:sym typeface="Comfortaa"/>
            </a:endParaRPr>
          </a:p>
          <a:p>
            <a:pPr marL="457200" lvl="0" indent="0" algn="l" rtl="0">
              <a:lnSpc>
                <a:spcPct val="150000"/>
              </a:lnSpc>
              <a:spcBef>
                <a:spcPts val="0"/>
              </a:spcBef>
              <a:spcAft>
                <a:spcPts val="0"/>
              </a:spcAft>
              <a:buNone/>
            </a:pPr>
            <a:endParaRPr sz="1800">
              <a:solidFill>
                <a:srgbClr val="24292F"/>
              </a:solidFill>
              <a:highlight>
                <a:srgbClr val="FFFFFF"/>
              </a:highlight>
              <a:latin typeface="Comfortaa"/>
              <a:ea typeface="Comfortaa"/>
              <a:cs typeface="Comfortaa"/>
              <a:sym typeface="Comfortaa"/>
            </a:endParaRPr>
          </a:p>
          <a:p>
            <a:pPr marL="285750" lvl="0" indent="-273050" algn="l" rtl="0">
              <a:lnSpc>
                <a:spcPct val="150000"/>
              </a:lnSpc>
              <a:spcBef>
                <a:spcPts val="0"/>
              </a:spcBef>
              <a:spcAft>
                <a:spcPts val="0"/>
              </a:spcAft>
              <a:buClr>
                <a:srgbClr val="24292F"/>
              </a:buClr>
              <a:buSzPts val="1800"/>
              <a:buFont typeface="Comfortaa"/>
              <a:buChar char="•"/>
            </a:pPr>
            <a:r>
              <a:rPr lang="en-US" sz="1800">
                <a:solidFill>
                  <a:srgbClr val="24292F"/>
                </a:solidFill>
                <a:highlight>
                  <a:srgbClr val="FFFFFF"/>
                </a:highlight>
                <a:latin typeface="Comfortaa"/>
                <a:ea typeface="Comfortaa"/>
                <a:cs typeface="Comfortaa"/>
                <a:sym typeface="Comfortaa"/>
              </a:rPr>
              <a:t>6.  What are the most popular products? Can we find the product with the highest degree centrality and clustering coefficient?</a:t>
            </a:r>
            <a:endParaRPr sz="1900">
              <a:latin typeface="Comfortaa"/>
              <a:ea typeface="Comfortaa"/>
              <a:cs typeface="Comfortaa"/>
              <a:sym typeface="Comfortaa"/>
            </a:endParaRPr>
          </a:p>
        </p:txBody>
      </p:sp>
      <p:sp>
        <p:nvSpPr>
          <p:cNvPr id="191" name="Google Shape;191;g11350ed3ebc_0_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95bccb18a_0_23"/>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
        <p:nvSpPr>
          <p:cNvPr id="198" name="Google Shape;198;g1195bccb18a_0_23"/>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700" b="1">
                <a:solidFill>
                  <a:srgbClr val="502984"/>
                </a:solidFill>
                <a:latin typeface="Comfortaa"/>
                <a:ea typeface="Comfortaa"/>
                <a:cs typeface="Comfortaa"/>
                <a:sym typeface="Comfortaa"/>
              </a:rPr>
              <a:t>Analysis - </a:t>
            </a:r>
            <a:r>
              <a:rPr lang="en-US" sz="2500" b="1">
                <a:solidFill>
                  <a:srgbClr val="502984"/>
                </a:solidFill>
                <a:latin typeface="Comfortaa"/>
                <a:ea typeface="Comfortaa"/>
                <a:cs typeface="Comfortaa"/>
                <a:sym typeface="Comfortaa"/>
              </a:rPr>
              <a:t>ERGM Model</a:t>
            </a:r>
            <a:r>
              <a:rPr lang="en-US" sz="2700" b="1">
                <a:solidFill>
                  <a:srgbClr val="502984"/>
                </a:solidFill>
                <a:latin typeface="Comfortaa"/>
                <a:ea typeface="Comfortaa"/>
                <a:cs typeface="Comfortaa"/>
                <a:sym typeface="Comfortaa"/>
              </a:rPr>
              <a:t> </a:t>
            </a:r>
            <a:endParaRPr sz="2700" b="1">
              <a:solidFill>
                <a:srgbClr val="502984"/>
              </a:solidFill>
              <a:latin typeface="Comfortaa"/>
              <a:ea typeface="Comfortaa"/>
              <a:cs typeface="Comfortaa"/>
              <a:sym typeface="Comfortaa"/>
            </a:endParaRPr>
          </a:p>
        </p:txBody>
      </p:sp>
      <p:sp>
        <p:nvSpPr>
          <p:cNvPr id="199" name="Google Shape;199;g1195bccb18a_0_23"/>
          <p:cNvSpPr txBox="1"/>
          <p:nvPr/>
        </p:nvSpPr>
        <p:spPr>
          <a:xfrm>
            <a:off x="444100" y="1018250"/>
            <a:ext cx="8294700" cy="36789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Comfortaa"/>
              <a:buChar char="●"/>
            </a:pPr>
            <a:r>
              <a:rPr lang="en-US" sz="2000">
                <a:latin typeface="Comfortaa"/>
                <a:ea typeface="Comfortaa"/>
                <a:cs typeface="Comfortaa"/>
                <a:sym typeface="Comfortaa"/>
              </a:rPr>
              <a:t>Objective: determine what node attributes influence customer co-buying behaviors</a:t>
            </a:r>
            <a:endParaRPr sz="2000">
              <a:latin typeface="Comfortaa"/>
              <a:ea typeface="Comfortaa"/>
              <a:cs typeface="Comfortaa"/>
              <a:sym typeface="Comfortaa"/>
            </a:endParaRPr>
          </a:p>
          <a:p>
            <a:pPr marL="0" lvl="0" indent="0" algn="l" rtl="0">
              <a:lnSpc>
                <a:spcPct val="115000"/>
              </a:lnSpc>
              <a:spcBef>
                <a:spcPts val="0"/>
              </a:spcBef>
              <a:spcAft>
                <a:spcPts val="0"/>
              </a:spcAft>
              <a:buNone/>
            </a:pPr>
            <a:endParaRPr sz="2000">
              <a:latin typeface="Comfortaa"/>
              <a:ea typeface="Comfortaa"/>
              <a:cs typeface="Comfortaa"/>
              <a:sym typeface="Comfortaa"/>
            </a:endParaRPr>
          </a:p>
          <a:p>
            <a:pPr marL="457200" lvl="0" indent="-355600" algn="l" rtl="0">
              <a:lnSpc>
                <a:spcPct val="115000"/>
              </a:lnSpc>
              <a:spcBef>
                <a:spcPts val="0"/>
              </a:spcBef>
              <a:spcAft>
                <a:spcPts val="0"/>
              </a:spcAft>
              <a:buSzPts val="2000"/>
              <a:buFont typeface="Comfortaa"/>
              <a:buChar char="●"/>
            </a:pPr>
            <a:r>
              <a:rPr lang="en-US" sz="2000">
                <a:latin typeface="Comfortaa"/>
                <a:ea typeface="Comfortaa"/>
                <a:cs typeface="Comfortaa"/>
                <a:sym typeface="Comfortaa"/>
              </a:rPr>
              <a:t>Node attributes: indegree, outdegree, groups, reviews_num, avg_rating, salesrank</a:t>
            </a:r>
            <a:endParaRPr sz="2000">
              <a:latin typeface="Comfortaa"/>
              <a:ea typeface="Comfortaa"/>
              <a:cs typeface="Comfortaa"/>
              <a:sym typeface="Comfortaa"/>
            </a:endParaRPr>
          </a:p>
          <a:p>
            <a:pPr marL="0" lvl="0" indent="0" algn="l" rtl="0">
              <a:lnSpc>
                <a:spcPct val="115000"/>
              </a:lnSpc>
              <a:spcBef>
                <a:spcPts val="0"/>
              </a:spcBef>
              <a:spcAft>
                <a:spcPts val="0"/>
              </a:spcAft>
              <a:buNone/>
            </a:pPr>
            <a:endParaRPr sz="2000">
              <a:latin typeface="Comfortaa"/>
              <a:ea typeface="Comfortaa"/>
              <a:cs typeface="Comfortaa"/>
              <a:sym typeface="Comfortaa"/>
            </a:endParaRPr>
          </a:p>
          <a:p>
            <a:pPr marL="457200" lvl="0" indent="-355600" algn="l" rtl="0">
              <a:lnSpc>
                <a:spcPct val="115000"/>
              </a:lnSpc>
              <a:spcBef>
                <a:spcPts val="0"/>
              </a:spcBef>
              <a:spcAft>
                <a:spcPts val="0"/>
              </a:spcAft>
              <a:buSzPts val="2000"/>
              <a:buFont typeface="Comfortaa"/>
              <a:buChar char="●"/>
            </a:pPr>
            <a:r>
              <a:rPr lang="en-US" sz="2000">
                <a:latin typeface="Comfortaa"/>
                <a:ea typeface="Comfortaa"/>
                <a:cs typeface="Comfortaa"/>
                <a:sym typeface="Comfortaa"/>
              </a:rPr>
              <a:t>Endogenous Effects: gwidegree/gwodegree</a:t>
            </a:r>
            <a:endParaRPr sz="2000">
              <a:latin typeface="Comfortaa"/>
              <a:ea typeface="Comfortaa"/>
              <a:cs typeface="Comfortaa"/>
              <a:sym typeface="Comfortaa"/>
            </a:endParaRPr>
          </a:p>
          <a:p>
            <a:pPr marL="457200" lvl="0" indent="-355600" algn="l" rtl="0">
              <a:lnSpc>
                <a:spcPct val="115000"/>
              </a:lnSpc>
              <a:spcBef>
                <a:spcPts val="0"/>
              </a:spcBef>
              <a:spcAft>
                <a:spcPts val="0"/>
              </a:spcAft>
              <a:buSzPts val="2000"/>
              <a:buFont typeface="Comfortaa"/>
              <a:buChar char="●"/>
            </a:pPr>
            <a:r>
              <a:rPr lang="en-US" sz="2000">
                <a:latin typeface="Comfortaa"/>
                <a:ea typeface="Comfortaa"/>
                <a:cs typeface="Comfortaa"/>
                <a:sym typeface="Comfortaa"/>
              </a:rPr>
              <a:t>Exogenous Effects: nodeicov, nodeocov, nodematch</a:t>
            </a:r>
            <a:endParaRPr sz="2000">
              <a:latin typeface="Comfortaa"/>
              <a:ea typeface="Comfortaa"/>
              <a:cs typeface="Comfortaa"/>
              <a:sym typeface="Comfortaa"/>
            </a:endParaRPr>
          </a:p>
          <a:p>
            <a:pPr marL="0" lvl="0" indent="0" algn="l" rtl="0">
              <a:lnSpc>
                <a:spcPct val="115000"/>
              </a:lnSpc>
              <a:spcBef>
                <a:spcPts val="0"/>
              </a:spcBef>
              <a:spcAft>
                <a:spcPts val="0"/>
              </a:spcAft>
              <a:buNone/>
            </a:pPr>
            <a:endParaRPr sz="2000">
              <a:latin typeface="Comfortaa"/>
              <a:ea typeface="Comfortaa"/>
              <a:cs typeface="Comfortaa"/>
              <a:sym typeface="Comfortaa"/>
            </a:endParaRPr>
          </a:p>
          <a:p>
            <a:pPr marL="0" lvl="0" indent="0" algn="l" rtl="0">
              <a:lnSpc>
                <a:spcPct val="115000"/>
              </a:lnSpc>
              <a:spcBef>
                <a:spcPts val="0"/>
              </a:spcBef>
              <a:spcAft>
                <a:spcPts val="0"/>
              </a:spcAft>
              <a:buNone/>
            </a:pPr>
            <a:endParaRPr sz="20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195fd0344a_0_1"/>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206" name="Google Shape;206;g1195fd0344a_0_1"/>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700">
                <a:solidFill>
                  <a:srgbClr val="502984"/>
                </a:solidFill>
                <a:latin typeface="Comfortaa"/>
                <a:ea typeface="Comfortaa"/>
                <a:cs typeface="Comfortaa"/>
                <a:sym typeface="Comfortaa"/>
              </a:rPr>
              <a:t>Analysis - </a:t>
            </a:r>
            <a:r>
              <a:rPr lang="en-US" sz="2500">
                <a:solidFill>
                  <a:srgbClr val="502984"/>
                </a:solidFill>
                <a:latin typeface="Comfortaa"/>
                <a:ea typeface="Comfortaa"/>
                <a:cs typeface="Comfortaa"/>
                <a:sym typeface="Comfortaa"/>
              </a:rPr>
              <a:t>ERGM Model</a:t>
            </a:r>
            <a:r>
              <a:rPr lang="en-US" sz="2700">
                <a:solidFill>
                  <a:srgbClr val="502984"/>
                </a:solidFill>
                <a:latin typeface="Comfortaa"/>
                <a:ea typeface="Comfortaa"/>
                <a:cs typeface="Comfortaa"/>
                <a:sym typeface="Comfortaa"/>
              </a:rPr>
              <a:t> </a:t>
            </a:r>
            <a:endParaRPr sz="2700">
              <a:solidFill>
                <a:srgbClr val="502984"/>
              </a:solidFill>
              <a:latin typeface="Comfortaa"/>
              <a:ea typeface="Comfortaa"/>
              <a:cs typeface="Comfortaa"/>
              <a:sym typeface="Comfortaa"/>
            </a:endParaRPr>
          </a:p>
        </p:txBody>
      </p:sp>
      <p:graphicFrame>
        <p:nvGraphicFramePr>
          <p:cNvPr id="207" name="Google Shape;207;g1195fd0344a_0_1"/>
          <p:cNvGraphicFramePr/>
          <p:nvPr>
            <p:extLst>
              <p:ext uri="{D42A27DB-BD31-4B8C-83A1-F6EECF244321}">
                <p14:modId xmlns:p14="http://schemas.microsoft.com/office/powerpoint/2010/main" val="2223070983"/>
              </p:ext>
            </p:extLst>
          </p:nvPr>
        </p:nvGraphicFramePr>
        <p:xfrm>
          <a:off x="457200" y="1063375"/>
          <a:ext cx="8301925" cy="3254739"/>
        </p:xfrm>
        <a:graphic>
          <a:graphicData uri="http://schemas.openxmlformats.org/drawingml/2006/table">
            <a:tbl>
              <a:tblPr>
                <a:noFill/>
                <a:tableStyleId>{9ABC0EB3-4F06-49DC-BF24-5C5E196D5A57}</a:tableStyleId>
              </a:tblPr>
              <a:tblGrid>
                <a:gridCol w="3044651">
                  <a:extLst>
                    <a:ext uri="{9D8B030D-6E8A-4147-A177-3AD203B41FA5}">
                      <a16:colId xmlns:a16="http://schemas.microsoft.com/office/drawing/2014/main" val="20000"/>
                    </a:ext>
                  </a:extLst>
                </a:gridCol>
                <a:gridCol w="5257274">
                  <a:extLst>
                    <a:ext uri="{9D8B030D-6E8A-4147-A177-3AD203B41FA5}">
                      <a16:colId xmlns:a16="http://schemas.microsoft.com/office/drawing/2014/main" val="20001"/>
                    </a:ext>
                  </a:extLst>
                </a:gridCol>
              </a:tblGrid>
              <a:tr h="437375">
                <a:tc>
                  <a:txBody>
                    <a:bodyPr/>
                    <a:lstStyle/>
                    <a:p>
                      <a:pPr marL="0" lvl="0" indent="0" algn="l" rtl="0">
                        <a:lnSpc>
                          <a:spcPct val="115000"/>
                        </a:lnSpc>
                        <a:spcBef>
                          <a:spcPts val="0"/>
                        </a:spcBef>
                        <a:spcAft>
                          <a:spcPts val="0"/>
                        </a:spcAft>
                        <a:buClr>
                          <a:schemeClr val="dk1"/>
                        </a:buClr>
                        <a:buSzPts val="1100"/>
                        <a:buFont typeface="Arial"/>
                        <a:buNone/>
                      </a:pPr>
                      <a:r>
                        <a:rPr lang="en-US" sz="1600" b="1">
                          <a:solidFill>
                            <a:schemeClr val="dk1"/>
                          </a:solidFill>
                          <a:latin typeface="Comfortaa"/>
                          <a:ea typeface="Comfortaa"/>
                          <a:cs typeface="Comfortaa"/>
                          <a:sym typeface="Comfortaa"/>
                        </a:rPr>
                        <a:t>Node attributes </a:t>
                      </a:r>
                      <a:endParaRPr sz="1600" b="1">
                        <a:solidFill>
                          <a:schemeClr val="dk1"/>
                        </a:solidFill>
                        <a:latin typeface="Comfortaa"/>
                        <a:ea typeface="Comfortaa"/>
                        <a:cs typeface="Comfortaa"/>
                        <a:sym typeface="Comfortaa"/>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600" b="1">
                          <a:solidFill>
                            <a:schemeClr val="dk1"/>
                          </a:solidFill>
                          <a:latin typeface="Comfortaa"/>
                          <a:ea typeface="Comfortaa"/>
                          <a:cs typeface="Comfortaa"/>
                          <a:sym typeface="Comfortaa"/>
                        </a:rPr>
                        <a:t>Hypothesis </a:t>
                      </a:r>
                      <a:endParaRPr sz="16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437375">
                <a:tc>
                  <a:txBody>
                    <a:bodyPr/>
                    <a:lstStyle/>
                    <a:p>
                      <a:pPr marL="0" lvl="0" indent="0" algn="l" rtl="0">
                        <a:lnSpc>
                          <a:spcPct val="115000"/>
                        </a:lnSpc>
                        <a:spcBef>
                          <a:spcPts val="0"/>
                        </a:spcBef>
                        <a:spcAft>
                          <a:spcPts val="0"/>
                        </a:spcAft>
                        <a:buNone/>
                      </a:pPr>
                      <a:r>
                        <a:rPr lang="en-US" sz="1300">
                          <a:solidFill>
                            <a:schemeClr val="dk1"/>
                          </a:solidFill>
                          <a:latin typeface="Comfortaa"/>
                          <a:ea typeface="Comfortaa"/>
                          <a:cs typeface="Comfortaa"/>
                          <a:sym typeface="Comfortaa"/>
                        </a:rPr>
                        <a:t>gwidegree/gwodegree</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US" sz="1300">
                          <a:solidFill>
                            <a:schemeClr val="dk1"/>
                          </a:solidFill>
                          <a:latin typeface="Comfortaa"/>
                          <a:ea typeface="Comfortaa"/>
                          <a:cs typeface="Comfortaa"/>
                          <a:sym typeface="Comfortaa"/>
                        </a:rPr>
                        <a:t>Indegree/outdegree popularity effects</a:t>
                      </a:r>
                      <a:endParaRPr sz="130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437800">
                <a:tc>
                  <a:txBody>
                    <a:bodyPr/>
                    <a:lstStyle/>
                    <a:p>
                      <a:pPr marL="0" lvl="0" indent="0" algn="l" rtl="0">
                        <a:lnSpc>
                          <a:spcPct val="115000"/>
                        </a:lnSpc>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nodematch(“product group”)</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US" sz="1300">
                          <a:solidFill>
                            <a:schemeClr val="dk1"/>
                          </a:solidFill>
                          <a:latin typeface="Comfortaa"/>
                          <a:ea typeface="Comfortaa"/>
                          <a:cs typeface="Comfortaa"/>
                          <a:sym typeface="Comfortaa"/>
                        </a:rPr>
                        <a:t>tendency to co-buy products in the same product group</a:t>
                      </a:r>
                      <a:endParaRPr sz="130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r h="437375">
                <a:tc>
                  <a:txBody>
                    <a:bodyPr/>
                    <a:lstStyle/>
                    <a:p>
                      <a:pPr marL="0" lvl="0" indent="0" algn="l" rtl="0">
                        <a:lnSpc>
                          <a:spcPct val="115000"/>
                        </a:lnSpc>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nodematch("reviews_num")</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US" sz="1300">
                          <a:solidFill>
                            <a:schemeClr val="dk1"/>
                          </a:solidFill>
                          <a:latin typeface="Comfortaa"/>
                          <a:ea typeface="Comfortaa"/>
                          <a:cs typeface="Comfortaa"/>
                          <a:sym typeface="Comfortaa"/>
                        </a:rPr>
                        <a:t>tendency to co-buy products with similar reviews_nunber</a:t>
                      </a:r>
                      <a:endParaRPr sz="130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3"/>
                  </a:ext>
                </a:extLst>
              </a:tr>
              <a:tr h="437375">
                <a:tc>
                  <a:txBody>
                    <a:bodyPr/>
                    <a:lstStyle/>
                    <a:p>
                      <a:pPr marL="0" lvl="0" indent="0" algn="l" rtl="0">
                        <a:lnSpc>
                          <a:spcPct val="115000"/>
                        </a:lnSpc>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nodematch("avg_rating")</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tendency to co-buy products with similar avg_rating</a:t>
                      </a:r>
                      <a:endParaRPr sz="130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4"/>
                  </a:ext>
                </a:extLst>
              </a:tr>
              <a:tr h="437375">
                <a:tc>
                  <a:txBody>
                    <a:bodyPr/>
                    <a:lstStyle/>
                    <a:p>
                      <a:pPr marL="0" lvl="0" indent="0" algn="l" rtl="0">
                        <a:lnSpc>
                          <a:spcPct val="115000"/>
                        </a:lnSpc>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nodematch("salesrank")</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300">
                          <a:solidFill>
                            <a:schemeClr val="dk1"/>
                          </a:solidFill>
                          <a:latin typeface="Comfortaa"/>
                          <a:ea typeface="Comfortaa"/>
                          <a:cs typeface="Comfortaa"/>
                          <a:sym typeface="Comfortaa"/>
                        </a:rPr>
                        <a:t>tendency to co-buy products with similar sales_rank</a:t>
                      </a:r>
                      <a:endParaRPr sz="130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5"/>
                  </a:ext>
                </a:extLst>
              </a:tr>
              <a:tr h="579250">
                <a:tc>
                  <a:txBody>
                    <a:bodyPr/>
                    <a:lstStyle/>
                    <a:p>
                      <a:pPr marL="0" lvl="0" indent="0" algn="l" rtl="0">
                        <a:lnSpc>
                          <a:spcPct val="115000"/>
                        </a:lnSpc>
                        <a:spcBef>
                          <a:spcPts val="0"/>
                        </a:spcBef>
                        <a:spcAft>
                          <a:spcPts val="0"/>
                        </a:spcAft>
                        <a:buNone/>
                      </a:pPr>
                      <a:r>
                        <a:rPr lang="en-US" sz="1300">
                          <a:solidFill>
                            <a:schemeClr val="dk1"/>
                          </a:solidFill>
                          <a:latin typeface="Comfortaa"/>
                          <a:ea typeface="Comfortaa"/>
                          <a:cs typeface="Comfortaa"/>
                          <a:sym typeface="Comfortaa"/>
                        </a:rPr>
                        <a:t>nodeicov("avg_rating/salesrank")</a:t>
                      </a:r>
                      <a:endParaRPr sz="1300">
                        <a:solidFill>
                          <a:schemeClr val="dk1"/>
                        </a:solidFill>
                        <a:latin typeface="Comfortaa"/>
                        <a:ea typeface="Comfortaa"/>
                        <a:cs typeface="Comfortaa"/>
                        <a:sym typeface="Comfortaa"/>
                      </a:endParaRPr>
                    </a:p>
                    <a:p>
                      <a:pPr marL="0" lvl="0" indent="0" algn="l" rtl="0">
                        <a:lnSpc>
                          <a:spcPct val="115000"/>
                        </a:lnSpc>
                        <a:spcBef>
                          <a:spcPts val="0"/>
                        </a:spcBef>
                        <a:spcAft>
                          <a:spcPts val="0"/>
                        </a:spcAft>
                        <a:buNone/>
                      </a:pPr>
                      <a:r>
                        <a:rPr lang="en-US" sz="1300">
                          <a:solidFill>
                            <a:schemeClr val="dk1"/>
                          </a:solidFill>
                          <a:latin typeface="Comfortaa"/>
                          <a:ea typeface="Comfortaa"/>
                          <a:cs typeface="Comfortaa"/>
                          <a:sym typeface="Comfortaa"/>
                        </a:rPr>
                        <a:t>nodeocov("avg_rating/salesrank")</a:t>
                      </a:r>
                      <a:endParaRPr sz="1300">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US" sz="1300" dirty="0">
                          <a:solidFill>
                            <a:schemeClr val="dk1"/>
                          </a:solidFill>
                          <a:latin typeface="Comfortaa"/>
                          <a:ea typeface="Comfortaa"/>
                          <a:cs typeface="Comfortaa"/>
                          <a:sym typeface="Comfortaa"/>
                        </a:rPr>
                        <a:t>tendency to co-buy “the most </a:t>
                      </a:r>
                      <a:r>
                        <a:rPr lang="en-US" sz="1300" dirty="0" err="1">
                          <a:solidFill>
                            <a:schemeClr val="dk1"/>
                          </a:solidFill>
                          <a:latin typeface="Comfortaa"/>
                          <a:ea typeface="Comfortaa"/>
                          <a:cs typeface="Comfortaa"/>
                          <a:sym typeface="Comfortaa"/>
                        </a:rPr>
                        <a:t>common_co_buy</a:t>
                      </a:r>
                      <a:r>
                        <a:rPr lang="en-US" sz="1300" dirty="0">
                          <a:solidFill>
                            <a:schemeClr val="dk1"/>
                          </a:solidFill>
                          <a:latin typeface="Comfortaa"/>
                          <a:ea typeface="Comfortaa"/>
                          <a:cs typeface="Comfortaa"/>
                          <a:sym typeface="Comfortaa"/>
                        </a:rPr>
                        <a:t>” product</a:t>
                      </a:r>
                      <a:endParaRPr sz="1300" dirty="0">
                        <a:solidFill>
                          <a:schemeClr val="dk1"/>
                        </a:solidFill>
                        <a:latin typeface="Comfortaa"/>
                        <a:ea typeface="Comfortaa"/>
                        <a:cs typeface="Comfortaa"/>
                        <a:sym typeface="Comfortaa"/>
                      </a:endParaRPr>
                    </a:p>
                    <a:p>
                      <a:pPr marL="0" lvl="0" indent="0" algn="l" rtl="0">
                        <a:spcBef>
                          <a:spcPts val="0"/>
                        </a:spcBef>
                        <a:spcAft>
                          <a:spcPts val="0"/>
                        </a:spcAft>
                        <a:buNone/>
                      </a:pPr>
                      <a:r>
                        <a:rPr lang="en-US" sz="1300" dirty="0">
                          <a:solidFill>
                            <a:schemeClr val="dk1"/>
                          </a:solidFill>
                          <a:latin typeface="Comfortaa"/>
                          <a:ea typeface="Comfortaa"/>
                          <a:cs typeface="Comfortaa"/>
                          <a:sym typeface="Comfortaa"/>
                        </a:rPr>
                        <a:t>tendency to be co-bought refer to “</a:t>
                      </a:r>
                      <a:r>
                        <a:rPr lang="en-US" sz="1300" dirty="0" err="1">
                          <a:solidFill>
                            <a:schemeClr val="dk1"/>
                          </a:solidFill>
                          <a:latin typeface="Comfortaa"/>
                          <a:ea typeface="Comfortaa"/>
                          <a:cs typeface="Comfortaa"/>
                          <a:sym typeface="Comfortaa"/>
                        </a:rPr>
                        <a:t>avg_rating</a:t>
                      </a:r>
                      <a:r>
                        <a:rPr lang="en-US" sz="1300" dirty="0">
                          <a:solidFill>
                            <a:schemeClr val="dk1"/>
                          </a:solidFill>
                          <a:latin typeface="Comfortaa"/>
                          <a:ea typeface="Comfortaa"/>
                          <a:cs typeface="Comfortaa"/>
                          <a:sym typeface="Comfortaa"/>
                        </a:rPr>
                        <a:t>/</a:t>
                      </a:r>
                      <a:r>
                        <a:rPr lang="en-US" sz="1300" dirty="0" err="1">
                          <a:solidFill>
                            <a:schemeClr val="dk1"/>
                          </a:solidFill>
                          <a:latin typeface="Comfortaa"/>
                          <a:ea typeface="Comfortaa"/>
                          <a:cs typeface="Comfortaa"/>
                          <a:sym typeface="Comfortaa"/>
                        </a:rPr>
                        <a:t>salesrank</a:t>
                      </a:r>
                      <a:r>
                        <a:rPr lang="en-US" sz="1300" dirty="0">
                          <a:solidFill>
                            <a:schemeClr val="dk1"/>
                          </a:solidFill>
                          <a:latin typeface="Comfortaa"/>
                          <a:ea typeface="Comfortaa"/>
                          <a:cs typeface="Comfortaa"/>
                          <a:sym typeface="Comfortaa"/>
                        </a:rPr>
                        <a:t>”</a:t>
                      </a:r>
                      <a:endParaRPr sz="1300" dirty="0">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2437</Words>
  <Application>Microsoft Office PowerPoint</Application>
  <PresentationFormat>全屏显示(16:9)</PresentationFormat>
  <Paragraphs>241</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Comfortaa</vt:lpstr>
      <vt:lpstr>Microsoft Yahei</vt:lpstr>
      <vt:lpstr>Times New Roman</vt:lpstr>
      <vt:lpstr>Calibri</vt:lpstr>
      <vt:lpstr>Arial</vt:lpstr>
      <vt:lpstr>SimSun</vt:lpstr>
      <vt:lpstr>Office Theme</vt:lpstr>
      <vt:lpstr>Social Network Analysis Project Using Amazon product co-purchasing network</vt:lpstr>
      <vt:lpstr>PowerPoint 演示文稿</vt:lpstr>
      <vt:lpstr>Data Description</vt:lpstr>
      <vt:lpstr>Data Description</vt:lpstr>
      <vt:lpstr>PowerPoint 演示文稿</vt:lpstr>
      <vt:lpstr>In-depth questions we want to answer…</vt:lpstr>
      <vt:lpstr>PowerPoint 演示文稿</vt:lpstr>
      <vt:lpstr>Analysis - ERGM Model </vt:lpstr>
      <vt:lpstr>Analysis - ERGM Model </vt:lpstr>
      <vt:lpstr>Analysis - ALAAM Model</vt:lpstr>
      <vt:lpstr>Analysis - Linear Regression Model</vt:lpstr>
      <vt:lpstr>Analysis- Linear regression visualization </vt:lpstr>
      <vt:lpstr>Analysis - Linear regression </vt:lpstr>
      <vt:lpstr>  Use clustering coefficient and degree centrality to  measure the popularity of a product. Top 10 Products with highest clustering coefficient </vt:lpstr>
      <vt:lpstr>Top 10 products with highest degree centrality </vt:lpstr>
      <vt:lpstr>Findings for ERGM</vt:lpstr>
      <vt:lpstr>Findings for ALAAM &amp; Linear Regression</vt:lpstr>
      <vt:lpstr>Suggestions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 Project Using Amazon product co-purchasing network</dc:title>
  <dc:creator>Geraldo Rivera</dc:creator>
  <cp:lastModifiedBy>Guo Jiaqi</cp:lastModifiedBy>
  <cp:revision>3</cp:revision>
  <dcterms:created xsi:type="dcterms:W3CDTF">2015-07-21T16:44:10Z</dcterms:created>
  <dcterms:modified xsi:type="dcterms:W3CDTF">2022-03-10T19:11:49Z</dcterms:modified>
</cp:coreProperties>
</file>