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317" r:id="rId4"/>
    <p:sldId id="319" r:id="rId5"/>
    <p:sldId id="324" r:id="rId6"/>
    <p:sldId id="28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848"/>
    <a:srgbClr val="555555"/>
    <a:srgbClr val="CF3B4C"/>
    <a:srgbClr val="344F66"/>
    <a:srgbClr val="444444"/>
    <a:srgbClr val="5E5E5E"/>
    <a:srgbClr val="355067"/>
    <a:srgbClr val="D03C4D"/>
    <a:srgbClr val="375269"/>
    <a:srgbClr val="385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314" autoAdjust="0"/>
  </p:normalViewPr>
  <p:slideViewPr>
    <p:cSldViewPr snapToGrid="0">
      <p:cViewPr varScale="1">
        <p:scale>
          <a:sx n="60" d="100"/>
          <a:sy n="60" d="100"/>
        </p:scale>
        <p:origin x="-102" y="-1434"/>
      </p:cViewPr>
      <p:guideLst>
        <p:guide orient="horz" pos="2160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8C92E-F6BC-41C6-ADE4-045FC78063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A62F-52E9-49A1-AF7F-BFF2F138A5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6659" t="6677" r="6720" b="669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51" name="组合 50"/>
          <p:cNvGrpSpPr/>
          <p:nvPr userDrawn="1"/>
        </p:nvGrpSpPr>
        <p:grpSpPr>
          <a:xfrm>
            <a:off x="-4151" y="6748272"/>
            <a:ext cx="3001030" cy="109728"/>
            <a:chOff x="0" y="0"/>
            <a:chExt cx="3001030" cy="109728"/>
          </a:xfrm>
        </p:grpSpPr>
        <p:sp>
          <p:nvSpPr>
            <p:cNvPr id="52" name="矩形 51"/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5993758" y="6748272"/>
            <a:ext cx="3001030" cy="109728"/>
            <a:chOff x="0" y="0"/>
            <a:chExt cx="3001030" cy="109728"/>
          </a:xfrm>
        </p:grpSpPr>
        <p:sp>
          <p:nvSpPr>
            <p:cNvPr id="55" name="矩形 54"/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 userDrawn="1"/>
        </p:nvGrpSpPr>
        <p:grpSpPr>
          <a:xfrm>
            <a:off x="2992728" y="6748272"/>
            <a:ext cx="3001030" cy="109728"/>
            <a:chOff x="0" y="0"/>
            <a:chExt cx="3001030" cy="109728"/>
          </a:xfrm>
        </p:grpSpPr>
        <p:sp>
          <p:nvSpPr>
            <p:cNvPr id="58" name="矩形 57"/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 userDrawn="1"/>
        </p:nvGrpSpPr>
        <p:grpSpPr>
          <a:xfrm>
            <a:off x="8994788" y="6748272"/>
            <a:ext cx="3197212" cy="109728"/>
            <a:chOff x="0" y="0"/>
            <a:chExt cx="3001030" cy="109728"/>
          </a:xfrm>
        </p:grpSpPr>
        <p:sp>
          <p:nvSpPr>
            <p:cNvPr id="61" name="矩形 60"/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3" name="图片 62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-510284" y="-210898"/>
            <a:ext cx="2690446" cy="1513197"/>
          </a:xfrm>
          <a:prstGeom prst="rect">
            <a:avLst/>
          </a:prstGeom>
        </p:spPr>
      </p:pic>
      <p:cxnSp>
        <p:nvCxnSpPr>
          <p:cNvPr id="19" name="直接连接符 18"/>
          <p:cNvCxnSpPr/>
          <p:nvPr userDrawn="1"/>
        </p:nvCxnSpPr>
        <p:spPr bwMode="auto">
          <a:xfrm>
            <a:off x="1145215" y="883628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44444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00F5-FCF0-4349-83A1-01C5FA130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CC6-4928-458E-94BA-DE18EA2C27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00F5-FCF0-4349-83A1-01C5FA130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CC6-4928-458E-94BA-DE18EA2C27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00F5-FCF0-4349-83A1-01C5FA130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CC6-4928-458E-94BA-DE18EA2C27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00F5-FCF0-4349-83A1-01C5FA130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CC6-4928-458E-94BA-DE18EA2C27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00F5-FCF0-4349-83A1-01C5FA130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CC6-4928-458E-94BA-DE18EA2C279C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498648" y="575714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00F5-FCF0-4349-83A1-01C5FA130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7CC6-4928-458E-94BA-DE18EA2C27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C00F5-FCF0-4349-83A1-01C5FA130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7CC6-4928-458E-94BA-DE18EA2C27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6659" t="6677" r="6720" b="6693"/>
          <a:stretch>
            <a:fillRect/>
          </a:stretch>
        </p:blipFill>
        <p:spPr>
          <a:xfrm>
            <a:off x="3809" y="0"/>
            <a:ext cx="12192001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5359400" y="536575"/>
            <a:ext cx="1473200" cy="167932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58495" y="2751455"/>
            <a:ext cx="108496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484848"/>
                </a:solidFill>
                <a:cs typeface="+mn-ea"/>
                <a:sym typeface="+mn-lt"/>
              </a:rPr>
              <a:t>基于</a:t>
            </a:r>
            <a:r>
              <a:rPr lang="en-US" altLang="zh-CN" sz="5400" b="1" dirty="0">
                <a:solidFill>
                  <a:srgbClr val="484848"/>
                </a:solidFill>
                <a:cs typeface="+mn-ea"/>
                <a:sym typeface="+mn-lt"/>
              </a:rPr>
              <a:t>Django</a:t>
            </a:r>
            <a:r>
              <a:rPr lang="zh-CN" altLang="en-US" sz="5400" b="1" dirty="0">
                <a:solidFill>
                  <a:srgbClr val="484848"/>
                </a:solidFill>
                <a:cs typeface="+mn-ea"/>
                <a:sym typeface="+mn-lt"/>
              </a:rPr>
              <a:t>的高校选课管理系统</a:t>
            </a:r>
            <a:endParaRPr lang="zh-CN" altLang="en-US" sz="5400" b="1" dirty="0">
              <a:solidFill>
                <a:srgbClr val="484848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477070" y="4026902"/>
            <a:ext cx="723785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484848"/>
                </a:solidFill>
                <a:cs typeface="+mn-ea"/>
                <a:sym typeface="+mn-lt"/>
              </a:rPr>
              <a:t>Course Selection Management</a:t>
            </a:r>
            <a:r>
              <a:rPr lang="en-US" altLang="zh-CN" sz="2000" dirty="0">
                <a:solidFill>
                  <a:srgbClr val="484848"/>
                </a:solidFill>
                <a:cs typeface="+mn-ea"/>
                <a:sym typeface="+mn-lt"/>
              </a:rPr>
              <a:t> System</a:t>
            </a:r>
            <a:endParaRPr lang="en-US" altLang="zh-CN" sz="2000" dirty="0">
              <a:solidFill>
                <a:srgbClr val="484848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55733" y="4896280"/>
            <a:ext cx="3880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/>
            <a:r>
              <a:rPr lang="zh-CN" altLang="en-US" sz="2800" dirty="0">
                <a:solidFill>
                  <a:srgbClr val="484848"/>
                </a:solidFill>
                <a:cs typeface="+mn-ea"/>
                <a:sym typeface="+mn-lt"/>
              </a:rPr>
              <a:t>计算机科学与技术</a:t>
            </a:r>
            <a:r>
              <a:rPr lang="zh-CN" altLang="en-US" sz="2800" dirty="0">
                <a:solidFill>
                  <a:srgbClr val="484848"/>
                </a:solidFill>
                <a:cs typeface="+mn-ea"/>
                <a:sym typeface="+mn-lt"/>
              </a:rPr>
              <a:t>专业</a:t>
            </a:r>
            <a:endParaRPr lang="zh-CN" altLang="en-US" sz="2800" dirty="0">
              <a:solidFill>
                <a:srgbClr val="484848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590165" y="5977255"/>
            <a:ext cx="38747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84848"/>
                </a:solidFill>
                <a:cs typeface="+mn-ea"/>
                <a:sym typeface="+mn-lt"/>
              </a:rPr>
              <a:t>答辩人</a:t>
            </a:r>
            <a:r>
              <a:rPr lang="zh-CN" altLang="en-US" sz="2000" dirty="0" smtClean="0">
                <a:solidFill>
                  <a:srgbClr val="484848"/>
                </a:solidFill>
                <a:cs typeface="+mn-ea"/>
                <a:sym typeface="+mn-lt"/>
              </a:rPr>
              <a:t>：</a:t>
            </a:r>
            <a:r>
              <a:rPr lang="en-US" altLang="zh-CN" sz="2000" dirty="0" smtClean="0">
                <a:solidFill>
                  <a:srgbClr val="484848"/>
                </a:solidFill>
                <a:cs typeface="+mn-ea"/>
                <a:sym typeface="+mn-lt"/>
              </a:rPr>
              <a:t>2017324120 </a:t>
            </a:r>
            <a:r>
              <a:rPr lang="zh-CN" altLang="en-US" sz="2000" dirty="0" smtClean="0">
                <a:solidFill>
                  <a:srgbClr val="484848"/>
                </a:solidFill>
                <a:cs typeface="+mn-ea"/>
                <a:sym typeface="+mn-lt"/>
              </a:rPr>
              <a:t>周志扬</a:t>
            </a:r>
            <a:endParaRPr lang="zh-CN" altLang="en-US" sz="2000" dirty="0" smtClean="0">
              <a:solidFill>
                <a:srgbClr val="484848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53275" y="5977255"/>
            <a:ext cx="2561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84848"/>
                </a:solidFill>
                <a:cs typeface="+mn-ea"/>
                <a:sym typeface="+mn-lt"/>
              </a:rPr>
              <a:t>导师</a:t>
            </a:r>
            <a:r>
              <a:rPr lang="zh-CN" altLang="en-US" sz="2000" dirty="0" smtClean="0">
                <a:solidFill>
                  <a:srgbClr val="484848"/>
                </a:solidFill>
                <a:cs typeface="+mn-ea"/>
                <a:sym typeface="+mn-lt"/>
              </a:rPr>
              <a:t>：张   玮</a:t>
            </a:r>
            <a:endParaRPr lang="zh-CN" altLang="en-US" sz="2000" dirty="0" smtClean="0">
              <a:solidFill>
                <a:srgbClr val="484848"/>
              </a:solidFill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570298" y="5888769"/>
            <a:ext cx="769973" cy="43305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915839" y="5889404"/>
            <a:ext cx="769257" cy="43265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-1" y="3794229"/>
            <a:ext cx="12195977" cy="71730"/>
            <a:chOff x="-1" y="3794229"/>
            <a:chExt cx="12195977" cy="71730"/>
          </a:xfrm>
        </p:grpSpPr>
        <p:sp>
          <p:nvSpPr>
            <p:cNvPr id="9" name="矩形 8"/>
            <p:cNvSpPr/>
            <p:nvPr/>
          </p:nvSpPr>
          <p:spPr>
            <a:xfrm>
              <a:off x="-1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304630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877018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181649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54037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58668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631056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935687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1508076" y="3794229"/>
              <a:ext cx="687900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99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99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99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99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6"/>
          <p:cNvSpPr>
            <a:spLocks noChangeArrowheads="1"/>
          </p:cNvSpPr>
          <p:nvPr/>
        </p:nvSpPr>
        <p:spPr bwMode="auto">
          <a:xfrm flipH="1">
            <a:off x="1132783" y="1537730"/>
            <a:ext cx="4257675" cy="4256088"/>
          </a:xfrm>
          <a:prstGeom prst="ellipse">
            <a:avLst/>
          </a:prstGeom>
          <a:noFill/>
          <a:ln w="11">
            <a:solidFill>
              <a:srgbClr val="344F66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2" tIns="45718" rIns="91432" bIns="45718"/>
          <a:lstStyle/>
          <a:p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" name="Line 16"/>
          <p:cNvSpPr>
            <a:spLocks noChangeShapeType="1"/>
          </p:cNvSpPr>
          <p:nvPr/>
        </p:nvSpPr>
        <p:spPr bwMode="auto">
          <a:xfrm flipH="1">
            <a:off x="2793313" y="2152098"/>
            <a:ext cx="790575" cy="804863"/>
          </a:xfrm>
          <a:prstGeom prst="line">
            <a:avLst/>
          </a:prstGeom>
          <a:noFill/>
          <a:ln w="19050">
            <a:solidFill>
              <a:srgbClr val="2E2C2C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8" rIns="91432" bIns="45718"/>
          <a:lstStyle/>
          <a:p>
            <a:pPr eaLnBrk="0" hangingPunct="0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 flipH="1" flipV="1">
            <a:off x="2901258" y="3871357"/>
            <a:ext cx="1711325" cy="404813"/>
          </a:xfrm>
          <a:prstGeom prst="line">
            <a:avLst/>
          </a:prstGeom>
          <a:noFill/>
          <a:ln w="19050">
            <a:solidFill>
              <a:srgbClr val="2E2C2C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8" rIns="91432" bIns="45718"/>
          <a:lstStyle/>
          <a:p>
            <a:pPr eaLnBrk="0" hangingPunct="0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Line 18"/>
          <p:cNvSpPr>
            <a:spLocks noChangeShapeType="1"/>
          </p:cNvSpPr>
          <p:nvPr/>
        </p:nvSpPr>
        <p:spPr bwMode="auto">
          <a:xfrm flipH="1">
            <a:off x="2942539" y="2983948"/>
            <a:ext cx="1665287" cy="409575"/>
          </a:xfrm>
          <a:prstGeom prst="line">
            <a:avLst/>
          </a:prstGeom>
          <a:noFill/>
          <a:ln w="19050">
            <a:solidFill>
              <a:srgbClr val="2E2C2C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8" rIns="91432" bIns="45718"/>
          <a:lstStyle/>
          <a:p>
            <a:pPr eaLnBrk="0" hangingPunct="0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7"/>
          <p:cNvGrpSpPr/>
          <p:nvPr/>
        </p:nvGrpSpPr>
        <p:grpSpPr bwMode="auto">
          <a:xfrm flipH="1">
            <a:off x="3420375" y="1212298"/>
            <a:ext cx="1038225" cy="1038225"/>
            <a:chOff x="0" y="0"/>
            <a:chExt cx="1038225" cy="1038225"/>
          </a:xfrm>
        </p:grpSpPr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0" y="0"/>
              <a:ext cx="1038225" cy="1038225"/>
            </a:xfrm>
            <a:prstGeom prst="ellipse">
              <a:avLst/>
            </a:prstGeom>
            <a:solidFill>
              <a:srgbClr val="344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112953" y="297884"/>
              <a:ext cx="812317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前端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10"/>
          <p:cNvGrpSpPr/>
          <p:nvPr/>
        </p:nvGrpSpPr>
        <p:grpSpPr bwMode="auto">
          <a:xfrm flipH="1">
            <a:off x="4680851" y="2365775"/>
            <a:ext cx="1038225" cy="1038225"/>
            <a:chOff x="0" y="0"/>
            <a:chExt cx="1038225" cy="1038225"/>
          </a:xfrm>
        </p:grpSpPr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0" y="0"/>
              <a:ext cx="1038225" cy="1038225"/>
            </a:xfrm>
            <a:prstGeom prst="ellipse">
              <a:avLst/>
            </a:prstGeom>
            <a:solidFill>
              <a:srgbClr val="CF3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80801" y="320253"/>
              <a:ext cx="812317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后端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3"/>
          <p:cNvGrpSpPr/>
          <p:nvPr/>
        </p:nvGrpSpPr>
        <p:grpSpPr bwMode="auto">
          <a:xfrm flipH="1">
            <a:off x="4599888" y="4001533"/>
            <a:ext cx="1038225" cy="1039813"/>
            <a:chOff x="0" y="0"/>
            <a:chExt cx="1038225" cy="1039812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0" y="0"/>
              <a:ext cx="1038225" cy="1039812"/>
            </a:xfrm>
            <a:prstGeom prst="ellipse">
              <a:avLst/>
            </a:prstGeom>
            <a:solidFill>
              <a:srgbClr val="344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15"/>
            <p:cNvSpPr txBox="1">
              <a:spLocks noChangeArrowheads="1"/>
            </p:cNvSpPr>
            <p:nvPr/>
          </p:nvSpPr>
          <p:spPr bwMode="auto">
            <a:xfrm>
              <a:off x="112631" y="321034"/>
              <a:ext cx="812317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其他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Oval 8"/>
          <p:cNvSpPr>
            <a:spLocks noChangeArrowheads="1"/>
          </p:cNvSpPr>
          <p:nvPr/>
        </p:nvSpPr>
        <p:spPr bwMode="auto">
          <a:xfrm flipH="1">
            <a:off x="372370" y="2383868"/>
            <a:ext cx="2411413" cy="241141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lIns="91432" tIns="45718" rIns="91432" bIns="45718"/>
          <a:lstStyle/>
          <a:p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 flipH="1">
            <a:off x="562870" y="2574368"/>
            <a:ext cx="2030413" cy="2032000"/>
          </a:xfrm>
          <a:prstGeom prst="ellipse">
            <a:avLst/>
          </a:prstGeom>
          <a:solidFill>
            <a:srgbClr val="344F66"/>
          </a:solidFill>
          <a:ln>
            <a:noFill/>
          </a:ln>
        </p:spPr>
        <p:txBody>
          <a:bodyPr lIns="91432" tIns="45718" rIns="91432" bIns="45718"/>
          <a:lstStyle/>
          <a:p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 flipH="1">
            <a:off x="967843" y="2895352"/>
            <a:ext cx="1193800" cy="1382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选课管理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系统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8" name="组合 19"/>
          <p:cNvGrpSpPr/>
          <p:nvPr/>
        </p:nvGrpSpPr>
        <p:grpSpPr bwMode="auto">
          <a:xfrm flipH="1">
            <a:off x="3433075" y="5095320"/>
            <a:ext cx="1038225" cy="1039812"/>
            <a:chOff x="0" y="0"/>
            <a:chExt cx="1038225" cy="1039812"/>
          </a:xfrm>
        </p:grpSpPr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0" y="0"/>
              <a:ext cx="1038225" cy="1039812"/>
            </a:xfrm>
            <a:prstGeom prst="ellipse">
              <a:avLst/>
            </a:prstGeom>
            <a:solidFill>
              <a:srgbClr val="CF3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TextBox 21"/>
            <p:cNvSpPr txBox="1">
              <a:spLocks noChangeArrowheads="1"/>
            </p:cNvSpPr>
            <p:nvPr/>
          </p:nvSpPr>
          <p:spPr bwMode="auto">
            <a:xfrm>
              <a:off x="126601" y="172444"/>
              <a:ext cx="812317" cy="70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数据库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Line 16"/>
          <p:cNvSpPr>
            <a:spLocks noChangeShapeType="1"/>
          </p:cNvSpPr>
          <p:nvPr/>
        </p:nvSpPr>
        <p:spPr bwMode="auto">
          <a:xfrm flipH="1" flipV="1">
            <a:off x="2779023" y="4417460"/>
            <a:ext cx="792163" cy="804863"/>
          </a:xfrm>
          <a:prstGeom prst="line">
            <a:avLst/>
          </a:prstGeom>
          <a:noFill/>
          <a:ln w="19050">
            <a:solidFill>
              <a:srgbClr val="2E2C2C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8" rIns="91432" bIns="45718"/>
          <a:lstStyle/>
          <a:p>
            <a:pPr eaLnBrk="0" hangingPunct="0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TextBox 23"/>
          <p:cNvSpPr txBox="1">
            <a:spLocks noChangeArrowheads="1"/>
          </p:cNvSpPr>
          <p:nvPr/>
        </p:nvSpPr>
        <p:spPr bwMode="auto">
          <a:xfrm>
            <a:off x="4607507" y="1330088"/>
            <a:ext cx="5741206" cy="70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/>
          <a:p>
            <a:r>
              <a:rPr lang="zh-CN" altLang="en-US" sz="2000" dirty="0">
                <a:solidFill>
                  <a:srgbClr val="555555"/>
                </a:solidFill>
                <a:cs typeface="+mn-ea"/>
                <a:sym typeface="+mn-lt"/>
              </a:rPr>
              <a:t>前端技术：</a:t>
            </a:r>
            <a:r>
              <a:rPr lang="en-US" altLang="zh-CN" sz="2000" b="1" dirty="0">
                <a:solidFill>
                  <a:srgbClr val="555555"/>
                </a:solidFill>
                <a:cs typeface="+mn-ea"/>
                <a:sym typeface="+mn-lt"/>
              </a:rPr>
              <a:t>Vue</a:t>
            </a:r>
            <a:r>
              <a:rPr lang="zh-CN" altLang="en-US" sz="2000" dirty="0">
                <a:solidFill>
                  <a:srgbClr val="555555"/>
                </a:solidFill>
                <a:cs typeface="+mn-ea"/>
                <a:sym typeface="+mn-lt"/>
              </a:rPr>
              <a:t>、</a:t>
            </a:r>
            <a:r>
              <a:rPr lang="en-US" altLang="zh-CN" sz="2000" b="1" dirty="0">
                <a:solidFill>
                  <a:srgbClr val="555555"/>
                </a:solidFill>
                <a:cs typeface="+mn-ea"/>
                <a:sym typeface="+mn-lt"/>
              </a:rPr>
              <a:t>VueX</a:t>
            </a:r>
            <a:r>
              <a:rPr lang="zh-CN" altLang="en-US" sz="2000" dirty="0">
                <a:solidFill>
                  <a:srgbClr val="555555"/>
                </a:solidFill>
                <a:cs typeface="+mn-ea"/>
                <a:sym typeface="+mn-lt"/>
              </a:rPr>
              <a:t>、</a:t>
            </a:r>
            <a:r>
              <a:rPr lang="en-US" altLang="zh-CN" sz="2000" b="1" dirty="0">
                <a:solidFill>
                  <a:srgbClr val="555555"/>
                </a:solidFill>
                <a:cs typeface="+mn-ea"/>
                <a:sym typeface="+mn-lt"/>
              </a:rPr>
              <a:t>Element UI</a:t>
            </a:r>
            <a:r>
              <a:rPr lang="en-US" altLang="zh-CN" sz="2000" dirty="0">
                <a:solidFill>
                  <a:srgbClr val="555555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rgbClr val="555555"/>
                </a:solidFill>
                <a:cs typeface="+mn-ea"/>
                <a:sym typeface="+mn-lt"/>
              </a:rPr>
              <a:t>、</a:t>
            </a:r>
            <a:r>
              <a:rPr lang="en-US" altLang="zh-CN" sz="2000" dirty="0">
                <a:solidFill>
                  <a:srgbClr val="555555"/>
                </a:solidFill>
                <a:cs typeface="+mn-ea"/>
                <a:sym typeface="+mn-lt"/>
              </a:rPr>
              <a:t>Axios</a:t>
            </a:r>
            <a:r>
              <a:rPr lang="zh-CN" altLang="en-US" sz="2000" dirty="0">
                <a:solidFill>
                  <a:srgbClr val="555555"/>
                </a:solidFill>
                <a:cs typeface="+mn-ea"/>
                <a:sym typeface="+mn-lt"/>
              </a:rPr>
              <a:t>、</a:t>
            </a:r>
            <a:r>
              <a:rPr lang="en-US" altLang="zh-CN" sz="2000" dirty="0">
                <a:solidFill>
                  <a:srgbClr val="555555"/>
                </a:solidFill>
                <a:cs typeface="+mn-ea"/>
                <a:sym typeface="+mn-lt"/>
              </a:rPr>
              <a:t>MD5</a:t>
            </a:r>
            <a:endParaRPr lang="en-US" altLang="zh-CN" sz="2000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23" name="TextBox 24"/>
          <p:cNvSpPr txBox="1">
            <a:spLocks noChangeArrowheads="1"/>
          </p:cNvSpPr>
          <p:nvPr/>
        </p:nvSpPr>
        <p:spPr bwMode="auto">
          <a:xfrm>
            <a:off x="5775960" y="2613025"/>
            <a:ext cx="5120640" cy="70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/>
          <a:p>
            <a:r>
              <a:rPr lang="zh-CN" altLang="en-US" sz="2000" dirty="0">
                <a:solidFill>
                  <a:srgbClr val="555555"/>
                </a:solidFill>
                <a:cs typeface="+mn-ea"/>
                <a:sym typeface="+mn-lt"/>
              </a:rPr>
              <a:t>后端技术：</a:t>
            </a:r>
            <a:r>
              <a:rPr lang="en-US" altLang="zh-CN" sz="2000" b="1" dirty="0">
                <a:solidFill>
                  <a:srgbClr val="555555"/>
                </a:solidFill>
                <a:cs typeface="+mn-ea"/>
                <a:sym typeface="+mn-lt"/>
              </a:rPr>
              <a:t>Django</a:t>
            </a:r>
            <a:r>
              <a:rPr lang="zh-CN" altLang="en-US" sz="2000" dirty="0">
                <a:solidFill>
                  <a:srgbClr val="555555"/>
                </a:solidFill>
                <a:cs typeface="+mn-ea"/>
                <a:sym typeface="+mn-lt"/>
              </a:rPr>
              <a:t>、</a:t>
            </a:r>
            <a:r>
              <a:rPr lang="en-US" altLang="zh-CN" sz="2000" dirty="0">
                <a:solidFill>
                  <a:srgbClr val="555555"/>
                </a:solidFill>
                <a:cs typeface="+mn-ea"/>
                <a:sym typeface="+mn-lt"/>
              </a:rPr>
              <a:t>CORS(</a:t>
            </a:r>
            <a:r>
              <a:rPr lang="zh-CN" altLang="en-US" sz="2000" dirty="0">
                <a:solidFill>
                  <a:srgbClr val="555555"/>
                </a:solidFill>
                <a:cs typeface="+mn-ea"/>
                <a:sym typeface="+mn-lt"/>
              </a:rPr>
              <a:t>跨域</a:t>
            </a:r>
            <a:r>
              <a:rPr lang="en-US" altLang="zh-CN" sz="2000" dirty="0">
                <a:solidFill>
                  <a:srgbClr val="555555"/>
                </a:solidFill>
                <a:cs typeface="+mn-ea"/>
                <a:sym typeface="+mn-lt"/>
              </a:rPr>
              <a:t>)</a:t>
            </a:r>
            <a:r>
              <a:rPr lang="zh-CN" altLang="en-US" sz="2000" dirty="0">
                <a:solidFill>
                  <a:srgbClr val="555555"/>
                </a:solidFill>
                <a:cs typeface="+mn-ea"/>
                <a:sym typeface="+mn-lt"/>
              </a:rPr>
              <a:t>、</a:t>
            </a:r>
            <a:r>
              <a:rPr lang="en-US" altLang="zh-CN" sz="2000" dirty="0">
                <a:solidFill>
                  <a:srgbClr val="555555"/>
                </a:solidFill>
                <a:cs typeface="+mn-ea"/>
                <a:sym typeface="+mn-lt"/>
              </a:rPr>
              <a:t>ORM</a:t>
            </a:r>
            <a:r>
              <a:rPr lang="zh-CN" altLang="en-US" sz="2000" dirty="0">
                <a:solidFill>
                  <a:srgbClr val="555555"/>
                </a:solidFill>
                <a:cs typeface="+mn-ea"/>
                <a:sym typeface="+mn-lt"/>
              </a:rPr>
              <a:t>、</a:t>
            </a:r>
            <a:r>
              <a:rPr lang="en-US" altLang="zh-CN" sz="2000" dirty="0">
                <a:solidFill>
                  <a:srgbClr val="555555"/>
                </a:solidFill>
                <a:cs typeface="+mn-ea"/>
                <a:sym typeface="+mn-lt"/>
              </a:rPr>
              <a:t>MD5 </a:t>
            </a:r>
            <a:endParaRPr lang="en-US" altLang="zh-CN" sz="2000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5775960" y="4322445"/>
            <a:ext cx="5120640" cy="70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/>
          <a:p>
            <a:r>
              <a:rPr lang="en-US" altLang="zh-CN" sz="2000" dirty="0">
                <a:solidFill>
                  <a:srgbClr val="555555"/>
                </a:solidFill>
                <a:cs typeface="+mn-ea"/>
                <a:sym typeface="+mn-lt"/>
              </a:rPr>
              <a:t>Nginx(</a:t>
            </a:r>
            <a:r>
              <a:rPr lang="zh-CN" altLang="en-US" sz="2000" dirty="0">
                <a:solidFill>
                  <a:srgbClr val="555555"/>
                </a:solidFill>
                <a:cs typeface="+mn-ea"/>
                <a:sym typeface="+mn-lt"/>
              </a:rPr>
              <a:t>负载均衡</a:t>
            </a:r>
            <a:r>
              <a:rPr lang="en-US" altLang="zh-CN" sz="2000" dirty="0">
                <a:solidFill>
                  <a:srgbClr val="555555"/>
                </a:solidFill>
                <a:cs typeface="+mn-ea"/>
                <a:sym typeface="+mn-lt"/>
              </a:rPr>
              <a:t>)</a:t>
            </a:r>
            <a:r>
              <a:rPr lang="zh-CN" altLang="en-US" sz="2000" dirty="0">
                <a:solidFill>
                  <a:srgbClr val="555555"/>
                </a:solidFill>
                <a:cs typeface="+mn-ea"/>
                <a:sym typeface="+mn-lt"/>
              </a:rPr>
              <a:t>、</a:t>
            </a:r>
            <a:r>
              <a:rPr lang="en-US" altLang="zh-CN" sz="2000" b="1" dirty="0">
                <a:solidFill>
                  <a:srgbClr val="0070C0"/>
                </a:solidFill>
                <a:cs typeface="+mn-ea"/>
                <a:sym typeface="+mn-lt"/>
              </a:rPr>
              <a:t>JWT</a:t>
            </a:r>
            <a:r>
              <a:rPr lang="en-US" altLang="zh-CN" sz="2000" dirty="0">
                <a:solidFill>
                  <a:srgbClr val="555555"/>
                </a:solidFill>
                <a:cs typeface="+mn-ea"/>
                <a:sym typeface="+mn-lt"/>
              </a:rPr>
              <a:t>(Json Web Token)</a:t>
            </a:r>
            <a:r>
              <a:rPr lang="zh-CN" altLang="en-US" sz="2000" dirty="0">
                <a:solidFill>
                  <a:srgbClr val="555555"/>
                </a:solidFill>
                <a:cs typeface="+mn-ea"/>
                <a:sym typeface="+mn-lt"/>
              </a:rPr>
              <a:t>、</a:t>
            </a:r>
            <a:r>
              <a:rPr lang="en-US" altLang="zh-CN" sz="2000" dirty="0">
                <a:solidFill>
                  <a:srgbClr val="555555"/>
                </a:solidFill>
                <a:cs typeface="+mn-ea"/>
                <a:sym typeface="+mn-lt"/>
              </a:rPr>
              <a:t>PyCharm</a:t>
            </a:r>
            <a:r>
              <a:rPr lang="zh-CN" altLang="en-US" sz="2000" dirty="0">
                <a:solidFill>
                  <a:srgbClr val="555555"/>
                </a:solidFill>
                <a:cs typeface="+mn-ea"/>
                <a:sym typeface="+mn-lt"/>
              </a:rPr>
              <a:t>、</a:t>
            </a:r>
            <a:r>
              <a:rPr lang="en-US" altLang="zh-CN" sz="2000" dirty="0">
                <a:solidFill>
                  <a:srgbClr val="555555"/>
                </a:solidFill>
                <a:cs typeface="+mn-ea"/>
                <a:sym typeface="+mn-lt"/>
              </a:rPr>
              <a:t>HbuilderX</a:t>
            </a:r>
            <a:r>
              <a:rPr lang="zh-CN" altLang="en-US" sz="2000" dirty="0">
                <a:solidFill>
                  <a:srgbClr val="555555"/>
                </a:solidFill>
                <a:cs typeface="+mn-ea"/>
                <a:sym typeface="+mn-lt"/>
              </a:rPr>
              <a:t>、</a:t>
            </a:r>
            <a:r>
              <a:rPr lang="en-US" altLang="zh-CN" sz="2000" dirty="0">
                <a:solidFill>
                  <a:srgbClr val="555555"/>
                </a:solidFill>
                <a:cs typeface="+mn-ea"/>
                <a:sym typeface="+mn-lt"/>
              </a:rPr>
              <a:t>Postman</a:t>
            </a:r>
            <a:endParaRPr lang="en-US" altLang="zh-CN" sz="2000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25" name="TextBox 26"/>
          <p:cNvSpPr txBox="1">
            <a:spLocks noChangeArrowheads="1"/>
          </p:cNvSpPr>
          <p:nvPr/>
        </p:nvSpPr>
        <p:spPr bwMode="auto">
          <a:xfrm>
            <a:off x="4712917" y="5415994"/>
            <a:ext cx="5741206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/>
          <a:p>
            <a:r>
              <a:rPr lang="en-US" altLang="zh-CN" sz="2000" b="1">
                <a:solidFill>
                  <a:srgbClr val="555555"/>
                </a:solidFill>
                <a:cs typeface="+mn-ea"/>
                <a:sym typeface="+mn-lt"/>
              </a:rPr>
              <a:t>MySQL</a:t>
            </a:r>
            <a:r>
              <a:rPr lang="zh-CN" altLang="en-US" sz="2000">
                <a:solidFill>
                  <a:srgbClr val="555555"/>
                </a:solidFill>
                <a:cs typeface="+mn-ea"/>
                <a:sym typeface="+mn-lt"/>
              </a:rPr>
              <a:t>、</a:t>
            </a:r>
            <a:r>
              <a:rPr lang="en-US" altLang="zh-CN" sz="2000">
                <a:solidFill>
                  <a:srgbClr val="555555"/>
                </a:solidFill>
                <a:cs typeface="+mn-ea"/>
                <a:sym typeface="+mn-lt"/>
              </a:rPr>
              <a:t>Redis</a:t>
            </a:r>
            <a:endParaRPr lang="en-US" altLang="zh-CN" sz="200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311470" y="315858"/>
            <a:ext cx="3649369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开发</a:t>
            </a:r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技术</a:t>
            </a:r>
            <a:endParaRPr lang="zh-CN" altLang="en-US" b="0" dirty="0">
              <a:solidFill>
                <a:srgbClr val="44444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15" grpId="0" bldLvl="0" animBg="1"/>
      <p:bldP spid="16" grpId="0" bldLvl="0" animBg="1"/>
      <p:bldP spid="17" grpId="0"/>
      <p:bldP spid="21" grpId="0" bldLvl="0" animBg="1"/>
      <p:bldP spid="22" grpId="0"/>
      <p:bldP spid="23" grpId="0"/>
      <p:bldP spid="24" grpId="0"/>
      <p:bldP spid="25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42"/>
          <p:cNvSpPr txBox="1"/>
          <p:nvPr/>
        </p:nvSpPr>
        <p:spPr>
          <a:xfrm>
            <a:off x="1311470" y="315858"/>
            <a:ext cx="3649369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功能结构图</a:t>
            </a:r>
            <a:endParaRPr lang="zh-CN" altLang="en-US" b="0" dirty="0">
              <a:solidFill>
                <a:srgbClr val="44444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6" name="图片 25" descr="功能需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0665" y="1000125"/>
            <a:ext cx="7880985" cy="4375785"/>
          </a:xfrm>
          <a:prstGeom prst="rect">
            <a:avLst/>
          </a:prstGeom>
        </p:spPr>
      </p:pic>
      <p:pic>
        <p:nvPicPr>
          <p:cNvPr id="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" y="999808"/>
            <a:ext cx="3790950" cy="50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6"/>
          <p:cNvSpPr txBox="1">
            <a:spLocks noChangeArrowheads="1"/>
          </p:cNvSpPr>
          <p:nvPr/>
        </p:nvSpPr>
        <p:spPr bwMode="auto">
          <a:xfrm>
            <a:off x="1311275" y="6079490"/>
            <a:ext cx="3023870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p>
            <a:r>
              <a:rPr lang="zh-CN" altLang="en-US" sz="2000" b="1">
                <a:solidFill>
                  <a:srgbClr val="555555"/>
                </a:solidFill>
                <a:cs typeface="+mn-ea"/>
                <a:sym typeface="+mn-lt"/>
              </a:rPr>
              <a:t>系统架构图</a:t>
            </a:r>
            <a:endParaRPr lang="zh-CN" altLang="en-US" sz="2000" b="1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2" name="TextBox 26"/>
          <p:cNvSpPr txBox="1">
            <a:spLocks noChangeArrowheads="1"/>
          </p:cNvSpPr>
          <p:nvPr/>
        </p:nvSpPr>
        <p:spPr bwMode="auto">
          <a:xfrm>
            <a:off x="7375525" y="5622290"/>
            <a:ext cx="1501775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p>
            <a:r>
              <a:rPr lang="zh-CN" altLang="en-US" sz="2000" b="1">
                <a:solidFill>
                  <a:srgbClr val="555555"/>
                </a:solidFill>
                <a:cs typeface="+mn-ea"/>
                <a:sym typeface="+mn-lt"/>
              </a:rPr>
              <a:t>功能结构图</a:t>
            </a:r>
            <a:endParaRPr lang="zh-CN" altLang="en-US" sz="2000" b="1">
              <a:solidFill>
                <a:srgbClr val="555555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6659" t="6677" r="6720" b="6693"/>
          <a:stretch>
            <a:fillRect/>
          </a:stretch>
        </p:blipFill>
        <p:spPr>
          <a:xfrm>
            <a:off x="-4446" y="0"/>
            <a:ext cx="12192001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274592" y="6060713"/>
            <a:ext cx="2734062" cy="5394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1651394" y="1134208"/>
            <a:ext cx="2094129" cy="2172731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2472996" y="1849942"/>
            <a:ext cx="80676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系统演示</a:t>
            </a:r>
            <a:endParaRPr lang="zh-CN" altLang="en-US" sz="6600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/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5" name="图片 54"/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rgbClr val="38536A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856300" y="2960980"/>
            <a:ext cx="5301002" cy="145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6659" t="6677" r="6720" b="6693"/>
          <a:stretch>
            <a:fillRect/>
          </a:stretch>
        </p:blipFill>
        <p:spPr>
          <a:xfrm>
            <a:off x="3809" y="0"/>
            <a:ext cx="12192001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5359400" y="536575"/>
            <a:ext cx="1473200" cy="167932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328445" y="2492976"/>
            <a:ext cx="75351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rgbClr val="484848"/>
                </a:solidFill>
                <a:cs typeface="+mn-ea"/>
                <a:sym typeface="+mn-lt"/>
              </a:rPr>
              <a:t>谢谢您的观看</a:t>
            </a:r>
            <a:endParaRPr lang="zh-CN" altLang="en-US" sz="6600" b="1" dirty="0">
              <a:solidFill>
                <a:srgbClr val="484848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477070" y="4026902"/>
            <a:ext cx="723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484848"/>
                </a:solidFill>
                <a:cs typeface="+mn-ea"/>
                <a:sym typeface="+mn-lt"/>
              </a:rPr>
              <a:t>Thank you for watching</a:t>
            </a:r>
            <a:endParaRPr lang="zh-CN" altLang="en-US" sz="2000" dirty="0">
              <a:solidFill>
                <a:srgbClr val="484848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42460" y="5928995"/>
            <a:ext cx="2127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84848"/>
                </a:solidFill>
                <a:cs typeface="+mn-ea"/>
                <a:sym typeface="+mn-lt"/>
              </a:rPr>
              <a:t>答辩人</a:t>
            </a:r>
            <a:r>
              <a:rPr lang="zh-CN" altLang="en-US" sz="2000" dirty="0" smtClean="0">
                <a:solidFill>
                  <a:srgbClr val="484848"/>
                </a:solidFill>
                <a:cs typeface="+mn-ea"/>
                <a:sym typeface="+mn-lt"/>
              </a:rPr>
              <a:t>：周志扬</a:t>
            </a:r>
            <a:endParaRPr lang="zh-CN" altLang="en-US" sz="2000" dirty="0" smtClean="0">
              <a:solidFill>
                <a:srgbClr val="484848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53275" y="5928995"/>
            <a:ext cx="2266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84848"/>
                </a:solidFill>
                <a:cs typeface="+mn-ea"/>
                <a:sym typeface="+mn-lt"/>
              </a:rPr>
              <a:t>导师</a:t>
            </a:r>
            <a:r>
              <a:rPr lang="zh-CN" altLang="en-US" sz="2000" dirty="0" smtClean="0">
                <a:solidFill>
                  <a:srgbClr val="484848"/>
                </a:solidFill>
                <a:cs typeface="+mn-ea"/>
                <a:sym typeface="+mn-lt"/>
              </a:rPr>
              <a:t>：张   玮</a:t>
            </a:r>
            <a:endParaRPr lang="zh-CN" altLang="en-US" sz="2000" dirty="0" smtClean="0">
              <a:solidFill>
                <a:srgbClr val="484848"/>
              </a:solidFill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570298" y="5888769"/>
            <a:ext cx="769973" cy="43305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3794804" y="5888769"/>
            <a:ext cx="769257" cy="43265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-1" y="3794229"/>
            <a:ext cx="12195977" cy="71730"/>
            <a:chOff x="-1" y="3794229"/>
            <a:chExt cx="12195977" cy="71730"/>
          </a:xfrm>
        </p:grpSpPr>
        <p:sp>
          <p:nvSpPr>
            <p:cNvPr id="9" name="矩形 8"/>
            <p:cNvSpPr/>
            <p:nvPr/>
          </p:nvSpPr>
          <p:spPr>
            <a:xfrm>
              <a:off x="-1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304630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877018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181649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54037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58668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631056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935687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1508076" y="3794229"/>
              <a:ext cx="687900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qj3hy4w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WPS 演示</Application>
  <PresentationFormat>自定义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小肥 欧巴</cp:lastModifiedBy>
  <cp:revision>152</cp:revision>
  <dcterms:created xsi:type="dcterms:W3CDTF">2019-03-07T05:23:00Z</dcterms:created>
  <dcterms:modified xsi:type="dcterms:W3CDTF">2021-05-15T02:17:49Z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