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3.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handoutMasterIdLst>
    <p:handoutMasterId r:id="rId34"/>
  </p:handoutMasterIdLst>
  <p:sldIdLst>
    <p:sldId id="431" r:id="rId2"/>
    <p:sldId id="459" r:id="rId3"/>
    <p:sldId id="454" r:id="rId4"/>
    <p:sldId id="468" r:id="rId5"/>
    <p:sldId id="469" r:id="rId6"/>
    <p:sldId id="460" r:id="rId7"/>
    <p:sldId id="452" r:id="rId8"/>
    <p:sldId id="465" r:id="rId9"/>
    <p:sldId id="470" r:id="rId10"/>
    <p:sldId id="461" r:id="rId11"/>
    <p:sldId id="471" r:id="rId12"/>
    <p:sldId id="472" r:id="rId13"/>
    <p:sldId id="436" r:id="rId14"/>
    <p:sldId id="466" r:id="rId15"/>
    <p:sldId id="473" r:id="rId16"/>
    <p:sldId id="437" r:id="rId17"/>
    <p:sldId id="439" r:id="rId18"/>
    <p:sldId id="450" r:id="rId19"/>
    <p:sldId id="462" r:id="rId20"/>
    <p:sldId id="440" r:id="rId21"/>
    <p:sldId id="441" r:id="rId22"/>
    <p:sldId id="451" r:id="rId23"/>
    <p:sldId id="442" r:id="rId24"/>
    <p:sldId id="443" r:id="rId25"/>
    <p:sldId id="444" r:id="rId26"/>
    <p:sldId id="445" r:id="rId27"/>
    <p:sldId id="463" r:id="rId28"/>
    <p:sldId id="447" r:id="rId29"/>
    <p:sldId id="448" r:id="rId30"/>
    <p:sldId id="449" r:id="rId31"/>
    <p:sldId id="467" r:id="rId32"/>
  </p:sldIdLst>
  <p:sldSz cx="9144000" cy="6858000" type="screen4x3"/>
  <p:notesSz cx="7188200" cy="9448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g,Zhou(SQD)" initials="Y" lastIdx="1" clrIdx="0">
    <p:extLst>
      <p:ext uri="{19B8F6BF-5375-455C-9EA6-DF929625EA0E}">
        <p15:presenceInfo xmlns:p15="http://schemas.microsoft.com/office/powerpoint/2012/main" userId="S-1-5-21-3689171631-189274284-2341753515-5413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77" autoAdjust="0"/>
    <p:restoredTop sz="73648" autoAdjust="0"/>
  </p:normalViewPr>
  <p:slideViewPr>
    <p:cSldViewPr>
      <p:cViewPr varScale="1">
        <p:scale>
          <a:sx n="47" d="100"/>
          <a:sy n="47" d="100"/>
        </p:scale>
        <p:origin x="924" y="48"/>
      </p:cViewPr>
      <p:guideLst>
        <p:guide orient="horz" pos="2160"/>
        <p:guide pos="2880"/>
      </p:guideLst>
    </p:cSldViewPr>
  </p:slideViewPr>
  <p:outlineViewPr>
    <p:cViewPr>
      <p:scale>
        <a:sx n="33" d="100"/>
        <a:sy n="33" d="100"/>
      </p:scale>
      <p:origin x="0" y="10152"/>
    </p:cViewPr>
  </p:outlin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r>
              <a:rPr lang="en-US" altLang="zh-CN" b="1" dirty="0" smtClean="0"/>
              <a:t>Probability of finding words based on query search</a:t>
            </a:r>
            <a:endParaRPr lang="zh-CN" altLang="en-US" b="1" dirty="0"/>
          </a:p>
        </c:rich>
      </c:tx>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zh-CN"/>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系列 1</c:v>
                </c:pt>
              </c:strCache>
            </c:strRef>
          </c:tx>
          <c:spPr>
            <a:solidFill>
              <a:schemeClr val="accent1"/>
            </a:solidFill>
            <a:ln>
              <a:noFill/>
            </a:ln>
            <a:effectLst/>
            <a:sp3d/>
          </c:spPr>
          <c:invertIfNegative val="0"/>
          <c:cat>
            <c:strRef>
              <c:f>Sheet1!$A$2:$A$7</c:f>
              <c:strCache>
                <c:ptCount val="6"/>
                <c:pt idx="0">
                  <c:v>word 1</c:v>
                </c:pt>
                <c:pt idx="1">
                  <c:v>word 2</c:v>
                </c:pt>
                <c:pt idx="2">
                  <c:v>word 3</c:v>
                </c:pt>
                <c:pt idx="3">
                  <c:v>word 4</c:v>
                </c:pt>
                <c:pt idx="4">
                  <c:v>word 5</c:v>
                </c:pt>
                <c:pt idx="5">
                  <c:v>word 6</c:v>
                </c:pt>
              </c:strCache>
            </c:strRef>
          </c:cat>
          <c:val>
            <c:numRef>
              <c:f>Sheet1!$B$2:$B$7</c:f>
              <c:numCache>
                <c:formatCode>General</c:formatCode>
                <c:ptCount val="6"/>
                <c:pt idx="0">
                  <c:v>0.3</c:v>
                </c:pt>
                <c:pt idx="1">
                  <c:v>0</c:v>
                </c:pt>
                <c:pt idx="2">
                  <c:v>0.5</c:v>
                </c:pt>
                <c:pt idx="3">
                  <c:v>0.9</c:v>
                </c:pt>
                <c:pt idx="4">
                  <c:v>0.89</c:v>
                </c:pt>
                <c:pt idx="5">
                  <c:v>0</c:v>
                </c:pt>
              </c:numCache>
            </c:numRef>
          </c:val>
          <c:extLst>
            <c:ext xmlns:c16="http://schemas.microsoft.com/office/drawing/2014/chart" uri="{C3380CC4-5D6E-409C-BE32-E72D297353CC}">
              <c16:uniqueId val="{00000000-C585-43E6-B62C-ACEDB0F93EA4}"/>
            </c:ext>
          </c:extLst>
        </c:ser>
        <c:ser>
          <c:idx val="1"/>
          <c:order val="1"/>
          <c:tx>
            <c:strRef>
              <c:f>Sheet1!$C$1</c:f>
              <c:strCache>
                <c:ptCount val="1"/>
                <c:pt idx="0">
                  <c:v>列1</c:v>
                </c:pt>
              </c:strCache>
            </c:strRef>
          </c:tx>
          <c:spPr>
            <a:solidFill>
              <a:schemeClr val="accent2"/>
            </a:solidFill>
            <a:ln>
              <a:noFill/>
            </a:ln>
            <a:effectLst/>
            <a:sp3d/>
          </c:spPr>
          <c:invertIfNegative val="0"/>
          <c:cat>
            <c:strRef>
              <c:f>Sheet1!$A$2:$A$7</c:f>
              <c:strCache>
                <c:ptCount val="6"/>
                <c:pt idx="0">
                  <c:v>word 1</c:v>
                </c:pt>
                <c:pt idx="1">
                  <c:v>word 2</c:v>
                </c:pt>
                <c:pt idx="2">
                  <c:v>word 3</c:v>
                </c:pt>
                <c:pt idx="3">
                  <c:v>word 4</c:v>
                </c:pt>
                <c:pt idx="4">
                  <c:v>word 5</c:v>
                </c:pt>
                <c:pt idx="5">
                  <c:v>word 6</c:v>
                </c:pt>
              </c:strCache>
            </c:strRef>
          </c:cat>
          <c:val>
            <c:numRef>
              <c:f>Sheet1!$C$2:$C$7</c:f>
              <c:numCache>
                <c:formatCode>General</c:formatCode>
                <c:ptCount val="6"/>
              </c:numCache>
            </c:numRef>
          </c:val>
          <c:extLst>
            <c:ext xmlns:c16="http://schemas.microsoft.com/office/drawing/2014/chart" uri="{C3380CC4-5D6E-409C-BE32-E72D297353CC}">
              <c16:uniqueId val="{00000001-C585-43E6-B62C-ACEDB0F93EA4}"/>
            </c:ext>
          </c:extLst>
        </c:ser>
        <c:ser>
          <c:idx val="2"/>
          <c:order val="2"/>
          <c:tx>
            <c:strRef>
              <c:f>Sheet1!$D$1</c:f>
              <c:strCache>
                <c:ptCount val="1"/>
                <c:pt idx="0">
                  <c:v>列2</c:v>
                </c:pt>
              </c:strCache>
            </c:strRef>
          </c:tx>
          <c:spPr>
            <a:solidFill>
              <a:schemeClr val="accent3"/>
            </a:solidFill>
            <a:ln>
              <a:noFill/>
            </a:ln>
            <a:effectLst/>
            <a:sp3d/>
          </c:spPr>
          <c:invertIfNegative val="0"/>
          <c:cat>
            <c:strRef>
              <c:f>Sheet1!$A$2:$A$7</c:f>
              <c:strCache>
                <c:ptCount val="6"/>
                <c:pt idx="0">
                  <c:v>word 1</c:v>
                </c:pt>
                <c:pt idx="1">
                  <c:v>word 2</c:v>
                </c:pt>
                <c:pt idx="2">
                  <c:v>word 3</c:v>
                </c:pt>
                <c:pt idx="3">
                  <c:v>word 4</c:v>
                </c:pt>
                <c:pt idx="4">
                  <c:v>word 5</c:v>
                </c:pt>
                <c:pt idx="5">
                  <c:v>word 6</c:v>
                </c:pt>
              </c:strCache>
            </c:strRef>
          </c:cat>
          <c:val>
            <c:numRef>
              <c:f>Sheet1!$D$2:$D$7</c:f>
              <c:numCache>
                <c:formatCode>General</c:formatCode>
                <c:ptCount val="6"/>
              </c:numCache>
            </c:numRef>
          </c:val>
          <c:extLst>
            <c:ext xmlns:c16="http://schemas.microsoft.com/office/drawing/2014/chart" uri="{C3380CC4-5D6E-409C-BE32-E72D297353CC}">
              <c16:uniqueId val="{00000002-C585-43E6-B62C-ACEDB0F93EA4}"/>
            </c:ext>
          </c:extLst>
        </c:ser>
        <c:dLbls>
          <c:showLegendKey val="0"/>
          <c:showVal val="0"/>
          <c:showCatName val="0"/>
          <c:showSerName val="0"/>
          <c:showPercent val="0"/>
          <c:showBubbleSize val="0"/>
        </c:dLbls>
        <c:gapWidth val="150"/>
        <c:shape val="box"/>
        <c:axId val="289917552"/>
        <c:axId val="289918112"/>
        <c:axId val="0"/>
      </c:bar3DChart>
      <c:catAx>
        <c:axId val="28991755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89918112"/>
        <c:crosses val="autoZero"/>
        <c:auto val="1"/>
        <c:lblAlgn val="ctr"/>
        <c:lblOffset val="100"/>
        <c:noMultiLvlLbl val="0"/>
      </c:catAx>
      <c:valAx>
        <c:axId val="289918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899175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r>
              <a:rPr lang="en-US" altLang="zh-CN" b="1" dirty="0" smtClean="0"/>
              <a:t>Probability of finding words based on query search</a:t>
            </a:r>
            <a:endParaRPr lang="zh-CN" altLang="en-US" b="1" dirty="0"/>
          </a:p>
        </c:rich>
      </c:tx>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zh-CN"/>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系列 1</c:v>
                </c:pt>
              </c:strCache>
            </c:strRef>
          </c:tx>
          <c:spPr>
            <a:solidFill>
              <a:schemeClr val="accent1"/>
            </a:solidFill>
            <a:ln>
              <a:noFill/>
            </a:ln>
            <a:effectLst/>
            <a:sp3d/>
          </c:spPr>
          <c:invertIfNegative val="0"/>
          <c:cat>
            <c:strRef>
              <c:f>Sheet1!$A$2:$A$7</c:f>
              <c:strCache>
                <c:ptCount val="6"/>
                <c:pt idx="0">
                  <c:v>word 1</c:v>
                </c:pt>
                <c:pt idx="1">
                  <c:v>word 2</c:v>
                </c:pt>
                <c:pt idx="2">
                  <c:v>word 3</c:v>
                </c:pt>
                <c:pt idx="3">
                  <c:v>word 4</c:v>
                </c:pt>
                <c:pt idx="4">
                  <c:v>word 5</c:v>
                </c:pt>
                <c:pt idx="5">
                  <c:v>word 6</c:v>
                </c:pt>
              </c:strCache>
            </c:strRef>
          </c:cat>
          <c:val>
            <c:numRef>
              <c:f>Sheet1!$B$2:$B$7</c:f>
              <c:numCache>
                <c:formatCode>General</c:formatCode>
                <c:ptCount val="6"/>
                <c:pt idx="0">
                  <c:v>0.3</c:v>
                </c:pt>
                <c:pt idx="1">
                  <c:v>0.1</c:v>
                </c:pt>
                <c:pt idx="2">
                  <c:v>0.5</c:v>
                </c:pt>
                <c:pt idx="3">
                  <c:v>0.85</c:v>
                </c:pt>
                <c:pt idx="4">
                  <c:v>0.8</c:v>
                </c:pt>
                <c:pt idx="5">
                  <c:v>0.1</c:v>
                </c:pt>
              </c:numCache>
            </c:numRef>
          </c:val>
          <c:extLst>
            <c:ext xmlns:c16="http://schemas.microsoft.com/office/drawing/2014/chart" uri="{C3380CC4-5D6E-409C-BE32-E72D297353CC}">
              <c16:uniqueId val="{00000000-BD3A-443E-9CC1-2CAB29E0EB3B}"/>
            </c:ext>
          </c:extLst>
        </c:ser>
        <c:ser>
          <c:idx val="1"/>
          <c:order val="1"/>
          <c:tx>
            <c:strRef>
              <c:f>Sheet1!$C$1</c:f>
              <c:strCache>
                <c:ptCount val="1"/>
                <c:pt idx="0">
                  <c:v>列1</c:v>
                </c:pt>
              </c:strCache>
            </c:strRef>
          </c:tx>
          <c:spPr>
            <a:solidFill>
              <a:schemeClr val="accent2"/>
            </a:solidFill>
            <a:ln>
              <a:noFill/>
            </a:ln>
            <a:effectLst/>
            <a:sp3d/>
          </c:spPr>
          <c:invertIfNegative val="0"/>
          <c:cat>
            <c:strRef>
              <c:f>Sheet1!$A$2:$A$7</c:f>
              <c:strCache>
                <c:ptCount val="6"/>
                <c:pt idx="0">
                  <c:v>word 1</c:v>
                </c:pt>
                <c:pt idx="1">
                  <c:v>word 2</c:v>
                </c:pt>
                <c:pt idx="2">
                  <c:v>word 3</c:v>
                </c:pt>
                <c:pt idx="3">
                  <c:v>word 4</c:v>
                </c:pt>
                <c:pt idx="4">
                  <c:v>word 5</c:v>
                </c:pt>
                <c:pt idx="5">
                  <c:v>word 6</c:v>
                </c:pt>
              </c:strCache>
            </c:strRef>
          </c:cat>
          <c:val>
            <c:numRef>
              <c:f>Sheet1!$C$2:$C$7</c:f>
              <c:numCache>
                <c:formatCode>General</c:formatCode>
                <c:ptCount val="6"/>
              </c:numCache>
            </c:numRef>
          </c:val>
          <c:extLst>
            <c:ext xmlns:c16="http://schemas.microsoft.com/office/drawing/2014/chart" uri="{C3380CC4-5D6E-409C-BE32-E72D297353CC}">
              <c16:uniqueId val="{00000001-BD3A-443E-9CC1-2CAB29E0EB3B}"/>
            </c:ext>
          </c:extLst>
        </c:ser>
        <c:ser>
          <c:idx val="2"/>
          <c:order val="2"/>
          <c:tx>
            <c:strRef>
              <c:f>Sheet1!$D$1</c:f>
              <c:strCache>
                <c:ptCount val="1"/>
                <c:pt idx="0">
                  <c:v>列2</c:v>
                </c:pt>
              </c:strCache>
            </c:strRef>
          </c:tx>
          <c:spPr>
            <a:solidFill>
              <a:schemeClr val="accent3"/>
            </a:solidFill>
            <a:ln>
              <a:noFill/>
            </a:ln>
            <a:effectLst/>
            <a:sp3d/>
          </c:spPr>
          <c:invertIfNegative val="0"/>
          <c:cat>
            <c:strRef>
              <c:f>Sheet1!$A$2:$A$7</c:f>
              <c:strCache>
                <c:ptCount val="6"/>
                <c:pt idx="0">
                  <c:v>word 1</c:v>
                </c:pt>
                <c:pt idx="1">
                  <c:v>word 2</c:v>
                </c:pt>
                <c:pt idx="2">
                  <c:v>word 3</c:v>
                </c:pt>
                <c:pt idx="3">
                  <c:v>word 4</c:v>
                </c:pt>
                <c:pt idx="4">
                  <c:v>word 5</c:v>
                </c:pt>
                <c:pt idx="5">
                  <c:v>word 6</c:v>
                </c:pt>
              </c:strCache>
            </c:strRef>
          </c:cat>
          <c:val>
            <c:numRef>
              <c:f>Sheet1!$D$2:$D$7</c:f>
              <c:numCache>
                <c:formatCode>General</c:formatCode>
                <c:ptCount val="6"/>
              </c:numCache>
            </c:numRef>
          </c:val>
          <c:extLst>
            <c:ext xmlns:c16="http://schemas.microsoft.com/office/drawing/2014/chart" uri="{C3380CC4-5D6E-409C-BE32-E72D297353CC}">
              <c16:uniqueId val="{00000002-BD3A-443E-9CC1-2CAB29E0EB3B}"/>
            </c:ext>
          </c:extLst>
        </c:ser>
        <c:dLbls>
          <c:showLegendKey val="0"/>
          <c:showVal val="0"/>
          <c:showCatName val="0"/>
          <c:showSerName val="0"/>
          <c:showPercent val="0"/>
          <c:showBubbleSize val="0"/>
        </c:dLbls>
        <c:gapWidth val="150"/>
        <c:shape val="box"/>
        <c:axId val="293400688"/>
        <c:axId val="293401248"/>
        <c:axId val="0"/>
      </c:bar3DChart>
      <c:catAx>
        <c:axId val="2934006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93401248"/>
        <c:crosses val="autoZero"/>
        <c:auto val="1"/>
        <c:lblAlgn val="ctr"/>
        <c:lblOffset val="100"/>
        <c:noMultiLvlLbl val="0"/>
      </c:catAx>
      <c:valAx>
        <c:axId val="293401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934006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r>
              <a:rPr lang="en-US" altLang="zh-CN" b="1" dirty="0" smtClean="0"/>
              <a:t>Similarity between query and document words</a:t>
            </a:r>
            <a:endParaRPr lang="zh-CN" altLang="en-US" b="1" dirty="0"/>
          </a:p>
        </c:rich>
      </c:tx>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zh-CN"/>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系列 1</c:v>
                </c:pt>
              </c:strCache>
            </c:strRef>
          </c:tx>
          <c:spPr>
            <a:solidFill>
              <a:schemeClr val="accent1"/>
            </a:solidFill>
            <a:ln>
              <a:noFill/>
            </a:ln>
            <a:effectLst/>
            <a:sp3d/>
          </c:spPr>
          <c:invertIfNegative val="0"/>
          <c:cat>
            <c:strRef>
              <c:f>Sheet1!$A$2:$A$7</c:f>
              <c:strCache>
                <c:ptCount val="6"/>
                <c:pt idx="0">
                  <c:v>word 1</c:v>
                </c:pt>
                <c:pt idx="1">
                  <c:v>word 2</c:v>
                </c:pt>
                <c:pt idx="2">
                  <c:v>word 3</c:v>
                </c:pt>
                <c:pt idx="3">
                  <c:v>word 4</c:v>
                </c:pt>
                <c:pt idx="4">
                  <c:v>word 5</c:v>
                </c:pt>
                <c:pt idx="5">
                  <c:v>word 6</c:v>
                </c:pt>
              </c:strCache>
            </c:strRef>
          </c:cat>
          <c:val>
            <c:numRef>
              <c:f>Sheet1!$B$2:$B$7</c:f>
              <c:numCache>
                <c:formatCode>General</c:formatCode>
                <c:ptCount val="6"/>
                <c:pt idx="0">
                  <c:v>0.3</c:v>
                </c:pt>
                <c:pt idx="1">
                  <c:v>0</c:v>
                </c:pt>
                <c:pt idx="2">
                  <c:v>0.5</c:v>
                </c:pt>
                <c:pt idx="3">
                  <c:v>0.9</c:v>
                </c:pt>
                <c:pt idx="4">
                  <c:v>0.89</c:v>
                </c:pt>
                <c:pt idx="5">
                  <c:v>0</c:v>
                </c:pt>
              </c:numCache>
            </c:numRef>
          </c:val>
          <c:extLst>
            <c:ext xmlns:c16="http://schemas.microsoft.com/office/drawing/2014/chart" uri="{C3380CC4-5D6E-409C-BE32-E72D297353CC}">
              <c16:uniqueId val="{00000000-47D2-45C6-89C3-9B64AED2F15E}"/>
            </c:ext>
          </c:extLst>
        </c:ser>
        <c:ser>
          <c:idx val="1"/>
          <c:order val="1"/>
          <c:tx>
            <c:strRef>
              <c:f>Sheet1!$C$1</c:f>
              <c:strCache>
                <c:ptCount val="1"/>
                <c:pt idx="0">
                  <c:v>列1</c:v>
                </c:pt>
              </c:strCache>
            </c:strRef>
          </c:tx>
          <c:spPr>
            <a:solidFill>
              <a:schemeClr val="accent2"/>
            </a:solidFill>
            <a:ln>
              <a:noFill/>
            </a:ln>
            <a:effectLst/>
            <a:sp3d/>
          </c:spPr>
          <c:invertIfNegative val="0"/>
          <c:cat>
            <c:strRef>
              <c:f>Sheet1!$A$2:$A$7</c:f>
              <c:strCache>
                <c:ptCount val="6"/>
                <c:pt idx="0">
                  <c:v>word 1</c:v>
                </c:pt>
                <c:pt idx="1">
                  <c:v>word 2</c:v>
                </c:pt>
                <c:pt idx="2">
                  <c:v>word 3</c:v>
                </c:pt>
                <c:pt idx="3">
                  <c:v>word 4</c:v>
                </c:pt>
                <c:pt idx="4">
                  <c:v>word 5</c:v>
                </c:pt>
                <c:pt idx="5">
                  <c:v>word 6</c:v>
                </c:pt>
              </c:strCache>
            </c:strRef>
          </c:cat>
          <c:val>
            <c:numRef>
              <c:f>Sheet1!$C$2:$C$7</c:f>
              <c:numCache>
                <c:formatCode>General</c:formatCode>
                <c:ptCount val="6"/>
              </c:numCache>
            </c:numRef>
          </c:val>
          <c:extLst>
            <c:ext xmlns:c16="http://schemas.microsoft.com/office/drawing/2014/chart" uri="{C3380CC4-5D6E-409C-BE32-E72D297353CC}">
              <c16:uniqueId val="{00000001-47D2-45C6-89C3-9B64AED2F15E}"/>
            </c:ext>
          </c:extLst>
        </c:ser>
        <c:ser>
          <c:idx val="2"/>
          <c:order val="2"/>
          <c:tx>
            <c:strRef>
              <c:f>Sheet1!$D$1</c:f>
              <c:strCache>
                <c:ptCount val="1"/>
                <c:pt idx="0">
                  <c:v>列2</c:v>
                </c:pt>
              </c:strCache>
            </c:strRef>
          </c:tx>
          <c:spPr>
            <a:solidFill>
              <a:schemeClr val="accent3"/>
            </a:solidFill>
            <a:ln>
              <a:noFill/>
            </a:ln>
            <a:effectLst/>
            <a:sp3d/>
          </c:spPr>
          <c:invertIfNegative val="0"/>
          <c:cat>
            <c:strRef>
              <c:f>Sheet1!$A$2:$A$7</c:f>
              <c:strCache>
                <c:ptCount val="6"/>
                <c:pt idx="0">
                  <c:v>word 1</c:v>
                </c:pt>
                <c:pt idx="1">
                  <c:v>word 2</c:v>
                </c:pt>
                <c:pt idx="2">
                  <c:v>word 3</c:v>
                </c:pt>
                <c:pt idx="3">
                  <c:v>word 4</c:v>
                </c:pt>
                <c:pt idx="4">
                  <c:v>word 5</c:v>
                </c:pt>
                <c:pt idx="5">
                  <c:v>word 6</c:v>
                </c:pt>
              </c:strCache>
            </c:strRef>
          </c:cat>
          <c:val>
            <c:numRef>
              <c:f>Sheet1!$D$2:$D$7</c:f>
              <c:numCache>
                <c:formatCode>General</c:formatCode>
                <c:ptCount val="6"/>
              </c:numCache>
            </c:numRef>
          </c:val>
          <c:extLst>
            <c:ext xmlns:c16="http://schemas.microsoft.com/office/drawing/2014/chart" uri="{C3380CC4-5D6E-409C-BE32-E72D297353CC}">
              <c16:uniqueId val="{00000002-47D2-45C6-89C3-9B64AED2F15E}"/>
            </c:ext>
          </c:extLst>
        </c:ser>
        <c:dLbls>
          <c:showLegendKey val="0"/>
          <c:showVal val="0"/>
          <c:showCatName val="0"/>
          <c:showSerName val="0"/>
          <c:showPercent val="0"/>
          <c:showBubbleSize val="0"/>
        </c:dLbls>
        <c:gapWidth val="150"/>
        <c:shape val="box"/>
        <c:axId val="431739888"/>
        <c:axId val="431735408"/>
        <c:axId val="0"/>
      </c:bar3DChart>
      <c:catAx>
        <c:axId val="4317398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31735408"/>
        <c:crosses val="autoZero"/>
        <c:auto val="1"/>
        <c:lblAlgn val="ctr"/>
        <c:lblOffset val="100"/>
        <c:noMultiLvlLbl val="0"/>
      </c:catAx>
      <c:valAx>
        <c:axId val="431735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317398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r>
              <a:rPr lang="en-US" altLang="zh-CN" sz="1800" b="1" i="0" baseline="0" dirty="0" smtClean="0">
                <a:effectLst/>
              </a:rPr>
              <a:t>Similarity between query and document words</a:t>
            </a:r>
            <a:endParaRPr lang="zh-CN" altLang="zh-CN" b="1" dirty="0">
              <a:effectLst/>
            </a:endParaRPr>
          </a:p>
        </c:rich>
      </c:tx>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zh-CN"/>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系列 1</c:v>
                </c:pt>
              </c:strCache>
            </c:strRef>
          </c:tx>
          <c:spPr>
            <a:solidFill>
              <a:schemeClr val="accent1"/>
            </a:solidFill>
            <a:ln>
              <a:noFill/>
            </a:ln>
            <a:effectLst/>
            <a:sp3d/>
          </c:spPr>
          <c:invertIfNegative val="0"/>
          <c:cat>
            <c:strRef>
              <c:f>Sheet1!$A$2:$A$7</c:f>
              <c:strCache>
                <c:ptCount val="6"/>
                <c:pt idx="0">
                  <c:v>word 1</c:v>
                </c:pt>
                <c:pt idx="1">
                  <c:v>word 2</c:v>
                </c:pt>
                <c:pt idx="2">
                  <c:v>word 3</c:v>
                </c:pt>
                <c:pt idx="3">
                  <c:v>word 4</c:v>
                </c:pt>
                <c:pt idx="4">
                  <c:v>word 5</c:v>
                </c:pt>
                <c:pt idx="5">
                  <c:v>word 6</c:v>
                </c:pt>
              </c:strCache>
            </c:strRef>
          </c:cat>
          <c:val>
            <c:numRef>
              <c:f>Sheet1!$B$2:$B$7</c:f>
              <c:numCache>
                <c:formatCode>General</c:formatCode>
                <c:ptCount val="6"/>
                <c:pt idx="0">
                  <c:v>0.3</c:v>
                </c:pt>
                <c:pt idx="1">
                  <c:v>0.1</c:v>
                </c:pt>
                <c:pt idx="2">
                  <c:v>0.5</c:v>
                </c:pt>
                <c:pt idx="3">
                  <c:v>0.85</c:v>
                </c:pt>
                <c:pt idx="4">
                  <c:v>0.8</c:v>
                </c:pt>
                <c:pt idx="5">
                  <c:v>0.1</c:v>
                </c:pt>
              </c:numCache>
            </c:numRef>
          </c:val>
          <c:extLst>
            <c:ext xmlns:c16="http://schemas.microsoft.com/office/drawing/2014/chart" uri="{C3380CC4-5D6E-409C-BE32-E72D297353CC}">
              <c16:uniqueId val="{00000000-A7F8-492F-808A-47D532B5481C}"/>
            </c:ext>
          </c:extLst>
        </c:ser>
        <c:ser>
          <c:idx val="1"/>
          <c:order val="1"/>
          <c:tx>
            <c:strRef>
              <c:f>Sheet1!$C$1</c:f>
              <c:strCache>
                <c:ptCount val="1"/>
                <c:pt idx="0">
                  <c:v>列1</c:v>
                </c:pt>
              </c:strCache>
            </c:strRef>
          </c:tx>
          <c:spPr>
            <a:solidFill>
              <a:schemeClr val="accent2"/>
            </a:solidFill>
            <a:ln>
              <a:noFill/>
            </a:ln>
            <a:effectLst/>
            <a:sp3d/>
          </c:spPr>
          <c:invertIfNegative val="0"/>
          <c:cat>
            <c:strRef>
              <c:f>Sheet1!$A$2:$A$7</c:f>
              <c:strCache>
                <c:ptCount val="6"/>
                <c:pt idx="0">
                  <c:v>word 1</c:v>
                </c:pt>
                <c:pt idx="1">
                  <c:v>word 2</c:v>
                </c:pt>
                <c:pt idx="2">
                  <c:v>word 3</c:v>
                </c:pt>
                <c:pt idx="3">
                  <c:v>word 4</c:v>
                </c:pt>
                <c:pt idx="4">
                  <c:v>word 5</c:v>
                </c:pt>
                <c:pt idx="5">
                  <c:v>word 6</c:v>
                </c:pt>
              </c:strCache>
            </c:strRef>
          </c:cat>
          <c:val>
            <c:numRef>
              <c:f>Sheet1!$C$2:$C$7</c:f>
              <c:numCache>
                <c:formatCode>General</c:formatCode>
                <c:ptCount val="6"/>
              </c:numCache>
            </c:numRef>
          </c:val>
          <c:extLst>
            <c:ext xmlns:c16="http://schemas.microsoft.com/office/drawing/2014/chart" uri="{C3380CC4-5D6E-409C-BE32-E72D297353CC}">
              <c16:uniqueId val="{00000001-A7F8-492F-808A-47D532B5481C}"/>
            </c:ext>
          </c:extLst>
        </c:ser>
        <c:ser>
          <c:idx val="2"/>
          <c:order val="2"/>
          <c:tx>
            <c:strRef>
              <c:f>Sheet1!$D$1</c:f>
              <c:strCache>
                <c:ptCount val="1"/>
                <c:pt idx="0">
                  <c:v>列2</c:v>
                </c:pt>
              </c:strCache>
            </c:strRef>
          </c:tx>
          <c:spPr>
            <a:solidFill>
              <a:schemeClr val="accent3"/>
            </a:solidFill>
            <a:ln>
              <a:noFill/>
            </a:ln>
            <a:effectLst/>
            <a:sp3d/>
          </c:spPr>
          <c:invertIfNegative val="0"/>
          <c:cat>
            <c:strRef>
              <c:f>Sheet1!$A$2:$A$7</c:f>
              <c:strCache>
                <c:ptCount val="6"/>
                <c:pt idx="0">
                  <c:v>word 1</c:v>
                </c:pt>
                <c:pt idx="1">
                  <c:v>word 2</c:v>
                </c:pt>
                <c:pt idx="2">
                  <c:v>word 3</c:v>
                </c:pt>
                <c:pt idx="3">
                  <c:v>word 4</c:v>
                </c:pt>
                <c:pt idx="4">
                  <c:v>word 5</c:v>
                </c:pt>
                <c:pt idx="5">
                  <c:v>word 6</c:v>
                </c:pt>
              </c:strCache>
            </c:strRef>
          </c:cat>
          <c:val>
            <c:numRef>
              <c:f>Sheet1!$D$2:$D$7</c:f>
              <c:numCache>
                <c:formatCode>General</c:formatCode>
                <c:ptCount val="6"/>
              </c:numCache>
            </c:numRef>
          </c:val>
          <c:extLst>
            <c:ext xmlns:c16="http://schemas.microsoft.com/office/drawing/2014/chart" uri="{C3380CC4-5D6E-409C-BE32-E72D297353CC}">
              <c16:uniqueId val="{00000002-A7F8-492F-808A-47D532B5481C}"/>
            </c:ext>
          </c:extLst>
        </c:ser>
        <c:dLbls>
          <c:showLegendKey val="0"/>
          <c:showVal val="0"/>
          <c:showCatName val="0"/>
          <c:showSerName val="0"/>
          <c:showPercent val="0"/>
          <c:showBubbleSize val="0"/>
        </c:dLbls>
        <c:gapWidth val="150"/>
        <c:shape val="box"/>
        <c:axId val="436026304"/>
        <c:axId val="436026864"/>
        <c:axId val="0"/>
      </c:bar3DChart>
      <c:catAx>
        <c:axId val="43602630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36026864"/>
        <c:crosses val="autoZero"/>
        <c:auto val="1"/>
        <c:lblAlgn val="ctr"/>
        <c:lblOffset val="100"/>
        <c:noMultiLvlLbl val="0"/>
      </c:catAx>
      <c:valAx>
        <c:axId val="436026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360263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8-09-25T00:06:45.122" idx="1">
    <p:pos x="10" y="1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9-25T00:06:45.122" idx="1">
    <p:pos x="10" y="10"/>
    <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14675" cy="47307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071939" y="1"/>
            <a:ext cx="3114675" cy="473075"/>
          </a:xfrm>
          <a:prstGeom prst="rect">
            <a:avLst/>
          </a:prstGeom>
        </p:spPr>
        <p:txBody>
          <a:bodyPr vert="horz" lIns="91430" tIns="45715" rIns="91430" bIns="45715" rtlCol="0"/>
          <a:lstStyle>
            <a:lvl1pPr algn="r">
              <a:defRPr sz="1200"/>
            </a:lvl1pPr>
          </a:lstStyle>
          <a:p>
            <a:fld id="{569F994D-8196-408A-B258-21C55022FF2C}" type="datetimeFigureOut">
              <a:rPr lang="en-US" smtClean="0"/>
              <a:pPr/>
              <a:t>9/27/2018</a:t>
            </a:fld>
            <a:endParaRPr lang="en-US"/>
          </a:p>
        </p:txBody>
      </p:sp>
      <p:sp>
        <p:nvSpPr>
          <p:cNvPr id="4" name="Footer Placeholder 3"/>
          <p:cNvSpPr>
            <a:spLocks noGrp="1"/>
          </p:cNvSpPr>
          <p:nvPr>
            <p:ph type="ftr" sz="quarter" idx="2"/>
          </p:nvPr>
        </p:nvSpPr>
        <p:spPr>
          <a:xfrm>
            <a:off x="0" y="8974139"/>
            <a:ext cx="3114675" cy="47307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071939" y="8974139"/>
            <a:ext cx="3114675" cy="473075"/>
          </a:xfrm>
          <a:prstGeom prst="rect">
            <a:avLst/>
          </a:prstGeom>
        </p:spPr>
        <p:txBody>
          <a:bodyPr vert="horz" lIns="91430" tIns="45715" rIns="91430" bIns="45715" rtlCol="0" anchor="b"/>
          <a:lstStyle>
            <a:lvl1pPr algn="r">
              <a:defRPr sz="1200"/>
            </a:lvl1pPr>
          </a:lstStyle>
          <a:p>
            <a:fld id="{4AEE8CE4-6662-43F9-92B1-171BB081F133}" type="slidenum">
              <a:rPr lang="en-US" smtClean="0"/>
              <a:pPr/>
              <a:t>‹#›</a:t>
            </a:fld>
            <a:endParaRPr lang="en-US"/>
          </a:p>
        </p:txBody>
      </p:sp>
    </p:spTree>
    <p:extLst>
      <p:ext uri="{BB962C8B-B14F-4D97-AF65-F5344CB8AC3E}">
        <p14:creationId xmlns:p14="http://schemas.microsoft.com/office/powerpoint/2010/main" val="607905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14887" cy="472440"/>
          </a:xfrm>
          <a:prstGeom prst="rect">
            <a:avLst/>
          </a:prstGeom>
        </p:spPr>
        <p:txBody>
          <a:bodyPr vert="horz" lIns="95051" tIns="47526" rIns="95051" bIns="47526" rtlCol="0"/>
          <a:lstStyle>
            <a:lvl1pPr algn="l">
              <a:defRPr sz="1200"/>
            </a:lvl1pPr>
          </a:lstStyle>
          <a:p>
            <a:endParaRPr lang="en-US"/>
          </a:p>
        </p:txBody>
      </p:sp>
      <p:sp>
        <p:nvSpPr>
          <p:cNvPr id="3" name="Date Placeholder 2"/>
          <p:cNvSpPr>
            <a:spLocks noGrp="1"/>
          </p:cNvSpPr>
          <p:nvPr>
            <p:ph type="dt" idx="1"/>
          </p:nvPr>
        </p:nvSpPr>
        <p:spPr>
          <a:xfrm>
            <a:off x="4071650" y="0"/>
            <a:ext cx="3114887" cy="472440"/>
          </a:xfrm>
          <a:prstGeom prst="rect">
            <a:avLst/>
          </a:prstGeom>
        </p:spPr>
        <p:txBody>
          <a:bodyPr vert="horz" lIns="95051" tIns="47526" rIns="95051" bIns="47526" rtlCol="0"/>
          <a:lstStyle>
            <a:lvl1pPr algn="r">
              <a:defRPr sz="1200"/>
            </a:lvl1pPr>
          </a:lstStyle>
          <a:p>
            <a:fld id="{83C645BF-D6A7-42AB-937C-D2B4D5F1FD70}" type="datetimeFigureOut">
              <a:rPr lang="en-US" smtClean="0"/>
              <a:pPr/>
              <a:t>9/27/2018</a:t>
            </a:fld>
            <a:endParaRPr lang="en-US"/>
          </a:p>
        </p:txBody>
      </p:sp>
      <p:sp>
        <p:nvSpPr>
          <p:cNvPr id="4" name="Slide Image Placeholder 3"/>
          <p:cNvSpPr>
            <a:spLocks noGrp="1" noRot="1" noChangeAspect="1"/>
          </p:cNvSpPr>
          <p:nvPr>
            <p:ph type="sldImg" idx="2"/>
          </p:nvPr>
        </p:nvSpPr>
        <p:spPr>
          <a:xfrm>
            <a:off x="1231900" y="708025"/>
            <a:ext cx="4724400" cy="3543300"/>
          </a:xfrm>
          <a:prstGeom prst="rect">
            <a:avLst/>
          </a:prstGeom>
          <a:noFill/>
          <a:ln w="12700">
            <a:solidFill>
              <a:prstClr val="black"/>
            </a:solidFill>
          </a:ln>
        </p:spPr>
        <p:txBody>
          <a:bodyPr vert="horz" lIns="95051" tIns="47526" rIns="95051" bIns="47526" rtlCol="0" anchor="ctr"/>
          <a:lstStyle/>
          <a:p>
            <a:endParaRPr lang="en-US"/>
          </a:p>
        </p:txBody>
      </p:sp>
      <p:sp>
        <p:nvSpPr>
          <p:cNvPr id="5" name="Notes Placeholder 4"/>
          <p:cNvSpPr>
            <a:spLocks noGrp="1"/>
          </p:cNvSpPr>
          <p:nvPr>
            <p:ph type="body" sz="quarter" idx="3"/>
          </p:nvPr>
        </p:nvSpPr>
        <p:spPr>
          <a:xfrm>
            <a:off x="718820" y="4488180"/>
            <a:ext cx="5750560" cy="4251960"/>
          </a:xfrm>
          <a:prstGeom prst="rect">
            <a:avLst/>
          </a:prstGeom>
        </p:spPr>
        <p:txBody>
          <a:bodyPr vert="horz" lIns="95051" tIns="47526" rIns="95051" bIns="475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974720"/>
            <a:ext cx="3114887" cy="472440"/>
          </a:xfrm>
          <a:prstGeom prst="rect">
            <a:avLst/>
          </a:prstGeom>
        </p:spPr>
        <p:txBody>
          <a:bodyPr vert="horz" lIns="95051" tIns="47526" rIns="95051" bIns="47526" rtlCol="0" anchor="b"/>
          <a:lstStyle>
            <a:lvl1pPr algn="l">
              <a:defRPr sz="1200"/>
            </a:lvl1pPr>
          </a:lstStyle>
          <a:p>
            <a:endParaRPr lang="en-US"/>
          </a:p>
        </p:txBody>
      </p:sp>
      <p:sp>
        <p:nvSpPr>
          <p:cNvPr id="7" name="Slide Number Placeholder 6"/>
          <p:cNvSpPr>
            <a:spLocks noGrp="1"/>
          </p:cNvSpPr>
          <p:nvPr>
            <p:ph type="sldNum" sz="quarter" idx="5"/>
          </p:nvPr>
        </p:nvSpPr>
        <p:spPr>
          <a:xfrm>
            <a:off x="4071650" y="8974720"/>
            <a:ext cx="3114887" cy="472440"/>
          </a:xfrm>
          <a:prstGeom prst="rect">
            <a:avLst/>
          </a:prstGeom>
        </p:spPr>
        <p:txBody>
          <a:bodyPr vert="horz" lIns="95051" tIns="47526" rIns="95051" bIns="47526" rtlCol="0" anchor="b"/>
          <a:lstStyle>
            <a:lvl1pPr algn="r">
              <a:defRPr sz="1200"/>
            </a:lvl1pPr>
          </a:lstStyle>
          <a:p>
            <a:fld id="{349A07B9-D2BD-4FF7-8683-1AC6B3F72C49}" type="slidenum">
              <a:rPr lang="en-US" smtClean="0"/>
              <a:pPr/>
              <a:t>‹#›</a:t>
            </a:fld>
            <a:endParaRPr lang="en-US"/>
          </a:p>
        </p:txBody>
      </p:sp>
    </p:spTree>
    <p:extLst>
      <p:ext uri="{BB962C8B-B14F-4D97-AF65-F5344CB8AC3E}">
        <p14:creationId xmlns:p14="http://schemas.microsoft.com/office/powerpoint/2010/main" val="2264814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大家好，我叫杨州，</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我现在讲的是基于文本检索的深度匹配模型</a:t>
            </a:r>
            <a:r>
              <a:rPr lang="en-US" altLang="zh-CN" dirty="0" smtClean="0"/>
              <a:t>DTMM</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首先讲下任务</a:t>
            </a:r>
            <a:r>
              <a:rPr lang="zh-CN" altLang="en-US" b="0" dirty="0" smtClean="0"/>
              <a:t>，</a:t>
            </a:r>
            <a:r>
              <a:rPr lang="zh-CN" altLang="en-US" dirty="0" smtClean="0"/>
              <a:t>给出一个</a:t>
            </a:r>
            <a:r>
              <a:rPr lang="en-US" altLang="zh-CN" dirty="0" smtClean="0"/>
              <a:t>query</a:t>
            </a:r>
            <a:r>
              <a:rPr lang="zh-CN" altLang="en-US" dirty="0" smtClean="0"/>
              <a:t>，一堆待排序的</a:t>
            </a:r>
            <a:r>
              <a:rPr lang="en-US" altLang="zh-CN" dirty="0" err="1" smtClean="0"/>
              <a:t>doccument</a:t>
            </a:r>
            <a:r>
              <a:rPr lang="zh-CN" altLang="en-US" dirty="0" smtClean="0"/>
              <a:t>，数据输入模型，模型判断出</a:t>
            </a:r>
            <a:r>
              <a:rPr lang="en-US" altLang="zh-CN" dirty="0" smtClean="0"/>
              <a:t>document</a:t>
            </a:r>
            <a:r>
              <a:rPr lang="zh-CN" altLang="en-US" dirty="0" smtClean="0"/>
              <a:t>是否相关，模型对</a:t>
            </a:r>
            <a:r>
              <a:rPr lang="en-US" altLang="zh-CN" dirty="0" smtClean="0"/>
              <a:t>document</a:t>
            </a:r>
            <a:r>
              <a:rPr lang="zh-CN" altLang="en-US" dirty="0" smtClean="0"/>
              <a:t>按照相关度从高到低排序</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我们的模型主要是缓解</a:t>
            </a:r>
            <a:r>
              <a:rPr lang="en-US" altLang="zh-CN" dirty="0" smtClean="0"/>
              <a:t>mismatch</a:t>
            </a:r>
            <a:r>
              <a:rPr lang="zh-CN" altLang="en-US" dirty="0" smtClean="0"/>
              <a:t>问题</a:t>
            </a:r>
            <a:endParaRPr lang="en-US" altLang="zh-CN" dirty="0" smtClean="0"/>
          </a:p>
        </p:txBody>
      </p:sp>
      <p:sp>
        <p:nvSpPr>
          <p:cNvPr id="4" name="灯片编号占位符 3"/>
          <p:cNvSpPr>
            <a:spLocks noGrp="1"/>
          </p:cNvSpPr>
          <p:nvPr>
            <p:ph type="sldNum" sz="quarter" idx="10"/>
          </p:nvPr>
        </p:nvSpPr>
        <p:spPr/>
        <p:txBody>
          <a:bodyPr/>
          <a:lstStyle/>
          <a:p>
            <a:fld id="{349A07B9-D2BD-4FF7-8683-1AC6B3F72C49}" type="slidenum">
              <a:rPr lang="en-US" smtClean="0"/>
              <a:pPr/>
              <a:t>1</a:t>
            </a:fld>
            <a:endParaRPr lang="en-US"/>
          </a:p>
        </p:txBody>
      </p:sp>
    </p:spTree>
    <p:extLst>
      <p:ext uri="{BB962C8B-B14F-4D97-AF65-F5344CB8AC3E}">
        <p14:creationId xmlns:p14="http://schemas.microsoft.com/office/powerpoint/2010/main" val="940584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0" baseline="0" dirty="0" smtClean="0"/>
              <a:t>第二个问题：我们怎么样去除噪音呢？</a:t>
            </a:r>
            <a:endParaRPr lang="en-US" altLang="zh-CN" b="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b="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0" baseline="0" dirty="0" smtClean="0"/>
              <a:t>考虑到数据集中的特征数量不一样，我们会针对不同的数据集去除不同数量的噪音。</a:t>
            </a:r>
            <a:r>
              <a:rPr lang="en-US" altLang="zh-CN" b="0" baseline="0" dirty="0" smtClean="0"/>
              <a:t> </a:t>
            </a:r>
            <a:r>
              <a:rPr lang="zh-CN" altLang="en-US" b="0" baseline="0" dirty="0" smtClean="0"/>
              <a:t>我们将词的相似度由强到弱排序，取前</a:t>
            </a:r>
            <a:r>
              <a:rPr lang="en-US" altLang="zh-CN" b="0" baseline="0" dirty="0" smtClean="0"/>
              <a:t>k</a:t>
            </a:r>
            <a:r>
              <a:rPr lang="zh-CN" altLang="en-US" b="0" baseline="0" dirty="0" smtClean="0"/>
              <a:t>个最优信号量输入模型。这里的</a:t>
            </a:r>
            <a:r>
              <a:rPr lang="en-US" altLang="zh-CN" b="0" baseline="0" dirty="0" smtClean="0"/>
              <a:t>k</a:t>
            </a:r>
            <a:r>
              <a:rPr lang="zh-CN" altLang="en-US" b="0" baseline="0" dirty="0" smtClean="0"/>
              <a:t>是一个超参数。</a:t>
            </a:r>
            <a:endParaRPr lang="en-US" b="0" baseline="0" dirty="0" smtClean="0"/>
          </a:p>
        </p:txBody>
      </p:sp>
      <p:sp>
        <p:nvSpPr>
          <p:cNvPr id="4" name="Slide Number Placeholder 3"/>
          <p:cNvSpPr>
            <a:spLocks noGrp="1"/>
          </p:cNvSpPr>
          <p:nvPr>
            <p:ph type="sldNum" sz="quarter" idx="10"/>
          </p:nvPr>
        </p:nvSpPr>
        <p:spPr/>
        <p:txBody>
          <a:bodyPr/>
          <a:lstStyle/>
          <a:p>
            <a:fld id="{349A07B9-D2BD-4FF7-8683-1AC6B3F72C49}" type="slidenum">
              <a:rPr lang="en-US" smtClean="0"/>
              <a:pPr/>
              <a:t>15</a:t>
            </a:fld>
            <a:endParaRPr lang="en-US"/>
          </a:p>
        </p:txBody>
      </p:sp>
    </p:spTree>
    <p:extLst>
      <p:ext uri="{BB962C8B-B14F-4D97-AF65-F5344CB8AC3E}">
        <p14:creationId xmlns:p14="http://schemas.microsoft.com/office/powerpoint/2010/main" val="289474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0" baseline="0" dirty="0" smtClean="0"/>
              <a:t>解决了以上两个问题后，我们开始提出我们的模型</a:t>
            </a:r>
            <a:r>
              <a:rPr lang="en-US" altLang="zh-CN" b="0" baseline="0" dirty="0" smtClean="0"/>
              <a:t>DTMM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b="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0" baseline="0" dirty="0" smtClean="0"/>
              <a:t>模型分三层，分别是构建交互矩阵，</a:t>
            </a:r>
            <a:r>
              <a:rPr lang="en-US" altLang="zh-CN" b="0" baseline="0" dirty="0" smtClean="0"/>
              <a:t>k-max pooling </a:t>
            </a:r>
            <a:r>
              <a:rPr lang="zh-CN" altLang="en-US" b="0" baseline="0" dirty="0" smtClean="0"/>
              <a:t>取前</a:t>
            </a:r>
            <a:r>
              <a:rPr lang="en-US" altLang="zh-CN" b="0" baseline="0" dirty="0" smtClean="0"/>
              <a:t>k</a:t>
            </a:r>
            <a:r>
              <a:rPr lang="zh-CN" altLang="en-US" b="0" baseline="0" dirty="0" smtClean="0"/>
              <a:t>个最强的信号量输入模型，全连接层，将过滤后的交互矩阵计算出最终的匹配得分</a:t>
            </a:r>
            <a:endParaRPr lang="en-US" altLang="zh-CN" b="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0" baseline="0" dirty="0" smtClean="0"/>
              <a:t>第一层，构建交互矩阵：</a:t>
            </a:r>
            <a:endParaRPr lang="en-US" altLang="zh-CN" b="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0" baseline="0" dirty="0" smtClean="0"/>
              <a:t>首先我们说下模型的输入，它有两个部分，</a:t>
            </a:r>
            <a:r>
              <a:rPr lang="en-US" altLang="zh-CN" b="0" baseline="0" dirty="0" smtClean="0"/>
              <a:t>query</a:t>
            </a:r>
            <a:r>
              <a:rPr lang="zh-CN" altLang="en-US" b="0" baseline="0" dirty="0" smtClean="0"/>
              <a:t>和</a:t>
            </a:r>
            <a:r>
              <a:rPr lang="en-US" altLang="zh-CN" b="0" baseline="0" dirty="0" smtClean="0"/>
              <a:t>document</a:t>
            </a: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0" baseline="0" dirty="0" smtClean="0"/>
              <a:t>我们先看图的左下部分，如果我们有</a:t>
            </a:r>
            <a:r>
              <a:rPr lang="en-US" altLang="zh-CN" b="0" baseline="0" dirty="0" smtClean="0"/>
              <a:t>3</a:t>
            </a:r>
            <a:r>
              <a:rPr lang="zh-CN" altLang="en-US" b="0" baseline="0" dirty="0" smtClean="0"/>
              <a:t>个</a:t>
            </a:r>
            <a:r>
              <a:rPr lang="en-US" altLang="zh-CN" b="0" baseline="0" dirty="0" smtClean="0"/>
              <a:t>query</a:t>
            </a:r>
            <a:r>
              <a:rPr lang="zh-CN" altLang="en-US" b="0" baseline="0" dirty="0" smtClean="0"/>
              <a:t>词，</a:t>
            </a:r>
            <a:r>
              <a:rPr lang="en-US" altLang="zh-CN" b="0" baseline="0" dirty="0" smtClean="0"/>
              <a:t>5</a:t>
            </a:r>
            <a:r>
              <a:rPr lang="zh-CN" altLang="en-US" b="0" baseline="0" dirty="0" smtClean="0"/>
              <a:t>个</a:t>
            </a:r>
            <a:r>
              <a:rPr lang="en-US" altLang="zh-CN" b="0" baseline="0" dirty="0" smtClean="0"/>
              <a:t>document</a:t>
            </a:r>
            <a:r>
              <a:rPr lang="zh-CN" altLang="en-US" b="0" baseline="0" dirty="0" smtClean="0"/>
              <a:t>词，</a:t>
            </a:r>
            <a:r>
              <a:rPr lang="en-US" altLang="zh-CN" b="0" baseline="0" dirty="0" smtClean="0"/>
              <a:t>embedding</a:t>
            </a:r>
            <a:r>
              <a:rPr lang="zh-CN" altLang="en-US" b="0" baseline="0" dirty="0" smtClean="0"/>
              <a:t>为</a:t>
            </a:r>
            <a:r>
              <a:rPr lang="en-US" altLang="zh-CN" b="0" baseline="0" dirty="0" smtClean="0"/>
              <a:t>50</a:t>
            </a:r>
            <a:r>
              <a:rPr lang="zh-CN" altLang="en-US" b="0" baseline="0" dirty="0" smtClean="0"/>
              <a:t>维，</a:t>
            </a:r>
            <a:endParaRPr lang="en-US" altLang="zh-CN" b="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0" baseline="0" dirty="0" smtClean="0"/>
              <a:t>我们输入模型的数据为</a:t>
            </a:r>
            <a:r>
              <a:rPr lang="en-US" altLang="zh-CN" b="0" baseline="0" dirty="0" smtClean="0"/>
              <a:t>query</a:t>
            </a:r>
            <a:r>
              <a:rPr lang="zh-CN" altLang="en-US" b="0" baseline="0" dirty="0" smtClean="0"/>
              <a:t>为</a:t>
            </a:r>
            <a:r>
              <a:rPr lang="en-US" altLang="zh-CN" b="0" baseline="0" dirty="0" smtClean="0"/>
              <a:t>3</a:t>
            </a:r>
            <a:r>
              <a:rPr lang="zh-CN" altLang="en-US" b="0" baseline="0" dirty="0" smtClean="0"/>
              <a:t>*</a:t>
            </a:r>
            <a:r>
              <a:rPr lang="en-US" altLang="zh-CN" b="0" baseline="0" dirty="0" smtClean="0"/>
              <a:t>50</a:t>
            </a:r>
            <a:r>
              <a:rPr lang="zh-CN" altLang="en-US" b="0" baseline="0" dirty="0" smtClean="0"/>
              <a:t>，</a:t>
            </a:r>
            <a:r>
              <a:rPr lang="en-US" altLang="zh-CN" b="0" baseline="0" dirty="0" smtClean="0"/>
              <a:t>document</a:t>
            </a:r>
            <a:r>
              <a:rPr lang="zh-CN" altLang="en-US" b="0" baseline="0" dirty="0" smtClean="0"/>
              <a:t>为</a:t>
            </a:r>
            <a:r>
              <a:rPr lang="en-US" altLang="zh-CN" b="0" baseline="0" dirty="0" smtClean="0"/>
              <a:t>5</a:t>
            </a:r>
            <a:r>
              <a:rPr lang="zh-CN" altLang="en-US" b="0" baseline="0" dirty="0" smtClean="0"/>
              <a:t>*</a:t>
            </a:r>
            <a:r>
              <a:rPr lang="en-US" altLang="zh-CN" b="0" baseline="0" dirty="0" smtClean="0"/>
              <a:t>50</a:t>
            </a:r>
            <a:r>
              <a:rPr lang="zh-CN" altLang="en-US" b="0" baseline="0" dirty="0" smtClean="0"/>
              <a:t>的矩阵，它们利用点积交互之后得到</a:t>
            </a:r>
            <a:r>
              <a:rPr lang="en-US" altLang="zh-CN" b="0" baseline="0" dirty="0" smtClean="0"/>
              <a:t>3*5</a:t>
            </a:r>
            <a:r>
              <a:rPr lang="zh-CN" altLang="en-US" b="0" baseline="0" dirty="0" smtClean="0"/>
              <a:t>交互矩阵</a:t>
            </a:r>
            <a:endParaRPr lang="en-US" altLang="zh-CN" b="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b="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0" baseline="0" dirty="0" smtClean="0"/>
              <a:t>我们再看图的右下部分，这里是计算文档词的权重，输入</a:t>
            </a:r>
            <a:r>
              <a:rPr lang="en-US" altLang="zh-CN" b="0" baseline="0" dirty="0" smtClean="0"/>
              <a:t>5*50</a:t>
            </a:r>
            <a:r>
              <a:rPr lang="zh-CN" altLang="en-US" b="0" baseline="0" dirty="0" smtClean="0"/>
              <a:t>的文档矩阵，首先用全连接层映射为</a:t>
            </a:r>
            <a:r>
              <a:rPr lang="en-US" altLang="zh-CN" b="0" baseline="0" dirty="0" smtClean="0"/>
              <a:t>5</a:t>
            </a:r>
            <a:r>
              <a:rPr lang="zh-CN" altLang="en-US" b="0" baseline="0" dirty="0" smtClean="0"/>
              <a:t>*</a:t>
            </a:r>
            <a:r>
              <a:rPr lang="en-US" altLang="zh-CN" b="0" baseline="0" dirty="0" smtClean="0"/>
              <a:t>1</a:t>
            </a:r>
            <a:r>
              <a:rPr lang="zh-CN" altLang="en-US" b="0" baseline="0" dirty="0" smtClean="0"/>
              <a:t>的矩阵，因为我们需要加入到之前的交互矩阵，所以我们需要将文档矩阵拉升为</a:t>
            </a:r>
            <a:r>
              <a:rPr lang="en-US" altLang="zh-CN" b="0" baseline="0" dirty="0" smtClean="0"/>
              <a:t>3*5</a:t>
            </a:r>
            <a:r>
              <a:rPr lang="zh-CN" altLang="en-US" b="0" baseline="0" dirty="0" smtClean="0"/>
              <a:t>的矩阵，然后再加入到之前的交互矩阵中，形成新的交互矩阵。</a:t>
            </a:r>
            <a:endParaRPr lang="en-US" altLang="zh-CN" b="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b="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0" baseline="0" dirty="0" smtClean="0"/>
              <a:t>第二层，</a:t>
            </a:r>
            <a:r>
              <a:rPr lang="en-US" altLang="zh-CN" b="0" baseline="0" dirty="0" smtClean="0"/>
              <a:t>k-max pooling</a:t>
            </a:r>
            <a:r>
              <a:rPr lang="zh-CN" altLang="en-US" b="0" baseline="0" dirty="0" smtClean="0"/>
              <a:t>：在每个</a:t>
            </a:r>
            <a:r>
              <a:rPr lang="en-US" altLang="zh-CN" b="0" baseline="0" dirty="0" smtClean="0"/>
              <a:t>query</a:t>
            </a:r>
            <a:r>
              <a:rPr lang="zh-CN" altLang="en-US" b="0" baseline="0" dirty="0" smtClean="0"/>
              <a:t>词维度选取</a:t>
            </a:r>
            <a:r>
              <a:rPr lang="en-US" altLang="zh-CN" b="0" baseline="0" dirty="0" smtClean="0"/>
              <a:t>k</a:t>
            </a:r>
            <a:r>
              <a:rPr lang="zh-CN" altLang="en-US" b="0" baseline="0" dirty="0" smtClean="0"/>
              <a:t>个最强信号量，并用全连接层学习这些信号量</a:t>
            </a:r>
            <a:endParaRPr lang="en-US" altLang="zh-CN" b="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0" baseline="0" dirty="0" smtClean="0"/>
              <a:t>第三层，全连接网络：每个</a:t>
            </a:r>
            <a:r>
              <a:rPr lang="en-US" altLang="zh-CN" b="0" baseline="0" dirty="0" smtClean="0"/>
              <a:t>query</a:t>
            </a:r>
            <a:r>
              <a:rPr lang="zh-CN" altLang="en-US" b="0" baseline="0" dirty="0" smtClean="0"/>
              <a:t>词学习出与</a:t>
            </a:r>
            <a:r>
              <a:rPr lang="en-US" altLang="zh-CN" b="0" baseline="0" dirty="0" smtClean="0"/>
              <a:t>document</a:t>
            </a:r>
            <a:r>
              <a:rPr lang="zh-CN" altLang="en-US" b="0" baseline="0" dirty="0" smtClean="0"/>
              <a:t>交互的得分，计算出每个</a:t>
            </a:r>
            <a:r>
              <a:rPr lang="en-US" altLang="zh-CN" b="0" baseline="0" dirty="0" smtClean="0"/>
              <a:t>query</a:t>
            </a:r>
            <a:r>
              <a:rPr lang="zh-CN" altLang="en-US" b="0" baseline="0" dirty="0" smtClean="0"/>
              <a:t>词的权重并点积到这些的得分上，得出最后的相关度得分</a:t>
            </a:r>
            <a:endParaRPr lang="en-US" altLang="zh-CN" b="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p:txBody>
      </p:sp>
      <p:sp>
        <p:nvSpPr>
          <p:cNvPr id="4" name="Slide Number Placeholder 3"/>
          <p:cNvSpPr>
            <a:spLocks noGrp="1"/>
          </p:cNvSpPr>
          <p:nvPr>
            <p:ph type="sldNum" sz="quarter" idx="10"/>
          </p:nvPr>
        </p:nvSpPr>
        <p:spPr/>
        <p:txBody>
          <a:bodyPr/>
          <a:lstStyle/>
          <a:p>
            <a:fld id="{349A07B9-D2BD-4FF7-8683-1AC6B3F72C49}" type="slidenum">
              <a:rPr lang="en-US" smtClean="0"/>
              <a:pPr/>
              <a:t>16</a:t>
            </a:fld>
            <a:endParaRPr lang="en-US"/>
          </a:p>
        </p:txBody>
      </p:sp>
    </p:spTree>
    <p:extLst>
      <p:ext uri="{BB962C8B-B14F-4D97-AF65-F5344CB8AC3E}">
        <p14:creationId xmlns:p14="http://schemas.microsoft.com/office/powerpoint/2010/main" val="533839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0" baseline="0" dirty="0" smtClean="0"/>
              <a:t>下面说明我们使用到的参数的设置</a:t>
            </a:r>
            <a:endParaRPr lang="en-US" altLang="zh-CN" b="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0" baseline="0" dirty="0" smtClean="0"/>
              <a:t>模型使用的</a:t>
            </a:r>
            <a:r>
              <a:rPr lang="en-US" altLang="zh-CN" b="0" baseline="0" dirty="0" smtClean="0"/>
              <a:t>embedding</a:t>
            </a:r>
            <a:r>
              <a:rPr lang="zh-CN" altLang="en-US" b="0" baseline="0" dirty="0" smtClean="0"/>
              <a:t>是用</a:t>
            </a:r>
            <a:r>
              <a:rPr lang="en-US" altLang="zh-CN" b="0" baseline="0" dirty="0" smtClean="0"/>
              <a:t>glove</a:t>
            </a:r>
            <a:r>
              <a:rPr lang="zh-CN" altLang="en-US" b="0" baseline="0" dirty="0" smtClean="0"/>
              <a:t>预训练得到的</a:t>
            </a:r>
            <a:r>
              <a:rPr lang="en-US" altLang="zh-CN" b="0" baseline="0" dirty="0" smtClean="0"/>
              <a:t>, embedding</a:t>
            </a:r>
            <a:r>
              <a:rPr lang="zh-CN" altLang="en-US" b="0" baseline="0" dirty="0" smtClean="0"/>
              <a:t>的维度为</a:t>
            </a:r>
            <a:r>
              <a:rPr lang="en-US" altLang="zh-CN" b="0" baseline="0" dirty="0" smtClean="0"/>
              <a:t>50</a:t>
            </a:r>
            <a:r>
              <a:rPr lang="zh-CN" altLang="en-US" b="0" baseline="0" dirty="0" smtClean="0"/>
              <a:t>维。</a:t>
            </a:r>
            <a:endParaRPr lang="en-US" altLang="zh-CN" b="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0" baseline="0" dirty="0" smtClean="0"/>
              <a:t>考虑到数据集中的特征数量不一样，我们设置超参</a:t>
            </a:r>
            <a:r>
              <a:rPr lang="en-US" altLang="zh-CN" b="0" baseline="0" dirty="0" smtClean="0"/>
              <a:t>k,</a:t>
            </a:r>
            <a:r>
              <a:rPr lang="zh-CN" altLang="en-US" b="0" baseline="0" dirty="0" smtClean="0"/>
              <a:t>模型中，我们将信号量由强到弱排序，取前</a:t>
            </a:r>
            <a:r>
              <a:rPr lang="en-US" altLang="zh-CN" b="0" baseline="0" dirty="0" smtClean="0"/>
              <a:t>k</a:t>
            </a:r>
            <a:r>
              <a:rPr lang="zh-CN" altLang="en-US" b="0" baseline="0" dirty="0" smtClean="0"/>
              <a:t>个最优信号量。</a:t>
            </a:r>
            <a:endParaRPr lang="en-US" altLang="zh-CN" b="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0" baseline="0" dirty="0" smtClean="0"/>
              <a:t>根据数据集的不同，全连接层的参数也需要不同的参数来拟合。对于</a:t>
            </a:r>
            <a:r>
              <a:rPr lang="en-US" altLang="zh-CN" b="0" baseline="0" dirty="0" smtClean="0"/>
              <a:t>MQ2007</a:t>
            </a:r>
            <a:r>
              <a:rPr lang="zh-CN" altLang="en-US" b="0" baseline="0" dirty="0" smtClean="0"/>
              <a:t>数据集，使用的参数较大，</a:t>
            </a:r>
            <a:r>
              <a:rPr lang="en-US" altLang="zh-CN" b="0" baseline="0" dirty="0" smtClean="0"/>
              <a:t>robust04</a:t>
            </a:r>
            <a:r>
              <a:rPr lang="zh-CN" altLang="en-US" b="0" baseline="0" dirty="0" smtClean="0"/>
              <a:t>使用的参数较小。</a:t>
            </a:r>
            <a:endParaRPr lang="en-US" altLang="zh-CN" b="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0" kern="100" baseline="0" dirty="0" smtClean="0">
                <a:latin typeface="Calibri" panose="020F0502020204030204" pitchFamily="34" charset="0"/>
                <a:cs typeface="Times New Roman" panose="02020603050405020304" pitchFamily="18" charset="0"/>
              </a:rPr>
              <a:t>优化函数使用</a:t>
            </a:r>
            <a:r>
              <a:rPr lang="en-US" altLang="zh-CN" b="0" kern="100" baseline="0" dirty="0" err="1" smtClean="0">
                <a:latin typeface="Calibri" panose="020F0502020204030204" pitchFamily="34" charset="0"/>
                <a:cs typeface="Times New Roman" panose="02020603050405020304" pitchFamily="18" charset="0"/>
              </a:rPr>
              <a:t>adam</a:t>
            </a:r>
            <a:endParaRPr lang="en-US" altLang="zh-CN" b="0" kern="100" baseline="0" dirty="0" smtClean="0">
              <a:latin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49A07B9-D2BD-4FF7-8683-1AC6B3F72C49}" type="slidenum">
              <a:rPr lang="en-US" smtClean="0"/>
              <a:pPr/>
              <a:t>17</a:t>
            </a:fld>
            <a:endParaRPr lang="en-US"/>
          </a:p>
        </p:txBody>
      </p:sp>
    </p:spTree>
    <p:extLst>
      <p:ext uri="{BB962C8B-B14F-4D97-AF65-F5344CB8AC3E}">
        <p14:creationId xmlns:p14="http://schemas.microsoft.com/office/powerpoint/2010/main" val="2059417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0" kern="100" baseline="0" dirty="0" smtClean="0">
                <a:latin typeface="Calibri" panose="020F0502020204030204" pitchFamily="34" charset="0"/>
                <a:cs typeface="Times New Roman" panose="02020603050405020304" pitchFamily="18" charset="0"/>
              </a:rPr>
              <a:t>我们说明下我们的损失函数：</a:t>
            </a:r>
            <a:endParaRPr lang="en-US" altLang="zh-CN" b="0" kern="100" baseline="0" dirty="0" smtClean="0">
              <a:latin typeface="Calibri" panose="020F0502020204030204" pitchFamily="34" charset="0"/>
              <a:cs typeface="Times New Roman" panose="02020603050405020304" pitchFamily="18"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0" kern="100" baseline="0" dirty="0" smtClean="0">
                <a:latin typeface="Calibri" panose="020F0502020204030204" pitchFamily="34" charset="0"/>
                <a:cs typeface="Times New Roman" panose="02020603050405020304" pitchFamily="18" charset="0"/>
              </a:rPr>
              <a:t>模型使用的损失函数是</a:t>
            </a:r>
            <a:r>
              <a:rPr lang="en-US" altLang="zh-CN" b="0" kern="100" baseline="0" dirty="0" smtClean="0">
                <a:latin typeface="Calibri" panose="020F0502020204030204" pitchFamily="34" charset="0"/>
                <a:cs typeface="Times New Roman" panose="02020603050405020304" pitchFamily="18" charset="0"/>
              </a:rPr>
              <a:t>hinge loss,</a:t>
            </a:r>
            <a:r>
              <a:rPr lang="zh-CN" altLang="en-US" b="0" kern="100" baseline="0" dirty="0" smtClean="0">
                <a:latin typeface="Calibri" panose="020F0502020204030204" pitchFamily="34" charset="0"/>
                <a:cs typeface="Times New Roman" panose="02020603050405020304" pitchFamily="18" charset="0"/>
              </a:rPr>
              <a:t> 数据是以</a:t>
            </a:r>
            <a:r>
              <a:rPr lang="en-US" altLang="zh-CN" b="0" kern="100" baseline="0" dirty="0" smtClean="0">
                <a:latin typeface="Calibri" panose="020F0502020204030204" pitchFamily="34" charset="0"/>
                <a:cs typeface="Times New Roman" panose="02020603050405020304" pitchFamily="18" charset="0"/>
              </a:rPr>
              <a:t>pair-wise</a:t>
            </a:r>
            <a:r>
              <a:rPr lang="zh-CN" altLang="en-US" b="0" kern="100" baseline="0" dirty="0" smtClean="0">
                <a:latin typeface="Calibri" panose="020F0502020204030204" pitchFamily="34" charset="0"/>
                <a:cs typeface="Times New Roman" panose="02020603050405020304" pitchFamily="18" charset="0"/>
              </a:rPr>
              <a:t>的方式进行输入的，也就是一个正例，一个负例进行输入的</a:t>
            </a:r>
            <a:r>
              <a:rPr lang="en-US" altLang="zh-CN" b="0" kern="100" baseline="0" dirty="0" smtClean="0">
                <a:latin typeface="Calibri" panose="020F0502020204030204" pitchFamily="34" charset="0"/>
                <a:cs typeface="Times New Roman" panose="02020603050405020304" pitchFamily="18" charset="0"/>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0" kern="100" baseline="0" dirty="0" smtClean="0">
                <a:latin typeface="Calibri" panose="020F0502020204030204" pitchFamily="34" charset="0"/>
                <a:cs typeface="Times New Roman" panose="02020603050405020304" pitchFamily="18" charset="0"/>
              </a:rPr>
              <a:t>模型</a:t>
            </a:r>
            <a:r>
              <a:rPr lang="zh-CN" altLang="en-US" b="0" kern="1200" baseline="0" dirty="0" smtClean="0">
                <a:latin typeface="+mn-lt"/>
                <a:cs typeface="+mn-cs"/>
              </a:rPr>
              <a:t>计算出正例的得分</a:t>
            </a:r>
            <a:r>
              <a:rPr lang="en-US" altLang="zh-CN" b="0" kern="1200" baseline="0" dirty="0" smtClean="0">
                <a:latin typeface="+mn-lt"/>
                <a:cs typeface="+mn-cs"/>
              </a:rPr>
              <a:t>s1,</a:t>
            </a:r>
            <a:r>
              <a:rPr lang="zh-CN" altLang="en-US" b="0" kern="1200" baseline="0" dirty="0" smtClean="0">
                <a:latin typeface="+mn-lt"/>
                <a:cs typeface="+mn-cs"/>
              </a:rPr>
              <a:t>计算出负例的得分</a:t>
            </a:r>
            <a:r>
              <a:rPr lang="en-US" altLang="zh-CN" b="0" kern="1200" baseline="0" dirty="0" smtClean="0">
                <a:latin typeface="+mn-lt"/>
                <a:cs typeface="+mn-cs"/>
              </a:rPr>
              <a:t>s2,</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0" kern="1200" baseline="0" dirty="0" smtClean="0">
                <a:latin typeface="+mn-lt"/>
                <a:cs typeface="+mn-cs"/>
              </a:rPr>
              <a:t>hinge loss</a:t>
            </a:r>
            <a:r>
              <a:rPr lang="zh-CN" altLang="en-US" b="0" kern="1200" baseline="0" dirty="0" smtClean="0">
                <a:latin typeface="+mn-lt"/>
                <a:cs typeface="+mn-cs"/>
              </a:rPr>
              <a:t>的作用就是</a:t>
            </a:r>
            <a:endParaRPr lang="en-US" altLang="zh-CN" b="0" kern="1200" baseline="0" dirty="0" smtClean="0">
              <a:latin typeface="+mn-lt"/>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0" kern="1200" baseline="0" dirty="0" smtClean="0">
                <a:latin typeface="+mn-lt"/>
                <a:cs typeface="+mn-cs"/>
              </a:rPr>
              <a:t>如果它们得分差距达大于等于</a:t>
            </a:r>
            <a:r>
              <a:rPr lang="en-US" altLang="zh-CN" b="0" kern="1200" baseline="0" dirty="0" smtClean="0">
                <a:latin typeface="+mn-lt"/>
                <a:cs typeface="+mn-cs"/>
              </a:rPr>
              <a:t>1</a:t>
            </a:r>
            <a:r>
              <a:rPr lang="zh-CN" altLang="en-US" b="0" kern="1200" baseline="0" dirty="0" smtClean="0">
                <a:latin typeface="+mn-lt"/>
                <a:cs typeface="+mn-cs"/>
              </a:rPr>
              <a:t>，那么就计算出差距，运用这个差距值进行参数调整，</a:t>
            </a:r>
            <a:endParaRPr lang="en-US" altLang="zh-CN" b="0" kern="1200" baseline="0" dirty="0" smtClean="0">
              <a:latin typeface="+mn-lt"/>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0" kern="1200" baseline="0" dirty="0" smtClean="0">
                <a:latin typeface="+mn-lt"/>
                <a:cs typeface="+mn-cs"/>
              </a:rPr>
              <a:t>否则，则不用调整参数。</a:t>
            </a:r>
            <a:endParaRPr lang="en-US" altLang="zh-CN" b="0" kern="100" baseline="0" dirty="0" smtClean="0">
              <a:latin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49A07B9-D2BD-4FF7-8683-1AC6B3F72C49}" type="slidenum">
              <a:rPr lang="en-US" smtClean="0"/>
              <a:pPr/>
              <a:t>18</a:t>
            </a:fld>
            <a:endParaRPr lang="en-US"/>
          </a:p>
        </p:txBody>
      </p:sp>
    </p:spTree>
    <p:extLst>
      <p:ext uri="{BB962C8B-B14F-4D97-AF65-F5344CB8AC3E}">
        <p14:creationId xmlns:p14="http://schemas.microsoft.com/office/powerpoint/2010/main" val="3593206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0" baseline="0" dirty="0" smtClean="0"/>
              <a:t>接下来展示我们的实验分析部分：</a:t>
            </a:r>
            <a:endParaRPr lang="en-US" altLang="zh-CN" b="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0" baseline="0" dirty="0" smtClean="0"/>
              <a:t>我们用了一大一小两个数据集，分别是</a:t>
            </a:r>
            <a:r>
              <a:rPr lang="en-US" altLang="zh-CN" b="0" baseline="0" dirty="0" smtClean="0"/>
              <a:t>MQ2007</a:t>
            </a:r>
            <a:r>
              <a:rPr lang="zh-CN" altLang="en-US" b="0" baseline="0" dirty="0" smtClean="0"/>
              <a:t>和</a:t>
            </a:r>
            <a:r>
              <a:rPr lang="en-US" altLang="zh-CN" b="0" baseline="0" dirty="0" smtClean="0"/>
              <a:t>robust04</a:t>
            </a:r>
            <a:r>
              <a:rPr lang="zh-CN" altLang="en-US" b="0" baseline="0" dirty="0" smtClean="0"/>
              <a:t>数据集：</a:t>
            </a:r>
            <a:endParaRPr lang="en-US" altLang="zh-CN" b="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0" baseline="0" dirty="0" smtClean="0"/>
              <a:t>MQ2007</a:t>
            </a:r>
            <a:r>
              <a:rPr lang="zh-CN" altLang="en-US" b="0" baseline="0" dirty="0" smtClean="0"/>
              <a:t>包含了</a:t>
            </a:r>
            <a:r>
              <a:rPr lang="zh-CN" altLang="en-US" b="1" baseline="0" dirty="0" smtClean="0"/>
              <a:t>一千五百个</a:t>
            </a:r>
            <a:r>
              <a:rPr lang="en-US" altLang="zh-CN" b="1" baseline="0" dirty="0" smtClean="0"/>
              <a:t>query</a:t>
            </a:r>
            <a:r>
              <a:rPr lang="en-US" altLang="zh-CN" b="0" baseline="0" dirty="0" smtClean="0"/>
              <a:t>,</a:t>
            </a:r>
            <a:r>
              <a:rPr lang="zh-CN" altLang="en-US" b="0" baseline="0" dirty="0" smtClean="0"/>
              <a:t>包含了约</a:t>
            </a:r>
            <a:r>
              <a:rPr lang="zh-CN" altLang="en-US" b="1" baseline="0" dirty="0" smtClean="0"/>
              <a:t>五万九千个</a:t>
            </a:r>
            <a:r>
              <a:rPr lang="en-US" altLang="zh-CN" b="1" baseline="0" dirty="0" smtClean="0"/>
              <a:t>document</a:t>
            </a:r>
            <a:r>
              <a:rPr lang="zh-CN" altLang="en-US" b="0" baseline="0" dirty="0" smtClean="0"/>
              <a:t>。</a:t>
            </a:r>
            <a:endParaRPr lang="en-US" altLang="zh-CN" b="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0" baseline="0" dirty="0" smtClean="0"/>
              <a:t>另外一个是</a:t>
            </a:r>
            <a:r>
              <a:rPr lang="en-US" altLang="zh-CN" b="0" baseline="0" dirty="0" smtClean="0"/>
              <a:t>robust04, </a:t>
            </a:r>
            <a:r>
              <a:rPr lang="zh-CN" altLang="en-US" b="0" baseline="0" dirty="0" smtClean="0"/>
              <a:t>因为</a:t>
            </a:r>
            <a:r>
              <a:rPr lang="en-US" altLang="zh-CN" b="0" baseline="0" dirty="0" smtClean="0"/>
              <a:t>mismatch</a:t>
            </a:r>
            <a:r>
              <a:rPr lang="zh-CN" altLang="en-US" b="0" baseline="0" dirty="0" smtClean="0"/>
              <a:t>在数据集较小的时候体现得更加明显，所以我们选取了较小的数据集</a:t>
            </a:r>
            <a:r>
              <a:rPr lang="en-US" altLang="zh-CN" b="0" baseline="0" dirty="0" smtClean="0"/>
              <a:t>robust04</a:t>
            </a:r>
            <a:r>
              <a:rPr lang="zh-CN" altLang="en-US" b="0" baseline="0" dirty="0" smtClean="0"/>
              <a:t>，它包含了</a:t>
            </a:r>
            <a:r>
              <a:rPr lang="zh-CN" altLang="en-US" b="1" baseline="0" dirty="0" smtClean="0"/>
              <a:t>二百二十条</a:t>
            </a:r>
            <a:r>
              <a:rPr lang="en-US" altLang="zh-CN" b="1" baseline="0" dirty="0" smtClean="0"/>
              <a:t>query</a:t>
            </a:r>
            <a:r>
              <a:rPr lang="zh-CN" altLang="en-US" b="1" baseline="0" dirty="0" smtClean="0"/>
              <a:t>数据，</a:t>
            </a:r>
            <a:r>
              <a:rPr lang="zh-CN" altLang="en-US" b="0" baseline="0" dirty="0" smtClean="0"/>
              <a:t>和</a:t>
            </a:r>
            <a:r>
              <a:rPr lang="zh-CN" altLang="en-US" b="1" baseline="0" dirty="0" smtClean="0"/>
              <a:t>约三十二万篇</a:t>
            </a:r>
            <a:r>
              <a:rPr lang="en-US" altLang="zh-CN" b="1" baseline="0" dirty="0" smtClean="0"/>
              <a:t>document</a:t>
            </a:r>
            <a:r>
              <a:rPr lang="en-US" altLang="zh-CN" b="0" baseline="0" dirty="0" smtClean="0"/>
              <a:t>.</a:t>
            </a:r>
            <a:endParaRPr lang="en-US" b="0" baseline="0" dirty="0" smtClean="0"/>
          </a:p>
        </p:txBody>
      </p:sp>
      <p:sp>
        <p:nvSpPr>
          <p:cNvPr id="4" name="Slide Number Placeholder 3"/>
          <p:cNvSpPr>
            <a:spLocks noGrp="1"/>
          </p:cNvSpPr>
          <p:nvPr>
            <p:ph type="sldNum" sz="quarter" idx="10"/>
          </p:nvPr>
        </p:nvSpPr>
        <p:spPr/>
        <p:txBody>
          <a:bodyPr/>
          <a:lstStyle/>
          <a:p>
            <a:fld id="{349A07B9-D2BD-4FF7-8683-1AC6B3F72C49}" type="slidenum">
              <a:rPr lang="en-US" smtClean="0"/>
              <a:pPr/>
              <a:t>20</a:t>
            </a:fld>
            <a:endParaRPr lang="en-US"/>
          </a:p>
        </p:txBody>
      </p:sp>
    </p:spTree>
    <p:extLst>
      <p:ext uri="{BB962C8B-B14F-4D97-AF65-F5344CB8AC3E}">
        <p14:creationId xmlns:p14="http://schemas.microsoft.com/office/powerpoint/2010/main" val="753722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0" baseline="0" dirty="0" smtClean="0"/>
              <a:t>Precision:</a:t>
            </a: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0" baseline="0" dirty="0" smtClean="0"/>
              <a:t>模型检测到相关的文档除以模型检索的总文档数</a:t>
            </a:r>
            <a:endParaRPr lang="en-US" altLang="zh-CN" b="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0" baseline="0" dirty="0" smtClean="0"/>
              <a:t>MAP</a:t>
            </a:r>
            <a:r>
              <a:rPr lang="zh-CN" altLang="en-US" b="0" baseline="0" dirty="0" smtClean="0"/>
              <a:t>指标</a:t>
            </a:r>
            <a:r>
              <a:rPr lang="en-US" altLang="zh-CN" b="0" baseline="0" dirty="0" smtClean="0"/>
              <a:t>(</a:t>
            </a:r>
            <a:r>
              <a:rPr lang="zh-CN" altLang="en-US" b="0" baseline="0" dirty="0" smtClean="0"/>
              <a:t>解释</a:t>
            </a:r>
            <a:r>
              <a:rPr lang="en-US" altLang="zh-CN" b="0" baseline="0"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b="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0" baseline="0" dirty="0" smtClean="0"/>
              <a:t>MAP</a:t>
            </a:r>
            <a:r>
              <a:rPr lang="zh-CN" altLang="en-US" b="0" baseline="0" dirty="0" smtClean="0"/>
              <a:t>表达得意思其实就是在 排序正确情况下 该文档位置 除以 模型预测出文档的位置。</a:t>
            </a:r>
            <a:endParaRPr lang="en-US" altLang="zh-CN" b="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0" baseline="0" dirty="0" smtClean="0"/>
              <a:t>首先简单介绍下</a:t>
            </a:r>
            <a:r>
              <a:rPr lang="en-US" altLang="zh-CN" b="0" baseline="0" dirty="0" smtClean="0"/>
              <a:t>MAP,MAP</a:t>
            </a:r>
            <a:r>
              <a:rPr lang="zh-CN" altLang="en-US" b="0" baseline="0" dirty="0" smtClean="0"/>
              <a:t>是多个</a:t>
            </a:r>
            <a:r>
              <a:rPr lang="en-US" altLang="zh-CN" b="0" baseline="0" dirty="0" smtClean="0"/>
              <a:t>query</a:t>
            </a:r>
            <a:r>
              <a:rPr lang="zh-CN" altLang="en-US" b="0" baseline="0" dirty="0" smtClean="0"/>
              <a:t>的</a:t>
            </a:r>
            <a:r>
              <a:rPr lang="en-US" altLang="zh-CN" dirty="0" smtClean="0"/>
              <a:t>Average precision</a:t>
            </a:r>
            <a:r>
              <a:rPr lang="zh-CN" altLang="en-US" dirty="0" smtClean="0"/>
              <a:t>的平均，</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0" baseline="0" dirty="0" smtClean="0"/>
              <a:t>单个</a:t>
            </a:r>
            <a:r>
              <a:rPr lang="en-US" altLang="zh-CN" dirty="0" smtClean="0"/>
              <a:t>Average precision</a:t>
            </a:r>
            <a:r>
              <a:rPr lang="zh-CN" altLang="en-US" dirty="0" smtClean="0"/>
              <a:t>的计算方法是</a:t>
            </a:r>
            <a:r>
              <a:rPr lang="zh-CN" altLang="en-US" b="0" baseline="0" dirty="0" smtClean="0"/>
              <a:t>是第</a:t>
            </a:r>
            <a:r>
              <a:rPr lang="en-US" altLang="zh-CN" b="0" baseline="0" dirty="0" smtClean="0"/>
              <a:t>r</a:t>
            </a:r>
            <a:r>
              <a:rPr lang="zh-CN" altLang="en-US" b="0" baseline="0" dirty="0" smtClean="0"/>
              <a:t>个相关文档除以它在排序结果中的位置</a:t>
            </a:r>
            <a:endParaRPr lang="en-US" altLang="zh-CN" b="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p:txBody>
      </p:sp>
      <p:sp>
        <p:nvSpPr>
          <p:cNvPr id="4" name="Slide Number Placeholder 3"/>
          <p:cNvSpPr>
            <a:spLocks noGrp="1"/>
          </p:cNvSpPr>
          <p:nvPr>
            <p:ph type="sldNum" sz="quarter" idx="10"/>
          </p:nvPr>
        </p:nvSpPr>
        <p:spPr/>
        <p:txBody>
          <a:bodyPr/>
          <a:lstStyle/>
          <a:p>
            <a:fld id="{349A07B9-D2BD-4FF7-8683-1AC6B3F72C49}" type="slidenum">
              <a:rPr lang="en-US" smtClean="0"/>
              <a:pPr/>
              <a:t>21</a:t>
            </a:fld>
            <a:endParaRPr lang="en-US"/>
          </a:p>
        </p:txBody>
      </p:sp>
    </p:spTree>
    <p:extLst>
      <p:ext uri="{BB962C8B-B14F-4D97-AF65-F5344CB8AC3E}">
        <p14:creationId xmlns:p14="http://schemas.microsoft.com/office/powerpoint/2010/main" val="1050463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0" baseline="0" dirty="0" smtClean="0"/>
              <a:t>NDCG(</a:t>
            </a:r>
            <a:r>
              <a:rPr lang="zh-CN" altLang="en-US" b="0" baseline="0" dirty="0" smtClean="0"/>
              <a:t>解释</a:t>
            </a:r>
            <a:r>
              <a:rPr lang="en-US" b="0" baseline="0" dirty="0" smtClean="0"/>
              <a:t>)</a:t>
            </a:r>
            <a:r>
              <a:rPr lang="zh-CN" altLang="en-US" b="0" baseline="0" dirty="0" smtClean="0"/>
              <a:t>：</a:t>
            </a:r>
            <a:endParaRPr lang="en-US" altLang="zh-CN" b="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0" baseline="0" dirty="0" smtClean="0"/>
              <a:t>简单的来说，</a:t>
            </a:r>
            <a:r>
              <a:rPr lang="en-US" altLang="zh-CN" b="0" baseline="0" dirty="0" smtClean="0"/>
              <a:t>NDCG</a:t>
            </a:r>
            <a:r>
              <a:rPr lang="zh-CN" altLang="en-US" b="0" baseline="0" dirty="0" smtClean="0"/>
              <a:t>为相关文档按照不同的等级划分之后，给出一个</a:t>
            </a:r>
            <a:r>
              <a:rPr lang="en-US" altLang="zh-CN" b="0" baseline="0" dirty="0" smtClean="0"/>
              <a:t>query, </a:t>
            </a:r>
            <a:r>
              <a:rPr lang="zh-CN" altLang="en-US" b="0" baseline="0" dirty="0" smtClean="0"/>
              <a:t>模型预测出它排序的所有</a:t>
            </a:r>
            <a:r>
              <a:rPr lang="en-US" altLang="zh-CN" b="0" baseline="0" dirty="0" smtClean="0"/>
              <a:t>document</a:t>
            </a:r>
            <a:r>
              <a:rPr lang="zh-CN" altLang="en-US" b="0" baseline="0" dirty="0" smtClean="0"/>
              <a:t>的得分 除以 正确情况下所有</a:t>
            </a:r>
            <a:r>
              <a:rPr lang="en-US" altLang="zh-CN" b="0" baseline="0" dirty="0" smtClean="0"/>
              <a:t>document</a:t>
            </a:r>
            <a:r>
              <a:rPr lang="zh-CN" altLang="en-US" b="0" baseline="0" dirty="0" smtClean="0"/>
              <a:t>的得分</a:t>
            </a:r>
            <a:endParaRPr lang="en-US" b="0" baseline="0" dirty="0" smtClean="0"/>
          </a:p>
        </p:txBody>
      </p:sp>
      <p:sp>
        <p:nvSpPr>
          <p:cNvPr id="4" name="Slide Number Placeholder 3"/>
          <p:cNvSpPr>
            <a:spLocks noGrp="1"/>
          </p:cNvSpPr>
          <p:nvPr>
            <p:ph type="sldNum" sz="quarter" idx="10"/>
          </p:nvPr>
        </p:nvSpPr>
        <p:spPr/>
        <p:txBody>
          <a:bodyPr/>
          <a:lstStyle/>
          <a:p>
            <a:fld id="{349A07B9-D2BD-4FF7-8683-1AC6B3F72C49}" type="slidenum">
              <a:rPr lang="en-US" smtClean="0"/>
              <a:pPr/>
              <a:t>22</a:t>
            </a:fld>
            <a:endParaRPr lang="en-US"/>
          </a:p>
        </p:txBody>
      </p:sp>
    </p:spTree>
    <p:extLst>
      <p:ext uri="{BB962C8B-B14F-4D97-AF65-F5344CB8AC3E}">
        <p14:creationId xmlns:p14="http://schemas.microsoft.com/office/powerpoint/2010/main" val="512435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kern="100" dirty="0" smtClean="0">
                <a:latin typeface="Calibri" panose="020F0502020204030204" pitchFamily="34" charset="0"/>
                <a:cs typeface="Times New Roman" panose="02020603050405020304" pitchFamily="18" charset="0"/>
              </a:rPr>
              <a:t>在</a:t>
            </a:r>
            <a:r>
              <a:rPr lang="en-US" altLang="zh-CN" kern="100" dirty="0" smtClean="0">
                <a:latin typeface="Calibri" panose="020F0502020204030204" pitchFamily="34" charset="0"/>
                <a:cs typeface="Times New Roman" panose="02020603050405020304" pitchFamily="18" charset="0"/>
              </a:rPr>
              <a:t>mq2007</a:t>
            </a:r>
            <a:r>
              <a:rPr lang="zh-CN" altLang="en-US" kern="100" dirty="0" smtClean="0">
                <a:latin typeface="Calibri" panose="020F0502020204030204" pitchFamily="34" charset="0"/>
                <a:cs typeface="Times New Roman" panose="02020603050405020304" pitchFamily="18" charset="0"/>
              </a:rPr>
              <a:t>数据集上，我们看下我们模型的性能</a:t>
            </a:r>
            <a:endParaRPr lang="en-US" altLang="zh-CN" kern="100" dirty="0" smtClean="0">
              <a:latin typeface="Calibri" panose="020F0502020204030204" pitchFamily="34" charset="0"/>
              <a:cs typeface="Times New Roman" panose="02020603050405020304" pitchFamily="18"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kern="100" dirty="0" smtClean="0">
              <a:latin typeface="Calibri" panose="020F0502020204030204" pitchFamily="34" charset="0"/>
              <a:cs typeface="Times New Roman" panose="02020603050405020304" pitchFamily="18"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kern="100" dirty="0" smtClean="0">
                <a:latin typeface="Calibri" panose="020F0502020204030204" pitchFamily="34" charset="0"/>
                <a:cs typeface="Times New Roman" panose="02020603050405020304" pitchFamily="18" charset="0"/>
              </a:rPr>
              <a:t>大家可以看到，即</a:t>
            </a:r>
            <a:r>
              <a:rPr lang="en-US" altLang="zh-CN" kern="100" dirty="0" smtClean="0">
                <a:latin typeface="Calibri" panose="020F0502020204030204" pitchFamily="34" charset="0"/>
                <a:cs typeface="Times New Roman" panose="02020603050405020304" pitchFamily="18" charset="0"/>
              </a:rPr>
              <a:t>DTMM</a:t>
            </a:r>
            <a:r>
              <a:rPr lang="zh-CN" altLang="en-US" kern="100" dirty="0" smtClean="0">
                <a:latin typeface="Calibri" panose="020F0502020204030204" pitchFamily="34" charset="0"/>
                <a:cs typeface="Times New Roman" panose="02020603050405020304" pitchFamily="18" charset="0"/>
              </a:rPr>
              <a:t>模型性能优于实验中所有的模型</a:t>
            </a:r>
            <a:endParaRPr lang="en-US" altLang="zh-CN" kern="100" dirty="0" smtClean="0">
              <a:latin typeface="Calibri" panose="020F0502020204030204" pitchFamily="34" charset="0"/>
              <a:cs typeface="Times New Roman" panose="02020603050405020304" pitchFamily="18"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kern="100" dirty="0" smtClean="0">
              <a:latin typeface="Calibri" panose="020F0502020204030204" pitchFamily="34" charset="0"/>
              <a:cs typeface="Times New Roman" panose="02020603050405020304" pitchFamily="18"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kern="100" dirty="0" smtClean="0">
                <a:latin typeface="Calibri" panose="020F0502020204030204" pitchFamily="34" charset="0"/>
                <a:cs typeface="Times New Roman" panose="02020603050405020304" pitchFamily="18" charset="0"/>
              </a:rPr>
              <a:t>DTMM</a:t>
            </a:r>
            <a:r>
              <a:rPr lang="zh-CN" altLang="en-US" kern="100" dirty="0" smtClean="0">
                <a:latin typeface="Calibri" panose="020F0502020204030204" pitchFamily="34" charset="0"/>
                <a:cs typeface="Times New Roman" panose="02020603050405020304" pitchFamily="18" charset="0"/>
              </a:rPr>
              <a:t>相对于性能最优的模型</a:t>
            </a:r>
            <a:r>
              <a:rPr lang="en-US" altLang="zh-CN" kern="100" dirty="0" smtClean="0">
                <a:latin typeface="Calibri" panose="020F0502020204030204" pitchFamily="34" charset="0"/>
                <a:cs typeface="Times New Roman" panose="02020603050405020304" pitchFamily="18" charset="0"/>
              </a:rPr>
              <a:t>DRMM</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kern="100" dirty="0" smtClean="0">
                <a:latin typeface="Calibri" panose="020F0502020204030204" pitchFamily="34" charset="0"/>
                <a:cs typeface="Times New Roman" panose="02020603050405020304" pitchFamily="18" charset="0"/>
              </a:rPr>
              <a:t>MAP </a:t>
            </a:r>
            <a:r>
              <a:rPr lang="zh-CN" altLang="en-US" kern="100" dirty="0" smtClean="0">
                <a:latin typeface="Calibri" panose="020F0502020204030204" pitchFamily="34" charset="0"/>
                <a:cs typeface="Times New Roman" panose="02020603050405020304" pitchFamily="18" charset="0"/>
              </a:rPr>
              <a:t>提高了</a:t>
            </a:r>
            <a:r>
              <a:rPr lang="en-US" altLang="zh-CN" kern="100" dirty="0" smtClean="0">
                <a:latin typeface="Calibri" panose="020F0502020204030204" pitchFamily="34" charset="0"/>
                <a:cs typeface="Times New Roman" panose="02020603050405020304" pitchFamily="18" charset="0"/>
              </a:rPr>
              <a:t> 8%,</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kern="100" dirty="0" smtClean="0">
                <a:latin typeface="Calibri" panose="020F0502020204030204" pitchFamily="34" charset="0"/>
                <a:cs typeface="Times New Roman" panose="02020603050405020304" pitchFamily="18" charset="0"/>
              </a:rPr>
              <a:t>NDCG@1 </a:t>
            </a:r>
            <a:r>
              <a:rPr lang="zh-CN" altLang="en-US" kern="100" dirty="0" smtClean="0">
                <a:latin typeface="Calibri" panose="020F0502020204030204" pitchFamily="34" charset="0"/>
                <a:cs typeface="Times New Roman" panose="02020603050405020304" pitchFamily="18" charset="0"/>
              </a:rPr>
              <a:t>提高了 </a:t>
            </a:r>
            <a:r>
              <a:rPr lang="en-US" altLang="zh-CN" kern="100" dirty="0" smtClean="0">
                <a:latin typeface="Calibri" panose="020F0502020204030204" pitchFamily="34" charset="0"/>
                <a:cs typeface="Times New Roman" panose="02020603050405020304" pitchFamily="18" charset="0"/>
              </a:rPr>
              <a:t>20.6%,</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kern="100" dirty="0" smtClean="0">
                <a:latin typeface="Calibri" panose="020F0502020204030204" pitchFamily="34" charset="0"/>
                <a:cs typeface="Times New Roman" panose="02020603050405020304" pitchFamily="18" charset="0"/>
              </a:rPr>
              <a:t>P@1 </a:t>
            </a:r>
            <a:r>
              <a:rPr lang="zh-CN" altLang="en-US" kern="100" dirty="0" smtClean="0">
                <a:latin typeface="Calibri" panose="020F0502020204030204" pitchFamily="34" charset="0"/>
                <a:cs typeface="Times New Roman" panose="02020603050405020304" pitchFamily="18" charset="0"/>
              </a:rPr>
              <a:t>提高了 </a:t>
            </a:r>
            <a:r>
              <a:rPr lang="en-US" altLang="zh-CN" kern="100" dirty="0" smtClean="0">
                <a:latin typeface="Calibri" panose="020F0502020204030204" pitchFamily="34" charset="0"/>
                <a:cs typeface="Times New Roman" panose="02020603050405020304" pitchFamily="18" charset="0"/>
              </a:rPr>
              <a:t>15%</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kern="100" dirty="0" smtClean="0">
              <a:latin typeface="Calibri" panose="020F0502020204030204" pitchFamily="34" charset="0"/>
              <a:cs typeface="Times New Roman" panose="02020603050405020304" pitchFamily="18"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kern="100" dirty="0" smtClean="0">
              <a:latin typeface="Calibri" panose="020F0502020204030204" pitchFamily="34" charset="0"/>
              <a:cs typeface="Times New Roman" panose="02020603050405020304" pitchFamily="18"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kern="100" dirty="0" smtClean="0">
              <a:latin typeface="Calibri" panose="020F0502020204030204" pitchFamily="34" charset="0"/>
              <a:cs typeface="Times New Roman" panose="02020603050405020304" pitchFamily="18"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kern="100" dirty="0" smtClean="0">
              <a:latin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49A07B9-D2BD-4FF7-8683-1AC6B3F72C49}" type="slidenum">
              <a:rPr lang="en-US" smtClean="0"/>
              <a:pPr/>
              <a:t>23</a:t>
            </a:fld>
            <a:endParaRPr lang="en-US"/>
          </a:p>
        </p:txBody>
      </p:sp>
    </p:spTree>
    <p:extLst>
      <p:ext uri="{BB962C8B-B14F-4D97-AF65-F5344CB8AC3E}">
        <p14:creationId xmlns:p14="http://schemas.microsoft.com/office/powerpoint/2010/main" val="3834047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latin typeface="Calibri" panose="020F0502020204030204" pitchFamily="34" charset="0"/>
                <a:cs typeface="Times New Roman" panose="02020603050405020304" pitchFamily="18" charset="0"/>
              </a:rPr>
              <a:t>在比较小的数据集</a:t>
            </a:r>
            <a:r>
              <a:rPr lang="en-US" altLang="zh-CN" dirty="0" smtClean="0">
                <a:latin typeface="Calibri" panose="020F0502020204030204" pitchFamily="34" charset="0"/>
                <a:cs typeface="Times New Roman" panose="02020603050405020304" pitchFamily="18" charset="0"/>
              </a:rPr>
              <a:t>Robust04 </a:t>
            </a:r>
          </a:p>
          <a:p>
            <a:r>
              <a:rPr lang="zh-CN" altLang="en-US" dirty="0" smtClean="0">
                <a:latin typeface="Calibri" panose="020F0502020204030204" pitchFamily="34" charset="0"/>
                <a:cs typeface="Times New Roman" panose="02020603050405020304" pitchFamily="18" charset="0"/>
              </a:rPr>
              <a:t>同样地，</a:t>
            </a:r>
            <a:r>
              <a:rPr lang="en-US" altLang="zh-CN" dirty="0" smtClean="0">
                <a:latin typeface="Calibri" panose="020F0502020204030204" pitchFamily="34" charset="0"/>
                <a:cs typeface="Times New Roman" panose="02020603050405020304" pitchFamily="18" charset="0"/>
              </a:rPr>
              <a:t>DTMM</a:t>
            </a:r>
            <a:r>
              <a:rPr lang="zh-CN" altLang="en-US" dirty="0" smtClean="0">
                <a:latin typeface="Calibri" panose="020F0502020204030204" pitchFamily="34" charset="0"/>
                <a:cs typeface="Times New Roman" panose="02020603050405020304" pitchFamily="18" charset="0"/>
              </a:rPr>
              <a:t>在性能上相对于</a:t>
            </a:r>
            <a:r>
              <a:rPr lang="en-US" altLang="zh-CN" dirty="0" smtClean="0">
                <a:latin typeface="Calibri" panose="020F0502020204030204" pitchFamily="34" charset="0"/>
                <a:cs typeface="Times New Roman" panose="02020603050405020304" pitchFamily="18" charset="0"/>
              </a:rPr>
              <a:t>DRMM</a:t>
            </a:r>
            <a:r>
              <a:rPr lang="zh-CN" altLang="en-US" dirty="0" smtClean="0">
                <a:latin typeface="Calibri" panose="020F0502020204030204" pitchFamily="34" charset="0"/>
                <a:cs typeface="Times New Roman" panose="02020603050405020304" pitchFamily="18" charset="0"/>
              </a:rPr>
              <a:t>性能提升了。具体性能有</a:t>
            </a:r>
            <a:endParaRPr lang="en-US" altLang="zh-CN" dirty="0" smtClean="0">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Calibri" panose="020F0502020204030204" pitchFamily="34" charset="0"/>
                <a:cs typeface="Times New Roman" panose="02020603050405020304" pitchFamily="18" charset="0"/>
              </a:rPr>
              <a:t>MAP </a:t>
            </a:r>
            <a:r>
              <a:rPr lang="zh-CN" altLang="en-US" dirty="0" smtClean="0">
                <a:latin typeface="Calibri" panose="020F0502020204030204" pitchFamily="34" charset="0"/>
                <a:cs typeface="Times New Roman" panose="02020603050405020304" pitchFamily="18" charset="0"/>
              </a:rPr>
              <a:t>提升了</a:t>
            </a:r>
            <a:r>
              <a:rPr lang="en-US" altLang="zh-CN" dirty="0" smtClean="0">
                <a:latin typeface="Calibri" panose="020F0502020204030204" pitchFamily="34" charset="0"/>
                <a:cs typeface="Times New Roman" panose="02020603050405020304" pitchFamily="18" charset="0"/>
              </a:rPr>
              <a:t> 12.5%, </a:t>
            </a:r>
          </a:p>
          <a:p>
            <a:r>
              <a:rPr lang="en-US" altLang="zh-CN" dirty="0" smtClean="0">
                <a:latin typeface="Calibri" panose="020F0502020204030204" pitchFamily="34" charset="0"/>
                <a:cs typeface="Times New Roman" panose="02020603050405020304" pitchFamily="18" charset="0"/>
              </a:rPr>
              <a:t>NDCG@20 </a:t>
            </a:r>
            <a:r>
              <a:rPr lang="zh-CN" altLang="en-US" dirty="0" smtClean="0">
                <a:latin typeface="Calibri" panose="020F0502020204030204" pitchFamily="34" charset="0"/>
                <a:cs typeface="Times New Roman" panose="02020603050405020304" pitchFamily="18" charset="0"/>
              </a:rPr>
              <a:t>提升了</a:t>
            </a:r>
            <a:r>
              <a:rPr lang="en-US" altLang="zh-CN" dirty="0" smtClean="0">
                <a:latin typeface="Calibri" panose="020F0502020204030204" pitchFamily="34" charset="0"/>
                <a:cs typeface="Times New Roman" panose="02020603050405020304" pitchFamily="18" charset="0"/>
              </a:rPr>
              <a:t>7.4%, </a:t>
            </a:r>
          </a:p>
          <a:p>
            <a:r>
              <a:rPr lang="en-US" altLang="zh-CN" dirty="0" smtClean="0">
                <a:latin typeface="Calibri" panose="020F0502020204030204" pitchFamily="34" charset="0"/>
                <a:cs typeface="Times New Roman" panose="02020603050405020304" pitchFamily="18" charset="0"/>
              </a:rPr>
              <a:t>P@20 </a:t>
            </a:r>
            <a:r>
              <a:rPr lang="zh-CN" altLang="en-US" dirty="0" smtClean="0">
                <a:latin typeface="Calibri" panose="020F0502020204030204" pitchFamily="34" charset="0"/>
                <a:cs typeface="Times New Roman" panose="02020603050405020304" pitchFamily="18" charset="0"/>
              </a:rPr>
              <a:t>提升了 </a:t>
            </a:r>
            <a:r>
              <a:rPr lang="en-US" altLang="zh-CN" dirty="0" smtClean="0">
                <a:latin typeface="Calibri" panose="020F0502020204030204" pitchFamily="34" charset="0"/>
                <a:cs typeface="Times New Roman" panose="02020603050405020304" pitchFamily="18" charset="0"/>
              </a:rPr>
              <a:t>13%, </a:t>
            </a:r>
          </a:p>
        </p:txBody>
      </p:sp>
      <p:sp>
        <p:nvSpPr>
          <p:cNvPr id="4" name="Slide Number Placeholder 3"/>
          <p:cNvSpPr>
            <a:spLocks noGrp="1"/>
          </p:cNvSpPr>
          <p:nvPr>
            <p:ph type="sldNum" sz="quarter" idx="10"/>
          </p:nvPr>
        </p:nvSpPr>
        <p:spPr/>
        <p:txBody>
          <a:bodyPr/>
          <a:lstStyle/>
          <a:p>
            <a:fld id="{349A07B9-D2BD-4FF7-8683-1AC6B3F72C49}" type="slidenum">
              <a:rPr lang="en-US" smtClean="0"/>
              <a:pPr/>
              <a:t>24</a:t>
            </a:fld>
            <a:endParaRPr lang="en-US"/>
          </a:p>
        </p:txBody>
      </p:sp>
    </p:spTree>
    <p:extLst>
      <p:ext uri="{BB962C8B-B14F-4D97-AF65-F5344CB8AC3E}">
        <p14:creationId xmlns:p14="http://schemas.microsoft.com/office/powerpoint/2010/main" val="2887519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latin typeface="Calibri" panose="020F0502020204030204" pitchFamily="34" charset="0"/>
                <a:cs typeface="Times New Roman" panose="02020603050405020304" pitchFamily="18" charset="0"/>
              </a:rPr>
              <a:t>这里展示的是完整版本的</a:t>
            </a:r>
            <a:r>
              <a:rPr lang="en-US" altLang="zh-CN" dirty="0" smtClean="0">
                <a:latin typeface="Calibri" panose="020F0502020204030204" pitchFamily="34" charset="0"/>
                <a:cs typeface="Times New Roman" panose="02020603050405020304" pitchFamily="18" charset="0"/>
              </a:rPr>
              <a:t>DTMM,</a:t>
            </a:r>
            <a:r>
              <a:rPr lang="zh-CN" altLang="en-US" dirty="0" smtClean="0">
                <a:latin typeface="Calibri" panose="020F0502020204030204" pitchFamily="34" charset="0"/>
                <a:cs typeface="Times New Roman" panose="02020603050405020304" pitchFamily="18" charset="0"/>
              </a:rPr>
              <a:t>和未加</a:t>
            </a:r>
            <a:r>
              <a:rPr lang="en-US" altLang="zh-CN" dirty="0" smtClean="0">
                <a:latin typeface="Calibri" panose="020F0502020204030204" pitchFamily="34" charset="0"/>
                <a:cs typeface="Times New Roman" panose="02020603050405020304" pitchFamily="18" charset="0"/>
              </a:rPr>
              <a:t>document</a:t>
            </a:r>
            <a:r>
              <a:rPr lang="zh-CN" altLang="en-US" dirty="0" smtClean="0">
                <a:latin typeface="Calibri" panose="020F0502020204030204" pitchFamily="34" charset="0"/>
                <a:cs typeface="Times New Roman" panose="02020603050405020304" pitchFamily="18" charset="0"/>
              </a:rPr>
              <a:t>词权重的</a:t>
            </a:r>
            <a:r>
              <a:rPr lang="en-US" altLang="zh-CN" dirty="0" smtClean="0">
                <a:latin typeface="Calibri" panose="020F0502020204030204" pitchFamily="34" charset="0"/>
                <a:cs typeface="Times New Roman" panose="02020603050405020304" pitchFamily="18" charset="0"/>
              </a:rPr>
              <a:t>DTMM</a:t>
            </a:r>
          </a:p>
          <a:p>
            <a:r>
              <a:rPr lang="zh-CN" altLang="en-US" dirty="0" smtClean="0">
                <a:latin typeface="Calibri" panose="020F0502020204030204" pitchFamily="34" charset="0"/>
                <a:cs typeface="Times New Roman" panose="02020603050405020304" pitchFamily="18" charset="0"/>
              </a:rPr>
              <a:t>在其他参数一致的情况下，我们做了对比实验</a:t>
            </a:r>
            <a:endParaRPr lang="en-US" altLang="zh-CN" dirty="0" smtClean="0">
              <a:latin typeface="Calibri" panose="020F0502020204030204" pitchFamily="34" charset="0"/>
              <a:cs typeface="Times New Roman" panose="02020603050405020304" pitchFamily="18" charset="0"/>
            </a:endParaRPr>
          </a:p>
          <a:p>
            <a:endParaRPr lang="en-US" altLang="zh-CN" dirty="0" smtClean="0">
              <a:latin typeface="Calibri" panose="020F0502020204030204" pitchFamily="34" charset="0"/>
              <a:cs typeface="Times New Roman" panose="02020603050405020304" pitchFamily="18" charset="0"/>
            </a:endParaRPr>
          </a:p>
          <a:p>
            <a:r>
              <a:rPr lang="zh-CN" altLang="en-US" dirty="0" smtClean="0">
                <a:latin typeface="Calibri" panose="020F0502020204030204" pitchFamily="34" charset="0"/>
                <a:cs typeface="Times New Roman" panose="02020603050405020304" pitchFamily="18" charset="0"/>
              </a:rPr>
              <a:t>完整版的</a:t>
            </a:r>
            <a:r>
              <a:rPr lang="en-US" altLang="zh-CN" dirty="0" smtClean="0">
                <a:latin typeface="Calibri" panose="020F0502020204030204" pitchFamily="34" charset="0"/>
                <a:cs typeface="Times New Roman" panose="02020603050405020304" pitchFamily="18" charset="0"/>
              </a:rPr>
              <a:t>DTMM</a:t>
            </a:r>
            <a:r>
              <a:rPr lang="zh-CN" altLang="en-US" dirty="0" smtClean="0">
                <a:latin typeface="Calibri" panose="020F0502020204030204" pitchFamily="34" charset="0"/>
                <a:cs typeface="Times New Roman" panose="02020603050405020304" pitchFamily="18" charset="0"/>
              </a:rPr>
              <a:t>的</a:t>
            </a:r>
            <a:endParaRPr lang="en-US" altLang="zh-CN" dirty="0" smtClean="0">
              <a:latin typeface="Calibri" panose="020F0502020204030204" pitchFamily="34" charset="0"/>
              <a:cs typeface="Times New Roman" panose="02020603050405020304" pitchFamily="18" charset="0"/>
            </a:endParaRPr>
          </a:p>
          <a:p>
            <a:r>
              <a:rPr lang="en-US" altLang="zh-CN" dirty="0" smtClean="0">
                <a:latin typeface="Calibri" panose="020F0502020204030204" pitchFamily="34" charset="0"/>
                <a:cs typeface="Times New Roman" panose="02020603050405020304" pitchFamily="18" charset="0"/>
              </a:rPr>
              <a:t>MAP </a:t>
            </a:r>
            <a:r>
              <a:rPr lang="zh-CN" altLang="en-US" dirty="0" smtClean="0">
                <a:latin typeface="Calibri" panose="020F0502020204030204" pitchFamily="34" charset="0"/>
                <a:cs typeface="Times New Roman" panose="02020603050405020304" pitchFamily="18" charset="0"/>
              </a:rPr>
              <a:t>提升了 </a:t>
            </a:r>
            <a:r>
              <a:rPr lang="en-US" altLang="zh-CN" dirty="0" smtClean="0">
                <a:latin typeface="Calibri" panose="020F0502020204030204" pitchFamily="34" charset="0"/>
                <a:cs typeface="Times New Roman" panose="02020603050405020304" pitchFamily="18" charset="0"/>
              </a:rPr>
              <a:t>2.85%</a:t>
            </a:r>
          </a:p>
          <a:p>
            <a:r>
              <a:rPr lang="en-US" altLang="zh-CN" dirty="0" smtClean="0">
                <a:latin typeface="Calibri" panose="020F0502020204030204" pitchFamily="34" charset="0"/>
                <a:cs typeface="Times New Roman" panose="02020603050405020304" pitchFamily="18" charset="0"/>
              </a:rPr>
              <a:t>NDCG@3 </a:t>
            </a:r>
            <a:r>
              <a:rPr lang="zh-CN" altLang="en-US" dirty="0" smtClean="0">
                <a:latin typeface="Calibri" panose="020F0502020204030204" pitchFamily="34" charset="0"/>
                <a:cs typeface="Times New Roman" panose="02020603050405020304" pitchFamily="18" charset="0"/>
              </a:rPr>
              <a:t>提升了</a:t>
            </a:r>
            <a:r>
              <a:rPr lang="en-US" altLang="zh-CN" dirty="0" smtClean="0">
                <a:latin typeface="Calibri" panose="020F0502020204030204" pitchFamily="34" charset="0"/>
                <a:cs typeface="Times New Roman" panose="02020603050405020304" pitchFamily="18" charset="0"/>
              </a:rPr>
              <a:t>8.25%, </a:t>
            </a:r>
          </a:p>
          <a:p>
            <a:r>
              <a:rPr lang="en-US" altLang="zh-CN" dirty="0" smtClean="0">
                <a:latin typeface="Calibri" panose="020F0502020204030204" pitchFamily="34" charset="0"/>
                <a:cs typeface="Times New Roman" panose="02020603050405020304" pitchFamily="18" charset="0"/>
              </a:rPr>
              <a:t>NDCG@5</a:t>
            </a:r>
            <a:r>
              <a:rPr lang="zh-CN" altLang="en-US" dirty="0" smtClean="0">
                <a:latin typeface="Calibri" panose="020F0502020204030204" pitchFamily="34" charset="0"/>
                <a:cs typeface="Times New Roman" panose="02020603050405020304" pitchFamily="18" charset="0"/>
              </a:rPr>
              <a:t>提升了</a:t>
            </a:r>
            <a:r>
              <a:rPr lang="en-US" altLang="zh-CN" dirty="0" smtClean="0">
                <a:latin typeface="Calibri" panose="020F0502020204030204" pitchFamily="34" charset="0"/>
                <a:cs typeface="Times New Roman" panose="02020603050405020304" pitchFamily="18" charset="0"/>
              </a:rPr>
              <a:t>7.58%, </a:t>
            </a:r>
          </a:p>
          <a:p>
            <a:r>
              <a:rPr lang="en-US" altLang="zh-CN" dirty="0" smtClean="0">
                <a:latin typeface="Calibri" panose="020F0502020204030204" pitchFamily="34" charset="0"/>
                <a:cs typeface="Times New Roman" panose="02020603050405020304" pitchFamily="18" charset="0"/>
              </a:rPr>
              <a:t>NDCG@10 </a:t>
            </a:r>
            <a:r>
              <a:rPr lang="zh-CN" altLang="en-US" dirty="0" smtClean="0">
                <a:latin typeface="Calibri" panose="020F0502020204030204" pitchFamily="34" charset="0"/>
                <a:cs typeface="Times New Roman" panose="02020603050405020304" pitchFamily="18" charset="0"/>
              </a:rPr>
              <a:t>提升了</a:t>
            </a:r>
            <a:r>
              <a:rPr lang="en-US" altLang="zh-CN" dirty="0" smtClean="0">
                <a:latin typeface="Calibri" panose="020F0502020204030204" pitchFamily="34" charset="0"/>
                <a:cs typeface="Times New Roman" panose="02020603050405020304" pitchFamily="18" charset="0"/>
              </a:rPr>
              <a:t>6.39%</a:t>
            </a:r>
          </a:p>
          <a:p>
            <a:endParaRPr lang="en-US" dirty="0"/>
          </a:p>
        </p:txBody>
      </p:sp>
      <p:sp>
        <p:nvSpPr>
          <p:cNvPr id="4" name="Slide Number Placeholder 3"/>
          <p:cNvSpPr>
            <a:spLocks noGrp="1"/>
          </p:cNvSpPr>
          <p:nvPr>
            <p:ph type="sldNum" sz="quarter" idx="10"/>
          </p:nvPr>
        </p:nvSpPr>
        <p:spPr/>
        <p:txBody>
          <a:bodyPr/>
          <a:lstStyle/>
          <a:p>
            <a:fld id="{349A07B9-D2BD-4FF7-8683-1AC6B3F72C49}" type="slidenum">
              <a:rPr lang="en-US" smtClean="0"/>
              <a:pPr/>
              <a:t>25</a:t>
            </a:fld>
            <a:endParaRPr lang="en-US"/>
          </a:p>
        </p:txBody>
      </p:sp>
    </p:spTree>
    <p:extLst>
      <p:ext uri="{BB962C8B-B14F-4D97-AF65-F5344CB8AC3E}">
        <p14:creationId xmlns:p14="http://schemas.microsoft.com/office/powerpoint/2010/main" val="2407727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9A07B9-D2BD-4FF7-8683-1AC6B3F72C49}" type="slidenum">
              <a:rPr lang="en-US" smtClean="0"/>
              <a:pPr/>
              <a:t>2</a:t>
            </a:fld>
            <a:endParaRPr lang="en-US"/>
          </a:p>
        </p:txBody>
      </p:sp>
    </p:spTree>
    <p:extLst>
      <p:ext uri="{BB962C8B-B14F-4D97-AF65-F5344CB8AC3E}">
        <p14:creationId xmlns:p14="http://schemas.microsoft.com/office/powerpoint/2010/main" val="9661542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CN" dirty="0" smtClean="0"/>
          </a:p>
          <a:p>
            <a:r>
              <a:rPr lang="zh-CN" altLang="en-US" dirty="0" smtClean="0"/>
              <a:t>我们还做实验对比了 选取不同数量的信号量 带给模型的影响</a:t>
            </a:r>
            <a:endParaRPr lang="en-US" altLang="zh-CN" dirty="0" smtClean="0"/>
          </a:p>
          <a:p>
            <a:r>
              <a:rPr lang="zh-CN" altLang="en-US" dirty="0" smtClean="0"/>
              <a:t>即调整超参</a:t>
            </a:r>
            <a:r>
              <a:rPr lang="en-US" altLang="zh-CN" dirty="0" smtClean="0"/>
              <a:t>k</a:t>
            </a:r>
            <a:r>
              <a:rPr lang="zh-CN" altLang="en-US" dirty="0" smtClean="0"/>
              <a:t>给模型带来的影响。</a:t>
            </a:r>
            <a:endParaRPr lang="en-US" altLang="zh-CN" dirty="0" smtClean="0"/>
          </a:p>
          <a:p>
            <a:r>
              <a:rPr lang="zh-CN" altLang="en-US" dirty="0" smtClean="0"/>
              <a:t>在其他参数一致的情况下，我们做了以下实验。</a:t>
            </a:r>
            <a:endParaRPr lang="en-US" altLang="zh-CN" dirty="0" smtClean="0"/>
          </a:p>
          <a:p>
            <a:r>
              <a:rPr lang="zh-CN" altLang="en-US" dirty="0" smtClean="0"/>
              <a:t>由横坐标可以看到，随着</a:t>
            </a:r>
            <a:r>
              <a:rPr lang="en-US" altLang="zh-CN" dirty="0" smtClean="0"/>
              <a:t>k</a:t>
            </a:r>
            <a:r>
              <a:rPr lang="zh-CN" altLang="en-US" dirty="0" smtClean="0"/>
              <a:t>的增大，也就是选取的信号量越来越多。模型的性能先增大，然后再减小，在</a:t>
            </a:r>
            <a:r>
              <a:rPr lang="en-US" altLang="zh-CN" dirty="0" smtClean="0"/>
              <a:t>k=512</a:t>
            </a:r>
            <a:r>
              <a:rPr lang="zh-CN" altLang="en-US" dirty="0" smtClean="0"/>
              <a:t>时，达到最优性能。</a:t>
            </a:r>
            <a:endParaRPr lang="en-US" altLang="zh-CN" dirty="0" smtClean="0"/>
          </a:p>
          <a:p>
            <a:r>
              <a:rPr lang="zh-CN" altLang="en-US" dirty="0" smtClean="0"/>
              <a:t>说明了选择适当的</a:t>
            </a:r>
            <a:r>
              <a:rPr lang="en-US" altLang="zh-CN" dirty="0" smtClean="0"/>
              <a:t>K</a:t>
            </a:r>
            <a:r>
              <a:rPr lang="zh-CN" altLang="en-US" dirty="0" smtClean="0"/>
              <a:t>去除模型中的噪音是十分有必要的。</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349A07B9-D2BD-4FF7-8683-1AC6B3F72C49}" type="slidenum">
              <a:rPr lang="en-US" smtClean="0"/>
              <a:pPr/>
              <a:t>26</a:t>
            </a:fld>
            <a:endParaRPr lang="en-US"/>
          </a:p>
        </p:txBody>
      </p:sp>
    </p:spTree>
    <p:extLst>
      <p:ext uri="{BB962C8B-B14F-4D97-AF65-F5344CB8AC3E}">
        <p14:creationId xmlns:p14="http://schemas.microsoft.com/office/powerpoint/2010/main" val="471752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b="0" dirty="0" smtClean="0"/>
              <a:t>我们来总结下我们的贡献</a:t>
            </a:r>
            <a:endParaRPr lang="en-US" b="0" dirty="0" smtClean="0"/>
          </a:p>
          <a:p>
            <a:r>
              <a:rPr lang="en-US" b="0" dirty="0" smtClean="0"/>
              <a:t>1.</a:t>
            </a:r>
            <a:r>
              <a:rPr lang="zh-CN" altLang="en-US" b="0" dirty="0" smtClean="0"/>
              <a:t>我们提出了在交互矩阵中添加文档词权重来补偿</a:t>
            </a:r>
            <a:r>
              <a:rPr lang="en-US" altLang="zh-CN" b="0" dirty="0" smtClean="0"/>
              <a:t>embedding</a:t>
            </a:r>
            <a:r>
              <a:rPr lang="zh-CN" altLang="en-US" b="0" dirty="0" smtClean="0"/>
              <a:t>计算出相似性的偏差，以此来缓解</a:t>
            </a:r>
            <a:r>
              <a:rPr lang="en-US" altLang="zh-CN" b="0" dirty="0" smtClean="0"/>
              <a:t>mismatch</a:t>
            </a:r>
            <a:r>
              <a:rPr lang="zh-CN" altLang="en-US" b="0" dirty="0" smtClean="0"/>
              <a:t>问题。</a:t>
            </a:r>
            <a:endParaRPr lang="en-US" b="0" dirty="0" smtClean="0"/>
          </a:p>
          <a:p>
            <a:r>
              <a:rPr lang="en-US" b="0" dirty="0" smtClean="0"/>
              <a:t>2</a:t>
            </a:r>
            <a:r>
              <a:rPr lang="en-US" altLang="zh-CN" b="0" dirty="0" smtClean="0"/>
              <a:t>.</a:t>
            </a:r>
            <a:r>
              <a:rPr lang="zh-CN" altLang="en-US" b="0" dirty="0" smtClean="0"/>
              <a:t>我们提出在文本匹配过程中，去除平滑技术引入的噪音十分有必要的。</a:t>
            </a:r>
            <a:endParaRPr lang="en-US" b="0" dirty="0" smtClean="0"/>
          </a:p>
          <a:p>
            <a:endParaRPr lang="en-US" b="0" dirty="0"/>
          </a:p>
        </p:txBody>
      </p:sp>
      <p:sp>
        <p:nvSpPr>
          <p:cNvPr id="4" name="Slide Number Placeholder 3"/>
          <p:cNvSpPr>
            <a:spLocks noGrp="1"/>
          </p:cNvSpPr>
          <p:nvPr>
            <p:ph type="sldNum" sz="quarter" idx="10"/>
          </p:nvPr>
        </p:nvSpPr>
        <p:spPr/>
        <p:txBody>
          <a:bodyPr/>
          <a:lstStyle/>
          <a:p>
            <a:fld id="{349A07B9-D2BD-4FF7-8683-1AC6B3F72C49}" type="slidenum">
              <a:rPr lang="en-US" smtClean="0"/>
              <a:pPr/>
              <a:t>28</a:t>
            </a:fld>
            <a:endParaRPr lang="en-US"/>
          </a:p>
        </p:txBody>
      </p:sp>
    </p:spTree>
    <p:extLst>
      <p:ext uri="{BB962C8B-B14F-4D97-AF65-F5344CB8AC3E}">
        <p14:creationId xmlns:p14="http://schemas.microsoft.com/office/powerpoint/2010/main" val="3406937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b="0" dirty="0" smtClean="0"/>
              <a:t>说下我们接下来的展望：</a:t>
            </a:r>
            <a:endParaRPr lang="en-US" altLang="zh-CN" b="0" dirty="0" smtClean="0"/>
          </a:p>
          <a:p>
            <a:r>
              <a:rPr lang="en-US" altLang="zh-CN" b="0" dirty="0" smtClean="0"/>
              <a:t>1.</a:t>
            </a:r>
            <a:r>
              <a:rPr lang="zh-CN" altLang="en-US" b="0" dirty="0" smtClean="0"/>
              <a:t>模型现在用的模型的平滑技术是在交互矩阵中添加</a:t>
            </a:r>
            <a:r>
              <a:rPr lang="en-US" altLang="zh-CN" b="0" dirty="0" smtClean="0"/>
              <a:t>document</a:t>
            </a:r>
            <a:r>
              <a:rPr lang="zh-CN" altLang="en-US" b="0" dirty="0" smtClean="0"/>
              <a:t>词的权重，我们在探究是否有更丰富的信息加入交互矩阵，使交互矩阵的值更加合理。</a:t>
            </a:r>
            <a:endParaRPr lang="en-US" altLang="zh-CN" b="0" dirty="0" smtClean="0"/>
          </a:p>
          <a:p>
            <a:r>
              <a:rPr lang="en-US" b="0" dirty="0" smtClean="0"/>
              <a:t>2</a:t>
            </a:r>
            <a:r>
              <a:rPr lang="en-US" altLang="zh-CN" b="0" dirty="0" smtClean="0"/>
              <a:t>.</a:t>
            </a:r>
            <a:r>
              <a:rPr lang="zh-CN" altLang="en-US" b="0" dirty="0" smtClean="0"/>
              <a:t>我们将从多粒度的观点来进一步缓解</a:t>
            </a:r>
            <a:r>
              <a:rPr lang="en-US" altLang="zh-CN" b="0" dirty="0" smtClean="0"/>
              <a:t>mismatch</a:t>
            </a:r>
            <a:r>
              <a:rPr lang="zh-CN" altLang="en-US" b="0" dirty="0" smtClean="0"/>
              <a:t>问题</a:t>
            </a:r>
            <a:endParaRPr lang="en-US" altLang="zh-CN" b="0" dirty="0" smtClean="0"/>
          </a:p>
          <a:p>
            <a:r>
              <a:rPr lang="zh-CN" altLang="en-US" b="0" dirty="0" smtClean="0"/>
              <a:t>我们将在这方面进行研究探索</a:t>
            </a:r>
            <a:endParaRPr lang="en-US" altLang="zh-CN" b="0" dirty="0" smtClean="0"/>
          </a:p>
          <a:p>
            <a:endParaRPr lang="en-US" altLang="zh-CN" b="0" dirty="0" smtClean="0"/>
          </a:p>
        </p:txBody>
      </p:sp>
      <p:sp>
        <p:nvSpPr>
          <p:cNvPr id="4" name="Slide Number Placeholder 3"/>
          <p:cNvSpPr>
            <a:spLocks noGrp="1"/>
          </p:cNvSpPr>
          <p:nvPr>
            <p:ph type="sldNum" sz="quarter" idx="10"/>
          </p:nvPr>
        </p:nvSpPr>
        <p:spPr/>
        <p:txBody>
          <a:bodyPr/>
          <a:lstStyle/>
          <a:p>
            <a:fld id="{349A07B9-D2BD-4FF7-8683-1AC6B3F72C49}" type="slidenum">
              <a:rPr lang="en-US" smtClean="0"/>
              <a:pPr/>
              <a:t>29</a:t>
            </a:fld>
            <a:endParaRPr lang="en-US"/>
          </a:p>
        </p:txBody>
      </p:sp>
    </p:spTree>
    <p:extLst>
      <p:ext uri="{BB962C8B-B14F-4D97-AF65-F5344CB8AC3E}">
        <p14:creationId xmlns:p14="http://schemas.microsoft.com/office/powerpoint/2010/main" val="30776869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are the references of this presentation</a:t>
            </a:r>
          </a:p>
          <a:p>
            <a:endParaRPr lang="en-US" dirty="0"/>
          </a:p>
        </p:txBody>
      </p:sp>
      <p:sp>
        <p:nvSpPr>
          <p:cNvPr id="4" name="Slide Number Placeholder 3"/>
          <p:cNvSpPr>
            <a:spLocks noGrp="1"/>
          </p:cNvSpPr>
          <p:nvPr>
            <p:ph type="sldNum" sz="quarter" idx="10"/>
          </p:nvPr>
        </p:nvSpPr>
        <p:spPr/>
        <p:txBody>
          <a:bodyPr/>
          <a:lstStyle/>
          <a:p>
            <a:fld id="{349A07B9-D2BD-4FF7-8683-1AC6B3F72C49}" type="slidenum">
              <a:rPr lang="en-US" smtClean="0"/>
              <a:pPr/>
              <a:t>30</a:t>
            </a:fld>
            <a:endParaRPr lang="en-US"/>
          </a:p>
        </p:txBody>
      </p:sp>
    </p:spTree>
    <p:extLst>
      <p:ext uri="{BB962C8B-B14F-4D97-AF65-F5344CB8AC3E}">
        <p14:creationId xmlns:p14="http://schemas.microsoft.com/office/powerpoint/2010/main" val="21044728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以上是我的讲解，谢谢大家</a:t>
            </a:r>
            <a:endParaRPr lang="en-US" altLang="zh-CN" dirty="0" smtClean="0"/>
          </a:p>
          <a:p>
            <a:r>
              <a:rPr lang="zh-CN" altLang="en-US" dirty="0" smtClean="0"/>
              <a:t>如果大家有什么问题，欢迎随时提问</a:t>
            </a:r>
            <a:endParaRPr lang="en-US" altLang="zh-CN" dirty="0" smtClean="0"/>
          </a:p>
          <a:p>
            <a:r>
              <a:rPr lang="zh-CN" altLang="en-US" dirty="0" smtClean="0"/>
              <a:t>如果大家对论文或者我的观点有什么问题，欢迎随时联系我</a:t>
            </a:r>
            <a:endParaRPr lang="en-US" altLang="zh-CN" dirty="0"/>
          </a:p>
        </p:txBody>
      </p:sp>
      <p:sp>
        <p:nvSpPr>
          <p:cNvPr id="4" name="灯片编号占位符 3"/>
          <p:cNvSpPr>
            <a:spLocks noGrp="1"/>
          </p:cNvSpPr>
          <p:nvPr>
            <p:ph type="sldNum" sz="quarter" idx="10"/>
          </p:nvPr>
        </p:nvSpPr>
        <p:spPr/>
        <p:txBody>
          <a:bodyPr/>
          <a:lstStyle/>
          <a:p>
            <a:fld id="{349A07B9-D2BD-4FF7-8683-1AC6B3F72C49}" type="slidenum">
              <a:rPr lang="en-US" smtClean="0"/>
              <a:pPr/>
              <a:t>31</a:t>
            </a:fld>
            <a:endParaRPr lang="en-US"/>
          </a:p>
        </p:txBody>
      </p:sp>
    </p:spTree>
    <p:extLst>
      <p:ext uri="{BB962C8B-B14F-4D97-AF65-F5344CB8AC3E}">
        <p14:creationId xmlns:p14="http://schemas.microsoft.com/office/powerpoint/2010/main" val="1437789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接下来简单讲下</a:t>
            </a:r>
            <a:r>
              <a:rPr lang="en-US" altLang="zh-CN" dirty="0" smtClean="0"/>
              <a:t>mismatch</a:t>
            </a:r>
            <a:r>
              <a:rPr lang="zh-CN" altLang="en-US" dirty="0" smtClean="0"/>
              <a:t>的概念，</a:t>
            </a:r>
            <a:r>
              <a:rPr lang="zh-CN" altLang="en-US" baseline="0" dirty="0" smtClean="0"/>
              <a:t> </a:t>
            </a:r>
            <a:r>
              <a:rPr lang="en-US" altLang="zh-CN" dirty="0" smtClean="0"/>
              <a:t>mismatch</a:t>
            </a:r>
            <a:r>
              <a:rPr lang="zh-CN" altLang="en-US" dirty="0" smtClean="0"/>
              <a:t>是文本检索中一个常见的问题，也就是当查询和</a:t>
            </a:r>
            <a:r>
              <a:rPr lang="en-US" altLang="zh-CN" dirty="0" smtClean="0"/>
              <a:t>document</a:t>
            </a:r>
            <a:r>
              <a:rPr lang="zh-CN" altLang="en-US" dirty="0" smtClean="0"/>
              <a:t>表示同一个意思，但是用不同的词表达时，模型往往会误判出它们是不相关的。</a:t>
            </a:r>
            <a:endParaRPr lang="en-US" altLang="zh-CN" dirty="0" smtClean="0"/>
          </a:p>
          <a:p>
            <a:r>
              <a:rPr lang="zh-CN" altLang="en-US" dirty="0" smtClean="0"/>
              <a:t>常见的缓解方案有：</a:t>
            </a:r>
            <a:endParaRPr lang="en-US" altLang="zh-CN" dirty="0" smtClean="0"/>
          </a:p>
          <a:p>
            <a:r>
              <a:rPr lang="en-US" altLang="zh-CN" dirty="0" smtClean="0"/>
              <a:t>1.</a:t>
            </a:r>
            <a:r>
              <a:rPr lang="zh-CN" altLang="en-US" dirty="0" smtClean="0"/>
              <a:t>查询词拓展 ，例如在</a:t>
            </a:r>
            <a:r>
              <a:rPr lang="en-US" altLang="zh-CN" dirty="0" smtClean="0"/>
              <a:t>query</a:t>
            </a:r>
            <a:r>
              <a:rPr lang="zh-CN" altLang="en-US" dirty="0" smtClean="0"/>
              <a:t>中添加近义词，让它能够和</a:t>
            </a:r>
            <a:r>
              <a:rPr lang="en-US" altLang="zh-CN" dirty="0" smtClean="0"/>
              <a:t>document</a:t>
            </a:r>
            <a:r>
              <a:rPr lang="zh-CN" altLang="en-US" dirty="0" smtClean="0"/>
              <a:t>中的词匹配</a:t>
            </a:r>
            <a:endParaRPr lang="en-US" altLang="zh-CN" dirty="0" smtClean="0"/>
          </a:p>
          <a:p>
            <a:r>
              <a:rPr lang="en-US" altLang="zh-CN" dirty="0" smtClean="0"/>
              <a:t>2.</a:t>
            </a:r>
            <a:r>
              <a:rPr lang="zh-CN" altLang="en-US" dirty="0" smtClean="0"/>
              <a:t>增加</a:t>
            </a:r>
            <a:r>
              <a:rPr lang="en-US" altLang="zh-CN" dirty="0" smtClean="0"/>
              <a:t>document</a:t>
            </a:r>
            <a:r>
              <a:rPr lang="zh-CN" altLang="en-US" dirty="0" smtClean="0"/>
              <a:t>中的词，让它能够被</a:t>
            </a:r>
            <a:r>
              <a:rPr lang="en-US" altLang="zh-CN" dirty="0" smtClean="0"/>
              <a:t>query</a:t>
            </a:r>
            <a:r>
              <a:rPr lang="zh-CN" altLang="en-US" dirty="0" smtClean="0"/>
              <a:t>查询到，对于表示为语言模型的</a:t>
            </a:r>
            <a:r>
              <a:rPr lang="en-US" altLang="zh-CN" dirty="0" smtClean="0"/>
              <a:t>document</a:t>
            </a:r>
            <a:r>
              <a:rPr lang="zh-CN" altLang="en-US" dirty="0" smtClean="0"/>
              <a:t>，这等价于平滑语言模型中的概率，使得文本中没有出现的单词具有非零的概率。</a:t>
            </a:r>
            <a:endParaRPr lang="en-US" altLang="zh-CN" dirty="0" smtClean="0"/>
          </a:p>
          <a:p>
            <a:endParaRPr lang="en-US" altLang="zh-CN" dirty="0" smtClean="0"/>
          </a:p>
          <a:p>
            <a:r>
              <a:rPr lang="en-US" altLang="zh-CN" dirty="0" smtClean="0"/>
              <a:t>3.</a:t>
            </a:r>
            <a:r>
              <a:rPr lang="zh-CN" altLang="en-US" dirty="0" smtClean="0"/>
              <a:t>在</a:t>
            </a:r>
            <a:r>
              <a:rPr lang="en-US" altLang="zh-CN" dirty="0" smtClean="0"/>
              <a:t>neural </a:t>
            </a:r>
            <a:r>
              <a:rPr lang="zh-CN" altLang="en-US" dirty="0" smtClean="0"/>
              <a:t>模型中，很多模型的词使用</a:t>
            </a:r>
            <a:r>
              <a:rPr lang="en-US" altLang="zh-CN" dirty="0" smtClean="0"/>
              <a:t>word</a:t>
            </a:r>
            <a:r>
              <a:rPr lang="en-US" altLang="zh-CN" baseline="0" dirty="0" smtClean="0"/>
              <a:t> embedding</a:t>
            </a:r>
            <a:r>
              <a:rPr lang="zh-CN" altLang="en-US" baseline="0" dirty="0" smtClean="0"/>
              <a:t>表示，相似的词之间计算出的相似度是非零的，这样也可以一定程度缓解</a:t>
            </a:r>
            <a:r>
              <a:rPr lang="en-US" altLang="zh-CN" baseline="0" dirty="0" smtClean="0"/>
              <a:t>mismatch</a:t>
            </a:r>
            <a:r>
              <a:rPr lang="zh-CN" altLang="en-US" baseline="0" dirty="0" smtClean="0"/>
              <a:t>问题</a:t>
            </a:r>
            <a:endParaRPr lang="en-US" altLang="zh-CN" baseline="0" dirty="0" smtClean="0"/>
          </a:p>
          <a:p>
            <a:r>
              <a:rPr lang="zh-CN" altLang="en-US" dirty="0" smtClean="0"/>
              <a:t>但是，用</a:t>
            </a:r>
            <a:r>
              <a:rPr lang="en-US" altLang="zh-CN" dirty="0" smtClean="0"/>
              <a:t>embedding</a:t>
            </a:r>
            <a:r>
              <a:rPr lang="zh-CN" altLang="en-US" dirty="0" smtClean="0"/>
              <a:t>计算词与词之间的相似度是否都是合理的呢？</a:t>
            </a:r>
            <a:endParaRPr lang="en-US" altLang="zh-CN" dirty="0" smtClean="0"/>
          </a:p>
          <a:p>
            <a:endParaRPr lang="en-US" altLang="zh-CN" dirty="0" smtClean="0"/>
          </a:p>
        </p:txBody>
      </p:sp>
      <p:sp>
        <p:nvSpPr>
          <p:cNvPr id="4" name="Slide Number Placeholder 3"/>
          <p:cNvSpPr>
            <a:spLocks noGrp="1"/>
          </p:cNvSpPr>
          <p:nvPr>
            <p:ph type="sldNum" sz="quarter" idx="10"/>
          </p:nvPr>
        </p:nvSpPr>
        <p:spPr/>
        <p:txBody>
          <a:bodyPr/>
          <a:lstStyle/>
          <a:p>
            <a:fld id="{349A07B9-D2BD-4FF7-8683-1AC6B3F72C49}" type="slidenum">
              <a:rPr lang="en-US" smtClean="0"/>
              <a:pPr/>
              <a:t>4</a:t>
            </a:fld>
            <a:endParaRPr lang="en-US"/>
          </a:p>
        </p:txBody>
      </p:sp>
    </p:spTree>
    <p:extLst>
      <p:ext uri="{BB962C8B-B14F-4D97-AF65-F5344CB8AC3E}">
        <p14:creationId xmlns:p14="http://schemas.microsoft.com/office/powerpoint/2010/main" val="1337855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接下来简单讲下</a:t>
            </a:r>
            <a:r>
              <a:rPr lang="en-US" altLang="zh-CN" dirty="0" smtClean="0"/>
              <a:t>mismatch</a:t>
            </a:r>
            <a:r>
              <a:rPr lang="zh-CN" altLang="en-US" dirty="0" smtClean="0"/>
              <a:t>的概念，</a:t>
            </a:r>
            <a:r>
              <a:rPr lang="zh-CN" altLang="en-US" baseline="0" dirty="0" smtClean="0"/>
              <a:t> </a:t>
            </a:r>
            <a:r>
              <a:rPr lang="en-US" altLang="zh-CN" dirty="0" smtClean="0"/>
              <a:t>mismatch</a:t>
            </a:r>
            <a:r>
              <a:rPr lang="zh-CN" altLang="en-US" dirty="0" smtClean="0"/>
              <a:t>是文本检索中一个常见的问题，也就是当查询和</a:t>
            </a:r>
            <a:r>
              <a:rPr lang="en-US" altLang="zh-CN" dirty="0" smtClean="0"/>
              <a:t>document</a:t>
            </a:r>
            <a:r>
              <a:rPr lang="zh-CN" altLang="en-US" dirty="0" smtClean="0"/>
              <a:t>表示同一个意思，但是用不同的词表达时，模型往往会误判出它们是不相关的。</a:t>
            </a:r>
            <a:endParaRPr lang="en-US" altLang="zh-CN" dirty="0" smtClean="0"/>
          </a:p>
          <a:p>
            <a:r>
              <a:rPr lang="zh-CN" altLang="en-US" dirty="0" smtClean="0"/>
              <a:t>常见的缓解方案有：</a:t>
            </a:r>
            <a:endParaRPr lang="en-US" altLang="zh-CN" dirty="0" smtClean="0"/>
          </a:p>
          <a:p>
            <a:r>
              <a:rPr lang="en-US" altLang="zh-CN" dirty="0" smtClean="0"/>
              <a:t>1.</a:t>
            </a:r>
            <a:r>
              <a:rPr lang="zh-CN" altLang="en-US" dirty="0" smtClean="0"/>
              <a:t>查询词拓展 ，例如在</a:t>
            </a:r>
            <a:r>
              <a:rPr lang="en-US" altLang="zh-CN" dirty="0" smtClean="0"/>
              <a:t>query</a:t>
            </a:r>
            <a:r>
              <a:rPr lang="zh-CN" altLang="en-US" dirty="0" smtClean="0"/>
              <a:t>中添加近义词，让它能够和</a:t>
            </a:r>
            <a:r>
              <a:rPr lang="en-US" altLang="zh-CN" dirty="0" smtClean="0"/>
              <a:t>document</a:t>
            </a:r>
            <a:r>
              <a:rPr lang="zh-CN" altLang="en-US" dirty="0" smtClean="0"/>
              <a:t>中的词匹配</a:t>
            </a:r>
            <a:endParaRPr lang="en-US" altLang="zh-CN" dirty="0" smtClean="0"/>
          </a:p>
          <a:p>
            <a:r>
              <a:rPr lang="en-US" altLang="zh-CN" dirty="0" smtClean="0"/>
              <a:t>2.</a:t>
            </a:r>
            <a:r>
              <a:rPr lang="zh-CN" altLang="en-US" dirty="0" smtClean="0"/>
              <a:t>增加</a:t>
            </a:r>
            <a:r>
              <a:rPr lang="en-US" altLang="zh-CN" dirty="0" smtClean="0"/>
              <a:t>document</a:t>
            </a:r>
            <a:r>
              <a:rPr lang="zh-CN" altLang="en-US" dirty="0" smtClean="0"/>
              <a:t>中的词，让它能够被</a:t>
            </a:r>
            <a:r>
              <a:rPr lang="en-US" altLang="zh-CN" dirty="0" smtClean="0"/>
              <a:t>query</a:t>
            </a:r>
            <a:r>
              <a:rPr lang="zh-CN" altLang="en-US" dirty="0" smtClean="0"/>
              <a:t>查询到，对于表示为语言模型的</a:t>
            </a:r>
            <a:r>
              <a:rPr lang="en-US" altLang="zh-CN" dirty="0" smtClean="0"/>
              <a:t>document</a:t>
            </a:r>
            <a:r>
              <a:rPr lang="zh-CN" altLang="en-US" dirty="0" smtClean="0"/>
              <a:t>，这等价于平滑语言模型中的概率，使得文本中没有出现的单词具有非零的概率。</a:t>
            </a:r>
            <a:endParaRPr lang="en-US" altLang="zh-CN" dirty="0" smtClean="0"/>
          </a:p>
          <a:p>
            <a:endParaRPr lang="en-US" altLang="zh-CN" dirty="0" smtClean="0"/>
          </a:p>
          <a:p>
            <a:r>
              <a:rPr lang="en-US" altLang="zh-CN" dirty="0" smtClean="0"/>
              <a:t>3.</a:t>
            </a:r>
            <a:r>
              <a:rPr lang="zh-CN" altLang="en-US" dirty="0" smtClean="0"/>
              <a:t>在</a:t>
            </a:r>
            <a:r>
              <a:rPr lang="en-US" altLang="zh-CN" dirty="0" smtClean="0"/>
              <a:t>neural </a:t>
            </a:r>
            <a:r>
              <a:rPr lang="zh-CN" altLang="en-US" dirty="0" smtClean="0"/>
              <a:t>模型中，很多模型的词使用</a:t>
            </a:r>
            <a:r>
              <a:rPr lang="en-US" altLang="zh-CN" dirty="0" smtClean="0"/>
              <a:t>word</a:t>
            </a:r>
            <a:r>
              <a:rPr lang="en-US" altLang="zh-CN" baseline="0" dirty="0" smtClean="0"/>
              <a:t> embedding</a:t>
            </a:r>
            <a:r>
              <a:rPr lang="zh-CN" altLang="en-US" baseline="0" dirty="0" smtClean="0"/>
              <a:t>表示，相似的词之间计算出的相似度是非零的，这样也可以一定程度缓解</a:t>
            </a:r>
            <a:r>
              <a:rPr lang="en-US" altLang="zh-CN" baseline="0" dirty="0" smtClean="0"/>
              <a:t>mismatch</a:t>
            </a:r>
            <a:r>
              <a:rPr lang="zh-CN" altLang="en-US" baseline="0" dirty="0" smtClean="0"/>
              <a:t>问题</a:t>
            </a:r>
            <a:endParaRPr lang="en-US" altLang="zh-CN" baseline="0" dirty="0" smtClean="0"/>
          </a:p>
          <a:p>
            <a:r>
              <a:rPr lang="zh-CN" altLang="en-US" dirty="0" smtClean="0"/>
              <a:t>但是，用</a:t>
            </a:r>
            <a:r>
              <a:rPr lang="en-US" altLang="zh-CN" dirty="0" smtClean="0"/>
              <a:t>embedding</a:t>
            </a:r>
            <a:r>
              <a:rPr lang="zh-CN" altLang="en-US" dirty="0" smtClean="0"/>
              <a:t>计算词与词之间的相似度是否都是合理的呢？</a:t>
            </a:r>
            <a:endParaRPr lang="en-US" altLang="zh-CN" dirty="0" smtClean="0"/>
          </a:p>
          <a:p>
            <a:endParaRPr lang="en-US" altLang="zh-CN" dirty="0" smtClean="0"/>
          </a:p>
        </p:txBody>
      </p:sp>
      <p:sp>
        <p:nvSpPr>
          <p:cNvPr id="4" name="Slide Number Placeholder 3"/>
          <p:cNvSpPr>
            <a:spLocks noGrp="1"/>
          </p:cNvSpPr>
          <p:nvPr>
            <p:ph type="sldNum" sz="quarter" idx="10"/>
          </p:nvPr>
        </p:nvSpPr>
        <p:spPr/>
        <p:txBody>
          <a:bodyPr/>
          <a:lstStyle/>
          <a:p>
            <a:fld id="{349A07B9-D2BD-4FF7-8683-1AC6B3F72C49}" type="slidenum">
              <a:rPr lang="en-US" smtClean="0"/>
              <a:pPr/>
              <a:t>5</a:t>
            </a:fld>
            <a:endParaRPr lang="en-US"/>
          </a:p>
        </p:txBody>
      </p:sp>
    </p:spTree>
    <p:extLst>
      <p:ext uri="{BB962C8B-B14F-4D97-AF65-F5344CB8AC3E}">
        <p14:creationId xmlns:p14="http://schemas.microsoft.com/office/powerpoint/2010/main" val="340309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这里展示我们的一个实验</a:t>
            </a:r>
            <a:endParaRPr lang="en-US" altLang="zh-CN" dirty="0" smtClean="0"/>
          </a:p>
          <a:p>
            <a:r>
              <a:rPr lang="zh-CN" altLang="en-US" dirty="0" smtClean="0"/>
              <a:t>我们首先用</a:t>
            </a:r>
            <a:r>
              <a:rPr lang="en-US" altLang="zh-CN" dirty="0" smtClean="0"/>
              <a:t>skip-gram</a:t>
            </a:r>
            <a:r>
              <a:rPr lang="zh-CN" altLang="en-US" dirty="0" smtClean="0"/>
              <a:t>模型训练出</a:t>
            </a:r>
            <a:r>
              <a:rPr lang="en-US" altLang="zh-CN" dirty="0" smtClean="0"/>
              <a:t>embedding</a:t>
            </a:r>
            <a:r>
              <a:rPr lang="zh-CN" altLang="en-US" dirty="0" smtClean="0"/>
              <a:t>，</a:t>
            </a:r>
            <a:endParaRPr lang="en-US" altLang="zh-CN" dirty="0" smtClean="0"/>
          </a:p>
          <a:p>
            <a:r>
              <a:rPr lang="zh-CN" altLang="en-US" dirty="0" smtClean="0"/>
              <a:t>我们将每个词的</a:t>
            </a:r>
            <a:r>
              <a:rPr lang="en-US" altLang="zh-CN" dirty="0" smtClean="0"/>
              <a:t>embedding</a:t>
            </a:r>
            <a:r>
              <a:rPr lang="zh-CN" altLang="en-US" dirty="0" smtClean="0"/>
              <a:t>和另一个词</a:t>
            </a:r>
            <a:r>
              <a:rPr lang="en-US" altLang="zh-CN" dirty="0" smtClean="0"/>
              <a:t>embedding</a:t>
            </a:r>
            <a:r>
              <a:rPr lang="zh-CN" altLang="en-US" dirty="0" smtClean="0"/>
              <a:t>用</a:t>
            </a:r>
            <a:r>
              <a:rPr lang="en-US" altLang="zh-CN" dirty="0" smtClean="0"/>
              <a:t>cosine</a:t>
            </a:r>
            <a:r>
              <a:rPr lang="zh-CN" altLang="en-US" dirty="0" smtClean="0"/>
              <a:t>计算相似度</a:t>
            </a:r>
            <a:endParaRPr lang="en-US" altLang="zh-CN" dirty="0" smtClean="0"/>
          </a:p>
          <a:p>
            <a:r>
              <a:rPr lang="zh-CN" altLang="en-US" dirty="0" smtClean="0"/>
              <a:t>我们用两个词</a:t>
            </a:r>
            <a:r>
              <a:rPr lang="en-US" altLang="zh-CN" dirty="0" smtClean="0"/>
              <a:t>woman,</a:t>
            </a:r>
            <a:r>
              <a:rPr lang="en-US" altLang="zh-CN" baseline="0" dirty="0" smtClean="0"/>
              <a:t> women</a:t>
            </a:r>
            <a:r>
              <a:rPr lang="zh-CN" altLang="en-US" baseline="0" dirty="0" smtClean="0"/>
              <a:t>做了简单的实验展示给大家，</a:t>
            </a:r>
            <a:endParaRPr lang="en-US" altLang="zh-CN" baseline="0" dirty="0" smtClean="0"/>
          </a:p>
          <a:p>
            <a:r>
              <a:rPr lang="zh-CN" altLang="en-US" baseline="0" dirty="0" smtClean="0"/>
              <a:t>根据左边计算的数值我们可以看到，</a:t>
            </a:r>
            <a:r>
              <a:rPr lang="en-US" altLang="zh-CN" baseline="0" dirty="0" smtClean="0"/>
              <a:t>Woman</a:t>
            </a:r>
            <a:r>
              <a:rPr lang="zh-CN" altLang="en-US" baseline="0" dirty="0" smtClean="0"/>
              <a:t>和</a:t>
            </a:r>
            <a:r>
              <a:rPr lang="en-US" altLang="zh-CN" baseline="0" dirty="0" smtClean="0"/>
              <a:t>girl</a:t>
            </a:r>
            <a:r>
              <a:rPr lang="zh-CN" altLang="en-US" baseline="0" dirty="0" smtClean="0"/>
              <a:t>计算出的相似度最高，为</a:t>
            </a:r>
            <a:r>
              <a:rPr lang="en-US" altLang="zh-CN" baseline="0" dirty="0" smtClean="0"/>
              <a:t>0.7,</a:t>
            </a:r>
            <a:r>
              <a:rPr lang="zh-CN" altLang="en-US" baseline="0" dirty="0" smtClean="0"/>
              <a:t>而</a:t>
            </a:r>
            <a:r>
              <a:rPr lang="en-US" altLang="zh-CN" baseline="0" dirty="0" smtClean="0"/>
              <a:t>woman</a:t>
            </a:r>
            <a:r>
              <a:rPr lang="zh-CN" altLang="en-US" baseline="0" dirty="0" smtClean="0"/>
              <a:t>和</a:t>
            </a:r>
            <a:r>
              <a:rPr lang="en-US" altLang="zh-CN" baseline="0" dirty="0" smtClean="0"/>
              <a:t>women</a:t>
            </a:r>
            <a:r>
              <a:rPr lang="zh-CN" altLang="en-US" baseline="0" dirty="0" smtClean="0"/>
              <a:t>计算出的相似度只有</a:t>
            </a:r>
            <a:r>
              <a:rPr lang="en-US" altLang="zh-CN" baseline="0" dirty="0" smtClean="0"/>
              <a:t>0.35,</a:t>
            </a:r>
          </a:p>
          <a:p>
            <a:r>
              <a:rPr lang="zh-CN" altLang="en-US" baseline="0" dirty="0" smtClean="0"/>
              <a:t>接着，我们用</a:t>
            </a:r>
            <a:r>
              <a:rPr lang="en-US" altLang="zh-CN" baseline="0" dirty="0" smtClean="0"/>
              <a:t>women</a:t>
            </a:r>
            <a:r>
              <a:rPr lang="zh-CN" altLang="en-US" baseline="0" dirty="0" smtClean="0"/>
              <a:t>与其他词计算了相似度，而</a:t>
            </a:r>
            <a:r>
              <a:rPr lang="en-US" altLang="zh-CN" baseline="0" dirty="0" smtClean="0"/>
              <a:t>women</a:t>
            </a:r>
            <a:r>
              <a:rPr lang="zh-CN" altLang="en-US" baseline="0" dirty="0" smtClean="0"/>
              <a:t>和</a:t>
            </a:r>
            <a:r>
              <a:rPr lang="en-US" altLang="zh-CN" baseline="0" dirty="0" smtClean="0"/>
              <a:t>did</a:t>
            </a:r>
            <a:r>
              <a:rPr lang="zh-CN" altLang="en-US" baseline="0" dirty="0" smtClean="0"/>
              <a:t>计算出的相似度高于</a:t>
            </a:r>
            <a:r>
              <a:rPr lang="en-US" altLang="zh-CN" baseline="0" dirty="0" smtClean="0"/>
              <a:t>women</a:t>
            </a:r>
            <a:r>
              <a:rPr lang="zh-CN" altLang="en-US" baseline="0" dirty="0" smtClean="0"/>
              <a:t>和</a:t>
            </a:r>
            <a:r>
              <a:rPr lang="en-US" altLang="zh-CN" baseline="0" dirty="0" smtClean="0"/>
              <a:t>man</a:t>
            </a:r>
            <a:r>
              <a:rPr lang="zh-CN" altLang="en-US" baseline="0" dirty="0" smtClean="0"/>
              <a:t>计算出的相似度。</a:t>
            </a:r>
            <a:endParaRPr lang="en-US" altLang="zh-CN" baseline="0" dirty="0" smtClean="0"/>
          </a:p>
          <a:p>
            <a:r>
              <a:rPr lang="zh-CN" altLang="en-US" baseline="0" dirty="0" smtClean="0"/>
              <a:t>我们做了其他的实验，也发现计算出相似度是有些不合理的，那么我们怎么解决这个问题呢？</a:t>
            </a:r>
            <a:endParaRPr lang="en-US" altLang="zh-CN" dirty="0" smtClean="0"/>
          </a:p>
        </p:txBody>
      </p:sp>
      <p:sp>
        <p:nvSpPr>
          <p:cNvPr id="4" name="Slide Number Placeholder 3"/>
          <p:cNvSpPr>
            <a:spLocks noGrp="1"/>
          </p:cNvSpPr>
          <p:nvPr>
            <p:ph type="sldNum" sz="quarter" idx="10"/>
          </p:nvPr>
        </p:nvSpPr>
        <p:spPr/>
        <p:txBody>
          <a:bodyPr/>
          <a:lstStyle/>
          <a:p>
            <a:fld id="{349A07B9-D2BD-4FF7-8683-1AC6B3F72C49}" type="slidenum">
              <a:rPr lang="en-US" smtClean="0"/>
              <a:pPr/>
              <a:t>7</a:t>
            </a:fld>
            <a:endParaRPr lang="en-US"/>
          </a:p>
        </p:txBody>
      </p:sp>
    </p:spTree>
    <p:extLst>
      <p:ext uri="{BB962C8B-B14F-4D97-AF65-F5344CB8AC3E}">
        <p14:creationId xmlns:p14="http://schemas.microsoft.com/office/powerpoint/2010/main" val="76499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在语言模型中，使用平滑技术增加概率为</a:t>
            </a:r>
            <a:r>
              <a:rPr lang="en-US" altLang="zh-CN" dirty="0" smtClean="0"/>
              <a:t>0</a:t>
            </a:r>
            <a:r>
              <a:rPr lang="zh-CN" altLang="en-US" dirty="0" smtClean="0"/>
              <a:t>的词的概率值，降低概率高的词的概率值。而面对刚刚的相似度不合理问题，我们是否也可以借鉴平滑的方法，让词与词之间的相似度更加合理呢？从而来进一步缓解</a:t>
            </a:r>
            <a:r>
              <a:rPr lang="en-US" altLang="zh-CN" dirty="0" smtClean="0"/>
              <a:t>mismatch</a:t>
            </a:r>
            <a:r>
              <a:rPr lang="zh-CN" altLang="en-US" dirty="0" smtClean="0"/>
              <a:t>问题呢？</a:t>
            </a:r>
          </a:p>
        </p:txBody>
      </p:sp>
      <p:sp>
        <p:nvSpPr>
          <p:cNvPr id="4" name="Slide Number Placeholder 3"/>
          <p:cNvSpPr>
            <a:spLocks noGrp="1"/>
          </p:cNvSpPr>
          <p:nvPr>
            <p:ph type="sldNum" sz="quarter" idx="10"/>
          </p:nvPr>
        </p:nvSpPr>
        <p:spPr/>
        <p:txBody>
          <a:bodyPr/>
          <a:lstStyle/>
          <a:p>
            <a:fld id="{349A07B9-D2BD-4FF7-8683-1AC6B3F72C49}" type="slidenum">
              <a:rPr lang="en-US" smtClean="0"/>
              <a:pPr/>
              <a:t>9</a:t>
            </a:fld>
            <a:endParaRPr lang="en-US"/>
          </a:p>
        </p:txBody>
      </p:sp>
    </p:spTree>
    <p:extLst>
      <p:ext uri="{BB962C8B-B14F-4D97-AF65-F5344CB8AC3E}">
        <p14:creationId xmlns:p14="http://schemas.microsoft.com/office/powerpoint/2010/main" val="2040071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0" baseline="0" dirty="0" smtClean="0"/>
              <a:t>由此，我们做出两种猜想</a:t>
            </a:r>
            <a:r>
              <a:rPr lang="en-US" altLang="zh-CN" b="0" baseline="0" dirty="0" smtClean="0"/>
              <a:t>(</a:t>
            </a:r>
            <a:r>
              <a:rPr lang="zh-CN" altLang="en-US" b="0" baseline="0" dirty="0" smtClean="0"/>
              <a:t>需要修改本页</a:t>
            </a:r>
            <a:r>
              <a:rPr lang="en-US" altLang="zh-CN" b="0" baseline="0" dirty="0" err="1" smtClean="0"/>
              <a:t>ppt</a:t>
            </a:r>
            <a:r>
              <a:rPr lang="en-US" altLang="zh-CN" b="0" baseline="0" dirty="0" smtClean="0"/>
              <a:t>,</a:t>
            </a:r>
            <a:r>
              <a:rPr lang="zh-CN" altLang="en-US" b="0" baseline="0" dirty="0" smtClean="0"/>
              <a:t>变换为图像</a:t>
            </a:r>
            <a:r>
              <a:rPr lang="en-US" altLang="zh-CN" b="0" baseline="0"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0" baseline="0" dirty="0" smtClean="0"/>
              <a:t>我们首先计算</a:t>
            </a:r>
            <a:r>
              <a:rPr lang="en-US" altLang="zh-CN" b="0" baseline="0" dirty="0" smtClean="0"/>
              <a:t>query</a:t>
            </a:r>
            <a:r>
              <a:rPr lang="zh-CN" altLang="en-US" b="0" baseline="0" dirty="0" smtClean="0"/>
              <a:t>和</a:t>
            </a:r>
            <a:r>
              <a:rPr lang="en-US" altLang="zh-CN" b="0" baseline="0" dirty="0" smtClean="0"/>
              <a:t>document</a:t>
            </a:r>
            <a:r>
              <a:rPr lang="zh-CN" altLang="en-US" b="0" baseline="0" dirty="0" smtClean="0"/>
              <a:t>词的相似度，然后在这个值中加入</a:t>
            </a:r>
            <a:r>
              <a:rPr lang="en-US" altLang="zh-CN" b="0" baseline="0" dirty="0" smtClean="0"/>
              <a:t>document</a:t>
            </a:r>
            <a:r>
              <a:rPr lang="zh-CN" altLang="en-US" b="0" baseline="0" dirty="0" smtClean="0"/>
              <a:t>词的权重，以此来填补相似度计算存在偏差的问题，由此来缓解</a:t>
            </a:r>
            <a:r>
              <a:rPr lang="en-US" altLang="zh-CN" b="0" baseline="0" dirty="0" smtClean="0"/>
              <a:t>neural</a:t>
            </a:r>
            <a:r>
              <a:rPr lang="zh-CN" altLang="en-US" b="0" baseline="0" dirty="0" smtClean="0"/>
              <a:t>模型中</a:t>
            </a:r>
            <a:r>
              <a:rPr lang="en-US" altLang="zh-CN" b="0" baseline="0" dirty="0" smtClean="0"/>
              <a:t>mismatch</a:t>
            </a:r>
            <a:r>
              <a:rPr lang="zh-CN" altLang="en-US" b="0" baseline="0" dirty="0" smtClean="0"/>
              <a:t>问题。</a:t>
            </a:r>
            <a:endParaRPr lang="en-US" altLang="zh-CN" b="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b="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0" baseline="0" dirty="0" smtClean="0"/>
              <a:t>我们同时猜想，填补偏差是不够的，我们应该去除填补偏差引入的噪音</a:t>
            </a:r>
            <a:endParaRPr lang="en-US" altLang="zh-CN" b="0" baseline="0" dirty="0" smtClean="0"/>
          </a:p>
        </p:txBody>
      </p:sp>
      <p:sp>
        <p:nvSpPr>
          <p:cNvPr id="4" name="Slide Number Placeholder 3"/>
          <p:cNvSpPr>
            <a:spLocks noGrp="1"/>
          </p:cNvSpPr>
          <p:nvPr>
            <p:ph type="sldNum" sz="quarter" idx="10"/>
          </p:nvPr>
        </p:nvSpPr>
        <p:spPr/>
        <p:txBody>
          <a:bodyPr/>
          <a:lstStyle/>
          <a:p>
            <a:fld id="{349A07B9-D2BD-4FF7-8683-1AC6B3F72C49}" type="slidenum">
              <a:rPr lang="en-US" smtClean="0"/>
              <a:pPr/>
              <a:t>11</a:t>
            </a:fld>
            <a:endParaRPr lang="en-US"/>
          </a:p>
        </p:txBody>
      </p:sp>
    </p:spTree>
    <p:extLst>
      <p:ext uri="{BB962C8B-B14F-4D97-AF65-F5344CB8AC3E}">
        <p14:creationId xmlns:p14="http://schemas.microsoft.com/office/powerpoint/2010/main" val="4236449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0" baseline="0" dirty="0" smtClean="0"/>
              <a:t>由此，我们做出两种猜想</a:t>
            </a:r>
            <a:r>
              <a:rPr lang="en-US" altLang="zh-CN" b="0" baseline="0" dirty="0" smtClean="0"/>
              <a:t>(</a:t>
            </a:r>
            <a:r>
              <a:rPr lang="zh-CN" altLang="en-US" b="0" baseline="0" dirty="0" smtClean="0"/>
              <a:t>需要修改本页</a:t>
            </a:r>
            <a:r>
              <a:rPr lang="en-US" altLang="zh-CN" b="0" baseline="0" dirty="0" err="1" smtClean="0"/>
              <a:t>ppt</a:t>
            </a:r>
            <a:r>
              <a:rPr lang="en-US" altLang="zh-CN" b="0" baseline="0" dirty="0" smtClean="0"/>
              <a:t>,</a:t>
            </a:r>
            <a:r>
              <a:rPr lang="zh-CN" altLang="en-US" b="0" baseline="0" dirty="0" smtClean="0"/>
              <a:t>变换为图像</a:t>
            </a:r>
            <a:r>
              <a:rPr lang="en-US" altLang="zh-CN" b="0" baseline="0"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0" baseline="0" dirty="0" smtClean="0"/>
              <a:t>我们首先计算</a:t>
            </a:r>
            <a:r>
              <a:rPr lang="en-US" altLang="zh-CN" b="0" baseline="0" dirty="0" smtClean="0"/>
              <a:t>query</a:t>
            </a:r>
            <a:r>
              <a:rPr lang="zh-CN" altLang="en-US" b="0" baseline="0" dirty="0" smtClean="0"/>
              <a:t>和</a:t>
            </a:r>
            <a:r>
              <a:rPr lang="en-US" altLang="zh-CN" b="0" baseline="0" dirty="0" smtClean="0"/>
              <a:t>document</a:t>
            </a:r>
            <a:r>
              <a:rPr lang="zh-CN" altLang="en-US" b="0" baseline="0" dirty="0" smtClean="0"/>
              <a:t>词的相似度，然后在这个值中加入</a:t>
            </a:r>
            <a:r>
              <a:rPr lang="en-US" altLang="zh-CN" b="0" baseline="0" dirty="0" smtClean="0"/>
              <a:t>document</a:t>
            </a:r>
            <a:r>
              <a:rPr lang="zh-CN" altLang="en-US" b="0" baseline="0" dirty="0" smtClean="0"/>
              <a:t>词的权重，以此来填补相似度计算存在偏差的问题，由此来缓解</a:t>
            </a:r>
            <a:r>
              <a:rPr lang="en-US" altLang="zh-CN" b="0" baseline="0" dirty="0" smtClean="0"/>
              <a:t>neural</a:t>
            </a:r>
            <a:r>
              <a:rPr lang="zh-CN" altLang="en-US" b="0" baseline="0" dirty="0" smtClean="0"/>
              <a:t>模型中</a:t>
            </a:r>
            <a:r>
              <a:rPr lang="en-US" altLang="zh-CN" b="0" baseline="0" dirty="0" smtClean="0"/>
              <a:t>mismatch</a:t>
            </a:r>
            <a:r>
              <a:rPr lang="zh-CN" altLang="en-US" b="0" baseline="0" dirty="0" smtClean="0"/>
              <a:t>问题。</a:t>
            </a:r>
            <a:endParaRPr lang="en-US" altLang="zh-CN" b="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b="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0" baseline="0" dirty="0" smtClean="0"/>
              <a:t>我们同时猜想，填补偏差是不够的，我们应该去除填补偏差引入的噪音</a:t>
            </a:r>
            <a:endParaRPr lang="en-US" altLang="zh-CN" b="0" baseline="0" dirty="0" smtClean="0"/>
          </a:p>
        </p:txBody>
      </p:sp>
      <p:sp>
        <p:nvSpPr>
          <p:cNvPr id="4" name="Slide Number Placeholder 3"/>
          <p:cNvSpPr>
            <a:spLocks noGrp="1"/>
          </p:cNvSpPr>
          <p:nvPr>
            <p:ph type="sldNum" sz="quarter" idx="10"/>
          </p:nvPr>
        </p:nvSpPr>
        <p:spPr/>
        <p:txBody>
          <a:bodyPr/>
          <a:lstStyle/>
          <a:p>
            <a:fld id="{349A07B9-D2BD-4FF7-8683-1AC6B3F72C49}" type="slidenum">
              <a:rPr lang="en-US" smtClean="0"/>
              <a:pPr/>
              <a:t>12</a:t>
            </a:fld>
            <a:endParaRPr lang="en-US"/>
          </a:p>
        </p:txBody>
      </p:sp>
    </p:spTree>
    <p:extLst>
      <p:ext uri="{BB962C8B-B14F-4D97-AF65-F5344CB8AC3E}">
        <p14:creationId xmlns:p14="http://schemas.microsoft.com/office/powerpoint/2010/main" val="1819971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0" baseline="0" dirty="0" smtClean="0"/>
              <a:t>那么问题来了，我们怎么计算权重呢？</a:t>
            </a:r>
            <a:endParaRPr lang="en-US" altLang="zh-CN" b="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0" baseline="0" dirty="0" smtClean="0"/>
              <a:t>如果用</a:t>
            </a:r>
            <a:r>
              <a:rPr lang="en-US" altLang="zh-CN" b="0" baseline="0" dirty="0" smtClean="0"/>
              <a:t>IDF</a:t>
            </a:r>
            <a:r>
              <a:rPr lang="zh-CN" altLang="en-US" b="0" baseline="0" dirty="0" smtClean="0"/>
              <a:t>，计算少数的词是可以的。大家看下上面</a:t>
            </a:r>
            <a:r>
              <a:rPr lang="en-US" altLang="zh-CN" b="0" baseline="0" dirty="0" smtClean="0"/>
              <a:t>IDF</a:t>
            </a:r>
            <a:r>
              <a:rPr lang="zh-CN" altLang="en-US" b="0" baseline="0" dirty="0" smtClean="0"/>
              <a:t>的公式，试想，如果数据集中有</a:t>
            </a:r>
            <a:r>
              <a:rPr lang="en-US" altLang="zh-CN" b="0" baseline="0" dirty="0" smtClean="0"/>
              <a:t>300w</a:t>
            </a:r>
            <a:r>
              <a:rPr lang="zh-CN" altLang="en-US" b="0" baseline="0" dirty="0" smtClean="0"/>
              <a:t>个</a:t>
            </a:r>
            <a:r>
              <a:rPr lang="en-US" altLang="zh-CN" b="0" baseline="0" dirty="0" smtClean="0"/>
              <a:t>document, </a:t>
            </a:r>
            <a:r>
              <a:rPr lang="zh-CN" altLang="en-US" b="0" baseline="0" dirty="0" smtClean="0"/>
              <a:t>每一篇文章有</a:t>
            </a:r>
            <a:r>
              <a:rPr lang="en-US" altLang="zh-CN" b="0" baseline="0" dirty="0" smtClean="0"/>
              <a:t>3w</a:t>
            </a:r>
            <a:r>
              <a:rPr lang="zh-CN" altLang="en-US" b="0" baseline="0" dirty="0" smtClean="0"/>
              <a:t>个词，那么计算</a:t>
            </a:r>
            <a:r>
              <a:rPr lang="en-US" altLang="zh-CN" b="0" baseline="0" dirty="0" smtClean="0"/>
              <a:t>IDF</a:t>
            </a:r>
            <a:r>
              <a:rPr lang="zh-CN" altLang="en-US" b="0" baseline="0" dirty="0" smtClean="0"/>
              <a:t>会有多慢！！！</a:t>
            </a:r>
            <a:endParaRPr lang="en-US" altLang="zh-CN" b="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0" baseline="0" dirty="0" smtClean="0"/>
              <a:t>那有没有更好的计算方式呢</a:t>
            </a:r>
            <a:r>
              <a:rPr lang="en-US" altLang="zh-CN" b="0" baseline="0"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0" baseline="0" dirty="0" smtClean="0"/>
              <a:t>我们可以参照</a:t>
            </a:r>
            <a:r>
              <a:rPr lang="en-US" altLang="zh-CN" b="0" baseline="0" dirty="0" smtClean="0"/>
              <a:t>DRMM</a:t>
            </a:r>
            <a:r>
              <a:rPr lang="zh-CN" altLang="en-US" b="0" baseline="0" dirty="0" smtClean="0"/>
              <a:t>中另外一种计算词权重的方式，利用全连接映射！</a:t>
            </a:r>
            <a:endParaRPr lang="en-US" altLang="zh-CN" b="0"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0" baseline="0" dirty="0" smtClean="0"/>
              <a:t>比如我们的文档中有</a:t>
            </a:r>
            <a:r>
              <a:rPr lang="en-US" altLang="zh-CN" b="0" baseline="0" dirty="0" smtClean="0"/>
              <a:t>3</a:t>
            </a:r>
            <a:r>
              <a:rPr lang="zh-CN" altLang="en-US" b="0" baseline="0" dirty="0" smtClean="0"/>
              <a:t>个词，它的</a:t>
            </a:r>
            <a:r>
              <a:rPr lang="en-US" altLang="zh-CN" b="0" baseline="0" dirty="0" smtClean="0"/>
              <a:t>embedding</a:t>
            </a:r>
            <a:r>
              <a:rPr lang="zh-CN" altLang="en-US" b="0" baseline="0" dirty="0" smtClean="0"/>
              <a:t>维度为</a:t>
            </a:r>
            <a:r>
              <a:rPr lang="en-US" altLang="zh-CN" b="0" baseline="0" dirty="0" smtClean="0"/>
              <a:t>5</a:t>
            </a:r>
            <a:r>
              <a:rPr lang="zh-CN" altLang="en-US" b="0" baseline="0" dirty="0" smtClean="0"/>
              <a:t>，输入为</a:t>
            </a:r>
            <a:r>
              <a:rPr lang="en-US" altLang="zh-CN" b="0" baseline="0" dirty="0" smtClean="0"/>
              <a:t>3*5</a:t>
            </a:r>
            <a:r>
              <a:rPr lang="zh-CN" altLang="en-US" b="0" baseline="0" dirty="0" smtClean="0"/>
              <a:t>的矩阵，我们用全连接映射为</a:t>
            </a:r>
            <a:r>
              <a:rPr lang="en-US" altLang="zh-CN" b="0" baseline="0" dirty="0" smtClean="0"/>
              <a:t>3</a:t>
            </a:r>
            <a:r>
              <a:rPr lang="zh-CN" altLang="en-US" b="0" baseline="0" dirty="0" smtClean="0"/>
              <a:t>*</a:t>
            </a:r>
            <a:r>
              <a:rPr lang="en-US" altLang="zh-CN" b="0" baseline="0" dirty="0" smtClean="0"/>
              <a:t>1</a:t>
            </a:r>
            <a:r>
              <a:rPr lang="zh-CN" altLang="en-US" b="0" baseline="0" dirty="0" smtClean="0"/>
              <a:t>的权重</a:t>
            </a:r>
            <a:endParaRPr lang="en-US" b="0" baseline="0" dirty="0" smtClean="0"/>
          </a:p>
        </p:txBody>
      </p:sp>
      <p:sp>
        <p:nvSpPr>
          <p:cNvPr id="4" name="Slide Number Placeholder 3"/>
          <p:cNvSpPr>
            <a:spLocks noGrp="1"/>
          </p:cNvSpPr>
          <p:nvPr>
            <p:ph type="sldNum" sz="quarter" idx="10"/>
          </p:nvPr>
        </p:nvSpPr>
        <p:spPr/>
        <p:txBody>
          <a:bodyPr/>
          <a:lstStyle/>
          <a:p>
            <a:fld id="{349A07B9-D2BD-4FF7-8683-1AC6B3F72C49}" type="slidenum">
              <a:rPr lang="en-US" smtClean="0"/>
              <a:pPr/>
              <a:t>13</a:t>
            </a:fld>
            <a:endParaRPr lang="en-US"/>
          </a:p>
        </p:txBody>
      </p:sp>
    </p:spTree>
    <p:extLst>
      <p:ext uri="{BB962C8B-B14F-4D97-AF65-F5344CB8AC3E}">
        <p14:creationId xmlns:p14="http://schemas.microsoft.com/office/powerpoint/2010/main" val="4059287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EE7F55-10B0-4C30-9352-FCBB29052FEF}" type="datetime1">
              <a:rPr lang="en-US" smtClean="0"/>
              <a:pPr/>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6EFE1D-C057-4539-A6EE-6106A9A69433}" type="datetime1">
              <a:rPr lang="en-US" smtClean="0"/>
              <a:pPr/>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3DF171-DF22-43F5-B2E5-F2D2D72586D3}" type="datetime1">
              <a:rPr lang="en-US" smtClean="0"/>
              <a:pPr/>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C0BD6E-7787-4794-95B6-DD94319727CE}" type="datetime1">
              <a:rPr lang="en-US" smtClean="0"/>
              <a:pPr/>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A15EB6-6B49-4D4D-8E2E-9AA810386D0F}" type="datetime1">
              <a:rPr lang="en-US" smtClean="0"/>
              <a:pPr/>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D54C9C-EA57-486A-BF8F-20B0AFEDFEA9}" type="datetime1">
              <a:rPr lang="en-US" smtClean="0"/>
              <a:pPr/>
              <a:t>9/27/2018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A96FFD-8CA4-40C8-A668-652CC8C52E75}" type="datetime1">
              <a:rPr lang="en-US" smtClean="0"/>
              <a:pPr/>
              <a:t>9/27/2018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4A9BA7-AEF3-4073-A548-41CFA74834DB}" type="datetime1">
              <a:rPr lang="en-US" smtClean="0"/>
              <a:pPr/>
              <a:t>9/27/2018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0A070C-9465-4C27-8088-2FDF0160B8FA}" type="datetime1">
              <a:rPr lang="en-US" smtClean="0"/>
              <a:pPr/>
              <a:t>9/27/2018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9E7D1D-7616-4782-B1E6-CD03DBD95A4C}" type="datetime1">
              <a:rPr lang="en-US" smtClean="0"/>
              <a:pPr/>
              <a:t>9/27/2018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D77612-D32C-4F0B-BEC8-AE22E8AED708}" type="datetime1">
              <a:rPr lang="en-US" smtClean="0"/>
              <a:pPr/>
              <a:t>9/27/2018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45D262-07B9-452F-A848-47DF6748C9D5}" type="datetime1">
              <a:rPr lang="en-US" smtClean="0"/>
              <a:pPr/>
              <a:t>9/27/2018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chart" Target="../charts/char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0" y="0"/>
            <a:ext cx="9137030" cy="6858000"/>
          </a:xfrm>
          <a:prstGeom prst="rect">
            <a:avLst/>
          </a:prstGeom>
        </p:spPr>
      </p:pic>
      <p:sp>
        <p:nvSpPr>
          <p:cNvPr id="16" name="矩形 15"/>
          <p:cNvSpPr/>
          <p:nvPr/>
        </p:nvSpPr>
        <p:spPr>
          <a:xfrm>
            <a:off x="209550" y="4784229"/>
            <a:ext cx="8699677" cy="1692771"/>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396871" y="1430522"/>
            <a:ext cx="5562600" cy="1754326"/>
          </a:xfrm>
          <a:prstGeom prst="rect">
            <a:avLst/>
          </a:prstGeom>
        </p:spPr>
        <p:txBody>
          <a:bodyPr wrap="square">
            <a:spAutoFit/>
          </a:bodyPr>
          <a:lstStyle/>
          <a:p>
            <a:pPr algn="r"/>
            <a:r>
              <a:rPr lang="en-US" altLang="zh-CN" sz="3600" b="1" dirty="0">
                <a:solidFill>
                  <a:srgbClr val="0070C0"/>
                </a:solidFill>
              </a:rPr>
              <a:t>A Deep Top-K Relevance Matching Model for Ad-hoc </a:t>
            </a:r>
            <a:r>
              <a:rPr lang="en-US" altLang="zh-CN" sz="3600" b="1" dirty="0" smtClean="0">
                <a:solidFill>
                  <a:srgbClr val="0070C0"/>
                </a:solidFill>
              </a:rPr>
              <a:t>Retrieval(DTMM)</a:t>
            </a:r>
            <a:endParaRPr lang="zh-CN" altLang="en-US" sz="3600" b="1" dirty="0">
              <a:solidFill>
                <a:srgbClr val="0070C0"/>
              </a:solidFill>
            </a:endParaRPr>
          </a:p>
        </p:txBody>
      </p:sp>
      <p:sp>
        <p:nvSpPr>
          <p:cNvPr id="5" name="矩形 4"/>
          <p:cNvSpPr/>
          <p:nvPr/>
        </p:nvSpPr>
        <p:spPr>
          <a:xfrm>
            <a:off x="3810000" y="3505200"/>
            <a:ext cx="5099227" cy="732508"/>
          </a:xfrm>
          <a:prstGeom prst="rect">
            <a:avLst/>
          </a:prstGeom>
        </p:spPr>
        <p:txBody>
          <a:bodyPr wrap="square">
            <a:spAutoFit/>
          </a:bodyPr>
          <a:lstStyle/>
          <a:p>
            <a:pPr algn="ctr">
              <a:lnSpc>
                <a:spcPct val="130000"/>
              </a:lnSpc>
            </a:pPr>
            <a:r>
              <a:rPr lang="en-US" altLang="zh-CN" sz="1600" dirty="0"/>
              <a:t>Zhou Yang</a:t>
            </a:r>
            <a:r>
              <a:rPr lang="en-US" altLang="zh-CN" sz="1600" baseline="30000" dirty="0"/>
              <a:t>1</a:t>
            </a:r>
            <a:r>
              <a:rPr lang="en-US" altLang="zh-CN" sz="1600" dirty="0"/>
              <a:t>, </a:t>
            </a:r>
            <a:r>
              <a:rPr lang="en-US" altLang="zh-CN" sz="1600" dirty="0" err="1"/>
              <a:t>QingFeng</a:t>
            </a:r>
            <a:r>
              <a:rPr lang="en-US" altLang="zh-CN" sz="1600" dirty="0"/>
              <a:t> Lan</a:t>
            </a:r>
            <a:r>
              <a:rPr lang="en-US" altLang="zh-CN" sz="1600" baseline="30000" dirty="0"/>
              <a:t>2</a:t>
            </a:r>
            <a:r>
              <a:rPr lang="en-US" altLang="zh-CN" sz="1600" dirty="0"/>
              <a:t>, </a:t>
            </a:r>
            <a:r>
              <a:rPr lang="en-US" altLang="zh-CN" sz="1600" dirty="0" err="1"/>
              <a:t>Jiafeng</a:t>
            </a:r>
            <a:r>
              <a:rPr lang="en-US" altLang="zh-CN" sz="1600" dirty="0"/>
              <a:t> Guo</a:t>
            </a:r>
            <a:r>
              <a:rPr lang="en-US" altLang="zh-CN" sz="1600" baseline="30000" dirty="0"/>
              <a:t>3</a:t>
            </a:r>
            <a:r>
              <a:rPr lang="en-US" altLang="zh-CN" sz="1600" dirty="0"/>
              <a:t>, </a:t>
            </a:r>
            <a:r>
              <a:rPr lang="en-US" altLang="zh-CN" sz="1600" dirty="0" err="1"/>
              <a:t>XiaoFei</a:t>
            </a:r>
            <a:r>
              <a:rPr lang="en-US" altLang="zh-CN" sz="1600" dirty="0"/>
              <a:t> Zhu</a:t>
            </a:r>
            <a:r>
              <a:rPr lang="en-US" altLang="zh-CN" sz="1600" baseline="30000" dirty="0"/>
              <a:t>1</a:t>
            </a:r>
            <a:r>
              <a:rPr lang="en-US" altLang="zh-CN" sz="1600" dirty="0"/>
              <a:t>, </a:t>
            </a:r>
            <a:r>
              <a:rPr lang="en-US" altLang="zh-CN" sz="1600" dirty="0" err="1"/>
              <a:t>YanYan</a:t>
            </a:r>
            <a:r>
              <a:rPr lang="en-US" altLang="zh-CN" sz="1600" dirty="0"/>
              <a:t> Lan</a:t>
            </a:r>
            <a:r>
              <a:rPr lang="en-US" altLang="zh-CN" sz="1600" baseline="30000" dirty="0"/>
              <a:t>3</a:t>
            </a:r>
            <a:r>
              <a:rPr lang="en-US" altLang="zh-CN" sz="1600" dirty="0"/>
              <a:t>, </a:t>
            </a:r>
            <a:r>
              <a:rPr lang="en-US" altLang="zh-CN" sz="1600" dirty="0" err="1"/>
              <a:t>YiXing</a:t>
            </a:r>
            <a:r>
              <a:rPr lang="en-US" altLang="zh-CN" sz="1600" dirty="0"/>
              <a:t> Fan</a:t>
            </a:r>
            <a:r>
              <a:rPr lang="en-US" altLang="zh-CN" sz="1600" baseline="30000" dirty="0"/>
              <a:t>3</a:t>
            </a:r>
            <a:r>
              <a:rPr lang="en-US" altLang="zh-CN" sz="1600" dirty="0"/>
              <a:t>, Yue Wang</a:t>
            </a:r>
            <a:r>
              <a:rPr lang="en-US" altLang="zh-CN" sz="1600" baseline="30000" dirty="0"/>
              <a:t>1</a:t>
            </a:r>
            <a:r>
              <a:rPr lang="en-US" altLang="zh-CN" sz="1600" dirty="0"/>
              <a:t> and </a:t>
            </a:r>
            <a:r>
              <a:rPr lang="en-US" altLang="zh-CN" sz="1600" dirty="0" err="1"/>
              <a:t>Xueqi</a:t>
            </a:r>
            <a:r>
              <a:rPr lang="en-US" altLang="zh-CN" sz="1600" dirty="0"/>
              <a:t> Cheng</a:t>
            </a:r>
            <a:r>
              <a:rPr lang="en-US" altLang="zh-CN" sz="1600" baseline="30000" dirty="0"/>
              <a:t>3</a:t>
            </a:r>
            <a:endParaRPr lang="zh-CN" altLang="en-US" sz="1600" baseline="30000" dirty="0"/>
          </a:p>
        </p:txBody>
      </p:sp>
      <p:sp>
        <p:nvSpPr>
          <p:cNvPr id="6" name="矩形 5"/>
          <p:cNvSpPr/>
          <p:nvPr/>
        </p:nvSpPr>
        <p:spPr>
          <a:xfrm>
            <a:off x="209550" y="4784229"/>
            <a:ext cx="8724900" cy="1692771"/>
          </a:xfrm>
          <a:prstGeom prst="rect">
            <a:avLst/>
          </a:prstGeom>
          <a:noFill/>
        </p:spPr>
        <p:txBody>
          <a:bodyPr wrap="square">
            <a:spAutoFit/>
          </a:bodyPr>
          <a:lstStyle/>
          <a:p>
            <a:pPr>
              <a:lnSpc>
                <a:spcPct val="130000"/>
              </a:lnSpc>
            </a:pPr>
            <a:r>
              <a:rPr lang="en-US" altLang="zh-CN" sz="2000" baseline="30000" dirty="0"/>
              <a:t>1</a:t>
            </a:r>
            <a:r>
              <a:rPr lang="en-US" altLang="zh-CN" sz="2000" dirty="0"/>
              <a:t>School of Computer Science and Engineering, Chongqing University of Technology</a:t>
            </a:r>
          </a:p>
          <a:p>
            <a:pPr>
              <a:lnSpc>
                <a:spcPct val="130000"/>
              </a:lnSpc>
            </a:pPr>
            <a:r>
              <a:rPr lang="en-US" altLang="zh-CN" sz="2000" baseline="30000" dirty="0"/>
              <a:t>2</a:t>
            </a:r>
            <a:r>
              <a:rPr lang="en-US" altLang="zh-CN" sz="2000" dirty="0"/>
              <a:t>University of Chinese Academy of Sciences</a:t>
            </a:r>
          </a:p>
          <a:p>
            <a:pPr>
              <a:lnSpc>
                <a:spcPct val="130000"/>
              </a:lnSpc>
            </a:pPr>
            <a:r>
              <a:rPr lang="en-US" altLang="zh-CN" sz="2000" baseline="30000" dirty="0"/>
              <a:t>3</a:t>
            </a:r>
            <a:r>
              <a:rPr lang="en-US" altLang="zh-CN" sz="2000" dirty="0"/>
              <a:t>CAS Key Lab of Network Data Science and Technology, Institute of Computing Technology, Chinese Academy of Sciences, Beijing 100190,China</a:t>
            </a:r>
            <a:endParaRPr lang="zh-CN" altLang="en-US" sz="2000" dirty="0"/>
          </a:p>
        </p:txBody>
      </p:sp>
      <p:cxnSp>
        <p:nvCxnSpPr>
          <p:cNvPr id="7" name="直接连接符 6"/>
          <p:cNvCxnSpPr/>
          <p:nvPr/>
        </p:nvCxnSpPr>
        <p:spPr>
          <a:xfrm>
            <a:off x="8839200" y="3581400"/>
            <a:ext cx="0" cy="5847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81000" y="4572000"/>
            <a:ext cx="46482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3532474" y="3276600"/>
            <a:ext cx="5611527" cy="0"/>
            <a:chOff x="3532473" y="3185958"/>
            <a:chExt cx="5611527" cy="0"/>
          </a:xfrm>
        </p:grpSpPr>
        <p:cxnSp>
          <p:nvCxnSpPr>
            <p:cNvPr id="14" name="直接连接符 13"/>
            <p:cNvCxnSpPr/>
            <p:nvPr/>
          </p:nvCxnSpPr>
          <p:spPr>
            <a:xfrm flipH="1">
              <a:off x="3532473" y="3185958"/>
              <a:ext cx="3058874" cy="0"/>
            </a:xfrm>
            <a:prstGeom prst="line">
              <a:avLst/>
            </a:prstGeom>
            <a:ln w="25400">
              <a:solidFill>
                <a:srgbClr val="3A83C0">
                  <a:alpha val="59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6468177" y="3185958"/>
              <a:ext cx="2675823" cy="0"/>
            </a:xfrm>
            <a:prstGeom prst="line">
              <a:avLst/>
            </a:prstGeom>
            <a:ln w="25400">
              <a:solidFill>
                <a:srgbClr val="3A83C0">
                  <a:alpha val="59000"/>
                </a:srgbClr>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74342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5686"/>
            <a:ext cx="9143391" cy="6852313"/>
          </a:xfrm>
          <a:prstGeom prst="rect">
            <a:avLst/>
          </a:prstGeom>
        </p:spPr>
      </p:pic>
      <p:sp>
        <p:nvSpPr>
          <p:cNvPr id="15" name="任意多边形 14"/>
          <p:cNvSpPr/>
          <p:nvPr/>
        </p:nvSpPr>
        <p:spPr>
          <a:xfrm rot="2700000">
            <a:off x="1967944" y="1431646"/>
            <a:ext cx="2808575" cy="3495564"/>
          </a:xfrm>
          <a:custGeom>
            <a:avLst/>
            <a:gdLst>
              <a:gd name="connsiteX0" fmla="*/ 4143589 w 4175818"/>
              <a:gd name="connsiteY0" fmla="*/ 1926265 h 4660752"/>
              <a:gd name="connsiteX1" fmla="*/ 4159704 w 4175818"/>
              <a:gd name="connsiteY1" fmla="*/ 1910151 h 4660752"/>
              <a:gd name="connsiteX2" fmla="*/ 4175818 w 4175818"/>
              <a:gd name="connsiteY2" fmla="*/ 1926265 h 4660752"/>
              <a:gd name="connsiteX3" fmla="*/ 0 w 4175818"/>
              <a:gd name="connsiteY3" fmla="*/ 969868 h 4660752"/>
              <a:gd name="connsiteX4" fmla="*/ 2734487 w 4175818"/>
              <a:gd name="connsiteY4" fmla="*/ 969868 h 4660752"/>
              <a:gd name="connsiteX5" fmla="*/ 2734487 w 4175818"/>
              <a:gd name="connsiteY5" fmla="*/ 0 h 4660752"/>
              <a:gd name="connsiteX6" fmla="*/ 3744766 w 4175818"/>
              <a:gd name="connsiteY6" fmla="*/ 0 h 4660752"/>
              <a:gd name="connsiteX7" fmla="*/ 2997159 w 4175818"/>
              <a:gd name="connsiteY7" fmla="*/ 747607 h 4660752"/>
              <a:gd name="connsiteX8" fmla="*/ 3847271 w 4175818"/>
              <a:gd name="connsiteY8" fmla="*/ 1597719 h 4660752"/>
              <a:gd name="connsiteX9" fmla="*/ 2621466 w 4175818"/>
              <a:gd name="connsiteY9" fmla="*/ 2823524 h 4660752"/>
              <a:gd name="connsiteX10" fmla="*/ 2933899 w 4175818"/>
              <a:gd name="connsiteY10" fmla="*/ 3135956 h 4660752"/>
              <a:gd name="connsiteX11" fmla="*/ 3690884 w 4175818"/>
              <a:gd name="connsiteY11" fmla="*/ 2378971 h 4660752"/>
              <a:gd name="connsiteX12" fmla="*/ 3690884 w 4175818"/>
              <a:gd name="connsiteY12" fmla="*/ 4660752 h 4660752"/>
              <a:gd name="connsiteX13" fmla="*/ 0 w 4175818"/>
              <a:gd name="connsiteY13" fmla="*/ 4660752 h 4660752"/>
              <a:gd name="connsiteX0-1" fmla="*/ 4175818 w 4175818"/>
              <a:gd name="connsiteY0-2" fmla="*/ 1926265 h 4660752"/>
              <a:gd name="connsiteX1-3" fmla="*/ 4159704 w 4175818"/>
              <a:gd name="connsiteY1-4" fmla="*/ 1910151 h 4660752"/>
              <a:gd name="connsiteX2-5" fmla="*/ 4175818 w 4175818"/>
              <a:gd name="connsiteY2-6" fmla="*/ 1926265 h 4660752"/>
              <a:gd name="connsiteX3-7" fmla="*/ 0 w 4175818"/>
              <a:gd name="connsiteY3-8" fmla="*/ 969868 h 4660752"/>
              <a:gd name="connsiteX4-9" fmla="*/ 2734487 w 4175818"/>
              <a:gd name="connsiteY4-10" fmla="*/ 969868 h 4660752"/>
              <a:gd name="connsiteX5-11" fmla="*/ 2734487 w 4175818"/>
              <a:gd name="connsiteY5-12" fmla="*/ 0 h 4660752"/>
              <a:gd name="connsiteX6-13" fmla="*/ 3744766 w 4175818"/>
              <a:gd name="connsiteY6-14" fmla="*/ 0 h 4660752"/>
              <a:gd name="connsiteX7-15" fmla="*/ 2997159 w 4175818"/>
              <a:gd name="connsiteY7-16" fmla="*/ 747607 h 4660752"/>
              <a:gd name="connsiteX8-17" fmla="*/ 3847271 w 4175818"/>
              <a:gd name="connsiteY8-18" fmla="*/ 1597719 h 4660752"/>
              <a:gd name="connsiteX9-19" fmla="*/ 2621466 w 4175818"/>
              <a:gd name="connsiteY9-20" fmla="*/ 2823524 h 4660752"/>
              <a:gd name="connsiteX10-21" fmla="*/ 2933899 w 4175818"/>
              <a:gd name="connsiteY10-22" fmla="*/ 3135956 h 4660752"/>
              <a:gd name="connsiteX11-23" fmla="*/ 3690884 w 4175818"/>
              <a:gd name="connsiteY11-24" fmla="*/ 2378971 h 4660752"/>
              <a:gd name="connsiteX12-25" fmla="*/ 3690884 w 4175818"/>
              <a:gd name="connsiteY12-26" fmla="*/ 4660752 h 4660752"/>
              <a:gd name="connsiteX13-27" fmla="*/ 0 w 4175818"/>
              <a:gd name="connsiteY13-28" fmla="*/ 4660752 h 4660752"/>
              <a:gd name="connsiteX14" fmla="*/ 0 w 4175818"/>
              <a:gd name="connsiteY14" fmla="*/ 969868 h 4660752"/>
              <a:gd name="connsiteX0-29" fmla="*/ 0 w 3847271"/>
              <a:gd name="connsiteY0-30" fmla="*/ 969868 h 4660752"/>
              <a:gd name="connsiteX1-31" fmla="*/ 2734487 w 3847271"/>
              <a:gd name="connsiteY1-32" fmla="*/ 969868 h 4660752"/>
              <a:gd name="connsiteX2-33" fmla="*/ 2734487 w 3847271"/>
              <a:gd name="connsiteY2-34" fmla="*/ 0 h 4660752"/>
              <a:gd name="connsiteX3-35" fmla="*/ 3744766 w 3847271"/>
              <a:gd name="connsiteY3-36" fmla="*/ 0 h 4660752"/>
              <a:gd name="connsiteX4-37" fmla="*/ 2997159 w 3847271"/>
              <a:gd name="connsiteY4-38" fmla="*/ 747607 h 4660752"/>
              <a:gd name="connsiteX5-39" fmla="*/ 3847271 w 3847271"/>
              <a:gd name="connsiteY5-40" fmla="*/ 1597719 h 4660752"/>
              <a:gd name="connsiteX6-41" fmla="*/ 2621466 w 3847271"/>
              <a:gd name="connsiteY6-42" fmla="*/ 2823524 h 4660752"/>
              <a:gd name="connsiteX7-43" fmla="*/ 2933899 w 3847271"/>
              <a:gd name="connsiteY7-44" fmla="*/ 3135956 h 4660752"/>
              <a:gd name="connsiteX8-45" fmla="*/ 3690884 w 3847271"/>
              <a:gd name="connsiteY8-46" fmla="*/ 2378971 h 4660752"/>
              <a:gd name="connsiteX9-47" fmla="*/ 3690884 w 3847271"/>
              <a:gd name="connsiteY9-48" fmla="*/ 4660752 h 4660752"/>
              <a:gd name="connsiteX10-49" fmla="*/ 0 w 3847271"/>
              <a:gd name="connsiteY10-50" fmla="*/ 4660752 h 4660752"/>
              <a:gd name="connsiteX11-51" fmla="*/ 0 w 3847271"/>
              <a:gd name="connsiteY11-52" fmla="*/ 969868 h 4660752"/>
              <a:gd name="connsiteX0-53" fmla="*/ 0 w 3847271"/>
              <a:gd name="connsiteY0-54" fmla="*/ 969868 h 4660752"/>
              <a:gd name="connsiteX1-55" fmla="*/ 2734487 w 3847271"/>
              <a:gd name="connsiteY1-56" fmla="*/ 969868 h 4660752"/>
              <a:gd name="connsiteX2-57" fmla="*/ 2734487 w 3847271"/>
              <a:gd name="connsiteY2-58" fmla="*/ 0 h 4660752"/>
              <a:gd name="connsiteX3-59" fmla="*/ 3744766 w 3847271"/>
              <a:gd name="connsiteY3-60" fmla="*/ 0 h 4660752"/>
              <a:gd name="connsiteX4-61" fmla="*/ 2997159 w 3847271"/>
              <a:gd name="connsiteY4-62" fmla="*/ 747607 h 4660752"/>
              <a:gd name="connsiteX5-63" fmla="*/ 3847271 w 3847271"/>
              <a:gd name="connsiteY5-64" fmla="*/ 1597719 h 4660752"/>
              <a:gd name="connsiteX6-65" fmla="*/ 2933899 w 3847271"/>
              <a:gd name="connsiteY6-66" fmla="*/ 3135956 h 4660752"/>
              <a:gd name="connsiteX7-67" fmla="*/ 3690884 w 3847271"/>
              <a:gd name="connsiteY7-68" fmla="*/ 2378971 h 4660752"/>
              <a:gd name="connsiteX8-69" fmla="*/ 3690884 w 3847271"/>
              <a:gd name="connsiteY8-70" fmla="*/ 4660752 h 4660752"/>
              <a:gd name="connsiteX9-71" fmla="*/ 0 w 3847271"/>
              <a:gd name="connsiteY9-72" fmla="*/ 4660752 h 4660752"/>
              <a:gd name="connsiteX10-73" fmla="*/ 0 w 3847271"/>
              <a:gd name="connsiteY10-74" fmla="*/ 969868 h 4660752"/>
              <a:gd name="connsiteX0-75" fmla="*/ 0 w 3847271"/>
              <a:gd name="connsiteY0-76" fmla="*/ 969868 h 4660752"/>
              <a:gd name="connsiteX1-77" fmla="*/ 2734487 w 3847271"/>
              <a:gd name="connsiteY1-78" fmla="*/ 969868 h 4660752"/>
              <a:gd name="connsiteX2-79" fmla="*/ 2734487 w 3847271"/>
              <a:gd name="connsiteY2-80" fmla="*/ 0 h 4660752"/>
              <a:gd name="connsiteX3-81" fmla="*/ 3744766 w 3847271"/>
              <a:gd name="connsiteY3-82" fmla="*/ 0 h 4660752"/>
              <a:gd name="connsiteX4-83" fmla="*/ 2997159 w 3847271"/>
              <a:gd name="connsiteY4-84" fmla="*/ 747607 h 4660752"/>
              <a:gd name="connsiteX5-85" fmla="*/ 3847271 w 3847271"/>
              <a:gd name="connsiteY5-86" fmla="*/ 1597719 h 4660752"/>
              <a:gd name="connsiteX6-87" fmla="*/ 3690884 w 3847271"/>
              <a:gd name="connsiteY6-88" fmla="*/ 2378971 h 4660752"/>
              <a:gd name="connsiteX7-89" fmla="*/ 3690884 w 3847271"/>
              <a:gd name="connsiteY7-90" fmla="*/ 4660752 h 4660752"/>
              <a:gd name="connsiteX8-91" fmla="*/ 0 w 3847271"/>
              <a:gd name="connsiteY8-92" fmla="*/ 4660752 h 4660752"/>
              <a:gd name="connsiteX9-93" fmla="*/ 0 w 3847271"/>
              <a:gd name="connsiteY9-94" fmla="*/ 969868 h 4660752"/>
              <a:gd name="connsiteX0-95" fmla="*/ 0 w 3847271"/>
              <a:gd name="connsiteY0-96" fmla="*/ 969868 h 4660752"/>
              <a:gd name="connsiteX1-97" fmla="*/ 2734487 w 3847271"/>
              <a:gd name="connsiteY1-98" fmla="*/ 969868 h 4660752"/>
              <a:gd name="connsiteX2-99" fmla="*/ 2734487 w 3847271"/>
              <a:gd name="connsiteY2-100" fmla="*/ 0 h 4660752"/>
              <a:gd name="connsiteX3-101" fmla="*/ 3744766 w 3847271"/>
              <a:gd name="connsiteY3-102" fmla="*/ 0 h 4660752"/>
              <a:gd name="connsiteX4-103" fmla="*/ 3847271 w 3847271"/>
              <a:gd name="connsiteY4-104" fmla="*/ 1597719 h 4660752"/>
              <a:gd name="connsiteX5-105" fmla="*/ 3690884 w 3847271"/>
              <a:gd name="connsiteY5-106" fmla="*/ 2378971 h 4660752"/>
              <a:gd name="connsiteX6-107" fmla="*/ 3690884 w 3847271"/>
              <a:gd name="connsiteY6-108" fmla="*/ 4660752 h 4660752"/>
              <a:gd name="connsiteX7-109" fmla="*/ 0 w 3847271"/>
              <a:gd name="connsiteY7-110" fmla="*/ 4660752 h 4660752"/>
              <a:gd name="connsiteX8-111" fmla="*/ 0 w 3847271"/>
              <a:gd name="connsiteY8-112" fmla="*/ 969868 h 4660752"/>
              <a:gd name="connsiteX0-113" fmla="*/ 3847271 w 3938711"/>
              <a:gd name="connsiteY0-114" fmla="*/ 1597719 h 4660752"/>
              <a:gd name="connsiteX1-115" fmla="*/ 3690884 w 3938711"/>
              <a:gd name="connsiteY1-116" fmla="*/ 2378971 h 4660752"/>
              <a:gd name="connsiteX2-117" fmla="*/ 3690884 w 3938711"/>
              <a:gd name="connsiteY2-118" fmla="*/ 4660752 h 4660752"/>
              <a:gd name="connsiteX3-119" fmla="*/ 0 w 3938711"/>
              <a:gd name="connsiteY3-120" fmla="*/ 4660752 h 4660752"/>
              <a:gd name="connsiteX4-121" fmla="*/ 0 w 3938711"/>
              <a:gd name="connsiteY4-122" fmla="*/ 969868 h 4660752"/>
              <a:gd name="connsiteX5-123" fmla="*/ 2734487 w 3938711"/>
              <a:gd name="connsiteY5-124" fmla="*/ 969868 h 4660752"/>
              <a:gd name="connsiteX6-125" fmla="*/ 2734487 w 3938711"/>
              <a:gd name="connsiteY6-126" fmla="*/ 0 h 4660752"/>
              <a:gd name="connsiteX7-127" fmla="*/ 3744766 w 3938711"/>
              <a:gd name="connsiteY7-128" fmla="*/ 0 h 4660752"/>
              <a:gd name="connsiteX8-129" fmla="*/ 3938711 w 3938711"/>
              <a:gd name="connsiteY8-130" fmla="*/ 1689159 h 4660752"/>
              <a:gd name="connsiteX0-131" fmla="*/ 3847271 w 3847271"/>
              <a:gd name="connsiteY0-132" fmla="*/ 1597719 h 4660752"/>
              <a:gd name="connsiteX1-133" fmla="*/ 3690884 w 3847271"/>
              <a:gd name="connsiteY1-134" fmla="*/ 2378971 h 4660752"/>
              <a:gd name="connsiteX2-135" fmla="*/ 3690884 w 3847271"/>
              <a:gd name="connsiteY2-136" fmla="*/ 4660752 h 4660752"/>
              <a:gd name="connsiteX3-137" fmla="*/ 0 w 3847271"/>
              <a:gd name="connsiteY3-138" fmla="*/ 4660752 h 4660752"/>
              <a:gd name="connsiteX4-139" fmla="*/ 0 w 3847271"/>
              <a:gd name="connsiteY4-140" fmla="*/ 969868 h 4660752"/>
              <a:gd name="connsiteX5-141" fmla="*/ 2734487 w 3847271"/>
              <a:gd name="connsiteY5-142" fmla="*/ 969868 h 4660752"/>
              <a:gd name="connsiteX6-143" fmla="*/ 2734487 w 3847271"/>
              <a:gd name="connsiteY6-144" fmla="*/ 0 h 4660752"/>
              <a:gd name="connsiteX7-145" fmla="*/ 3744766 w 3847271"/>
              <a:gd name="connsiteY7-146" fmla="*/ 0 h 4660752"/>
              <a:gd name="connsiteX0-147" fmla="*/ 3690884 w 3744766"/>
              <a:gd name="connsiteY0-148" fmla="*/ 2378971 h 4660752"/>
              <a:gd name="connsiteX1-149" fmla="*/ 3690884 w 3744766"/>
              <a:gd name="connsiteY1-150" fmla="*/ 4660752 h 4660752"/>
              <a:gd name="connsiteX2-151" fmla="*/ 0 w 3744766"/>
              <a:gd name="connsiteY2-152" fmla="*/ 4660752 h 4660752"/>
              <a:gd name="connsiteX3-153" fmla="*/ 0 w 3744766"/>
              <a:gd name="connsiteY3-154" fmla="*/ 969868 h 4660752"/>
              <a:gd name="connsiteX4-155" fmla="*/ 2734487 w 3744766"/>
              <a:gd name="connsiteY4-156" fmla="*/ 969868 h 4660752"/>
              <a:gd name="connsiteX5-157" fmla="*/ 2734487 w 3744766"/>
              <a:gd name="connsiteY5-158" fmla="*/ 0 h 4660752"/>
              <a:gd name="connsiteX6-159" fmla="*/ 3744766 w 3744766"/>
              <a:gd name="connsiteY6-160" fmla="*/ 0 h 4660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744766" h="4660752">
                <a:moveTo>
                  <a:pt x="3690884" y="2378971"/>
                </a:moveTo>
                <a:lnTo>
                  <a:pt x="3690884" y="4660752"/>
                </a:lnTo>
                <a:lnTo>
                  <a:pt x="0" y="4660752"/>
                </a:lnTo>
                <a:lnTo>
                  <a:pt x="0" y="969868"/>
                </a:lnTo>
                <a:lnTo>
                  <a:pt x="2734487" y="969868"/>
                </a:lnTo>
                <a:lnTo>
                  <a:pt x="2734487" y="0"/>
                </a:lnTo>
                <a:lnTo>
                  <a:pt x="3744766" y="0"/>
                </a:lnTo>
              </a:path>
            </a:pathLst>
          </a:custGeom>
          <a:noFill/>
          <a:ln w="28575">
            <a:solidFill>
              <a:srgbClr val="3A83C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6" name="文本框 7"/>
          <p:cNvSpPr txBox="1"/>
          <p:nvPr/>
        </p:nvSpPr>
        <p:spPr>
          <a:xfrm>
            <a:off x="4626959" y="3187700"/>
            <a:ext cx="3734533" cy="746358"/>
          </a:xfrm>
          <a:prstGeom prst="rect">
            <a:avLst/>
          </a:prstGeom>
          <a:noFill/>
        </p:spPr>
        <p:txBody>
          <a:bodyPr wrap="square" lIns="68580" tIns="34290" rIns="68580" bIns="34290" rtlCol="0">
            <a:spAutoFit/>
            <a:scene3d>
              <a:camera prst="orthographicFront"/>
              <a:lightRig rig="threePt" dir="t"/>
            </a:scene3d>
            <a:sp3d contourW="12700"/>
          </a:bodyPr>
          <a:lstStyle/>
          <a:p>
            <a:pPr lvl="0" algn="ctr"/>
            <a:r>
              <a:rPr lang="en-US" altLang="zh-CN" sz="4400" spc="300" dirty="0">
                <a:solidFill>
                  <a:srgbClr val="0070C0"/>
                </a:solidFill>
              </a:rPr>
              <a:t>Method</a:t>
            </a:r>
          </a:p>
        </p:txBody>
      </p:sp>
      <p:sp>
        <p:nvSpPr>
          <p:cNvPr id="17" name="文本框 10"/>
          <p:cNvSpPr txBox="1"/>
          <p:nvPr/>
        </p:nvSpPr>
        <p:spPr>
          <a:xfrm>
            <a:off x="1860034" y="2643423"/>
            <a:ext cx="3241357" cy="1546577"/>
          </a:xfrm>
          <a:prstGeom prst="rect">
            <a:avLst/>
          </a:prstGeom>
          <a:noFill/>
        </p:spPr>
        <p:txBody>
          <a:bodyPr wrap="square" lIns="68580" tIns="34290" rIns="68580" bIns="34290" rtlCol="0">
            <a:spAutoFit/>
            <a:scene3d>
              <a:camera prst="orthographicFront"/>
              <a:lightRig rig="threePt" dir="t"/>
            </a:scene3d>
            <a:sp3d contourW="12700"/>
          </a:bodyPr>
          <a:lstStyle/>
          <a:p>
            <a:r>
              <a:rPr lang="en-US" altLang="zh-CN" sz="9600" dirty="0">
                <a:solidFill>
                  <a:srgbClr val="3A83C0"/>
                </a:solidFill>
                <a:latin typeface="Agency FB" panose="020B0503020202020204" pitchFamily="34" charset="0"/>
              </a:rPr>
              <a:t>PART </a:t>
            </a:r>
            <a:r>
              <a:rPr lang="en-US" altLang="zh-CN" sz="9600" b="1" dirty="0" smtClean="0">
                <a:solidFill>
                  <a:srgbClr val="3A83C0"/>
                </a:solidFill>
                <a:latin typeface="Agency FB" panose="020B0503020202020204" pitchFamily="34" charset="0"/>
              </a:rPr>
              <a:t>3</a:t>
            </a:r>
            <a:endParaRPr lang="en-US" altLang="zh-CN" sz="9600" b="1" dirty="0">
              <a:solidFill>
                <a:srgbClr val="3A83C0"/>
              </a:solidFill>
              <a:latin typeface="Agency FB" panose="020B0503020202020204" pitchFamily="34" charset="0"/>
            </a:endParaRPr>
          </a:p>
        </p:txBody>
      </p:sp>
    </p:spTree>
    <p:extLst>
      <p:ext uri="{BB962C8B-B14F-4D97-AF65-F5344CB8AC3E}">
        <p14:creationId xmlns:p14="http://schemas.microsoft.com/office/powerpoint/2010/main" val="378511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p:cNvSpPr>
            <a:spLocks noGrp="1"/>
          </p:cNvSpPr>
          <p:nvPr>
            <p:ph type="sldNum" sz="quarter" idx="12"/>
          </p:nvPr>
        </p:nvSpPr>
        <p:spPr>
          <a:xfrm>
            <a:off x="6705600" y="5789565"/>
            <a:ext cx="2133600" cy="365125"/>
          </a:xfrm>
        </p:spPr>
        <p:txBody>
          <a:bodyPr/>
          <a:lstStyle/>
          <a:p>
            <a:fld id="{B6F15528-21DE-4FAA-801E-634DDDAF4B2B}" type="slidenum">
              <a:rPr lang="en-US" smtClean="0"/>
              <a:pPr/>
              <a:t>11</a:t>
            </a:fld>
            <a:endParaRPr lang="en-US"/>
          </a:p>
        </p:txBody>
      </p:sp>
      <p:graphicFrame>
        <p:nvGraphicFramePr>
          <p:cNvPr id="12" name="图表 11"/>
          <p:cNvGraphicFramePr/>
          <p:nvPr>
            <p:extLst>
              <p:ext uri="{D42A27DB-BD31-4B8C-83A1-F6EECF244321}">
                <p14:modId xmlns:p14="http://schemas.microsoft.com/office/powerpoint/2010/main" val="4276687036"/>
              </p:ext>
            </p:extLst>
          </p:nvPr>
        </p:nvGraphicFramePr>
        <p:xfrm>
          <a:off x="-7286" y="3642143"/>
          <a:ext cx="3870671" cy="266700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图表 20"/>
          <p:cNvGraphicFramePr/>
          <p:nvPr>
            <p:extLst>
              <p:ext uri="{D42A27DB-BD31-4B8C-83A1-F6EECF244321}">
                <p14:modId xmlns:p14="http://schemas.microsoft.com/office/powerpoint/2010/main" val="1543248240"/>
              </p:ext>
            </p:extLst>
          </p:nvPr>
        </p:nvGraphicFramePr>
        <p:xfrm>
          <a:off x="5425729" y="3581400"/>
          <a:ext cx="3870671" cy="2667001"/>
        </p:xfrm>
        <a:graphic>
          <a:graphicData uri="http://schemas.openxmlformats.org/drawingml/2006/chart">
            <c:chart xmlns:c="http://schemas.openxmlformats.org/drawingml/2006/chart" xmlns:r="http://schemas.openxmlformats.org/officeDocument/2006/relationships" r:id="rId4"/>
          </a:graphicData>
        </a:graphic>
      </p:graphicFrame>
      <p:sp>
        <p:nvSpPr>
          <p:cNvPr id="22" name="右箭头 21"/>
          <p:cNvSpPr/>
          <p:nvPr/>
        </p:nvSpPr>
        <p:spPr>
          <a:xfrm>
            <a:off x="3878913" y="4975643"/>
            <a:ext cx="1455087" cy="5639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882861" y="3823902"/>
            <a:ext cx="1506474" cy="1200329"/>
          </a:xfrm>
          <a:prstGeom prst="rect">
            <a:avLst/>
          </a:prstGeom>
          <a:noFill/>
        </p:spPr>
        <p:txBody>
          <a:bodyPr wrap="square" rtlCol="0">
            <a:spAutoFit/>
          </a:bodyPr>
          <a:lstStyle/>
          <a:p>
            <a:r>
              <a:rPr lang="en-US" altLang="zh-CN" dirty="0" smtClean="0"/>
              <a:t>Adding weight of document word</a:t>
            </a:r>
            <a:endParaRPr lang="zh-CN" altLang="en-US" dirty="0"/>
          </a:p>
        </p:txBody>
      </p:sp>
      <p:sp>
        <p:nvSpPr>
          <p:cNvPr id="23" name="Title 1"/>
          <p:cNvSpPr>
            <a:spLocks noGrp="1"/>
          </p:cNvSpPr>
          <p:nvPr>
            <p:ph type="title"/>
          </p:nvPr>
        </p:nvSpPr>
        <p:spPr>
          <a:xfrm>
            <a:off x="533400" y="76200"/>
            <a:ext cx="8229600" cy="1143000"/>
          </a:xfrm>
        </p:spPr>
        <p:txBody>
          <a:bodyPr>
            <a:noAutofit/>
          </a:bodyPr>
          <a:lstStyle/>
          <a:p>
            <a:pPr algn="l">
              <a:lnSpc>
                <a:spcPct val="130000"/>
              </a:lnSpc>
            </a:pPr>
            <a:r>
              <a:rPr lang="en-US" altLang="zh-CN" sz="3200" b="1" dirty="0">
                <a:solidFill>
                  <a:srgbClr val="0070C0"/>
                </a:solidFill>
              </a:rPr>
              <a:t>Deep Top-K Relevance Matching Model(DTMM)</a:t>
            </a:r>
            <a:endParaRPr lang="en-US" sz="3200" b="1" dirty="0">
              <a:solidFill>
                <a:srgbClr val="0070C0"/>
              </a:solidFill>
            </a:endParaRPr>
          </a:p>
        </p:txBody>
      </p:sp>
      <p:sp>
        <p:nvSpPr>
          <p:cNvPr id="4" name="文本框 3"/>
          <p:cNvSpPr txBox="1"/>
          <p:nvPr/>
        </p:nvSpPr>
        <p:spPr>
          <a:xfrm>
            <a:off x="533400" y="1295400"/>
            <a:ext cx="8458200" cy="2423869"/>
          </a:xfrm>
          <a:prstGeom prst="rect">
            <a:avLst/>
          </a:prstGeom>
          <a:noFill/>
        </p:spPr>
        <p:txBody>
          <a:bodyPr wrap="square" rtlCol="0">
            <a:spAutoFit/>
          </a:bodyPr>
          <a:lstStyle/>
          <a:p>
            <a:pPr>
              <a:lnSpc>
                <a:spcPct val="130000"/>
              </a:lnSpc>
            </a:pPr>
            <a:r>
              <a:rPr lang="en-US" altLang="zh-CN" sz="2800" b="1" dirty="0">
                <a:solidFill>
                  <a:srgbClr val="0070C0"/>
                </a:solidFill>
              </a:rPr>
              <a:t>Assumptions</a:t>
            </a:r>
          </a:p>
          <a:p>
            <a:pPr marL="0" lvl="1">
              <a:lnSpc>
                <a:spcPct val="130000"/>
              </a:lnSpc>
            </a:pPr>
            <a:r>
              <a:rPr lang="en-US" altLang="zh-CN" sz="2400" dirty="0"/>
              <a:t>Adding the weight of each document word to the similarity between the query word and the document word to compensate for the unreasonable similarity.</a:t>
            </a:r>
          </a:p>
          <a:p>
            <a:pPr>
              <a:lnSpc>
                <a:spcPct val="130000"/>
              </a:lnSpc>
            </a:pPr>
            <a:endParaRPr lang="zh-CN" altLang="en-US" dirty="0"/>
          </a:p>
        </p:txBody>
      </p:sp>
      <p:cxnSp>
        <p:nvCxnSpPr>
          <p:cNvPr id="24" name="直接连接符 23"/>
          <p:cNvCxnSpPr/>
          <p:nvPr/>
        </p:nvCxnSpPr>
        <p:spPr>
          <a:xfrm>
            <a:off x="381000" y="1371600"/>
            <a:ext cx="0" cy="375498"/>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111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anim calcmode="lin" valueType="num">
                                      <p:cBhvr>
                                        <p:cTn id="8" dur="500" fill="hold"/>
                                        <p:tgtEl>
                                          <p:spTgt spid="23"/>
                                        </p:tgtEl>
                                        <p:attrNameLst>
                                          <p:attrName>ppt_x</p:attrName>
                                        </p:attrNameLst>
                                      </p:cBhvr>
                                      <p:tavLst>
                                        <p:tav tm="0">
                                          <p:val>
                                            <p:strVal val="#ppt_x"/>
                                          </p:val>
                                        </p:tav>
                                        <p:tav tm="100000">
                                          <p:val>
                                            <p:strVal val="#ppt_x"/>
                                          </p:val>
                                        </p:tav>
                                      </p:tavLst>
                                    </p:anim>
                                    <p:anim calcmode="lin" valueType="num">
                                      <p:cBhvr>
                                        <p:cTn id="9"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anim calcmode="lin" valueType="num">
                                      <p:cBhvr>
                                        <p:cTn id="15" dur="500" fill="hold"/>
                                        <p:tgtEl>
                                          <p:spTgt spid="24"/>
                                        </p:tgtEl>
                                        <p:attrNameLst>
                                          <p:attrName>ppt_x</p:attrName>
                                        </p:attrNameLst>
                                      </p:cBhvr>
                                      <p:tavLst>
                                        <p:tav tm="0">
                                          <p:val>
                                            <p:strVal val="#ppt_x"/>
                                          </p:val>
                                        </p:tav>
                                        <p:tav tm="100000">
                                          <p:val>
                                            <p:strVal val="#ppt_x"/>
                                          </p:val>
                                        </p:tav>
                                      </p:tavLst>
                                    </p:anim>
                                    <p:anim calcmode="lin" valueType="num">
                                      <p:cBhvr>
                                        <p:cTn id="16" dur="500" fill="hold"/>
                                        <p:tgtEl>
                                          <p:spTgt spid="2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anim calcmode="lin" valueType="num">
                                      <p:cBhvr>
                                        <p:cTn id="20" dur="500" fill="hold"/>
                                        <p:tgtEl>
                                          <p:spTgt spid="4"/>
                                        </p:tgtEl>
                                        <p:attrNameLst>
                                          <p:attrName>ppt_x</p:attrName>
                                        </p:attrNameLst>
                                      </p:cBhvr>
                                      <p:tavLst>
                                        <p:tav tm="0">
                                          <p:val>
                                            <p:strVal val="#ppt_x"/>
                                          </p:val>
                                        </p:tav>
                                        <p:tav tm="100000">
                                          <p:val>
                                            <p:strVal val="#ppt_x"/>
                                          </p:val>
                                        </p:tav>
                                      </p:tavLst>
                                    </p:anim>
                                    <p:anim calcmode="lin" valueType="num">
                                      <p:cBhvr>
                                        <p:cTn id="21"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anim calcmode="lin" valueType="num">
                                      <p:cBhvr>
                                        <p:cTn id="27" dur="500" fill="hold"/>
                                        <p:tgtEl>
                                          <p:spTgt spid="14"/>
                                        </p:tgtEl>
                                        <p:attrNameLst>
                                          <p:attrName>ppt_x</p:attrName>
                                        </p:attrNameLst>
                                      </p:cBhvr>
                                      <p:tavLst>
                                        <p:tav tm="0">
                                          <p:val>
                                            <p:strVal val="#ppt_x"/>
                                          </p:val>
                                        </p:tav>
                                        <p:tav tm="100000">
                                          <p:val>
                                            <p:strVal val="#ppt_x"/>
                                          </p:val>
                                        </p:tav>
                                      </p:tavLst>
                                    </p:anim>
                                    <p:anim calcmode="lin" valueType="num">
                                      <p:cBhvr>
                                        <p:cTn id="28"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anim calcmode="lin" valueType="num">
                                      <p:cBhvr>
                                        <p:cTn id="34" dur="500" fill="hold"/>
                                        <p:tgtEl>
                                          <p:spTgt spid="12"/>
                                        </p:tgtEl>
                                        <p:attrNameLst>
                                          <p:attrName>ppt_x</p:attrName>
                                        </p:attrNameLst>
                                      </p:cBhvr>
                                      <p:tavLst>
                                        <p:tav tm="0">
                                          <p:val>
                                            <p:strVal val="#ppt_x"/>
                                          </p:val>
                                        </p:tav>
                                        <p:tav tm="100000">
                                          <p:val>
                                            <p:strVal val="#ppt_x"/>
                                          </p:val>
                                        </p:tav>
                                      </p:tavLst>
                                    </p:anim>
                                    <p:anim calcmode="lin" valueType="num">
                                      <p:cBhvr>
                                        <p:cTn id="35"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left)">
                                      <p:cBhvr>
                                        <p:cTn id="40" dur="500"/>
                                        <p:tgtEl>
                                          <p:spTgt spid="22"/>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500"/>
                                        <p:tgtEl>
                                          <p:spTgt spid="3"/>
                                        </p:tgtEl>
                                      </p:cBhvr>
                                    </p:animEffect>
                                    <p:anim calcmode="lin" valueType="num">
                                      <p:cBhvr>
                                        <p:cTn id="46" dur="500" fill="hold"/>
                                        <p:tgtEl>
                                          <p:spTgt spid="3"/>
                                        </p:tgtEl>
                                        <p:attrNameLst>
                                          <p:attrName>ppt_x</p:attrName>
                                        </p:attrNameLst>
                                      </p:cBhvr>
                                      <p:tavLst>
                                        <p:tav tm="0">
                                          <p:val>
                                            <p:strVal val="#ppt_x"/>
                                          </p:val>
                                        </p:tav>
                                        <p:tav tm="100000">
                                          <p:val>
                                            <p:strVal val="#ppt_x"/>
                                          </p:val>
                                        </p:tav>
                                      </p:tavLst>
                                    </p:anim>
                                    <p:anim calcmode="lin" valueType="num">
                                      <p:cBhvr>
                                        <p:cTn id="47"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anim calcmode="lin" valueType="num">
                                      <p:cBhvr>
                                        <p:cTn id="53" dur="500" fill="hold"/>
                                        <p:tgtEl>
                                          <p:spTgt spid="21"/>
                                        </p:tgtEl>
                                        <p:attrNameLst>
                                          <p:attrName>ppt_x</p:attrName>
                                        </p:attrNameLst>
                                      </p:cBhvr>
                                      <p:tavLst>
                                        <p:tav tm="0">
                                          <p:val>
                                            <p:strVal val="#ppt_x"/>
                                          </p:val>
                                        </p:tav>
                                        <p:tav tm="100000">
                                          <p:val>
                                            <p:strVal val="#ppt_x"/>
                                          </p:val>
                                        </p:tav>
                                      </p:tavLst>
                                    </p:anim>
                                    <p:anim calcmode="lin" valueType="num">
                                      <p:cBhvr>
                                        <p:cTn id="54"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Graphic spid="12" grpId="0">
        <p:bldAsOne/>
      </p:bldGraphic>
      <p:bldGraphic spid="21" grpId="0">
        <p:bldAsOne/>
      </p:bldGraphic>
      <p:bldP spid="22" grpId="0" animBg="1"/>
      <p:bldP spid="3" grpId="0"/>
      <p:bldP spid="2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
          <p:cNvSpPr>
            <a:spLocks noGrp="1"/>
          </p:cNvSpPr>
          <p:nvPr>
            <p:ph idx="1"/>
          </p:nvPr>
        </p:nvSpPr>
        <p:spPr>
          <a:xfrm>
            <a:off x="685800" y="381000"/>
            <a:ext cx="8229600" cy="1925636"/>
          </a:xfrm>
        </p:spPr>
        <p:txBody>
          <a:bodyPr>
            <a:normAutofit/>
          </a:bodyPr>
          <a:lstStyle/>
          <a:p>
            <a:pPr marL="0" indent="0">
              <a:lnSpc>
                <a:spcPct val="130000"/>
              </a:lnSpc>
              <a:buNone/>
            </a:pPr>
            <a:r>
              <a:rPr lang="en-US" sz="2800" b="1" dirty="0" smtClean="0">
                <a:solidFill>
                  <a:srgbClr val="0070C0"/>
                </a:solidFill>
              </a:rPr>
              <a:t>Assumptions</a:t>
            </a:r>
            <a:endParaRPr lang="en-US" altLang="zh-CN" sz="2800" b="1" dirty="0" smtClean="0">
              <a:solidFill>
                <a:srgbClr val="0070C0"/>
              </a:solidFill>
            </a:endParaRPr>
          </a:p>
          <a:p>
            <a:pPr marL="12700" lvl="1" indent="-12700">
              <a:lnSpc>
                <a:spcPct val="130000"/>
              </a:lnSpc>
              <a:buNone/>
            </a:pPr>
            <a:r>
              <a:rPr lang="en-US" altLang="zh-CN" sz="2400" dirty="0" smtClean="0"/>
              <a:t>It </a:t>
            </a:r>
            <a:r>
              <a:rPr lang="en-US" altLang="zh-CN" sz="2400" dirty="0"/>
              <a:t>is not enough to fill the deviation. We should </a:t>
            </a:r>
            <a:r>
              <a:rPr lang="en-US" altLang="zh-CN" sz="2400" dirty="0" smtClean="0"/>
              <a:t>also remove </a:t>
            </a:r>
            <a:r>
              <a:rPr lang="en-US" altLang="zh-CN" sz="2400" dirty="0" smtClean="0"/>
              <a:t>the noise </a:t>
            </a:r>
            <a:r>
              <a:rPr lang="en-US" altLang="zh-CN" sz="2400" dirty="0"/>
              <a:t>introduced after filling </a:t>
            </a:r>
            <a:r>
              <a:rPr lang="en-US" altLang="zh-CN" sz="2400" dirty="0" smtClean="0"/>
              <a:t>the deviation</a:t>
            </a:r>
            <a:r>
              <a:rPr lang="en-US" altLang="zh-CN" sz="2400" dirty="0"/>
              <a:t>.</a:t>
            </a:r>
            <a:endParaRPr lang="en-US" altLang="zh-CN" sz="2400" dirty="0" smtClean="0"/>
          </a:p>
        </p:txBody>
      </p:sp>
      <p:sp>
        <p:nvSpPr>
          <p:cNvPr id="14" name="Slide Number Placeholder 13"/>
          <p:cNvSpPr>
            <a:spLocks noGrp="1"/>
          </p:cNvSpPr>
          <p:nvPr>
            <p:ph type="sldNum" sz="quarter" idx="12"/>
          </p:nvPr>
        </p:nvSpPr>
        <p:spPr>
          <a:xfrm>
            <a:off x="6553200" y="5962139"/>
            <a:ext cx="2133600" cy="365125"/>
          </a:xfrm>
        </p:spPr>
        <p:txBody>
          <a:bodyPr/>
          <a:lstStyle/>
          <a:p>
            <a:fld id="{B6F15528-21DE-4FAA-801E-634DDDAF4B2B}" type="slidenum">
              <a:rPr lang="en-US" smtClean="0"/>
              <a:pPr/>
              <a:t>12</a:t>
            </a:fld>
            <a:endParaRPr lang="en-US"/>
          </a:p>
        </p:txBody>
      </p:sp>
      <p:sp>
        <p:nvSpPr>
          <p:cNvPr id="2" name="文本框 1"/>
          <p:cNvSpPr txBox="1"/>
          <p:nvPr/>
        </p:nvSpPr>
        <p:spPr>
          <a:xfrm>
            <a:off x="5068481" y="5675192"/>
            <a:ext cx="4102413" cy="646331"/>
          </a:xfrm>
          <a:prstGeom prst="rect">
            <a:avLst/>
          </a:prstGeom>
          <a:noFill/>
        </p:spPr>
        <p:txBody>
          <a:bodyPr wrap="square" rtlCol="0">
            <a:spAutoFit/>
          </a:bodyPr>
          <a:lstStyle/>
          <a:p>
            <a:r>
              <a:rPr lang="en-US" altLang="zh-CN" sz="3600" dirty="0" smtClean="0">
                <a:solidFill>
                  <a:srgbClr val="0070C0"/>
                </a:solidFill>
              </a:rPr>
              <a:t>So, some questions!</a:t>
            </a:r>
            <a:endParaRPr lang="zh-CN" altLang="en-US" sz="3600" dirty="0">
              <a:solidFill>
                <a:srgbClr val="0070C0"/>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336229778"/>
              </p:ext>
            </p:extLst>
          </p:nvPr>
        </p:nvGraphicFramePr>
        <p:xfrm>
          <a:off x="685800" y="2971800"/>
          <a:ext cx="6095999" cy="37084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r>
                        <a:rPr lang="en-US" altLang="zh-CN" dirty="0" smtClean="0"/>
                        <a:t>1.0</a:t>
                      </a:r>
                      <a:endParaRPr lang="zh-CN" altLang="en-US" dirty="0"/>
                    </a:p>
                  </a:txBody>
                  <a:tcPr/>
                </a:tc>
                <a:tc>
                  <a:txBody>
                    <a:bodyPr/>
                    <a:lstStyle/>
                    <a:p>
                      <a:r>
                        <a:rPr lang="en-US" altLang="zh-CN" dirty="0" smtClean="0"/>
                        <a:t>0.9</a:t>
                      </a:r>
                      <a:endParaRPr lang="zh-CN" altLang="en-US" dirty="0"/>
                    </a:p>
                  </a:txBody>
                  <a:tcPr/>
                </a:tc>
                <a:tc>
                  <a:txBody>
                    <a:bodyPr/>
                    <a:lstStyle/>
                    <a:p>
                      <a:r>
                        <a:rPr lang="en-US" altLang="zh-CN" dirty="0" smtClean="0"/>
                        <a:t>0.8</a:t>
                      </a:r>
                      <a:endParaRPr lang="zh-CN" altLang="en-US" dirty="0"/>
                    </a:p>
                  </a:txBody>
                  <a:tcPr/>
                </a:tc>
                <a:tc>
                  <a:txBody>
                    <a:bodyPr/>
                    <a:lstStyle/>
                    <a:p>
                      <a:r>
                        <a:rPr lang="en-US" altLang="zh-CN" dirty="0" smtClean="0"/>
                        <a:t>0.7</a:t>
                      </a:r>
                      <a:endParaRPr lang="zh-CN" altLang="en-US" dirty="0"/>
                    </a:p>
                  </a:txBody>
                  <a:tcPr/>
                </a:tc>
                <a:tc>
                  <a:txBody>
                    <a:bodyPr/>
                    <a:lstStyle/>
                    <a:p>
                      <a:r>
                        <a:rPr lang="en-US" altLang="zh-CN" dirty="0" smtClean="0"/>
                        <a:t>0.5</a:t>
                      </a:r>
                      <a:endParaRPr lang="zh-CN" altLang="en-US" dirty="0"/>
                    </a:p>
                  </a:txBody>
                  <a:tcPr/>
                </a:tc>
                <a:tc>
                  <a:txBody>
                    <a:bodyPr/>
                    <a:lstStyle/>
                    <a:p>
                      <a:r>
                        <a:rPr lang="en-US" altLang="zh-CN" dirty="0" smtClean="0"/>
                        <a:t>0.2</a:t>
                      </a:r>
                      <a:endParaRPr lang="zh-CN" altLang="en-US" dirty="0"/>
                    </a:p>
                  </a:txBody>
                  <a:tcPr/>
                </a:tc>
                <a:tc>
                  <a:txBody>
                    <a:bodyPr/>
                    <a:lstStyle/>
                    <a:p>
                      <a:r>
                        <a:rPr lang="en-US" altLang="zh-CN" dirty="0" smtClean="0"/>
                        <a:t>0.1</a:t>
                      </a:r>
                      <a:endParaRPr lang="zh-CN" altLang="en-US" dirty="0"/>
                    </a:p>
                  </a:txBody>
                  <a:tcPr/>
                </a:tc>
                <a:extLst>
                  <a:ext uri="{0D108BD9-81ED-4DB2-BD59-A6C34878D82A}">
                    <a16:rowId xmlns:a16="http://schemas.microsoft.com/office/drawing/2014/main" val="10000"/>
                  </a:ext>
                </a:extLst>
              </a:tr>
            </a:tbl>
          </a:graphicData>
        </a:graphic>
      </p:graphicFrame>
      <p:sp>
        <p:nvSpPr>
          <p:cNvPr id="6" name="下箭头 5"/>
          <p:cNvSpPr/>
          <p:nvPr/>
        </p:nvSpPr>
        <p:spPr>
          <a:xfrm>
            <a:off x="3467100" y="3622370"/>
            <a:ext cx="533400" cy="577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1630861192"/>
              </p:ext>
            </p:extLst>
          </p:nvPr>
        </p:nvGraphicFramePr>
        <p:xfrm>
          <a:off x="1473539" y="4280915"/>
          <a:ext cx="4382655" cy="370840"/>
        </p:xfrm>
        <a:graphic>
          <a:graphicData uri="http://schemas.openxmlformats.org/drawingml/2006/table">
            <a:tbl>
              <a:tblPr firstRow="1" bandRow="1">
                <a:tableStyleId>{5C22544A-7EE6-4342-B048-85BDC9FD1C3A}</a:tableStyleId>
              </a:tblPr>
              <a:tblGrid>
                <a:gridCol w="876531">
                  <a:extLst>
                    <a:ext uri="{9D8B030D-6E8A-4147-A177-3AD203B41FA5}">
                      <a16:colId xmlns:a16="http://schemas.microsoft.com/office/drawing/2014/main" val="20000"/>
                    </a:ext>
                  </a:extLst>
                </a:gridCol>
                <a:gridCol w="876531">
                  <a:extLst>
                    <a:ext uri="{9D8B030D-6E8A-4147-A177-3AD203B41FA5}">
                      <a16:colId xmlns:a16="http://schemas.microsoft.com/office/drawing/2014/main" val="20001"/>
                    </a:ext>
                  </a:extLst>
                </a:gridCol>
                <a:gridCol w="876531">
                  <a:extLst>
                    <a:ext uri="{9D8B030D-6E8A-4147-A177-3AD203B41FA5}">
                      <a16:colId xmlns:a16="http://schemas.microsoft.com/office/drawing/2014/main" val="20002"/>
                    </a:ext>
                  </a:extLst>
                </a:gridCol>
                <a:gridCol w="876531">
                  <a:extLst>
                    <a:ext uri="{9D8B030D-6E8A-4147-A177-3AD203B41FA5}">
                      <a16:colId xmlns:a16="http://schemas.microsoft.com/office/drawing/2014/main" val="20003"/>
                    </a:ext>
                  </a:extLst>
                </a:gridCol>
                <a:gridCol w="876531">
                  <a:extLst>
                    <a:ext uri="{9D8B030D-6E8A-4147-A177-3AD203B41FA5}">
                      <a16:colId xmlns:a16="http://schemas.microsoft.com/office/drawing/2014/main" val="20004"/>
                    </a:ext>
                  </a:extLst>
                </a:gridCol>
              </a:tblGrid>
              <a:tr h="370840">
                <a:tc>
                  <a:txBody>
                    <a:bodyPr/>
                    <a:lstStyle/>
                    <a:p>
                      <a:r>
                        <a:rPr lang="en-US" altLang="zh-CN" dirty="0" smtClean="0"/>
                        <a:t>1.0</a:t>
                      </a:r>
                      <a:endParaRPr lang="zh-CN" altLang="en-US" dirty="0"/>
                    </a:p>
                  </a:txBody>
                  <a:tcPr/>
                </a:tc>
                <a:tc>
                  <a:txBody>
                    <a:bodyPr/>
                    <a:lstStyle/>
                    <a:p>
                      <a:r>
                        <a:rPr lang="en-US" altLang="zh-CN" dirty="0" smtClean="0"/>
                        <a:t>0.9</a:t>
                      </a:r>
                      <a:endParaRPr lang="zh-CN" altLang="en-US" dirty="0"/>
                    </a:p>
                  </a:txBody>
                  <a:tcPr/>
                </a:tc>
                <a:tc>
                  <a:txBody>
                    <a:bodyPr/>
                    <a:lstStyle/>
                    <a:p>
                      <a:r>
                        <a:rPr lang="en-US" altLang="zh-CN" dirty="0" smtClean="0"/>
                        <a:t>0.8</a:t>
                      </a:r>
                      <a:endParaRPr lang="zh-CN" altLang="en-US" dirty="0"/>
                    </a:p>
                  </a:txBody>
                  <a:tcPr/>
                </a:tc>
                <a:tc>
                  <a:txBody>
                    <a:bodyPr/>
                    <a:lstStyle/>
                    <a:p>
                      <a:r>
                        <a:rPr lang="en-US" altLang="zh-CN" dirty="0" smtClean="0"/>
                        <a:t>0.7</a:t>
                      </a:r>
                      <a:endParaRPr lang="zh-CN" altLang="en-US" dirty="0"/>
                    </a:p>
                  </a:txBody>
                  <a:tcPr/>
                </a:tc>
                <a:tc>
                  <a:txBody>
                    <a:bodyPr/>
                    <a:lstStyle/>
                    <a:p>
                      <a:r>
                        <a:rPr lang="en-US" altLang="zh-CN" dirty="0" smtClean="0"/>
                        <a:t>0.5</a:t>
                      </a:r>
                      <a:endParaRPr lang="zh-CN" altLang="en-US" dirty="0"/>
                    </a:p>
                  </a:txBody>
                  <a:tcPr/>
                </a:tc>
                <a:extLst>
                  <a:ext uri="{0D108BD9-81ED-4DB2-BD59-A6C34878D82A}">
                    <a16:rowId xmlns:a16="http://schemas.microsoft.com/office/drawing/2014/main" val="10000"/>
                  </a:ext>
                </a:extLst>
              </a:tr>
            </a:tbl>
          </a:graphicData>
        </a:graphic>
      </p:graphicFrame>
      <p:sp>
        <p:nvSpPr>
          <p:cNvPr id="21" name="下箭头 20"/>
          <p:cNvSpPr/>
          <p:nvPr/>
        </p:nvSpPr>
        <p:spPr>
          <a:xfrm>
            <a:off x="3450258" y="4773040"/>
            <a:ext cx="533400" cy="577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2427194" y="5399808"/>
            <a:ext cx="2438400" cy="921715"/>
            <a:chOff x="2427194" y="5399808"/>
            <a:chExt cx="2438400" cy="921715"/>
          </a:xfrm>
        </p:grpSpPr>
        <p:sp>
          <p:nvSpPr>
            <p:cNvPr id="9" name="立方体 8"/>
            <p:cNvSpPr/>
            <p:nvPr/>
          </p:nvSpPr>
          <p:spPr>
            <a:xfrm>
              <a:off x="2427194" y="5399808"/>
              <a:ext cx="2438400" cy="92171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090924" y="5675192"/>
              <a:ext cx="1366466" cy="523220"/>
            </a:xfrm>
            <a:prstGeom prst="rect">
              <a:avLst/>
            </a:prstGeom>
            <a:noFill/>
          </p:spPr>
          <p:txBody>
            <a:bodyPr wrap="square" rtlCol="0">
              <a:spAutoFit/>
            </a:bodyPr>
            <a:lstStyle/>
            <a:p>
              <a:r>
                <a:rPr lang="en-US" altLang="zh-CN" sz="2800" b="1" dirty="0" smtClean="0">
                  <a:solidFill>
                    <a:schemeClr val="bg1"/>
                  </a:solidFill>
                </a:rPr>
                <a:t>model</a:t>
              </a:r>
              <a:endParaRPr lang="zh-CN" altLang="en-US" sz="2800" b="1" dirty="0">
                <a:solidFill>
                  <a:schemeClr val="bg1"/>
                </a:solidFill>
              </a:endParaRPr>
            </a:p>
          </p:txBody>
        </p:sp>
      </p:grpSp>
      <p:sp>
        <p:nvSpPr>
          <p:cNvPr id="11" name="文本框 10"/>
          <p:cNvSpPr txBox="1"/>
          <p:nvPr/>
        </p:nvSpPr>
        <p:spPr>
          <a:xfrm>
            <a:off x="5105400" y="4736068"/>
            <a:ext cx="3657600" cy="369332"/>
          </a:xfrm>
          <a:prstGeom prst="rect">
            <a:avLst/>
          </a:prstGeom>
          <a:noFill/>
        </p:spPr>
        <p:txBody>
          <a:bodyPr wrap="square" rtlCol="0">
            <a:spAutoFit/>
          </a:bodyPr>
          <a:lstStyle/>
          <a:p>
            <a:r>
              <a:rPr lang="en-US" altLang="zh-CN" dirty="0"/>
              <a:t>Select the K semaphore input model.</a:t>
            </a:r>
            <a:endParaRPr lang="zh-CN" altLang="en-US" dirty="0"/>
          </a:p>
        </p:txBody>
      </p:sp>
      <p:sp>
        <p:nvSpPr>
          <p:cNvPr id="12" name="矩形 11"/>
          <p:cNvSpPr/>
          <p:nvPr/>
        </p:nvSpPr>
        <p:spPr>
          <a:xfrm>
            <a:off x="685800" y="2419290"/>
            <a:ext cx="6019481" cy="400110"/>
          </a:xfrm>
          <a:prstGeom prst="rect">
            <a:avLst/>
          </a:prstGeom>
        </p:spPr>
        <p:txBody>
          <a:bodyPr wrap="square">
            <a:spAutoFit/>
          </a:bodyPr>
          <a:lstStyle/>
          <a:p>
            <a:r>
              <a:rPr lang="zh-CN" altLang="en-US" sz="2000" dirty="0"/>
              <a:t>Similarity </a:t>
            </a:r>
            <a:r>
              <a:rPr lang="zh-CN" altLang="en-US" sz="2000" dirty="0" smtClean="0"/>
              <a:t>between </a:t>
            </a:r>
            <a:r>
              <a:rPr lang="en-US" altLang="zh-CN" sz="2000" dirty="0" smtClean="0"/>
              <a:t>a</a:t>
            </a:r>
            <a:r>
              <a:rPr lang="zh-CN" altLang="en-US" sz="2000" dirty="0" smtClean="0"/>
              <a:t> </a:t>
            </a:r>
            <a:r>
              <a:rPr lang="zh-CN" altLang="en-US" sz="2000" dirty="0"/>
              <a:t>query </a:t>
            </a:r>
            <a:r>
              <a:rPr lang="zh-CN" altLang="en-US" sz="2000" dirty="0" smtClean="0"/>
              <a:t>word </a:t>
            </a:r>
            <a:r>
              <a:rPr lang="zh-CN" altLang="en-US" sz="2000" dirty="0"/>
              <a:t>and document words</a:t>
            </a:r>
          </a:p>
        </p:txBody>
      </p:sp>
      <p:cxnSp>
        <p:nvCxnSpPr>
          <p:cNvPr id="22" name="直接连接符 21"/>
          <p:cNvCxnSpPr/>
          <p:nvPr/>
        </p:nvCxnSpPr>
        <p:spPr>
          <a:xfrm>
            <a:off x="533400" y="462702"/>
            <a:ext cx="0" cy="37549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85800" y="2209800"/>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7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anim calcmode="lin" valueType="num">
                                      <p:cBhvr>
                                        <p:cTn id="8" dur="500" fill="hold"/>
                                        <p:tgtEl>
                                          <p:spTgt spid="22"/>
                                        </p:tgtEl>
                                        <p:attrNameLst>
                                          <p:attrName>ppt_x</p:attrName>
                                        </p:attrNameLst>
                                      </p:cBhvr>
                                      <p:tavLst>
                                        <p:tav tm="0">
                                          <p:val>
                                            <p:strVal val="#ppt_x"/>
                                          </p:val>
                                        </p:tav>
                                        <p:tav tm="100000">
                                          <p:val>
                                            <p:strVal val="#ppt_x"/>
                                          </p:val>
                                        </p:tav>
                                      </p:tavLst>
                                    </p:anim>
                                    <p:anim calcmode="lin" valueType="num">
                                      <p:cBhvr>
                                        <p:cTn id="9" dur="5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5">
                                            <p:txEl>
                                              <p:pRg st="0" end="0"/>
                                            </p:txEl>
                                          </p:spTgt>
                                        </p:tgtEl>
                                        <p:attrNameLst>
                                          <p:attrName>style.visibility</p:attrName>
                                        </p:attrNameLst>
                                      </p:cBhvr>
                                      <p:to>
                                        <p:strVal val="visible"/>
                                      </p:to>
                                    </p:set>
                                    <p:animEffect transition="in" filter="fade">
                                      <p:cBhvr>
                                        <p:cTn id="12" dur="500"/>
                                        <p:tgtEl>
                                          <p:spTgt spid="25">
                                            <p:txEl>
                                              <p:pRg st="0" end="0"/>
                                            </p:txEl>
                                          </p:spTgt>
                                        </p:tgtEl>
                                      </p:cBhvr>
                                    </p:animEffect>
                                    <p:anim calcmode="lin" valueType="num">
                                      <p:cBhvr>
                                        <p:cTn id="13"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25">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5">
                                            <p:txEl>
                                              <p:pRg st="1" end="1"/>
                                            </p:txEl>
                                          </p:spTgt>
                                        </p:tgtEl>
                                        <p:attrNameLst>
                                          <p:attrName>style.visibility</p:attrName>
                                        </p:attrNameLst>
                                      </p:cBhvr>
                                      <p:to>
                                        <p:strVal val="visible"/>
                                      </p:to>
                                    </p:set>
                                    <p:animEffect transition="in" filter="fade">
                                      <p:cBhvr>
                                        <p:cTn id="17" dur="500"/>
                                        <p:tgtEl>
                                          <p:spTgt spid="25">
                                            <p:txEl>
                                              <p:pRg st="1" end="1"/>
                                            </p:txEl>
                                          </p:spTgt>
                                        </p:tgtEl>
                                      </p:cBhvr>
                                    </p:animEffect>
                                    <p:anim calcmode="lin" valueType="num">
                                      <p:cBhvr>
                                        <p:cTn id="18"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2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anim calcmode="lin" valueType="num">
                                      <p:cBhvr>
                                        <p:cTn id="25" dur="500" fill="hold"/>
                                        <p:tgtEl>
                                          <p:spTgt spid="4"/>
                                        </p:tgtEl>
                                        <p:attrNameLst>
                                          <p:attrName>ppt_x</p:attrName>
                                        </p:attrNameLst>
                                      </p:cBhvr>
                                      <p:tavLst>
                                        <p:tav tm="0">
                                          <p:val>
                                            <p:strVal val="#ppt_x"/>
                                          </p:val>
                                        </p:tav>
                                        <p:tav tm="100000">
                                          <p:val>
                                            <p:strVal val="#ppt_x"/>
                                          </p:val>
                                        </p:tav>
                                      </p:tavLst>
                                    </p:anim>
                                    <p:anim calcmode="lin" valueType="num">
                                      <p:cBhvr>
                                        <p:cTn id="26"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anim calcmode="lin" valueType="num">
                                      <p:cBhvr>
                                        <p:cTn id="32" dur="500" fill="hold"/>
                                        <p:tgtEl>
                                          <p:spTgt spid="12"/>
                                        </p:tgtEl>
                                        <p:attrNameLst>
                                          <p:attrName>ppt_x</p:attrName>
                                        </p:attrNameLst>
                                      </p:cBhvr>
                                      <p:tavLst>
                                        <p:tav tm="0">
                                          <p:val>
                                            <p:strVal val="#ppt_x"/>
                                          </p:val>
                                        </p:tav>
                                        <p:tav tm="100000">
                                          <p:val>
                                            <p:strVal val="#ppt_x"/>
                                          </p:val>
                                        </p:tav>
                                      </p:tavLst>
                                    </p:anim>
                                    <p:anim calcmode="lin" valueType="num">
                                      <p:cBhvr>
                                        <p:cTn id="33"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anim calcmode="lin" valueType="num">
                                      <p:cBhvr>
                                        <p:cTn id="39" dur="500" fill="hold"/>
                                        <p:tgtEl>
                                          <p:spTgt spid="5"/>
                                        </p:tgtEl>
                                        <p:attrNameLst>
                                          <p:attrName>ppt_x</p:attrName>
                                        </p:attrNameLst>
                                      </p:cBhvr>
                                      <p:tavLst>
                                        <p:tav tm="0">
                                          <p:val>
                                            <p:strVal val="#ppt_x"/>
                                          </p:val>
                                        </p:tav>
                                        <p:tav tm="100000">
                                          <p:val>
                                            <p:strVal val="#ppt_x"/>
                                          </p:val>
                                        </p:tav>
                                      </p:tavLst>
                                    </p:anim>
                                    <p:anim calcmode="lin" valueType="num">
                                      <p:cBhvr>
                                        <p:cTn id="40"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up)">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anim calcmode="lin" valueType="num">
                                      <p:cBhvr>
                                        <p:cTn id="51" dur="500" fill="hold"/>
                                        <p:tgtEl>
                                          <p:spTgt spid="7"/>
                                        </p:tgtEl>
                                        <p:attrNameLst>
                                          <p:attrName>ppt_x</p:attrName>
                                        </p:attrNameLst>
                                      </p:cBhvr>
                                      <p:tavLst>
                                        <p:tav tm="0">
                                          <p:val>
                                            <p:strVal val="#ppt_x"/>
                                          </p:val>
                                        </p:tav>
                                        <p:tav tm="100000">
                                          <p:val>
                                            <p:strVal val="#ppt_x"/>
                                          </p:val>
                                        </p:tav>
                                      </p:tavLst>
                                    </p:anim>
                                    <p:anim calcmode="lin" valueType="num">
                                      <p:cBhvr>
                                        <p:cTn id="52"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up)">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fade">
                                      <p:cBhvr>
                                        <p:cTn id="62" dur="500"/>
                                        <p:tgtEl>
                                          <p:spTgt spid="11"/>
                                        </p:tgtEl>
                                      </p:cBhvr>
                                    </p:animEffect>
                                    <p:anim calcmode="lin" valueType="num">
                                      <p:cBhvr>
                                        <p:cTn id="63" dur="500" fill="hold"/>
                                        <p:tgtEl>
                                          <p:spTgt spid="11"/>
                                        </p:tgtEl>
                                        <p:attrNameLst>
                                          <p:attrName>ppt_x</p:attrName>
                                        </p:attrNameLst>
                                      </p:cBhvr>
                                      <p:tavLst>
                                        <p:tav tm="0">
                                          <p:val>
                                            <p:strVal val="#ppt_x"/>
                                          </p:val>
                                        </p:tav>
                                        <p:tav tm="100000">
                                          <p:val>
                                            <p:strVal val="#ppt_x"/>
                                          </p:val>
                                        </p:tav>
                                      </p:tavLst>
                                    </p:anim>
                                    <p:anim calcmode="lin" valueType="num">
                                      <p:cBhvr>
                                        <p:cTn id="64"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7" presetClass="entr" presetSubtype="0" fill="hold" nodeType="click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fade">
                                      <p:cBhvr>
                                        <p:cTn id="69" dur="500"/>
                                        <p:tgtEl>
                                          <p:spTgt spid="8"/>
                                        </p:tgtEl>
                                      </p:cBhvr>
                                    </p:animEffect>
                                    <p:anim calcmode="lin" valueType="num">
                                      <p:cBhvr>
                                        <p:cTn id="70" dur="500" fill="hold"/>
                                        <p:tgtEl>
                                          <p:spTgt spid="8"/>
                                        </p:tgtEl>
                                        <p:attrNameLst>
                                          <p:attrName>ppt_x</p:attrName>
                                        </p:attrNameLst>
                                      </p:cBhvr>
                                      <p:tavLst>
                                        <p:tav tm="0">
                                          <p:val>
                                            <p:strVal val="#ppt_x"/>
                                          </p:val>
                                        </p:tav>
                                        <p:tav tm="100000">
                                          <p:val>
                                            <p:strVal val="#ppt_x"/>
                                          </p:val>
                                        </p:tav>
                                      </p:tavLst>
                                    </p:anim>
                                    <p:anim calcmode="lin" valueType="num">
                                      <p:cBhvr>
                                        <p:cTn id="71"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6" presetClass="entr" presetSubtype="0" fill="hold" grpId="0" nodeType="clickEffect">
                                  <p:stCondLst>
                                    <p:cond delay="0"/>
                                  </p:stCondLst>
                                  <p:childTnLst>
                                    <p:set>
                                      <p:cBhvr>
                                        <p:cTn id="75" dur="1" fill="hold">
                                          <p:stCondLst>
                                            <p:cond delay="0"/>
                                          </p:stCondLst>
                                        </p:cTn>
                                        <p:tgtEl>
                                          <p:spTgt spid="2"/>
                                        </p:tgtEl>
                                        <p:attrNameLst>
                                          <p:attrName>style.visibility</p:attrName>
                                        </p:attrNameLst>
                                      </p:cBhvr>
                                      <p:to>
                                        <p:strVal val="visible"/>
                                      </p:to>
                                    </p:set>
                                    <p:animEffect transition="in" filter="wipe(down)">
                                      <p:cBhvr>
                                        <p:cTn id="76" dur="143">
                                          <p:stCondLst>
                                            <p:cond delay="0"/>
                                          </p:stCondLst>
                                        </p:cTn>
                                        <p:tgtEl>
                                          <p:spTgt spid="2"/>
                                        </p:tgtEl>
                                      </p:cBhvr>
                                    </p:animEffect>
                                    <p:anim calcmode="lin" valueType="num">
                                      <p:cBhvr>
                                        <p:cTn id="77" dur="448"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78" dur="163"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79" dur="163" tmFilter="0, 0; 0.125,0.2665; 0.25,0.4; 0.375,0.465; 0.5,0.5;  0.625,0.535; 0.75,0.6; 0.875,0.7335; 1,1">
                                          <p:stCondLst>
                                            <p:cond delay="163"/>
                                          </p:stCondLst>
                                        </p:cTn>
                                        <p:tgtEl>
                                          <p:spTgt spid="2"/>
                                        </p:tgtEl>
                                        <p:attrNameLst>
                                          <p:attrName>ppt_y</p:attrName>
                                        </p:attrNameLst>
                                      </p:cBhvr>
                                      <p:tavLst>
                                        <p:tav tm="0" fmla="#ppt_y-sin(pi*$)/9">
                                          <p:val>
                                            <p:fltVal val="0"/>
                                          </p:val>
                                        </p:tav>
                                        <p:tav tm="100000">
                                          <p:val>
                                            <p:fltVal val="1"/>
                                          </p:val>
                                        </p:tav>
                                      </p:tavLst>
                                    </p:anim>
                                    <p:anim calcmode="lin" valueType="num">
                                      <p:cBhvr>
                                        <p:cTn id="80" dur="2" tmFilter="0, 0; 0.125,0.2665; 0.25,0.4; 0.375,0.465; 0.5,0.5;  0.625,0.535; 0.75,0.6; 0.875,0.7335; 1,1">
                                          <p:stCondLst>
                                            <p:cond delay="325"/>
                                          </p:stCondLst>
                                        </p:cTn>
                                        <p:tgtEl>
                                          <p:spTgt spid="2"/>
                                        </p:tgtEl>
                                        <p:attrNameLst>
                                          <p:attrName>ppt_y</p:attrName>
                                        </p:attrNameLst>
                                      </p:cBhvr>
                                      <p:tavLst>
                                        <p:tav tm="0" fmla="#ppt_y-sin(pi*$)/27">
                                          <p:val>
                                            <p:fltVal val="0"/>
                                          </p:val>
                                        </p:tav>
                                        <p:tav tm="100000">
                                          <p:val>
                                            <p:fltVal val="1"/>
                                          </p:val>
                                        </p:tav>
                                      </p:tavLst>
                                    </p:anim>
                                    <p:anim calcmode="lin" valueType="num">
                                      <p:cBhvr>
                                        <p:cTn id="81" dur="1" tmFilter="0, 0; 0.125,0.2665; 0.25,0.4; 0.375,0.465; 0.5,0.5;  0.625,0.535; 0.75,0.6; 0.875,0.7335; 1,1">
                                          <p:stCondLst>
                                            <p:cond delay="499"/>
                                          </p:stCondLst>
                                        </p:cTn>
                                        <p:tgtEl>
                                          <p:spTgt spid="2"/>
                                        </p:tgtEl>
                                        <p:attrNameLst>
                                          <p:attrName>ppt_y</p:attrName>
                                        </p:attrNameLst>
                                      </p:cBhvr>
                                      <p:tavLst>
                                        <p:tav tm="0" fmla="#ppt_y-sin(pi*$)/81">
                                          <p:val>
                                            <p:fltVal val="0"/>
                                          </p:val>
                                        </p:tav>
                                        <p:tav tm="100000">
                                          <p:val>
                                            <p:fltVal val="1"/>
                                          </p:val>
                                        </p:tav>
                                      </p:tavLst>
                                    </p:anim>
                                    <p:animScale>
                                      <p:cBhvr>
                                        <p:cTn id="82" dur="1">
                                          <p:stCondLst>
                                            <p:cond delay="160"/>
                                          </p:stCondLst>
                                        </p:cTn>
                                        <p:tgtEl>
                                          <p:spTgt spid="2"/>
                                        </p:tgtEl>
                                      </p:cBhvr>
                                      <p:to x="100000" y="60000"/>
                                    </p:animScale>
                                    <p:animScale>
                                      <p:cBhvr>
                                        <p:cTn id="83" dur="1" decel="50000">
                                          <p:stCondLst>
                                            <p:cond delay="166"/>
                                          </p:stCondLst>
                                        </p:cTn>
                                        <p:tgtEl>
                                          <p:spTgt spid="2"/>
                                        </p:tgtEl>
                                      </p:cBhvr>
                                      <p:to x="100000" y="100000"/>
                                    </p:animScale>
                                    <p:animScale>
                                      <p:cBhvr>
                                        <p:cTn id="84" dur="1">
                                          <p:stCondLst>
                                            <p:cond delay="323"/>
                                          </p:stCondLst>
                                        </p:cTn>
                                        <p:tgtEl>
                                          <p:spTgt spid="2"/>
                                        </p:tgtEl>
                                      </p:cBhvr>
                                      <p:to x="100000" y="80000"/>
                                    </p:animScale>
                                    <p:animScale>
                                      <p:cBhvr>
                                        <p:cTn id="85" dur="1" decel="50000">
                                          <p:stCondLst>
                                            <p:cond delay="329"/>
                                          </p:stCondLst>
                                        </p:cTn>
                                        <p:tgtEl>
                                          <p:spTgt spid="2"/>
                                        </p:tgtEl>
                                      </p:cBhvr>
                                      <p:to x="100000" y="100000"/>
                                    </p:animScale>
                                    <p:animScale>
                                      <p:cBhvr>
                                        <p:cTn id="86" dur="1">
                                          <p:stCondLst>
                                            <p:cond delay="499"/>
                                          </p:stCondLst>
                                        </p:cTn>
                                        <p:tgtEl>
                                          <p:spTgt spid="2"/>
                                        </p:tgtEl>
                                      </p:cBhvr>
                                      <p:to x="100000" y="90000"/>
                                    </p:animScale>
                                    <p:animScale>
                                      <p:cBhvr>
                                        <p:cTn id="87" dur="1" decel="50000">
                                          <p:stCondLst>
                                            <p:cond delay="499"/>
                                          </p:stCondLst>
                                        </p:cTn>
                                        <p:tgtEl>
                                          <p:spTgt spid="2"/>
                                        </p:tgtEl>
                                      </p:cBhvr>
                                      <p:to x="100000" y="100000"/>
                                    </p:animScale>
                                    <p:animScale>
                                      <p:cBhvr>
                                        <p:cTn id="88" dur="1">
                                          <p:stCondLst>
                                            <p:cond delay="499"/>
                                          </p:stCondLst>
                                        </p:cTn>
                                        <p:tgtEl>
                                          <p:spTgt spid="2"/>
                                        </p:tgtEl>
                                      </p:cBhvr>
                                      <p:to x="100000" y="95000"/>
                                    </p:animScale>
                                    <p:animScale>
                                      <p:cBhvr>
                                        <p:cTn id="89" dur="1" decel="50000">
                                          <p:stCondLst>
                                            <p:cond delay="499"/>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P spid="2" grpId="0"/>
      <p:bldP spid="6" grpId="0" animBg="1"/>
      <p:bldP spid="21" grpId="0" animBg="1"/>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p:cNvSpPr>
            <a:spLocks noGrp="1"/>
          </p:cNvSpPr>
          <p:nvPr>
            <p:ph type="sldNum" sz="quarter" idx="12"/>
          </p:nvPr>
        </p:nvSpPr>
        <p:spPr/>
        <p:txBody>
          <a:bodyPr/>
          <a:lstStyle/>
          <a:p>
            <a:fld id="{B6F15528-21DE-4FAA-801E-634DDDAF4B2B}" type="slidenum">
              <a:rPr lang="en-US" smtClean="0"/>
              <a:pPr/>
              <a:t>13</a:t>
            </a:fld>
            <a:endParaRPr lang="en-US"/>
          </a:p>
        </p:txBody>
      </p:sp>
      <p:sp>
        <p:nvSpPr>
          <p:cNvPr id="4" name="矩形 3"/>
          <p:cNvSpPr/>
          <p:nvPr/>
        </p:nvSpPr>
        <p:spPr>
          <a:xfrm>
            <a:off x="533400" y="1981200"/>
            <a:ext cx="8170249" cy="1052596"/>
          </a:xfrm>
          <a:prstGeom prst="rect">
            <a:avLst/>
          </a:prstGeom>
        </p:spPr>
        <p:txBody>
          <a:bodyPr wrap="square">
            <a:spAutoFit/>
          </a:bodyPr>
          <a:lstStyle/>
          <a:p>
            <a:pPr marL="342900" indent="-342900">
              <a:lnSpc>
                <a:spcPct val="130000"/>
              </a:lnSpc>
              <a:buFont typeface="Wingdings" panose="05000000000000000000" pitchFamily="2" charset="2"/>
              <a:buChar char="Ø"/>
            </a:pPr>
            <a:r>
              <a:rPr lang="zh-CN" altLang="en-US" sz="2400" dirty="0"/>
              <a:t>How to calculate the weight of all words in query and document? Should we use idf to calculate weights like BM25?</a:t>
            </a:r>
          </a:p>
        </p:txBody>
      </p:sp>
      <mc:AlternateContent xmlns:mc="http://schemas.openxmlformats.org/markup-compatibility/2006" xmlns:a14="http://schemas.microsoft.com/office/drawing/2010/main">
        <mc:Choice Requires="a14">
          <p:sp>
            <p:nvSpPr>
              <p:cNvPr id="5" name="矩形 4"/>
              <p:cNvSpPr/>
              <p:nvPr/>
            </p:nvSpPr>
            <p:spPr>
              <a:xfrm>
                <a:off x="3323115" y="3334433"/>
                <a:ext cx="1957652" cy="791692"/>
              </a:xfrm>
              <a:prstGeom prst="rect">
                <a:avLst/>
              </a:prstGeom>
            </p:spPr>
            <p:txBody>
              <a:bodyPr wrap="none">
                <a:spAutoFit/>
              </a:bodyPr>
              <a:lstStyle/>
              <a:p>
                <a:r>
                  <a:rPr lang="en-US" altLang="zh-CN" sz="3200" dirty="0">
                    <a:latin typeface="Calibri" panose="020F0502020204030204" pitchFamily="34" charset="0"/>
                    <a:cs typeface="Times New Roman" panose="02020603050405020304" pitchFamily="18" charset="0"/>
                  </a:rPr>
                  <a:t>IDF = </a:t>
                </a:r>
                <a14:m>
                  <m:oMath xmlns:m="http://schemas.openxmlformats.org/officeDocument/2006/math">
                    <m:r>
                      <m:rPr>
                        <m:sty m:val="p"/>
                      </m:rPr>
                      <a:rPr lang="en-US" altLang="zh-CN" sz="3200">
                        <a:latin typeface="Cambria Math" panose="02040503050406030204" pitchFamily="18" charset="0"/>
                        <a:cs typeface="Times New Roman" panose="02020603050405020304" pitchFamily="18" charset="0"/>
                      </a:rPr>
                      <m:t>log</m:t>
                    </m:r>
                    <m:f>
                      <m:fPr>
                        <m:ctrlPr>
                          <a:rPr lang="zh-CN" altLang="zh-CN" sz="3200" i="1">
                            <a:effectLst/>
                            <a:latin typeface="Cambria Math" panose="02040503050406030204" pitchFamily="18" charset="0"/>
                            <a:ea typeface="Cambria Math" panose="02040503050406030204" pitchFamily="18" charset="0"/>
                          </a:rPr>
                        </m:ctrlPr>
                      </m:fPr>
                      <m:num>
                        <m:r>
                          <a:rPr lang="en-US" altLang="zh-CN" sz="3200" i="1">
                            <a:latin typeface="Cambria Math" panose="02040503050406030204" pitchFamily="18" charset="0"/>
                            <a:cs typeface="Times New Roman" panose="02020603050405020304" pitchFamily="18" charset="0"/>
                          </a:rPr>
                          <m:t>𝑁</m:t>
                        </m:r>
                      </m:num>
                      <m:den>
                        <m:r>
                          <a:rPr lang="en-US" altLang="zh-CN" sz="3200" i="1">
                            <a:latin typeface="Cambria Math" panose="02040503050406030204" pitchFamily="18" charset="0"/>
                            <a:cs typeface="Times New Roman" panose="02020603050405020304" pitchFamily="18" charset="0"/>
                          </a:rPr>
                          <m:t>𝑛</m:t>
                        </m:r>
                      </m:den>
                    </m:f>
                  </m:oMath>
                </a14:m>
                <a:endParaRPr lang="zh-CN" altLang="en-US" sz="3200" dirty="0"/>
              </a:p>
            </p:txBody>
          </p:sp>
        </mc:Choice>
        <mc:Fallback xmlns="">
          <p:sp>
            <p:nvSpPr>
              <p:cNvPr id="5" name="矩形 4"/>
              <p:cNvSpPr>
                <a:spLocks noRot="1" noChangeAspect="1" noMove="1" noResize="1" noEditPoints="1" noAdjustHandles="1" noChangeArrowheads="1" noChangeShapeType="1" noTextEdit="1"/>
              </p:cNvSpPr>
              <p:nvPr/>
            </p:nvSpPr>
            <p:spPr>
              <a:xfrm>
                <a:off x="3323115" y="3334433"/>
                <a:ext cx="1957652" cy="791692"/>
              </a:xfrm>
              <a:prstGeom prst="rect">
                <a:avLst/>
              </a:prstGeom>
              <a:blipFill>
                <a:blip r:embed="rId3"/>
                <a:stretch>
                  <a:fillRect l="-7788" b="-12308"/>
                </a:stretch>
              </a:blipFill>
            </p:spPr>
            <p:txBody>
              <a:bodyPr/>
              <a:lstStyle/>
              <a:p>
                <a:r>
                  <a:rPr lang="zh-CN" altLang="en-US">
                    <a:noFill/>
                  </a:rPr>
                  <a:t> </a:t>
                </a:r>
              </a:p>
            </p:txBody>
          </p:sp>
        </mc:Fallback>
      </mc:AlternateContent>
      <p:sp>
        <p:nvSpPr>
          <p:cNvPr id="6" name="矩形 5"/>
          <p:cNvSpPr/>
          <p:nvPr/>
        </p:nvSpPr>
        <p:spPr>
          <a:xfrm>
            <a:off x="541819" y="4365248"/>
            <a:ext cx="7954482" cy="892552"/>
          </a:xfrm>
          <a:prstGeom prst="rect">
            <a:avLst/>
          </a:prstGeom>
        </p:spPr>
        <p:txBody>
          <a:bodyPr wrap="square">
            <a:spAutoFit/>
          </a:bodyPr>
          <a:lstStyle/>
          <a:p>
            <a:pPr>
              <a:lnSpc>
                <a:spcPct val="130000"/>
              </a:lnSpc>
            </a:pPr>
            <a:r>
              <a:rPr lang="zh-CN" altLang="en-US" sz="2000" dirty="0"/>
              <a:t>N represents the total number of documents in the dataset. n indicates the number of documents containing the </a:t>
            </a:r>
            <a:r>
              <a:rPr lang="zh-CN" altLang="en-US" sz="2000" dirty="0" smtClean="0"/>
              <a:t>word</a:t>
            </a:r>
            <a:r>
              <a:rPr lang="en-US" altLang="zh-CN" sz="2000" dirty="0" smtClean="0"/>
              <a:t>.</a:t>
            </a:r>
            <a:endParaRPr lang="zh-CN" altLang="en-US" sz="2000" dirty="0"/>
          </a:p>
        </p:txBody>
      </p:sp>
      <p:sp>
        <p:nvSpPr>
          <p:cNvPr id="28" name="矩形 27"/>
          <p:cNvSpPr/>
          <p:nvPr/>
        </p:nvSpPr>
        <p:spPr>
          <a:xfrm>
            <a:off x="796069" y="990600"/>
            <a:ext cx="2480531" cy="584775"/>
          </a:xfrm>
          <a:prstGeom prst="rect">
            <a:avLst/>
          </a:prstGeom>
        </p:spPr>
        <p:txBody>
          <a:bodyPr wrap="square">
            <a:spAutoFit/>
          </a:bodyPr>
          <a:lstStyle/>
          <a:p>
            <a:r>
              <a:rPr lang="en-US" altLang="zh-CN" sz="3200" b="1" dirty="0" smtClean="0">
                <a:solidFill>
                  <a:srgbClr val="0070C0"/>
                </a:solidFill>
              </a:rPr>
              <a:t>Question </a:t>
            </a:r>
            <a:r>
              <a:rPr lang="en-US" altLang="zh-CN" sz="3200" b="1" dirty="0" smtClean="0">
                <a:solidFill>
                  <a:srgbClr val="0070C0"/>
                </a:solidFill>
              </a:rPr>
              <a:t>1</a:t>
            </a:r>
            <a:endParaRPr lang="zh-CN" altLang="en-US" sz="3200" b="1" dirty="0">
              <a:solidFill>
                <a:srgbClr val="0070C0"/>
              </a:solidFill>
            </a:endParaRPr>
          </a:p>
        </p:txBody>
      </p:sp>
      <p:cxnSp>
        <p:nvCxnSpPr>
          <p:cNvPr id="30" name="直接连接符 29"/>
          <p:cNvCxnSpPr/>
          <p:nvPr/>
        </p:nvCxnSpPr>
        <p:spPr>
          <a:xfrm>
            <a:off x="685800" y="1072302"/>
            <a:ext cx="0" cy="375498"/>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35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anim calcmode="lin" valueType="num">
                                      <p:cBhvr>
                                        <p:cTn id="8" dur="500" fill="hold"/>
                                        <p:tgtEl>
                                          <p:spTgt spid="30"/>
                                        </p:tgtEl>
                                        <p:attrNameLst>
                                          <p:attrName>ppt_x</p:attrName>
                                        </p:attrNameLst>
                                      </p:cBhvr>
                                      <p:tavLst>
                                        <p:tav tm="0">
                                          <p:val>
                                            <p:strVal val="#ppt_x"/>
                                          </p:val>
                                        </p:tav>
                                        <p:tav tm="100000">
                                          <p:val>
                                            <p:strVal val="#ppt_x"/>
                                          </p:val>
                                        </p:tav>
                                      </p:tavLst>
                                    </p:anim>
                                    <p:anim calcmode="lin" valueType="num">
                                      <p:cBhvr>
                                        <p:cTn id="9" dur="500" fill="hold"/>
                                        <p:tgtEl>
                                          <p:spTgt spid="3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anim calcmode="lin" valueType="num">
                                      <p:cBhvr>
                                        <p:cTn id="19" dur="500" fill="hold"/>
                                        <p:tgtEl>
                                          <p:spTgt spid="4"/>
                                        </p:tgtEl>
                                        <p:attrNameLst>
                                          <p:attrName>ppt_x</p:attrName>
                                        </p:attrNameLst>
                                      </p:cBhvr>
                                      <p:tavLst>
                                        <p:tav tm="0">
                                          <p:val>
                                            <p:strVal val="#ppt_x"/>
                                          </p:val>
                                        </p:tav>
                                        <p:tav tm="100000">
                                          <p:val>
                                            <p:strVal val="#ppt_x"/>
                                          </p:val>
                                        </p:tav>
                                      </p:tavLst>
                                    </p:anim>
                                    <p:anim calcmode="lin" valueType="num">
                                      <p:cBhvr>
                                        <p:cTn id="20" dur="500" fill="hold"/>
                                        <p:tgtEl>
                                          <p:spTgt spid="4"/>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anim calcmode="lin" valueType="num">
                                      <p:cBhvr>
                                        <p:cTn id="31" dur="500" fill="hold"/>
                                        <p:tgtEl>
                                          <p:spTgt spid="6"/>
                                        </p:tgtEl>
                                        <p:attrNameLst>
                                          <p:attrName>ppt_x</p:attrName>
                                        </p:attrNameLst>
                                      </p:cBhvr>
                                      <p:tavLst>
                                        <p:tav tm="0">
                                          <p:val>
                                            <p:strVal val="#ppt_x"/>
                                          </p:val>
                                        </p:tav>
                                        <p:tav tm="100000">
                                          <p:val>
                                            <p:strVal val="#ppt_x"/>
                                          </p:val>
                                        </p:tav>
                                      </p:tavLst>
                                    </p:anim>
                                    <p:anim calcmode="lin" valueType="num">
                                      <p:cBhvr>
                                        <p:cTn id="32"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6F15528-21DE-4FAA-801E-634DDDAF4B2B}" type="slidenum">
              <a:rPr lang="en-US" smtClean="0"/>
              <a:pPr/>
              <a:t>14</a:t>
            </a:fld>
            <a:endParaRPr lang="en-US"/>
          </a:p>
        </p:txBody>
      </p:sp>
      <p:graphicFrame>
        <p:nvGraphicFramePr>
          <p:cNvPr id="5" name="表格 4"/>
          <p:cNvGraphicFramePr>
            <a:graphicFrameLocks noGrp="1"/>
          </p:cNvGraphicFramePr>
          <p:nvPr>
            <p:extLst>
              <p:ext uri="{D42A27DB-BD31-4B8C-83A1-F6EECF244321}">
                <p14:modId xmlns:p14="http://schemas.microsoft.com/office/powerpoint/2010/main" val="1647722662"/>
              </p:ext>
            </p:extLst>
          </p:nvPr>
        </p:nvGraphicFramePr>
        <p:xfrm>
          <a:off x="1656550" y="3114405"/>
          <a:ext cx="2959120" cy="1686195"/>
        </p:xfrm>
        <a:graphic>
          <a:graphicData uri="http://schemas.openxmlformats.org/drawingml/2006/table">
            <a:tbl>
              <a:tblPr firstRow="1" bandRow="1">
                <a:tableStyleId>{BC89EF96-8CEA-46FF-86C4-4CE0E7609802}</a:tableStyleId>
              </a:tblPr>
              <a:tblGrid>
                <a:gridCol w="591824">
                  <a:extLst>
                    <a:ext uri="{9D8B030D-6E8A-4147-A177-3AD203B41FA5}">
                      <a16:colId xmlns:a16="http://schemas.microsoft.com/office/drawing/2014/main" val="20000"/>
                    </a:ext>
                  </a:extLst>
                </a:gridCol>
                <a:gridCol w="591824">
                  <a:extLst>
                    <a:ext uri="{9D8B030D-6E8A-4147-A177-3AD203B41FA5}">
                      <a16:colId xmlns:a16="http://schemas.microsoft.com/office/drawing/2014/main" val="20001"/>
                    </a:ext>
                  </a:extLst>
                </a:gridCol>
                <a:gridCol w="591824">
                  <a:extLst>
                    <a:ext uri="{9D8B030D-6E8A-4147-A177-3AD203B41FA5}">
                      <a16:colId xmlns:a16="http://schemas.microsoft.com/office/drawing/2014/main" val="20002"/>
                    </a:ext>
                  </a:extLst>
                </a:gridCol>
                <a:gridCol w="591824">
                  <a:extLst>
                    <a:ext uri="{9D8B030D-6E8A-4147-A177-3AD203B41FA5}">
                      <a16:colId xmlns:a16="http://schemas.microsoft.com/office/drawing/2014/main" val="20003"/>
                    </a:ext>
                  </a:extLst>
                </a:gridCol>
                <a:gridCol w="591824">
                  <a:extLst>
                    <a:ext uri="{9D8B030D-6E8A-4147-A177-3AD203B41FA5}">
                      <a16:colId xmlns:a16="http://schemas.microsoft.com/office/drawing/2014/main" val="20004"/>
                    </a:ext>
                  </a:extLst>
                </a:gridCol>
              </a:tblGrid>
              <a:tr h="605090">
                <a:tc>
                  <a:txBody>
                    <a:bodyPr/>
                    <a:lstStyle/>
                    <a:p>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000"/>
                  </a:ext>
                </a:extLst>
              </a:tr>
              <a:tr h="607763">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001"/>
                  </a:ext>
                </a:extLst>
              </a:tr>
              <a:tr h="473342">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002"/>
                  </a:ext>
                </a:extLst>
              </a:tr>
            </a:tbl>
          </a:graphicData>
        </a:graphic>
      </p:graphicFrame>
      <p:sp>
        <p:nvSpPr>
          <p:cNvPr id="6" name="右箭头 5"/>
          <p:cNvSpPr/>
          <p:nvPr/>
        </p:nvSpPr>
        <p:spPr>
          <a:xfrm>
            <a:off x="5452399" y="3683629"/>
            <a:ext cx="10668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aphicFrame>
        <p:nvGraphicFramePr>
          <p:cNvPr id="7" name="表格 6"/>
          <p:cNvGraphicFramePr>
            <a:graphicFrameLocks noGrp="1"/>
          </p:cNvGraphicFramePr>
          <p:nvPr>
            <p:extLst>
              <p:ext uri="{D42A27DB-BD31-4B8C-83A1-F6EECF244321}">
                <p14:modId xmlns:p14="http://schemas.microsoft.com/office/powerpoint/2010/main" val="3952594601"/>
              </p:ext>
            </p:extLst>
          </p:nvPr>
        </p:nvGraphicFramePr>
        <p:xfrm>
          <a:off x="7287869" y="3114405"/>
          <a:ext cx="533400" cy="1527431"/>
        </p:xfrm>
        <a:graphic>
          <a:graphicData uri="http://schemas.openxmlformats.org/drawingml/2006/table">
            <a:tbl>
              <a:tblPr firstRow="1" bandRow="1">
                <a:tableStyleId>{BC89EF96-8CEA-46FF-86C4-4CE0E7609802}</a:tableStyleId>
              </a:tblPr>
              <a:tblGrid>
                <a:gridCol w="533400">
                  <a:extLst>
                    <a:ext uri="{9D8B030D-6E8A-4147-A177-3AD203B41FA5}">
                      <a16:colId xmlns:a16="http://schemas.microsoft.com/office/drawing/2014/main" val="20000"/>
                    </a:ext>
                  </a:extLst>
                </a:gridCol>
              </a:tblGrid>
              <a:tr h="623191">
                <a:tc>
                  <a:txBody>
                    <a:bodyPr/>
                    <a:lstStyle/>
                    <a:p>
                      <a:endParaRPr lang="zh-CN" altLang="en-US" dirty="0"/>
                    </a:p>
                  </a:txBody>
                  <a:tcPr/>
                </a:tc>
                <a:extLst>
                  <a:ext uri="{0D108BD9-81ED-4DB2-BD59-A6C34878D82A}">
                    <a16:rowId xmlns:a16="http://schemas.microsoft.com/office/drawing/2014/main" val="10000"/>
                  </a:ext>
                </a:extLst>
              </a:tr>
              <a:tr h="533400">
                <a:tc>
                  <a:txBody>
                    <a:bodyPr/>
                    <a:lstStyle/>
                    <a:p>
                      <a:endParaRPr lang="zh-CN" altLang="en-US" dirty="0"/>
                    </a:p>
                  </a:txBody>
                  <a:tcPr/>
                </a:tc>
                <a:extLst>
                  <a:ext uri="{0D108BD9-81ED-4DB2-BD59-A6C34878D82A}">
                    <a16:rowId xmlns:a16="http://schemas.microsoft.com/office/drawing/2014/main" val="10001"/>
                  </a:ext>
                </a:extLst>
              </a:tr>
              <a:tr h="370840">
                <a:tc>
                  <a:txBody>
                    <a:bodyPr/>
                    <a:lstStyle/>
                    <a:p>
                      <a:endParaRPr lang="zh-CN" altLang="en-US" dirty="0"/>
                    </a:p>
                  </a:txBody>
                  <a:tcPr/>
                </a:tc>
                <a:extLst>
                  <a:ext uri="{0D108BD9-81ED-4DB2-BD59-A6C34878D82A}">
                    <a16:rowId xmlns:a16="http://schemas.microsoft.com/office/drawing/2014/main" val="10002"/>
                  </a:ext>
                </a:extLst>
              </a:tr>
            </a:tbl>
          </a:graphicData>
        </a:graphic>
      </p:graphicFrame>
      <p:sp>
        <p:nvSpPr>
          <p:cNvPr id="8" name="文本框 7"/>
          <p:cNvSpPr txBox="1"/>
          <p:nvPr/>
        </p:nvSpPr>
        <p:spPr>
          <a:xfrm>
            <a:off x="457200" y="3715030"/>
            <a:ext cx="1815375" cy="461665"/>
          </a:xfrm>
          <a:prstGeom prst="rect">
            <a:avLst/>
          </a:prstGeom>
          <a:noFill/>
        </p:spPr>
        <p:txBody>
          <a:bodyPr wrap="square" rtlCol="0">
            <a:spAutoFit/>
          </a:bodyPr>
          <a:lstStyle/>
          <a:p>
            <a:r>
              <a:rPr lang="en-US" altLang="zh-CN" sz="2400" dirty="0" smtClean="0"/>
              <a:t>word 2</a:t>
            </a:r>
            <a:endParaRPr lang="zh-CN" altLang="en-US" sz="2400" dirty="0"/>
          </a:p>
        </p:txBody>
      </p:sp>
      <p:sp>
        <p:nvSpPr>
          <p:cNvPr id="9" name="文本框 8"/>
          <p:cNvSpPr txBox="1"/>
          <p:nvPr/>
        </p:nvSpPr>
        <p:spPr>
          <a:xfrm>
            <a:off x="484508" y="3105430"/>
            <a:ext cx="1815375" cy="461665"/>
          </a:xfrm>
          <a:prstGeom prst="rect">
            <a:avLst/>
          </a:prstGeom>
          <a:noFill/>
        </p:spPr>
        <p:txBody>
          <a:bodyPr wrap="square" rtlCol="0">
            <a:spAutoFit/>
          </a:bodyPr>
          <a:lstStyle/>
          <a:p>
            <a:r>
              <a:rPr lang="en-US" altLang="zh-CN" sz="2400" dirty="0" smtClean="0"/>
              <a:t>word 1</a:t>
            </a:r>
            <a:endParaRPr lang="zh-CN" altLang="en-US" sz="2400" dirty="0"/>
          </a:p>
        </p:txBody>
      </p:sp>
      <p:sp>
        <p:nvSpPr>
          <p:cNvPr id="10" name="文本框 9"/>
          <p:cNvSpPr txBox="1"/>
          <p:nvPr/>
        </p:nvSpPr>
        <p:spPr>
          <a:xfrm>
            <a:off x="483163" y="4324630"/>
            <a:ext cx="1815375" cy="461665"/>
          </a:xfrm>
          <a:prstGeom prst="rect">
            <a:avLst/>
          </a:prstGeom>
          <a:noFill/>
        </p:spPr>
        <p:txBody>
          <a:bodyPr wrap="square" rtlCol="0">
            <a:spAutoFit/>
          </a:bodyPr>
          <a:lstStyle/>
          <a:p>
            <a:r>
              <a:rPr lang="en-US" altLang="zh-CN" sz="2400" dirty="0" smtClean="0"/>
              <a:t>word 3</a:t>
            </a:r>
            <a:endParaRPr lang="zh-CN" altLang="en-US" sz="2400" dirty="0"/>
          </a:p>
        </p:txBody>
      </p:sp>
      <p:sp>
        <p:nvSpPr>
          <p:cNvPr id="11" name="文本框 10"/>
          <p:cNvSpPr txBox="1"/>
          <p:nvPr/>
        </p:nvSpPr>
        <p:spPr>
          <a:xfrm>
            <a:off x="1828800" y="2362200"/>
            <a:ext cx="3139707" cy="461665"/>
          </a:xfrm>
          <a:prstGeom prst="rect">
            <a:avLst/>
          </a:prstGeom>
          <a:noFill/>
        </p:spPr>
        <p:txBody>
          <a:bodyPr wrap="square" rtlCol="0">
            <a:spAutoFit/>
          </a:bodyPr>
          <a:lstStyle/>
          <a:p>
            <a:r>
              <a:rPr lang="en-US" altLang="zh-CN" sz="2400" dirty="0" smtClean="0"/>
              <a:t>Embedding of words</a:t>
            </a:r>
            <a:endParaRPr lang="zh-CN" altLang="en-US" sz="2400" dirty="0"/>
          </a:p>
        </p:txBody>
      </p:sp>
      <p:sp>
        <p:nvSpPr>
          <p:cNvPr id="12" name="文本框 11"/>
          <p:cNvSpPr txBox="1"/>
          <p:nvPr/>
        </p:nvSpPr>
        <p:spPr>
          <a:xfrm>
            <a:off x="6554634" y="2362200"/>
            <a:ext cx="2208878" cy="461665"/>
          </a:xfrm>
          <a:prstGeom prst="rect">
            <a:avLst/>
          </a:prstGeom>
          <a:noFill/>
        </p:spPr>
        <p:txBody>
          <a:bodyPr wrap="square" rtlCol="0">
            <a:spAutoFit/>
          </a:bodyPr>
          <a:lstStyle/>
          <a:p>
            <a:r>
              <a:rPr lang="en-US" altLang="zh-CN" sz="2400" dirty="0" smtClean="0"/>
              <a:t>weight of words</a:t>
            </a:r>
            <a:endParaRPr lang="zh-CN" altLang="en-US" sz="2400" dirty="0"/>
          </a:p>
        </p:txBody>
      </p:sp>
      <p:sp>
        <p:nvSpPr>
          <p:cNvPr id="13" name="文本框 12"/>
          <p:cNvSpPr txBox="1"/>
          <p:nvPr/>
        </p:nvSpPr>
        <p:spPr>
          <a:xfrm>
            <a:off x="5374104" y="3221964"/>
            <a:ext cx="1022627" cy="461665"/>
          </a:xfrm>
          <a:prstGeom prst="rect">
            <a:avLst/>
          </a:prstGeom>
          <a:noFill/>
        </p:spPr>
        <p:txBody>
          <a:bodyPr wrap="square" rtlCol="0">
            <a:spAutoFit/>
          </a:bodyPr>
          <a:lstStyle/>
          <a:p>
            <a:r>
              <a:rPr lang="en-US" altLang="zh-CN" sz="2400" dirty="0" smtClean="0"/>
              <a:t>dense</a:t>
            </a:r>
            <a:endParaRPr lang="zh-CN" altLang="en-US" sz="2400" dirty="0"/>
          </a:p>
        </p:txBody>
      </p:sp>
      <p:sp>
        <p:nvSpPr>
          <p:cNvPr id="15" name="矩形 14"/>
          <p:cNvSpPr/>
          <p:nvPr/>
        </p:nvSpPr>
        <p:spPr>
          <a:xfrm>
            <a:off x="698803" y="1222996"/>
            <a:ext cx="3111197" cy="584775"/>
          </a:xfrm>
          <a:prstGeom prst="rect">
            <a:avLst/>
          </a:prstGeom>
        </p:spPr>
        <p:txBody>
          <a:bodyPr wrap="square">
            <a:spAutoFit/>
          </a:bodyPr>
          <a:lstStyle/>
          <a:p>
            <a:r>
              <a:rPr lang="en-US" altLang="zh-CN" sz="3200" b="1" dirty="0" smtClean="0">
                <a:solidFill>
                  <a:srgbClr val="0070C0"/>
                </a:solidFill>
              </a:rPr>
              <a:t>Our conclusion</a:t>
            </a:r>
            <a:endParaRPr lang="zh-CN" altLang="en-US" sz="3200" b="1" dirty="0">
              <a:solidFill>
                <a:srgbClr val="0070C0"/>
              </a:solidFill>
            </a:endParaRPr>
          </a:p>
        </p:txBody>
      </p:sp>
      <p:cxnSp>
        <p:nvCxnSpPr>
          <p:cNvPr id="16" name="直接连接符 15"/>
          <p:cNvCxnSpPr/>
          <p:nvPr/>
        </p:nvCxnSpPr>
        <p:spPr>
          <a:xfrm>
            <a:off x="512334" y="1299196"/>
            <a:ext cx="0" cy="37549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71340" y="2895600"/>
            <a:ext cx="41325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629400" y="2895600"/>
            <a:ext cx="205791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011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anim calcmode="lin" valueType="num">
                                      <p:cBhvr>
                                        <p:cTn id="18" dur="500" fill="hold"/>
                                        <p:tgtEl>
                                          <p:spTgt spid="11"/>
                                        </p:tgtEl>
                                        <p:attrNameLst>
                                          <p:attrName>ppt_x</p:attrName>
                                        </p:attrNameLst>
                                      </p:cBhvr>
                                      <p:tavLst>
                                        <p:tav tm="0">
                                          <p:val>
                                            <p:strVal val="#ppt_x"/>
                                          </p:val>
                                        </p:tav>
                                        <p:tav tm="100000">
                                          <p:val>
                                            <p:strVal val="#ppt_x"/>
                                          </p:val>
                                        </p:tav>
                                      </p:tavLst>
                                    </p:anim>
                                    <p:anim calcmode="lin" valueType="num">
                                      <p:cBhvr>
                                        <p:cTn id="1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anim calcmode="lin" valueType="num">
                                      <p:cBhvr>
                                        <p:cTn id="30" dur="500" fill="hold"/>
                                        <p:tgtEl>
                                          <p:spTgt spid="9"/>
                                        </p:tgtEl>
                                        <p:attrNameLst>
                                          <p:attrName>ppt_x</p:attrName>
                                        </p:attrNameLst>
                                      </p:cBhvr>
                                      <p:tavLst>
                                        <p:tav tm="0">
                                          <p:val>
                                            <p:strVal val="#ppt_x"/>
                                          </p:val>
                                        </p:tav>
                                        <p:tav tm="100000">
                                          <p:val>
                                            <p:strVal val="#ppt_x"/>
                                          </p:val>
                                        </p:tav>
                                      </p:tavLst>
                                    </p:anim>
                                    <p:anim calcmode="lin" valueType="num">
                                      <p:cBhvr>
                                        <p:cTn id="31" dur="500" fill="hold"/>
                                        <p:tgtEl>
                                          <p:spTgt spid="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anim calcmode="lin" valueType="num">
                                      <p:cBhvr>
                                        <p:cTn id="35" dur="500" fill="hold"/>
                                        <p:tgtEl>
                                          <p:spTgt spid="8"/>
                                        </p:tgtEl>
                                        <p:attrNameLst>
                                          <p:attrName>ppt_x</p:attrName>
                                        </p:attrNameLst>
                                      </p:cBhvr>
                                      <p:tavLst>
                                        <p:tav tm="0">
                                          <p:val>
                                            <p:strVal val="#ppt_x"/>
                                          </p:val>
                                        </p:tav>
                                        <p:tav tm="100000">
                                          <p:val>
                                            <p:strVal val="#ppt_x"/>
                                          </p:val>
                                        </p:tav>
                                      </p:tavLst>
                                    </p:anim>
                                    <p:anim calcmode="lin" valueType="num">
                                      <p:cBhvr>
                                        <p:cTn id="36" dur="500" fill="hold"/>
                                        <p:tgtEl>
                                          <p:spTgt spid="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anim calcmode="lin" valueType="num">
                                      <p:cBhvr>
                                        <p:cTn id="40" dur="500" fill="hold"/>
                                        <p:tgtEl>
                                          <p:spTgt spid="10"/>
                                        </p:tgtEl>
                                        <p:attrNameLst>
                                          <p:attrName>ppt_x</p:attrName>
                                        </p:attrNameLst>
                                      </p:cBhvr>
                                      <p:tavLst>
                                        <p:tav tm="0">
                                          <p:val>
                                            <p:strVal val="#ppt_x"/>
                                          </p:val>
                                        </p:tav>
                                        <p:tav tm="100000">
                                          <p:val>
                                            <p:strVal val="#ppt_x"/>
                                          </p:val>
                                        </p:tav>
                                      </p:tavLst>
                                    </p:anim>
                                    <p:anim calcmode="lin" valueType="num">
                                      <p:cBhvr>
                                        <p:cTn id="41"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anim calcmode="lin" valueType="num">
                                      <p:cBhvr>
                                        <p:cTn id="47" dur="500" fill="hold"/>
                                        <p:tgtEl>
                                          <p:spTgt spid="5"/>
                                        </p:tgtEl>
                                        <p:attrNameLst>
                                          <p:attrName>ppt_x</p:attrName>
                                        </p:attrNameLst>
                                      </p:cBhvr>
                                      <p:tavLst>
                                        <p:tav tm="0">
                                          <p:val>
                                            <p:strVal val="#ppt_x"/>
                                          </p:val>
                                        </p:tav>
                                        <p:tav tm="100000">
                                          <p:val>
                                            <p:strVal val="#ppt_x"/>
                                          </p:val>
                                        </p:tav>
                                      </p:tavLst>
                                    </p:anim>
                                    <p:anim calcmode="lin" valueType="num">
                                      <p:cBhvr>
                                        <p:cTn id="48"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wipe(left)">
                                      <p:cBhvr>
                                        <p:cTn id="53" dur="500"/>
                                        <p:tgtEl>
                                          <p:spTgt spid="6"/>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anim calcmode="lin" valueType="num">
                                      <p:cBhvr>
                                        <p:cTn id="59" dur="500" fill="hold"/>
                                        <p:tgtEl>
                                          <p:spTgt spid="13"/>
                                        </p:tgtEl>
                                        <p:attrNameLst>
                                          <p:attrName>ppt_x</p:attrName>
                                        </p:attrNameLst>
                                      </p:cBhvr>
                                      <p:tavLst>
                                        <p:tav tm="0">
                                          <p:val>
                                            <p:strVal val="#ppt_x"/>
                                          </p:val>
                                        </p:tav>
                                        <p:tav tm="100000">
                                          <p:val>
                                            <p:strVal val="#ppt_x"/>
                                          </p:val>
                                        </p:tav>
                                      </p:tavLst>
                                    </p:anim>
                                    <p:anim calcmode="lin" valueType="num">
                                      <p:cBhvr>
                                        <p:cTn id="6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fade">
                                      <p:cBhvr>
                                        <p:cTn id="65" dur="500"/>
                                        <p:tgtEl>
                                          <p:spTgt spid="12"/>
                                        </p:tgtEl>
                                      </p:cBhvr>
                                    </p:animEffect>
                                    <p:anim calcmode="lin" valueType="num">
                                      <p:cBhvr>
                                        <p:cTn id="66" dur="500" fill="hold"/>
                                        <p:tgtEl>
                                          <p:spTgt spid="12"/>
                                        </p:tgtEl>
                                        <p:attrNameLst>
                                          <p:attrName>ppt_x</p:attrName>
                                        </p:attrNameLst>
                                      </p:cBhvr>
                                      <p:tavLst>
                                        <p:tav tm="0">
                                          <p:val>
                                            <p:strVal val="#ppt_x"/>
                                          </p:val>
                                        </p:tav>
                                        <p:tav tm="100000">
                                          <p:val>
                                            <p:strVal val="#ppt_x"/>
                                          </p:val>
                                        </p:tav>
                                      </p:tavLst>
                                    </p:anim>
                                    <p:anim calcmode="lin" valueType="num">
                                      <p:cBhvr>
                                        <p:cTn id="67"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wipe(left)">
                                      <p:cBhvr>
                                        <p:cTn id="72" dur="500"/>
                                        <p:tgtEl>
                                          <p:spTgt spid="19"/>
                                        </p:tgtEl>
                                      </p:cBhvr>
                                    </p:animEffect>
                                  </p:childTnLst>
                                </p:cTn>
                              </p:par>
                              <p:par>
                                <p:cTn id="73" presetID="42" presetClass="entr" presetSubtype="0" fill="hold" nodeType="with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fade">
                                      <p:cBhvr>
                                        <p:cTn id="75" dur="500"/>
                                        <p:tgtEl>
                                          <p:spTgt spid="7"/>
                                        </p:tgtEl>
                                      </p:cBhvr>
                                    </p:animEffect>
                                    <p:anim calcmode="lin" valueType="num">
                                      <p:cBhvr>
                                        <p:cTn id="76" dur="500" fill="hold"/>
                                        <p:tgtEl>
                                          <p:spTgt spid="7"/>
                                        </p:tgtEl>
                                        <p:attrNameLst>
                                          <p:attrName>ppt_x</p:attrName>
                                        </p:attrNameLst>
                                      </p:cBhvr>
                                      <p:tavLst>
                                        <p:tav tm="0">
                                          <p:val>
                                            <p:strVal val="#ppt_x"/>
                                          </p:val>
                                        </p:tav>
                                        <p:tav tm="100000">
                                          <p:val>
                                            <p:strVal val="#ppt_x"/>
                                          </p:val>
                                        </p:tav>
                                      </p:tavLst>
                                    </p:anim>
                                    <p:anim calcmode="lin" valueType="num">
                                      <p:cBhvr>
                                        <p:cTn id="77"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0" grpId="0"/>
      <p:bldP spid="11" grpId="0"/>
      <p:bldP spid="12" grpId="0"/>
      <p:bldP spid="13"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7870" y="914400"/>
            <a:ext cx="6799729" cy="461665"/>
          </a:xfrm>
          <a:prstGeom prst="rect">
            <a:avLst/>
          </a:prstGeom>
        </p:spPr>
        <p:txBody>
          <a:bodyPr wrap="square">
            <a:spAutoFit/>
          </a:bodyPr>
          <a:lstStyle/>
          <a:p>
            <a:pPr marL="342900" indent="-342900">
              <a:buFont typeface="Wingdings" panose="05000000000000000000" pitchFamily="2" charset="2"/>
              <a:buChar char="Ø"/>
            </a:pPr>
            <a:r>
              <a:rPr lang="en-US" altLang="zh-CN" sz="2400" dirty="0"/>
              <a:t>How do we determine the threshold for </a:t>
            </a:r>
            <a:r>
              <a:rPr lang="en-US" altLang="zh-CN" sz="2400" dirty="0" err="1" smtClean="0"/>
              <a:t>singals</a:t>
            </a:r>
            <a:r>
              <a:rPr lang="en-US" altLang="zh-CN" sz="2400" dirty="0" smtClean="0"/>
              <a:t>?</a:t>
            </a:r>
            <a:endParaRPr lang="zh-CN" altLang="en-US" sz="2400" dirty="0"/>
          </a:p>
        </p:txBody>
      </p:sp>
      <p:sp>
        <p:nvSpPr>
          <p:cNvPr id="2" name="矩形 1"/>
          <p:cNvSpPr/>
          <p:nvPr/>
        </p:nvSpPr>
        <p:spPr>
          <a:xfrm>
            <a:off x="667871" y="1473470"/>
            <a:ext cx="7866529" cy="860235"/>
          </a:xfrm>
          <a:prstGeom prst="rect">
            <a:avLst/>
          </a:prstGeom>
        </p:spPr>
        <p:txBody>
          <a:bodyPr wrap="square">
            <a:spAutoFit/>
          </a:bodyPr>
          <a:lstStyle/>
          <a:p>
            <a:pPr>
              <a:lnSpc>
                <a:spcPct val="130000"/>
              </a:lnSpc>
            </a:pPr>
            <a:r>
              <a:rPr lang="zh-CN" altLang="en-US" sz="2000" dirty="0"/>
              <a:t>Considering that the number of features of different data sets is different, we set the hyperparameter k and take the top k strongest semaphores.</a:t>
            </a:r>
          </a:p>
        </p:txBody>
      </p:sp>
      <p:graphicFrame>
        <p:nvGraphicFramePr>
          <p:cNvPr id="11" name="表格 10"/>
          <p:cNvGraphicFramePr>
            <a:graphicFrameLocks noGrp="1"/>
          </p:cNvGraphicFramePr>
          <p:nvPr>
            <p:extLst>
              <p:ext uri="{D42A27DB-BD31-4B8C-83A1-F6EECF244321}">
                <p14:modId xmlns:p14="http://schemas.microsoft.com/office/powerpoint/2010/main" val="1627180871"/>
              </p:ext>
            </p:extLst>
          </p:nvPr>
        </p:nvGraphicFramePr>
        <p:xfrm>
          <a:off x="679077" y="3023071"/>
          <a:ext cx="6095999" cy="37084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r>
                        <a:rPr lang="en-US" altLang="zh-CN" dirty="0" smtClean="0"/>
                        <a:t>1.0</a:t>
                      </a:r>
                      <a:endParaRPr lang="zh-CN" altLang="en-US" dirty="0"/>
                    </a:p>
                  </a:txBody>
                  <a:tcPr/>
                </a:tc>
                <a:tc>
                  <a:txBody>
                    <a:bodyPr/>
                    <a:lstStyle/>
                    <a:p>
                      <a:r>
                        <a:rPr lang="en-US" altLang="zh-CN" dirty="0" smtClean="0"/>
                        <a:t>0.9</a:t>
                      </a:r>
                      <a:endParaRPr lang="zh-CN" altLang="en-US" dirty="0"/>
                    </a:p>
                  </a:txBody>
                  <a:tcPr/>
                </a:tc>
                <a:tc>
                  <a:txBody>
                    <a:bodyPr/>
                    <a:lstStyle/>
                    <a:p>
                      <a:r>
                        <a:rPr lang="en-US" altLang="zh-CN" dirty="0" smtClean="0"/>
                        <a:t>0.8</a:t>
                      </a:r>
                      <a:endParaRPr lang="zh-CN" altLang="en-US" dirty="0"/>
                    </a:p>
                  </a:txBody>
                  <a:tcPr/>
                </a:tc>
                <a:tc>
                  <a:txBody>
                    <a:bodyPr/>
                    <a:lstStyle/>
                    <a:p>
                      <a:r>
                        <a:rPr lang="en-US" altLang="zh-CN" dirty="0" smtClean="0"/>
                        <a:t>0.7</a:t>
                      </a:r>
                      <a:endParaRPr lang="zh-CN" altLang="en-US" dirty="0"/>
                    </a:p>
                  </a:txBody>
                  <a:tcPr/>
                </a:tc>
                <a:tc>
                  <a:txBody>
                    <a:bodyPr/>
                    <a:lstStyle/>
                    <a:p>
                      <a:r>
                        <a:rPr lang="en-US" altLang="zh-CN" dirty="0" smtClean="0"/>
                        <a:t>0.5</a:t>
                      </a:r>
                      <a:endParaRPr lang="zh-CN" altLang="en-US" dirty="0"/>
                    </a:p>
                  </a:txBody>
                  <a:tcPr/>
                </a:tc>
                <a:tc>
                  <a:txBody>
                    <a:bodyPr/>
                    <a:lstStyle/>
                    <a:p>
                      <a:r>
                        <a:rPr lang="en-US" altLang="zh-CN" dirty="0" smtClean="0"/>
                        <a:t>0.2</a:t>
                      </a:r>
                      <a:endParaRPr lang="zh-CN" altLang="en-US" dirty="0"/>
                    </a:p>
                  </a:txBody>
                  <a:tcPr/>
                </a:tc>
                <a:tc>
                  <a:txBody>
                    <a:bodyPr/>
                    <a:lstStyle/>
                    <a:p>
                      <a:r>
                        <a:rPr lang="en-US" altLang="zh-CN" dirty="0" smtClean="0"/>
                        <a:t>0.1</a:t>
                      </a:r>
                      <a:endParaRPr lang="zh-CN" altLang="en-US" dirty="0"/>
                    </a:p>
                  </a:txBody>
                  <a:tcPr/>
                </a:tc>
                <a:extLst>
                  <a:ext uri="{0D108BD9-81ED-4DB2-BD59-A6C34878D82A}">
                    <a16:rowId xmlns:a16="http://schemas.microsoft.com/office/drawing/2014/main" val="10000"/>
                  </a:ext>
                </a:extLst>
              </a:tr>
            </a:tbl>
          </a:graphicData>
        </a:graphic>
      </p:graphicFrame>
      <p:sp>
        <p:nvSpPr>
          <p:cNvPr id="12" name="下箭头 11"/>
          <p:cNvSpPr/>
          <p:nvPr/>
        </p:nvSpPr>
        <p:spPr>
          <a:xfrm>
            <a:off x="3460377" y="3673641"/>
            <a:ext cx="533400" cy="577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表格 12"/>
          <p:cNvGraphicFramePr>
            <a:graphicFrameLocks noGrp="1"/>
          </p:cNvGraphicFramePr>
          <p:nvPr>
            <p:extLst>
              <p:ext uri="{D42A27DB-BD31-4B8C-83A1-F6EECF244321}">
                <p14:modId xmlns:p14="http://schemas.microsoft.com/office/powerpoint/2010/main" val="2197685895"/>
              </p:ext>
            </p:extLst>
          </p:nvPr>
        </p:nvGraphicFramePr>
        <p:xfrm>
          <a:off x="1466816" y="4332186"/>
          <a:ext cx="4382655" cy="370840"/>
        </p:xfrm>
        <a:graphic>
          <a:graphicData uri="http://schemas.openxmlformats.org/drawingml/2006/table">
            <a:tbl>
              <a:tblPr firstRow="1" bandRow="1">
                <a:tableStyleId>{5C22544A-7EE6-4342-B048-85BDC9FD1C3A}</a:tableStyleId>
              </a:tblPr>
              <a:tblGrid>
                <a:gridCol w="876531">
                  <a:extLst>
                    <a:ext uri="{9D8B030D-6E8A-4147-A177-3AD203B41FA5}">
                      <a16:colId xmlns:a16="http://schemas.microsoft.com/office/drawing/2014/main" val="20000"/>
                    </a:ext>
                  </a:extLst>
                </a:gridCol>
                <a:gridCol w="876531">
                  <a:extLst>
                    <a:ext uri="{9D8B030D-6E8A-4147-A177-3AD203B41FA5}">
                      <a16:colId xmlns:a16="http://schemas.microsoft.com/office/drawing/2014/main" val="20001"/>
                    </a:ext>
                  </a:extLst>
                </a:gridCol>
                <a:gridCol w="876531">
                  <a:extLst>
                    <a:ext uri="{9D8B030D-6E8A-4147-A177-3AD203B41FA5}">
                      <a16:colId xmlns:a16="http://schemas.microsoft.com/office/drawing/2014/main" val="20002"/>
                    </a:ext>
                  </a:extLst>
                </a:gridCol>
                <a:gridCol w="876531">
                  <a:extLst>
                    <a:ext uri="{9D8B030D-6E8A-4147-A177-3AD203B41FA5}">
                      <a16:colId xmlns:a16="http://schemas.microsoft.com/office/drawing/2014/main" val="20003"/>
                    </a:ext>
                  </a:extLst>
                </a:gridCol>
                <a:gridCol w="876531">
                  <a:extLst>
                    <a:ext uri="{9D8B030D-6E8A-4147-A177-3AD203B41FA5}">
                      <a16:colId xmlns:a16="http://schemas.microsoft.com/office/drawing/2014/main" val="20004"/>
                    </a:ext>
                  </a:extLst>
                </a:gridCol>
              </a:tblGrid>
              <a:tr h="370840">
                <a:tc>
                  <a:txBody>
                    <a:bodyPr/>
                    <a:lstStyle/>
                    <a:p>
                      <a:r>
                        <a:rPr lang="en-US" altLang="zh-CN" dirty="0" smtClean="0"/>
                        <a:t>1.0</a:t>
                      </a:r>
                      <a:endParaRPr lang="zh-CN" altLang="en-US" dirty="0"/>
                    </a:p>
                  </a:txBody>
                  <a:tcPr/>
                </a:tc>
                <a:tc>
                  <a:txBody>
                    <a:bodyPr/>
                    <a:lstStyle/>
                    <a:p>
                      <a:r>
                        <a:rPr lang="en-US" altLang="zh-CN" dirty="0" smtClean="0"/>
                        <a:t>0.9</a:t>
                      </a:r>
                      <a:endParaRPr lang="zh-CN" altLang="en-US" dirty="0"/>
                    </a:p>
                  </a:txBody>
                  <a:tcPr/>
                </a:tc>
                <a:tc>
                  <a:txBody>
                    <a:bodyPr/>
                    <a:lstStyle/>
                    <a:p>
                      <a:r>
                        <a:rPr lang="en-US" altLang="zh-CN" dirty="0" smtClean="0"/>
                        <a:t>0.8</a:t>
                      </a:r>
                      <a:endParaRPr lang="zh-CN" altLang="en-US" dirty="0"/>
                    </a:p>
                  </a:txBody>
                  <a:tcPr/>
                </a:tc>
                <a:tc>
                  <a:txBody>
                    <a:bodyPr/>
                    <a:lstStyle/>
                    <a:p>
                      <a:r>
                        <a:rPr lang="en-US" altLang="zh-CN" dirty="0" smtClean="0"/>
                        <a:t>0.7</a:t>
                      </a:r>
                      <a:endParaRPr lang="zh-CN" altLang="en-US" dirty="0"/>
                    </a:p>
                  </a:txBody>
                  <a:tcPr/>
                </a:tc>
                <a:tc>
                  <a:txBody>
                    <a:bodyPr/>
                    <a:lstStyle/>
                    <a:p>
                      <a:r>
                        <a:rPr lang="en-US" altLang="zh-CN" dirty="0" smtClean="0"/>
                        <a:t>0.5</a:t>
                      </a:r>
                      <a:endParaRPr lang="zh-CN" altLang="en-US" dirty="0"/>
                    </a:p>
                  </a:txBody>
                  <a:tcPr/>
                </a:tc>
                <a:extLst>
                  <a:ext uri="{0D108BD9-81ED-4DB2-BD59-A6C34878D82A}">
                    <a16:rowId xmlns:a16="http://schemas.microsoft.com/office/drawing/2014/main" val="10000"/>
                  </a:ext>
                </a:extLst>
              </a:tr>
            </a:tbl>
          </a:graphicData>
        </a:graphic>
      </p:graphicFrame>
      <p:sp>
        <p:nvSpPr>
          <p:cNvPr id="14" name="下箭头 13"/>
          <p:cNvSpPr/>
          <p:nvPr/>
        </p:nvSpPr>
        <p:spPr>
          <a:xfrm>
            <a:off x="3443535" y="4824311"/>
            <a:ext cx="533400" cy="577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立方体 20"/>
          <p:cNvSpPr/>
          <p:nvPr/>
        </p:nvSpPr>
        <p:spPr>
          <a:xfrm>
            <a:off x="2420471" y="5451079"/>
            <a:ext cx="2438400" cy="92171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Model</a:t>
            </a:r>
            <a:endParaRPr lang="zh-CN" altLang="en-US" sz="2800" b="1" dirty="0"/>
          </a:p>
        </p:txBody>
      </p:sp>
      <p:sp>
        <p:nvSpPr>
          <p:cNvPr id="22" name="文本框 21"/>
          <p:cNvSpPr txBox="1"/>
          <p:nvPr/>
        </p:nvSpPr>
        <p:spPr>
          <a:xfrm>
            <a:off x="4876800" y="4764235"/>
            <a:ext cx="3657600" cy="369332"/>
          </a:xfrm>
          <a:prstGeom prst="rect">
            <a:avLst/>
          </a:prstGeom>
          <a:noFill/>
        </p:spPr>
        <p:txBody>
          <a:bodyPr wrap="square" rtlCol="0">
            <a:spAutoFit/>
          </a:bodyPr>
          <a:lstStyle/>
          <a:p>
            <a:r>
              <a:rPr lang="en-US" altLang="zh-CN" dirty="0"/>
              <a:t>Select the K semaphore input model.</a:t>
            </a:r>
            <a:endParaRPr lang="zh-CN" altLang="en-US" dirty="0"/>
          </a:p>
        </p:txBody>
      </p:sp>
      <p:sp>
        <p:nvSpPr>
          <p:cNvPr id="23" name="矩形 22"/>
          <p:cNvSpPr/>
          <p:nvPr/>
        </p:nvSpPr>
        <p:spPr>
          <a:xfrm>
            <a:off x="1201590" y="2514600"/>
            <a:ext cx="5271885" cy="369332"/>
          </a:xfrm>
          <a:prstGeom prst="rect">
            <a:avLst/>
          </a:prstGeom>
        </p:spPr>
        <p:txBody>
          <a:bodyPr wrap="square">
            <a:spAutoFit/>
          </a:bodyPr>
          <a:lstStyle/>
          <a:p>
            <a:r>
              <a:rPr lang="zh-CN" altLang="en-US" dirty="0"/>
              <a:t>Similarity </a:t>
            </a:r>
            <a:r>
              <a:rPr lang="zh-CN" altLang="en-US" dirty="0" smtClean="0"/>
              <a:t>between </a:t>
            </a:r>
            <a:r>
              <a:rPr lang="en-US" altLang="zh-CN" dirty="0" smtClean="0"/>
              <a:t>a</a:t>
            </a:r>
            <a:r>
              <a:rPr lang="zh-CN" altLang="en-US" dirty="0" smtClean="0"/>
              <a:t> </a:t>
            </a:r>
            <a:r>
              <a:rPr lang="zh-CN" altLang="en-US" dirty="0"/>
              <a:t>query </a:t>
            </a:r>
            <a:r>
              <a:rPr lang="zh-CN" altLang="en-US" dirty="0" smtClean="0"/>
              <a:t>word </a:t>
            </a:r>
            <a:r>
              <a:rPr lang="zh-CN" altLang="en-US" dirty="0"/>
              <a:t>and document words</a:t>
            </a:r>
          </a:p>
        </p:txBody>
      </p:sp>
      <p:sp>
        <p:nvSpPr>
          <p:cNvPr id="24" name="矩形 23"/>
          <p:cNvSpPr/>
          <p:nvPr/>
        </p:nvSpPr>
        <p:spPr>
          <a:xfrm>
            <a:off x="667871" y="228600"/>
            <a:ext cx="2286000" cy="584775"/>
          </a:xfrm>
          <a:prstGeom prst="rect">
            <a:avLst/>
          </a:prstGeom>
        </p:spPr>
        <p:txBody>
          <a:bodyPr wrap="square">
            <a:spAutoFit/>
          </a:bodyPr>
          <a:lstStyle/>
          <a:p>
            <a:r>
              <a:rPr lang="en-US" altLang="zh-CN" sz="3200" b="1" dirty="0" smtClean="0">
                <a:solidFill>
                  <a:srgbClr val="0070C0"/>
                </a:solidFill>
              </a:rPr>
              <a:t>Question </a:t>
            </a:r>
            <a:r>
              <a:rPr lang="en-US" altLang="zh-CN" sz="3200" b="1" dirty="0" smtClean="0">
                <a:solidFill>
                  <a:srgbClr val="0070C0"/>
                </a:solidFill>
              </a:rPr>
              <a:t>2</a:t>
            </a:r>
            <a:endParaRPr lang="zh-CN" altLang="en-US" sz="3200" b="1" dirty="0">
              <a:solidFill>
                <a:srgbClr val="0070C0"/>
              </a:solidFill>
            </a:endParaRPr>
          </a:p>
        </p:txBody>
      </p:sp>
      <p:cxnSp>
        <p:nvCxnSpPr>
          <p:cNvPr id="25" name="直接连接符 24"/>
          <p:cNvCxnSpPr/>
          <p:nvPr/>
        </p:nvCxnSpPr>
        <p:spPr>
          <a:xfrm>
            <a:off x="439271" y="347884"/>
            <a:ext cx="0" cy="37549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91671" y="1524000"/>
            <a:ext cx="304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67871" y="2895600"/>
            <a:ext cx="609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4876800" y="5181600"/>
            <a:ext cx="3657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553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anim calcmode="lin" valueType="num">
                                      <p:cBhvr>
                                        <p:cTn id="8" dur="500" fill="hold"/>
                                        <p:tgtEl>
                                          <p:spTgt spid="25"/>
                                        </p:tgtEl>
                                        <p:attrNameLst>
                                          <p:attrName>ppt_x</p:attrName>
                                        </p:attrNameLst>
                                      </p:cBhvr>
                                      <p:tavLst>
                                        <p:tav tm="0">
                                          <p:val>
                                            <p:strVal val="#ppt_x"/>
                                          </p:val>
                                        </p:tav>
                                        <p:tav tm="100000">
                                          <p:val>
                                            <p:strVal val="#ppt_x"/>
                                          </p:val>
                                        </p:tav>
                                      </p:tavLst>
                                    </p:anim>
                                    <p:anim calcmode="lin" valueType="num">
                                      <p:cBhvr>
                                        <p:cTn id="9" dur="500" fill="hold"/>
                                        <p:tgtEl>
                                          <p:spTgt spid="2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left)">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anim calcmode="lin" valueType="num">
                                      <p:cBhvr>
                                        <p:cTn id="19" dur="500" fill="hold"/>
                                        <p:tgtEl>
                                          <p:spTgt spid="4"/>
                                        </p:tgtEl>
                                        <p:attrNameLst>
                                          <p:attrName>ppt_x</p:attrName>
                                        </p:attrNameLst>
                                      </p:cBhvr>
                                      <p:tavLst>
                                        <p:tav tm="0">
                                          <p:val>
                                            <p:strVal val="#ppt_x"/>
                                          </p:val>
                                        </p:tav>
                                        <p:tav tm="100000">
                                          <p:val>
                                            <p:strVal val="#ppt_x"/>
                                          </p:val>
                                        </p:tav>
                                      </p:tavLst>
                                    </p:anim>
                                    <p:anim calcmode="lin" valueType="num">
                                      <p:cBhvr>
                                        <p:cTn id="20"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anim calcmode="lin" valueType="num">
                                      <p:cBhvr>
                                        <p:cTn id="26" dur="500" fill="hold"/>
                                        <p:tgtEl>
                                          <p:spTgt spid="26"/>
                                        </p:tgtEl>
                                        <p:attrNameLst>
                                          <p:attrName>ppt_x</p:attrName>
                                        </p:attrNameLst>
                                      </p:cBhvr>
                                      <p:tavLst>
                                        <p:tav tm="0">
                                          <p:val>
                                            <p:strVal val="#ppt_x"/>
                                          </p:val>
                                        </p:tav>
                                        <p:tav tm="100000">
                                          <p:val>
                                            <p:strVal val="#ppt_x"/>
                                          </p:val>
                                        </p:tav>
                                      </p:tavLst>
                                    </p:anim>
                                    <p:anim calcmode="lin" valueType="num">
                                      <p:cBhvr>
                                        <p:cTn id="27" dur="5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anim calcmode="lin" valueType="num">
                                      <p:cBhvr>
                                        <p:cTn id="33" dur="500" fill="hold"/>
                                        <p:tgtEl>
                                          <p:spTgt spid="2"/>
                                        </p:tgtEl>
                                        <p:attrNameLst>
                                          <p:attrName>ppt_x</p:attrName>
                                        </p:attrNameLst>
                                      </p:cBhvr>
                                      <p:tavLst>
                                        <p:tav tm="0">
                                          <p:val>
                                            <p:strVal val="#ppt_x"/>
                                          </p:val>
                                        </p:tav>
                                        <p:tav tm="100000">
                                          <p:val>
                                            <p:strVal val="#ppt_x"/>
                                          </p:val>
                                        </p:tav>
                                      </p:tavLst>
                                    </p:anim>
                                    <p:anim calcmode="lin" valueType="num">
                                      <p:cBhvr>
                                        <p:cTn id="34"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anim calcmode="lin" valueType="num">
                                      <p:cBhvr>
                                        <p:cTn id="40" dur="500" fill="hold"/>
                                        <p:tgtEl>
                                          <p:spTgt spid="23"/>
                                        </p:tgtEl>
                                        <p:attrNameLst>
                                          <p:attrName>ppt_x</p:attrName>
                                        </p:attrNameLst>
                                      </p:cBhvr>
                                      <p:tavLst>
                                        <p:tav tm="0">
                                          <p:val>
                                            <p:strVal val="#ppt_x"/>
                                          </p:val>
                                        </p:tav>
                                        <p:tav tm="100000">
                                          <p:val>
                                            <p:strVal val="#ppt_x"/>
                                          </p:val>
                                        </p:tav>
                                      </p:tavLst>
                                    </p:anim>
                                    <p:anim calcmode="lin" valueType="num">
                                      <p:cBhvr>
                                        <p:cTn id="41"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left)">
                                      <p:cBhvr>
                                        <p:cTn id="46" dur="5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47"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anim calcmode="lin" valueType="num">
                                      <p:cBhvr>
                                        <p:cTn id="52" dur="500" fill="hold"/>
                                        <p:tgtEl>
                                          <p:spTgt spid="11"/>
                                        </p:tgtEl>
                                        <p:attrNameLst>
                                          <p:attrName>ppt_x</p:attrName>
                                        </p:attrNameLst>
                                      </p:cBhvr>
                                      <p:tavLst>
                                        <p:tav tm="0">
                                          <p:val>
                                            <p:strVal val="#ppt_x"/>
                                          </p:val>
                                        </p:tav>
                                        <p:tav tm="100000">
                                          <p:val>
                                            <p:strVal val="#ppt_x"/>
                                          </p:val>
                                        </p:tav>
                                      </p:tavLst>
                                    </p:anim>
                                    <p:anim calcmode="lin" valueType="num">
                                      <p:cBhvr>
                                        <p:cTn id="53"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wipe(up)">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500"/>
                                        <p:tgtEl>
                                          <p:spTgt spid="13"/>
                                        </p:tgtEl>
                                      </p:cBhvr>
                                    </p:animEffect>
                                    <p:anim calcmode="lin" valueType="num">
                                      <p:cBhvr>
                                        <p:cTn id="64" dur="500" fill="hold"/>
                                        <p:tgtEl>
                                          <p:spTgt spid="13"/>
                                        </p:tgtEl>
                                        <p:attrNameLst>
                                          <p:attrName>ppt_x</p:attrName>
                                        </p:attrNameLst>
                                      </p:cBhvr>
                                      <p:tavLst>
                                        <p:tav tm="0">
                                          <p:val>
                                            <p:strVal val="#ppt_x"/>
                                          </p:val>
                                        </p:tav>
                                        <p:tav tm="100000">
                                          <p:val>
                                            <p:strVal val="#ppt_x"/>
                                          </p:val>
                                        </p:tav>
                                      </p:tavLst>
                                    </p:anim>
                                    <p:anim calcmode="lin" valueType="num">
                                      <p:cBhvr>
                                        <p:cTn id="65"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wipe(up)">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47"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500"/>
                                        <p:tgtEl>
                                          <p:spTgt spid="21"/>
                                        </p:tgtEl>
                                      </p:cBhvr>
                                    </p:animEffect>
                                    <p:anim calcmode="lin" valueType="num">
                                      <p:cBhvr>
                                        <p:cTn id="76" dur="500" fill="hold"/>
                                        <p:tgtEl>
                                          <p:spTgt spid="21"/>
                                        </p:tgtEl>
                                        <p:attrNameLst>
                                          <p:attrName>ppt_x</p:attrName>
                                        </p:attrNameLst>
                                      </p:cBhvr>
                                      <p:tavLst>
                                        <p:tav tm="0">
                                          <p:val>
                                            <p:strVal val="#ppt_x"/>
                                          </p:val>
                                        </p:tav>
                                        <p:tav tm="100000">
                                          <p:val>
                                            <p:strVal val="#ppt_x"/>
                                          </p:val>
                                        </p:tav>
                                      </p:tavLst>
                                    </p:anim>
                                    <p:anim calcmode="lin" valueType="num">
                                      <p:cBhvr>
                                        <p:cTn id="77"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fade">
                                      <p:cBhvr>
                                        <p:cTn id="82" dur="500"/>
                                        <p:tgtEl>
                                          <p:spTgt spid="27"/>
                                        </p:tgtEl>
                                      </p:cBhvr>
                                    </p:animEffect>
                                    <p:anim calcmode="lin" valueType="num">
                                      <p:cBhvr>
                                        <p:cTn id="83" dur="500" fill="hold"/>
                                        <p:tgtEl>
                                          <p:spTgt spid="27"/>
                                        </p:tgtEl>
                                        <p:attrNameLst>
                                          <p:attrName>ppt_x</p:attrName>
                                        </p:attrNameLst>
                                      </p:cBhvr>
                                      <p:tavLst>
                                        <p:tav tm="0">
                                          <p:val>
                                            <p:strVal val="#ppt_x"/>
                                          </p:val>
                                        </p:tav>
                                        <p:tav tm="100000">
                                          <p:val>
                                            <p:strVal val="#ppt_x"/>
                                          </p:val>
                                        </p:tav>
                                      </p:tavLst>
                                    </p:anim>
                                    <p:anim calcmode="lin" valueType="num">
                                      <p:cBhvr>
                                        <p:cTn id="84" dur="5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22"/>
                                        </p:tgtEl>
                                        <p:attrNameLst>
                                          <p:attrName>style.visibility</p:attrName>
                                        </p:attrNameLst>
                                      </p:cBhvr>
                                      <p:to>
                                        <p:strVal val="visible"/>
                                      </p:to>
                                    </p:set>
                                    <p:animEffect transition="in" filter="fade">
                                      <p:cBhvr>
                                        <p:cTn id="89" dur="500"/>
                                        <p:tgtEl>
                                          <p:spTgt spid="22"/>
                                        </p:tgtEl>
                                      </p:cBhvr>
                                    </p:animEffect>
                                    <p:anim calcmode="lin" valueType="num">
                                      <p:cBhvr>
                                        <p:cTn id="90" dur="500" fill="hold"/>
                                        <p:tgtEl>
                                          <p:spTgt spid="22"/>
                                        </p:tgtEl>
                                        <p:attrNameLst>
                                          <p:attrName>ppt_x</p:attrName>
                                        </p:attrNameLst>
                                      </p:cBhvr>
                                      <p:tavLst>
                                        <p:tav tm="0">
                                          <p:val>
                                            <p:strVal val="#ppt_x"/>
                                          </p:val>
                                        </p:tav>
                                        <p:tav tm="100000">
                                          <p:val>
                                            <p:strVal val="#ppt_x"/>
                                          </p:val>
                                        </p:tav>
                                      </p:tavLst>
                                    </p:anim>
                                    <p:anim calcmode="lin" valueType="num">
                                      <p:cBhvr>
                                        <p:cTn id="91"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12" grpId="0" animBg="1"/>
      <p:bldP spid="14" grpId="0" animBg="1"/>
      <p:bldP spid="21" grpId="0" animBg="1"/>
      <p:bldP spid="22" grpId="0"/>
      <p:bldP spid="23"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p:cNvSpPr>
            <a:spLocks noGrp="1"/>
          </p:cNvSpPr>
          <p:nvPr>
            <p:ph type="sldNum" sz="quarter" idx="12"/>
          </p:nvPr>
        </p:nvSpPr>
        <p:spPr/>
        <p:txBody>
          <a:bodyPr/>
          <a:lstStyle/>
          <a:p>
            <a:fld id="{B6F15528-21DE-4FAA-801E-634DDDAF4B2B}" type="slidenum">
              <a:rPr lang="en-US" smtClean="0"/>
              <a:pPr/>
              <a:t>16</a:t>
            </a:fld>
            <a:endParaRPr lang="en-US"/>
          </a:p>
        </p:txBody>
      </p:sp>
      <p:sp>
        <p:nvSpPr>
          <p:cNvPr id="2" name="矩形 1"/>
          <p:cNvSpPr/>
          <p:nvPr/>
        </p:nvSpPr>
        <p:spPr>
          <a:xfrm>
            <a:off x="440989" y="228600"/>
            <a:ext cx="3140411" cy="584775"/>
          </a:xfrm>
          <a:prstGeom prst="rect">
            <a:avLst/>
          </a:prstGeom>
        </p:spPr>
        <p:txBody>
          <a:bodyPr wrap="none">
            <a:spAutoFit/>
          </a:bodyPr>
          <a:lstStyle/>
          <a:p>
            <a:r>
              <a:rPr lang="en-US" altLang="zh-CN" sz="3200" b="1" dirty="0">
                <a:solidFill>
                  <a:srgbClr val="0070C0"/>
                </a:solidFill>
                <a:latin typeface="Calibri" panose="020F0502020204030204" pitchFamily="34" charset="0"/>
                <a:cs typeface="Times New Roman" panose="02020603050405020304" pitchFamily="18" charset="0"/>
              </a:rPr>
              <a:t>Models construct</a:t>
            </a:r>
            <a:endParaRPr lang="zh-CN" altLang="en-US" sz="3200" b="1" dirty="0">
              <a:solidFill>
                <a:srgbClr val="0070C0"/>
              </a:solidFill>
            </a:endParaRPr>
          </a:p>
        </p:txBody>
      </p:sp>
      <p:grpSp>
        <p:nvGrpSpPr>
          <p:cNvPr id="4" name="组合 3"/>
          <p:cNvGrpSpPr/>
          <p:nvPr/>
        </p:nvGrpSpPr>
        <p:grpSpPr>
          <a:xfrm>
            <a:off x="123825" y="838200"/>
            <a:ext cx="8943975" cy="5543577"/>
            <a:chOff x="123825" y="838200"/>
            <a:chExt cx="8943975" cy="5543577"/>
          </a:xfrm>
        </p:grpSpPr>
        <p:pic>
          <p:nvPicPr>
            <p:cNvPr id="1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4587" y="937609"/>
              <a:ext cx="6653213" cy="508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左大括号 10"/>
            <p:cNvSpPr/>
            <p:nvPr/>
          </p:nvSpPr>
          <p:spPr>
            <a:xfrm>
              <a:off x="2135187" y="3469671"/>
              <a:ext cx="142875" cy="2286000"/>
            </a:xfrm>
            <a:prstGeom prst="leftBrac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zh-CN" altLang="en-US" noProof="1"/>
            </a:p>
          </p:txBody>
        </p:sp>
        <p:sp>
          <p:nvSpPr>
            <p:cNvPr id="12" name="文本框 3"/>
            <p:cNvSpPr txBox="1">
              <a:spLocks noChangeArrowheads="1"/>
            </p:cNvSpPr>
            <p:nvPr/>
          </p:nvSpPr>
          <p:spPr bwMode="auto">
            <a:xfrm>
              <a:off x="123825" y="4458684"/>
              <a:ext cx="215423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400"/>
                <a:t>Matching Matrix Layer</a:t>
              </a:r>
            </a:p>
          </p:txBody>
        </p:sp>
        <p:sp>
          <p:nvSpPr>
            <p:cNvPr id="13" name="文本框 4"/>
            <p:cNvSpPr txBox="1">
              <a:spLocks noChangeArrowheads="1"/>
            </p:cNvSpPr>
            <p:nvPr/>
          </p:nvSpPr>
          <p:spPr bwMode="auto">
            <a:xfrm>
              <a:off x="123825" y="2637821"/>
              <a:ext cx="21542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400"/>
                <a:t>K-MAX pooling Layer</a:t>
              </a:r>
            </a:p>
          </p:txBody>
        </p:sp>
        <p:sp>
          <p:nvSpPr>
            <p:cNvPr id="21" name="左大括号 20"/>
            <p:cNvSpPr/>
            <p:nvPr/>
          </p:nvSpPr>
          <p:spPr>
            <a:xfrm>
              <a:off x="2135187" y="2407634"/>
              <a:ext cx="142875" cy="768350"/>
            </a:xfrm>
            <a:prstGeom prst="leftBrac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zh-CN" altLang="en-US" noProof="1"/>
            </a:p>
          </p:txBody>
        </p:sp>
        <p:sp>
          <p:nvSpPr>
            <p:cNvPr id="22" name="左大括号 21"/>
            <p:cNvSpPr/>
            <p:nvPr/>
          </p:nvSpPr>
          <p:spPr>
            <a:xfrm>
              <a:off x="2168525" y="1809146"/>
              <a:ext cx="76200" cy="452438"/>
            </a:xfrm>
            <a:prstGeom prst="leftBrac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zh-CN" altLang="en-US" noProof="1"/>
            </a:p>
          </p:txBody>
        </p:sp>
        <p:sp>
          <p:nvSpPr>
            <p:cNvPr id="23" name="文本框 7"/>
            <p:cNvSpPr txBox="1">
              <a:spLocks noChangeArrowheads="1"/>
            </p:cNvSpPr>
            <p:nvPr/>
          </p:nvSpPr>
          <p:spPr bwMode="auto">
            <a:xfrm>
              <a:off x="123825" y="1882171"/>
              <a:ext cx="2154237"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400" dirty="0"/>
                <a:t>Fully connected network</a:t>
              </a:r>
            </a:p>
          </p:txBody>
        </p:sp>
        <p:sp>
          <p:nvSpPr>
            <p:cNvPr id="3" name="文本框 2"/>
            <p:cNvSpPr txBox="1"/>
            <p:nvPr/>
          </p:nvSpPr>
          <p:spPr>
            <a:xfrm>
              <a:off x="3443285" y="6012445"/>
              <a:ext cx="1788460" cy="369332"/>
            </a:xfrm>
            <a:prstGeom prst="rect">
              <a:avLst/>
            </a:prstGeom>
            <a:noFill/>
          </p:spPr>
          <p:txBody>
            <a:bodyPr wrap="square" rtlCol="0">
              <a:spAutoFit/>
            </a:bodyPr>
            <a:lstStyle/>
            <a:p>
              <a:r>
                <a:rPr lang="en-US" altLang="zh-CN" dirty="0">
                  <a:solidFill>
                    <a:srgbClr val="0070C0"/>
                  </a:solidFill>
                </a:rPr>
                <a:t>Dimension:3</a:t>
              </a:r>
              <a:r>
                <a:rPr lang="zh-CN" altLang="en-US" dirty="0">
                  <a:solidFill>
                    <a:srgbClr val="0070C0"/>
                  </a:solidFill>
                </a:rPr>
                <a:t>*</a:t>
              </a:r>
              <a:r>
                <a:rPr lang="en-US" altLang="zh-CN" dirty="0">
                  <a:solidFill>
                    <a:srgbClr val="0070C0"/>
                  </a:solidFill>
                </a:rPr>
                <a:t>50</a:t>
              </a:r>
              <a:endParaRPr lang="zh-CN" altLang="en-US" dirty="0">
                <a:solidFill>
                  <a:srgbClr val="0070C0"/>
                </a:solidFill>
              </a:endParaRPr>
            </a:p>
          </p:txBody>
        </p:sp>
        <p:sp>
          <p:nvSpPr>
            <p:cNvPr id="24" name="文本框 23"/>
            <p:cNvSpPr txBox="1"/>
            <p:nvPr/>
          </p:nvSpPr>
          <p:spPr>
            <a:xfrm>
              <a:off x="6255542" y="5985408"/>
              <a:ext cx="1788460" cy="369332"/>
            </a:xfrm>
            <a:prstGeom prst="rect">
              <a:avLst/>
            </a:prstGeom>
            <a:noFill/>
          </p:spPr>
          <p:txBody>
            <a:bodyPr wrap="square" rtlCol="0">
              <a:spAutoFit/>
            </a:bodyPr>
            <a:lstStyle/>
            <a:p>
              <a:r>
                <a:rPr lang="en-US" altLang="zh-CN" dirty="0">
                  <a:solidFill>
                    <a:srgbClr val="0070C0"/>
                  </a:solidFill>
                </a:rPr>
                <a:t>Dimension:5</a:t>
              </a:r>
              <a:r>
                <a:rPr lang="zh-CN" altLang="en-US" dirty="0">
                  <a:solidFill>
                    <a:srgbClr val="0070C0"/>
                  </a:solidFill>
                </a:rPr>
                <a:t>*</a:t>
              </a:r>
              <a:r>
                <a:rPr lang="en-US" altLang="zh-CN" dirty="0">
                  <a:solidFill>
                    <a:srgbClr val="0070C0"/>
                  </a:solidFill>
                </a:rPr>
                <a:t>50</a:t>
              </a:r>
              <a:endParaRPr lang="zh-CN" altLang="en-US" dirty="0">
                <a:solidFill>
                  <a:srgbClr val="0070C0"/>
                </a:solidFill>
              </a:endParaRPr>
            </a:p>
          </p:txBody>
        </p:sp>
        <p:sp>
          <p:nvSpPr>
            <p:cNvPr id="25" name="文本框 24"/>
            <p:cNvSpPr txBox="1"/>
            <p:nvPr/>
          </p:nvSpPr>
          <p:spPr>
            <a:xfrm>
              <a:off x="3511610" y="4395739"/>
              <a:ext cx="1788460" cy="369332"/>
            </a:xfrm>
            <a:prstGeom prst="rect">
              <a:avLst/>
            </a:prstGeom>
            <a:noFill/>
          </p:spPr>
          <p:txBody>
            <a:bodyPr wrap="square" rtlCol="0">
              <a:spAutoFit/>
            </a:bodyPr>
            <a:lstStyle/>
            <a:p>
              <a:r>
                <a:rPr lang="en-US" altLang="zh-CN" dirty="0" smtClean="0">
                  <a:solidFill>
                    <a:srgbClr val="0070C0"/>
                  </a:solidFill>
                </a:rPr>
                <a:t>Dimension:3</a:t>
              </a:r>
              <a:r>
                <a:rPr lang="zh-CN" altLang="en-US" dirty="0" smtClean="0">
                  <a:solidFill>
                    <a:srgbClr val="0070C0"/>
                  </a:solidFill>
                </a:rPr>
                <a:t>*</a:t>
              </a:r>
              <a:r>
                <a:rPr lang="en-US" altLang="zh-CN" dirty="0" smtClean="0">
                  <a:solidFill>
                    <a:srgbClr val="0070C0"/>
                  </a:solidFill>
                </a:rPr>
                <a:t>5</a:t>
              </a:r>
              <a:endParaRPr lang="zh-CN" altLang="en-US" dirty="0">
                <a:solidFill>
                  <a:srgbClr val="0070C0"/>
                </a:solidFill>
              </a:endParaRPr>
            </a:p>
          </p:txBody>
        </p:sp>
        <p:sp>
          <p:nvSpPr>
            <p:cNvPr id="26" name="文本框 25"/>
            <p:cNvSpPr txBox="1"/>
            <p:nvPr/>
          </p:nvSpPr>
          <p:spPr>
            <a:xfrm>
              <a:off x="6229069" y="4890625"/>
              <a:ext cx="1788460" cy="369332"/>
            </a:xfrm>
            <a:prstGeom prst="rect">
              <a:avLst/>
            </a:prstGeom>
            <a:noFill/>
          </p:spPr>
          <p:txBody>
            <a:bodyPr wrap="square" rtlCol="0">
              <a:spAutoFit/>
            </a:bodyPr>
            <a:lstStyle/>
            <a:p>
              <a:r>
                <a:rPr lang="en-US" altLang="zh-CN" dirty="0">
                  <a:solidFill>
                    <a:srgbClr val="0070C0"/>
                  </a:solidFill>
                </a:rPr>
                <a:t>Dimension:5*1</a:t>
              </a:r>
              <a:endParaRPr lang="zh-CN" altLang="en-US" dirty="0">
                <a:solidFill>
                  <a:srgbClr val="0070C0"/>
                </a:solidFill>
              </a:endParaRPr>
            </a:p>
          </p:txBody>
        </p:sp>
        <p:sp>
          <p:nvSpPr>
            <p:cNvPr id="27" name="文本框 26"/>
            <p:cNvSpPr txBox="1"/>
            <p:nvPr/>
          </p:nvSpPr>
          <p:spPr>
            <a:xfrm>
              <a:off x="6260024" y="4381593"/>
              <a:ext cx="1788460" cy="369332"/>
            </a:xfrm>
            <a:prstGeom prst="rect">
              <a:avLst/>
            </a:prstGeom>
            <a:noFill/>
          </p:spPr>
          <p:txBody>
            <a:bodyPr wrap="square" rtlCol="0">
              <a:spAutoFit/>
            </a:bodyPr>
            <a:lstStyle/>
            <a:p>
              <a:r>
                <a:rPr lang="en-US" altLang="zh-CN" dirty="0" smtClean="0">
                  <a:solidFill>
                    <a:srgbClr val="0070C0"/>
                  </a:solidFill>
                </a:rPr>
                <a:t>Dimension:3*5</a:t>
              </a:r>
              <a:endParaRPr lang="zh-CN" altLang="en-US" dirty="0">
                <a:solidFill>
                  <a:srgbClr val="0070C0"/>
                </a:solidFill>
              </a:endParaRPr>
            </a:p>
          </p:txBody>
        </p:sp>
        <p:sp>
          <p:nvSpPr>
            <p:cNvPr id="28" name="文本框 27"/>
            <p:cNvSpPr txBox="1"/>
            <p:nvPr/>
          </p:nvSpPr>
          <p:spPr>
            <a:xfrm>
              <a:off x="4864510" y="3626679"/>
              <a:ext cx="1788460" cy="369332"/>
            </a:xfrm>
            <a:prstGeom prst="rect">
              <a:avLst/>
            </a:prstGeom>
            <a:noFill/>
          </p:spPr>
          <p:txBody>
            <a:bodyPr wrap="square" rtlCol="0">
              <a:spAutoFit/>
            </a:bodyPr>
            <a:lstStyle/>
            <a:p>
              <a:r>
                <a:rPr lang="en-US" altLang="zh-CN" dirty="0" smtClean="0">
                  <a:solidFill>
                    <a:srgbClr val="0070C0"/>
                  </a:solidFill>
                </a:rPr>
                <a:t>Dimension:3*5</a:t>
              </a:r>
              <a:endParaRPr lang="zh-CN" altLang="en-US" dirty="0">
                <a:solidFill>
                  <a:srgbClr val="0070C0"/>
                </a:solidFill>
              </a:endParaRPr>
            </a:p>
          </p:txBody>
        </p:sp>
        <p:sp>
          <p:nvSpPr>
            <p:cNvPr id="29" name="文本框 28"/>
            <p:cNvSpPr txBox="1"/>
            <p:nvPr/>
          </p:nvSpPr>
          <p:spPr>
            <a:xfrm>
              <a:off x="4738687" y="2679599"/>
              <a:ext cx="1788460" cy="369332"/>
            </a:xfrm>
            <a:prstGeom prst="rect">
              <a:avLst/>
            </a:prstGeom>
            <a:noFill/>
          </p:spPr>
          <p:txBody>
            <a:bodyPr wrap="square" rtlCol="0">
              <a:spAutoFit/>
            </a:bodyPr>
            <a:lstStyle/>
            <a:p>
              <a:r>
                <a:rPr lang="en-US" altLang="zh-CN" dirty="0" smtClean="0">
                  <a:solidFill>
                    <a:srgbClr val="0070C0"/>
                  </a:solidFill>
                </a:rPr>
                <a:t>Dimension:3*3</a:t>
              </a:r>
              <a:endParaRPr lang="zh-CN" altLang="en-US" dirty="0">
                <a:solidFill>
                  <a:srgbClr val="0070C0"/>
                </a:solidFill>
              </a:endParaRPr>
            </a:p>
          </p:txBody>
        </p:sp>
        <p:sp>
          <p:nvSpPr>
            <p:cNvPr id="30" name="文本框 29"/>
            <p:cNvSpPr txBox="1"/>
            <p:nvPr/>
          </p:nvSpPr>
          <p:spPr>
            <a:xfrm>
              <a:off x="5922027" y="1310303"/>
              <a:ext cx="1788460" cy="369332"/>
            </a:xfrm>
            <a:prstGeom prst="rect">
              <a:avLst/>
            </a:prstGeom>
            <a:noFill/>
          </p:spPr>
          <p:txBody>
            <a:bodyPr wrap="square" rtlCol="0">
              <a:spAutoFit/>
            </a:bodyPr>
            <a:lstStyle/>
            <a:p>
              <a:r>
                <a:rPr lang="en-US" altLang="zh-CN" dirty="0" smtClean="0">
                  <a:solidFill>
                    <a:srgbClr val="0070C0"/>
                  </a:solidFill>
                </a:rPr>
                <a:t>Dimension:3*1</a:t>
              </a:r>
              <a:endParaRPr lang="zh-CN" altLang="en-US" dirty="0">
                <a:solidFill>
                  <a:srgbClr val="0070C0"/>
                </a:solidFill>
              </a:endParaRPr>
            </a:p>
          </p:txBody>
        </p:sp>
        <p:sp>
          <p:nvSpPr>
            <p:cNvPr id="31" name="文本框 30"/>
            <p:cNvSpPr txBox="1"/>
            <p:nvPr/>
          </p:nvSpPr>
          <p:spPr>
            <a:xfrm>
              <a:off x="3513254" y="1103103"/>
              <a:ext cx="1788460" cy="369332"/>
            </a:xfrm>
            <a:prstGeom prst="rect">
              <a:avLst/>
            </a:prstGeom>
            <a:noFill/>
          </p:spPr>
          <p:txBody>
            <a:bodyPr wrap="square" rtlCol="0">
              <a:spAutoFit/>
            </a:bodyPr>
            <a:lstStyle/>
            <a:p>
              <a:r>
                <a:rPr lang="en-US" altLang="zh-CN" dirty="0" smtClean="0">
                  <a:solidFill>
                    <a:srgbClr val="0070C0"/>
                  </a:solidFill>
                </a:rPr>
                <a:t>Dimension:3*1</a:t>
              </a:r>
              <a:endParaRPr lang="zh-CN" altLang="en-US" dirty="0">
                <a:solidFill>
                  <a:srgbClr val="0070C0"/>
                </a:solidFill>
              </a:endParaRPr>
            </a:p>
          </p:txBody>
        </p:sp>
        <p:sp>
          <p:nvSpPr>
            <p:cNvPr id="32" name="文本框 31"/>
            <p:cNvSpPr txBox="1"/>
            <p:nvPr/>
          </p:nvSpPr>
          <p:spPr>
            <a:xfrm>
              <a:off x="5863758" y="838200"/>
              <a:ext cx="1788460" cy="369332"/>
            </a:xfrm>
            <a:prstGeom prst="rect">
              <a:avLst/>
            </a:prstGeom>
            <a:noFill/>
          </p:spPr>
          <p:txBody>
            <a:bodyPr wrap="square" rtlCol="0">
              <a:spAutoFit/>
            </a:bodyPr>
            <a:lstStyle/>
            <a:p>
              <a:r>
                <a:rPr lang="en-US" altLang="zh-CN" dirty="0" smtClean="0">
                  <a:solidFill>
                    <a:srgbClr val="0070C0"/>
                  </a:solidFill>
                </a:rPr>
                <a:t>Dimension:1</a:t>
              </a:r>
              <a:endParaRPr lang="zh-CN" altLang="en-US" dirty="0">
                <a:solidFill>
                  <a:srgbClr val="0070C0"/>
                </a:solidFill>
              </a:endParaRPr>
            </a:p>
          </p:txBody>
        </p:sp>
      </p:grpSp>
      <p:cxnSp>
        <p:nvCxnSpPr>
          <p:cNvPr id="33" name="直接连接符 32"/>
          <p:cNvCxnSpPr/>
          <p:nvPr/>
        </p:nvCxnSpPr>
        <p:spPr>
          <a:xfrm>
            <a:off x="304800" y="304800"/>
            <a:ext cx="0" cy="375498"/>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3639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anim calcmode="lin" valueType="num">
                                      <p:cBhvr>
                                        <p:cTn id="8" dur="500" fill="hold"/>
                                        <p:tgtEl>
                                          <p:spTgt spid="33"/>
                                        </p:tgtEl>
                                        <p:attrNameLst>
                                          <p:attrName>ppt_x</p:attrName>
                                        </p:attrNameLst>
                                      </p:cBhvr>
                                      <p:tavLst>
                                        <p:tav tm="0">
                                          <p:val>
                                            <p:strVal val="#ppt_x"/>
                                          </p:val>
                                        </p:tav>
                                        <p:tav tm="100000">
                                          <p:val>
                                            <p:strVal val="#ppt_x"/>
                                          </p:val>
                                        </p:tav>
                                      </p:tavLst>
                                    </p:anim>
                                    <p:anim calcmode="lin" valueType="num">
                                      <p:cBhvr>
                                        <p:cTn id="9" dur="500" fill="hold"/>
                                        <p:tgtEl>
                                          <p:spTgt spid="3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anim calcmode="lin" valueType="num">
                                      <p:cBhvr>
                                        <p:cTn id="19" dur="500" fill="hold"/>
                                        <p:tgtEl>
                                          <p:spTgt spid="4"/>
                                        </p:tgtEl>
                                        <p:attrNameLst>
                                          <p:attrName>ppt_x</p:attrName>
                                        </p:attrNameLst>
                                      </p:cBhvr>
                                      <p:tavLst>
                                        <p:tav tm="0">
                                          <p:val>
                                            <p:strVal val="#ppt_x"/>
                                          </p:val>
                                        </p:tav>
                                        <p:tav tm="100000">
                                          <p:val>
                                            <p:strVal val="#ppt_x"/>
                                          </p:val>
                                        </p:tav>
                                      </p:tavLst>
                                    </p:anim>
                                    <p:anim calcmode="lin" valueType="num">
                                      <p:cBhvr>
                                        <p:cTn id="20"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4176" y="1745856"/>
            <a:ext cx="4190250" cy="492443"/>
          </a:xfrm>
          <a:prstGeom prst="rect">
            <a:avLst/>
          </a:prstGeom>
        </p:spPr>
        <p:txBody>
          <a:bodyPr wrap="none">
            <a:spAutoFit/>
          </a:bodyPr>
          <a:lstStyle/>
          <a:p>
            <a:pPr marL="342900" indent="-342900">
              <a:lnSpc>
                <a:spcPct val="130000"/>
              </a:lnSpc>
              <a:buFont typeface="Wingdings" panose="05000000000000000000" pitchFamily="2" charset="2"/>
              <a:buChar char="Ø"/>
            </a:pPr>
            <a:r>
              <a:rPr lang="en-US" altLang="zh-CN" sz="2000" dirty="0">
                <a:cs typeface="Times New Roman" panose="02020603050405020304" pitchFamily="18" charset="0"/>
              </a:rPr>
              <a:t>Embedding size: 50 dimension size.</a:t>
            </a:r>
            <a:endParaRPr lang="zh-CN" altLang="en-US" sz="2000" dirty="0"/>
          </a:p>
        </p:txBody>
      </p:sp>
      <p:sp>
        <p:nvSpPr>
          <p:cNvPr id="5" name="矩形 4"/>
          <p:cNvSpPr/>
          <p:nvPr/>
        </p:nvSpPr>
        <p:spPr>
          <a:xfrm>
            <a:off x="424176" y="2376407"/>
            <a:ext cx="8540530" cy="892552"/>
          </a:xfrm>
          <a:prstGeom prst="rect">
            <a:avLst/>
          </a:prstGeom>
        </p:spPr>
        <p:txBody>
          <a:bodyPr wrap="square">
            <a:spAutoFit/>
          </a:bodyPr>
          <a:lstStyle/>
          <a:p>
            <a:pPr marL="342900" indent="-342900">
              <a:lnSpc>
                <a:spcPct val="130000"/>
              </a:lnSpc>
              <a:buFont typeface="Wingdings" panose="05000000000000000000" pitchFamily="2" charset="2"/>
              <a:buChar char="Ø"/>
            </a:pPr>
            <a:r>
              <a:rPr lang="en-US" altLang="zh-CN" sz="2000" dirty="0"/>
              <a:t>K-max pooling layer </a:t>
            </a:r>
            <a:r>
              <a:rPr lang="en-US" altLang="zh-CN" sz="2000" dirty="0" smtClean="0"/>
              <a:t>size:</a:t>
            </a:r>
            <a:r>
              <a:rPr lang="zh-CN" altLang="en-US" sz="2000" dirty="0" smtClean="0"/>
              <a:t>In </a:t>
            </a:r>
            <a:r>
              <a:rPr lang="zh-CN" altLang="en-US" sz="2000" dirty="0"/>
              <a:t>mq2007, the robust04 data set is set to 512, 15 respectively.</a:t>
            </a:r>
          </a:p>
        </p:txBody>
      </p:sp>
      <p:sp>
        <p:nvSpPr>
          <p:cNvPr id="6" name="矩形 5"/>
          <p:cNvSpPr/>
          <p:nvPr/>
        </p:nvSpPr>
        <p:spPr>
          <a:xfrm>
            <a:off x="397282" y="3439384"/>
            <a:ext cx="8567424" cy="1292662"/>
          </a:xfrm>
          <a:prstGeom prst="rect">
            <a:avLst/>
          </a:prstGeom>
        </p:spPr>
        <p:txBody>
          <a:bodyPr wrap="square">
            <a:spAutoFit/>
          </a:bodyPr>
          <a:lstStyle/>
          <a:p>
            <a:pPr marL="342900" indent="-342900" algn="just">
              <a:lnSpc>
                <a:spcPct val="130000"/>
              </a:lnSpc>
              <a:spcAft>
                <a:spcPts val="0"/>
              </a:spcAft>
              <a:buFont typeface="Wingdings" panose="05000000000000000000" pitchFamily="2" charset="2"/>
              <a:buChar char="Ø"/>
            </a:pPr>
            <a:r>
              <a:rPr lang="en-US" altLang="zh-CN" sz="2000" kern="100" dirty="0">
                <a:cs typeface="Times New Roman" panose="02020603050405020304" pitchFamily="18" charset="0"/>
              </a:rPr>
              <a:t>Multilayer neural network size: The size of the multi-layer neural net-</a:t>
            </a:r>
            <a:endParaRPr lang="zh-CN" altLang="zh-CN" sz="2000" kern="100" dirty="0">
              <a:cs typeface="Times New Roman" panose="02020603050405020304" pitchFamily="18" charset="0"/>
            </a:endParaRPr>
          </a:p>
          <a:p>
            <a:pPr marL="342900" indent="-342900">
              <a:lnSpc>
                <a:spcPct val="130000"/>
              </a:lnSpc>
              <a:buFont typeface="Wingdings" panose="05000000000000000000" pitchFamily="2" charset="2"/>
              <a:buChar char="Ø"/>
            </a:pPr>
            <a:r>
              <a:rPr lang="en-US" altLang="zh-CN" sz="2000" dirty="0">
                <a:cs typeface="Times New Roman" panose="02020603050405020304" pitchFamily="18" charset="0"/>
              </a:rPr>
              <a:t>work is set to [512,512,256,128,64,32,16,1] with mq2007 dataset, while set to [15,10,1] with robust04.</a:t>
            </a:r>
            <a:endParaRPr lang="zh-CN" altLang="en-US" sz="2000" dirty="0"/>
          </a:p>
        </p:txBody>
      </p:sp>
      <p:sp>
        <p:nvSpPr>
          <p:cNvPr id="7" name="矩形 6"/>
          <p:cNvSpPr/>
          <p:nvPr/>
        </p:nvSpPr>
        <p:spPr>
          <a:xfrm>
            <a:off x="397281" y="4902470"/>
            <a:ext cx="8297188" cy="892552"/>
          </a:xfrm>
          <a:prstGeom prst="rect">
            <a:avLst/>
          </a:prstGeom>
        </p:spPr>
        <p:txBody>
          <a:bodyPr wrap="square">
            <a:spAutoFit/>
          </a:bodyPr>
          <a:lstStyle/>
          <a:p>
            <a:pPr marL="342900" indent="-342900" algn="just">
              <a:lnSpc>
                <a:spcPct val="130000"/>
              </a:lnSpc>
              <a:spcAft>
                <a:spcPts val="0"/>
              </a:spcAft>
              <a:buFont typeface="Wingdings" panose="05000000000000000000" pitchFamily="2" charset="2"/>
              <a:buChar char="Ø"/>
            </a:pPr>
            <a:r>
              <a:rPr lang="en-US" altLang="zh-CN" sz="2000" kern="100" dirty="0" smtClean="0">
                <a:cs typeface="Times New Roman" panose="02020603050405020304" pitchFamily="18" charset="0"/>
              </a:rPr>
              <a:t>Model optimization: Optimization </a:t>
            </a:r>
            <a:r>
              <a:rPr lang="en-US" altLang="zh-CN" sz="2000" kern="100" dirty="0">
                <a:cs typeface="Times New Roman" panose="02020603050405020304" pitchFamily="18" charset="0"/>
              </a:rPr>
              <a:t>using Adam optimizer, with e = 1-5,learning rate = 0.001 and batch size =100.</a:t>
            </a:r>
            <a:endParaRPr lang="zh-CN" altLang="zh-CN" sz="2000" kern="100" dirty="0">
              <a:cs typeface="Times New Roman" panose="02020603050405020304" pitchFamily="18" charset="0"/>
            </a:endParaRPr>
          </a:p>
        </p:txBody>
      </p:sp>
      <p:sp>
        <p:nvSpPr>
          <p:cNvPr id="12" name="矩形 11"/>
          <p:cNvSpPr/>
          <p:nvPr/>
        </p:nvSpPr>
        <p:spPr>
          <a:xfrm>
            <a:off x="397281" y="1115305"/>
            <a:ext cx="4310347" cy="492443"/>
          </a:xfrm>
          <a:prstGeom prst="rect">
            <a:avLst/>
          </a:prstGeom>
        </p:spPr>
        <p:txBody>
          <a:bodyPr wrap="none">
            <a:spAutoFit/>
          </a:bodyPr>
          <a:lstStyle/>
          <a:p>
            <a:pPr marL="342900" indent="-342900">
              <a:lnSpc>
                <a:spcPct val="130000"/>
              </a:lnSpc>
              <a:buFont typeface="Wingdings" panose="05000000000000000000" pitchFamily="2" charset="2"/>
              <a:buChar char="Ø"/>
            </a:pPr>
            <a:r>
              <a:rPr lang="en-US" altLang="zh-CN" sz="2000" dirty="0">
                <a:cs typeface="Times New Roman" panose="02020603050405020304" pitchFamily="18" charset="0"/>
              </a:rPr>
              <a:t>Embedding :Trained by glove </a:t>
            </a:r>
            <a:r>
              <a:rPr lang="en-US" altLang="zh-CN" sz="2000" dirty="0" smtClean="0">
                <a:cs typeface="Times New Roman" panose="02020603050405020304" pitchFamily="18" charset="0"/>
              </a:rPr>
              <a:t>model.</a:t>
            </a:r>
            <a:endParaRPr lang="zh-CN" altLang="en-US" sz="2000" dirty="0"/>
          </a:p>
        </p:txBody>
      </p:sp>
      <p:cxnSp>
        <p:nvCxnSpPr>
          <p:cNvPr id="4" name="直接连接符 3"/>
          <p:cNvCxnSpPr/>
          <p:nvPr/>
        </p:nvCxnSpPr>
        <p:spPr>
          <a:xfrm>
            <a:off x="304800" y="762000"/>
            <a:ext cx="83896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04800" y="6248400"/>
            <a:ext cx="838966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97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anim calcmode="lin" valueType="num">
                                      <p:cBhvr>
                                        <p:cTn id="15" dur="500" fill="hold"/>
                                        <p:tgtEl>
                                          <p:spTgt spid="12"/>
                                        </p:tgtEl>
                                        <p:attrNameLst>
                                          <p:attrName>ppt_x</p:attrName>
                                        </p:attrNameLst>
                                      </p:cBhvr>
                                      <p:tavLst>
                                        <p:tav tm="0">
                                          <p:val>
                                            <p:strVal val="#ppt_x"/>
                                          </p:val>
                                        </p:tav>
                                        <p:tav tm="100000">
                                          <p:val>
                                            <p:strVal val="#ppt_x"/>
                                          </p:val>
                                        </p:tav>
                                      </p:tavLst>
                                    </p:anim>
                                    <p:anim calcmode="lin" valueType="num">
                                      <p:cBhvr>
                                        <p:cTn id="16"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anim calcmode="lin" valueType="num">
                                      <p:cBhvr>
                                        <p:cTn id="22" dur="500" fill="hold"/>
                                        <p:tgtEl>
                                          <p:spTgt spid="3"/>
                                        </p:tgtEl>
                                        <p:attrNameLst>
                                          <p:attrName>ppt_x</p:attrName>
                                        </p:attrNameLst>
                                      </p:cBhvr>
                                      <p:tavLst>
                                        <p:tav tm="0">
                                          <p:val>
                                            <p:strVal val="#ppt_x"/>
                                          </p:val>
                                        </p:tav>
                                        <p:tav tm="100000">
                                          <p:val>
                                            <p:strVal val="#ppt_x"/>
                                          </p:val>
                                        </p:tav>
                                      </p:tavLst>
                                    </p:anim>
                                    <p:anim calcmode="lin" valueType="num">
                                      <p:cBhvr>
                                        <p:cTn id="23"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anim calcmode="lin" valueType="num">
                                      <p:cBhvr>
                                        <p:cTn id="29" dur="500" fill="hold"/>
                                        <p:tgtEl>
                                          <p:spTgt spid="5"/>
                                        </p:tgtEl>
                                        <p:attrNameLst>
                                          <p:attrName>ppt_x</p:attrName>
                                        </p:attrNameLst>
                                      </p:cBhvr>
                                      <p:tavLst>
                                        <p:tav tm="0">
                                          <p:val>
                                            <p:strVal val="#ppt_x"/>
                                          </p:val>
                                        </p:tav>
                                        <p:tav tm="100000">
                                          <p:val>
                                            <p:strVal val="#ppt_x"/>
                                          </p:val>
                                        </p:tav>
                                      </p:tavLst>
                                    </p:anim>
                                    <p:anim calcmode="lin" valueType="num">
                                      <p:cBhvr>
                                        <p:cTn id="30"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anim calcmode="lin" valueType="num">
                                      <p:cBhvr>
                                        <p:cTn id="36" dur="500" fill="hold"/>
                                        <p:tgtEl>
                                          <p:spTgt spid="6"/>
                                        </p:tgtEl>
                                        <p:attrNameLst>
                                          <p:attrName>ppt_x</p:attrName>
                                        </p:attrNameLst>
                                      </p:cBhvr>
                                      <p:tavLst>
                                        <p:tav tm="0">
                                          <p:val>
                                            <p:strVal val="#ppt_x"/>
                                          </p:val>
                                        </p:tav>
                                        <p:tav tm="100000">
                                          <p:val>
                                            <p:strVal val="#ppt_x"/>
                                          </p:val>
                                        </p:tav>
                                      </p:tavLst>
                                    </p:anim>
                                    <p:anim calcmode="lin" valueType="num">
                                      <p:cBhvr>
                                        <p:cTn id="37"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anim calcmode="lin" valueType="num">
                                      <p:cBhvr>
                                        <p:cTn id="43" dur="500" fill="hold"/>
                                        <p:tgtEl>
                                          <p:spTgt spid="7"/>
                                        </p:tgtEl>
                                        <p:attrNameLst>
                                          <p:attrName>ppt_x</p:attrName>
                                        </p:attrNameLst>
                                      </p:cBhvr>
                                      <p:tavLst>
                                        <p:tav tm="0">
                                          <p:val>
                                            <p:strVal val="#ppt_x"/>
                                          </p:val>
                                        </p:tav>
                                        <p:tav tm="100000">
                                          <p:val>
                                            <p:strVal val="#ppt_x"/>
                                          </p:val>
                                        </p:tav>
                                      </p:tavLst>
                                    </p:anim>
                                    <p:anim calcmode="lin" valueType="num">
                                      <p:cBhvr>
                                        <p:cTn id="44"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anim calcmode="lin" valueType="num">
                                      <p:cBhvr>
                                        <p:cTn id="50" dur="500" fill="hold"/>
                                        <p:tgtEl>
                                          <p:spTgt spid="21"/>
                                        </p:tgtEl>
                                        <p:attrNameLst>
                                          <p:attrName>ppt_x</p:attrName>
                                        </p:attrNameLst>
                                      </p:cBhvr>
                                      <p:tavLst>
                                        <p:tav tm="0">
                                          <p:val>
                                            <p:strVal val="#ppt_x"/>
                                          </p:val>
                                        </p:tav>
                                        <p:tav tm="100000">
                                          <p:val>
                                            <p:strVal val="#ppt_x"/>
                                          </p:val>
                                        </p:tav>
                                      </p:tavLst>
                                    </p:anim>
                                    <p:anim calcmode="lin" valueType="num">
                                      <p:cBhvr>
                                        <p:cTn id="51"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283805" y="1784267"/>
            <a:ext cx="8698606" cy="984922"/>
          </a:xfrm>
          <a:prstGeom prst="rect">
            <a:avLst/>
          </a:prstGeom>
        </p:spPr>
      </p:pic>
      <p:sp>
        <p:nvSpPr>
          <p:cNvPr id="10" name="文本框 9"/>
          <p:cNvSpPr txBox="1"/>
          <p:nvPr/>
        </p:nvSpPr>
        <p:spPr>
          <a:xfrm>
            <a:off x="457200" y="609600"/>
            <a:ext cx="2590800" cy="584775"/>
          </a:xfrm>
          <a:prstGeom prst="rect">
            <a:avLst/>
          </a:prstGeom>
          <a:noFill/>
        </p:spPr>
        <p:txBody>
          <a:bodyPr wrap="square" rtlCol="0">
            <a:spAutoFit/>
          </a:bodyPr>
          <a:lstStyle/>
          <a:p>
            <a:r>
              <a:rPr lang="en-US" altLang="zh-CN" sz="3200" b="1" dirty="0" smtClean="0">
                <a:solidFill>
                  <a:srgbClr val="0070C0"/>
                </a:solidFill>
              </a:rPr>
              <a:t>Loss function</a:t>
            </a:r>
            <a:endParaRPr lang="zh-CN" altLang="en-US" sz="3200" b="1" dirty="0">
              <a:solidFill>
                <a:srgbClr val="0070C0"/>
              </a:solidFill>
            </a:endParaRPr>
          </a:p>
        </p:txBody>
      </p:sp>
      <p:sp>
        <p:nvSpPr>
          <p:cNvPr id="12" name="矩形 11"/>
          <p:cNvSpPr/>
          <p:nvPr/>
        </p:nvSpPr>
        <p:spPr>
          <a:xfrm>
            <a:off x="152400" y="3926919"/>
            <a:ext cx="8830011" cy="2092881"/>
          </a:xfrm>
          <a:prstGeom prst="rect">
            <a:avLst/>
          </a:prstGeom>
        </p:spPr>
        <p:txBody>
          <a:bodyPr wrap="square">
            <a:spAutoFit/>
          </a:bodyPr>
          <a:lstStyle/>
          <a:p>
            <a:pPr marL="342900" indent="-342900">
              <a:lnSpc>
                <a:spcPct val="130000"/>
              </a:lnSpc>
              <a:buFont typeface="Wingdings" panose="05000000000000000000" pitchFamily="2" charset="2"/>
              <a:buChar char="Ø"/>
            </a:pPr>
            <a:r>
              <a:rPr lang="zh-CN" altLang="en-US" sz="2000" dirty="0"/>
              <a:t>In detail, θ represents all the parameters to be learned in the model, q </a:t>
            </a:r>
            <a:r>
              <a:rPr lang="zh-CN" altLang="en-US" sz="2000" dirty="0" smtClean="0"/>
              <a:t>denotes query</a:t>
            </a:r>
            <a:r>
              <a:rPr lang="zh-CN" altLang="en-US" sz="2000" dirty="0"/>
              <a:t>, d+ comes from the positive sample document sets D+ , which </a:t>
            </a:r>
            <a:r>
              <a:rPr lang="zh-CN" altLang="en-US" sz="2000" dirty="0" smtClean="0"/>
              <a:t>represents the </a:t>
            </a:r>
            <a:r>
              <a:rPr lang="zh-CN" altLang="en-US" sz="2000" dirty="0"/>
              <a:t>documents that is positively related to the query. comes from the </a:t>
            </a:r>
            <a:r>
              <a:rPr lang="zh-CN" altLang="en-US" sz="2000" dirty="0" smtClean="0"/>
              <a:t>negative sample </a:t>
            </a:r>
            <a:r>
              <a:rPr lang="zh-CN" altLang="en-US" sz="2000" dirty="0"/>
              <a:t>document sets D− , which represents the documents that is not </a:t>
            </a:r>
            <a:r>
              <a:rPr lang="zh-CN" altLang="en-US" sz="2000" dirty="0" smtClean="0"/>
              <a:t>related to </a:t>
            </a:r>
            <a:r>
              <a:rPr lang="zh-CN" altLang="en-US" sz="2000" dirty="0"/>
              <a:t>the query. </a:t>
            </a:r>
          </a:p>
        </p:txBody>
      </p:sp>
      <p:cxnSp>
        <p:nvCxnSpPr>
          <p:cNvPr id="11" name="直接连接符 10"/>
          <p:cNvCxnSpPr/>
          <p:nvPr/>
        </p:nvCxnSpPr>
        <p:spPr>
          <a:xfrm>
            <a:off x="304800" y="714790"/>
            <a:ext cx="0" cy="37549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320461" y="3352800"/>
            <a:ext cx="850307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0453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 calcmode="lin" valueType="num">
                                      <p:cBhvr>
                                        <p:cTn id="19" dur="500" fill="hold"/>
                                        <p:tgtEl>
                                          <p:spTgt spid="9"/>
                                        </p:tgtEl>
                                        <p:attrNameLst>
                                          <p:attrName>ppt_x</p:attrName>
                                        </p:attrNameLst>
                                      </p:cBhvr>
                                      <p:tavLst>
                                        <p:tav tm="0">
                                          <p:val>
                                            <p:strVal val="#ppt_x"/>
                                          </p:val>
                                        </p:tav>
                                        <p:tav tm="100000">
                                          <p:val>
                                            <p:strVal val="#ppt_x"/>
                                          </p:val>
                                        </p:tav>
                                      </p:tavLst>
                                    </p:anim>
                                    <p:anim calcmode="lin" valueType="num">
                                      <p:cBhvr>
                                        <p:cTn id="20"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anim calcmode="lin" valueType="num">
                                      <p:cBhvr>
                                        <p:cTn id="31" dur="500" fill="hold"/>
                                        <p:tgtEl>
                                          <p:spTgt spid="12"/>
                                        </p:tgtEl>
                                        <p:attrNameLst>
                                          <p:attrName>ppt_x</p:attrName>
                                        </p:attrNameLst>
                                      </p:cBhvr>
                                      <p:tavLst>
                                        <p:tav tm="0">
                                          <p:val>
                                            <p:strVal val="#ppt_x"/>
                                          </p:val>
                                        </p:tav>
                                        <p:tav tm="100000">
                                          <p:val>
                                            <p:strVal val="#ppt_x"/>
                                          </p:val>
                                        </p:tav>
                                      </p:tavLst>
                                    </p:anim>
                                    <p:anim calcmode="lin" valueType="num">
                                      <p:cBhvr>
                                        <p:cTn id="32"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5686"/>
            <a:ext cx="9143391" cy="6852313"/>
          </a:xfrm>
          <a:prstGeom prst="rect">
            <a:avLst/>
          </a:prstGeom>
        </p:spPr>
      </p:pic>
      <p:sp>
        <p:nvSpPr>
          <p:cNvPr id="15" name="任意多边形 14"/>
          <p:cNvSpPr/>
          <p:nvPr/>
        </p:nvSpPr>
        <p:spPr>
          <a:xfrm rot="2700000">
            <a:off x="1967944" y="1431646"/>
            <a:ext cx="2808575" cy="3495564"/>
          </a:xfrm>
          <a:custGeom>
            <a:avLst/>
            <a:gdLst>
              <a:gd name="connsiteX0" fmla="*/ 4143589 w 4175818"/>
              <a:gd name="connsiteY0" fmla="*/ 1926265 h 4660752"/>
              <a:gd name="connsiteX1" fmla="*/ 4159704 w 4175818"/>
              <a:gd name="connsiteY1" fmla="*/ 1910151 h 4660752"/>
              <a:gd name="connsiteX2" fmla="*/ 4175818 w 4175818"/>
              <a:gd name="connsiteY2" fmla="*/ 1926265 h 4660752"/>
              <a:gd name="connsiteX3" fmla="*/ 0 w 4175818"/>
              <a:gd name="connsiteY3" fmla="*/ 969868 h 4660752"/>
              <a:gd name="connsiteX4" fmla="*/ 2734487 w 4175818"/>
              <a:gd name="connsiteY4" fmla="*/ 969868 h 4660752"/>
              <a:gd name="connsiteX5" fmla="*/ 2734487 w 4175818"/>
              <a:gd name="connsiteY5" fmla="*/ 0 h 4660752"/>
              <a:gd name="connsiteX6" fmla="*/ 3744766 w 4175818"/>
              <a:gd name="connsiteY6" fmla="*/ 0 h 4660752"/>
              <a:gd name="connsiteX7" fmla="*/ 2997159 w 4175818"/>
              <a:gd name="connsiteY7" fmla="*/ 747607 h 4660752"/>
              <a:gd name="connsiteX8" fmla="*/ 3847271 w 4175818"/>
              <a:gd name="connsiteY8" fmla="*/ 1597719 h 4660752"/>
              <a:gd name="connsiteX9" fmla="*/ 2621466 w 4175818"/>
              <a:gd name="connsiteY9" fmla="*/ 2823524 h 4660752"/>
              <a:gd name="connsiteX10" fmla="*/ 2933899 w 4175818"/>
              <a:gd name="connsiteY10" fmla="*/ 3135956 h 4660752"/>
              <a:gd name="connsiteX11" fmla="*/ 3690884 w 4175818"/>
              <a:gd name="connsiteY11" fmla="*/ 2378971 h 4660752"/>
              <a:gd name="connsiteX12" fmla="*/ 3690884 w 4175818"/>
              <a:gd name="connsiteY12" fmla="*/ 4660752 h 4660752"/>
              <a:gd name="connsiteX13" fmla="*/ 0 w 4175818"/>
              <a:gd name="connsiteY13" fmla="*/ 4660752 h 4660752"/>
              <a:gd name="connsiteX0-1" fmla="*/ 4175818 w 4175818"/>
              <a:gd name="connsiteY0-2" fmla="*/ 1926265 h 4660752"/>
              <a:gd name="connsiteX1-3" fmla="*/ 4159704 w 4175818"/>
              <a:gd name="connsiteY1-4" fmla="*/ 1910151 h 4660752"/>
              <a:gd name="connsiteX2-5" fmla="*/ 4175818 w 4175818"/>
              <a:gd name="connsiteY2-6" fmla="*/ 1926265 h 4660752"/>
              <a:gd name="connsiteX3-7" fmla="*/ 0 w 4175818"/>
              <a:gd name="connsiteY3-8" fmla="*/ 969868 h 4660752"/>
              <a:gd name="connsiteX4-9" fmla="*/ 2734487 w 4175818"/>
              <a:gd name="connsiteY4-10" fmla="*/ 969868 h 4660752"/>
              <a:gd name="connsiteX5-11" fmla="*/ 2734487 w 4175818"/>
              <a:gd name="connsiteY5-12" fmla="*/ 0 h 4660752"/>
              <a:gd name="connsiteX6-13" fmla="*/ 3744766 w 4175818"/>
              <a:gd name="connsiteY6-14" fmla="*/ 0 h 4660752"/>
              <a:gd name="connsiteX7-15" fmla="*/ 2997159 w 4175818"/>
              <a:gd name="connsiteY7-16" fmla="*/ 747607 h 4660752"/>
              <a:gd name="connsiteX8-17" fmla="*/ 3847271 w 4175818"/>
              <a:gd name="connsiteY8-18" fmla="*/ 1597719 h 4660752"/>
              <a:gd name="connsiteX9-19" fmla="*/ 2621466 w 4175818"/>
              <a:gd name="connsiteY9-20" fmla="*/ 2823524 h 4660752"/>
              <a:gd name="connsiteX10-21" fmla="*/ 2933899 w 4175818"/>
              <a:gd name="connsiteY10-22" fmla="*/ 3135956 h 4660752"/>
              <a:gd name="connsiteX11-23" fmla="*/ 3690884 w 4175818"/>
              <a:gd name="connsiteY11-24" fmla="*/ 2378971 h 4660752"/>
              <a:gd name="connsiteX12-25" fmla="*/ 3690884 w 4175818"/>
              <a:gd name="connsiteY12-26" fmla="*/ 4660752 h 4660752"/>
              <a:gd name="connsiteX13-27" fmla="*/ 0 w 4175818"/>
              <a:gd name="connsiteY13-28" fmla="*/ 4660752 h 4660752"/>
              <a:gd name="connsiteX14" fmla="*/ 0 w 4175818"/>
              <a:gd name="connsiteY14" fmla="*/ 969868 h 4660752"/>
              <a:gd name="connsiteX0-29" fmla="*/ 0 w 3847271"/>
              <a:gd name="connsiteY0-30" fmla="*/ 969868 h 4660752"/>
              <a:gd name="connsiteX1-31" fmla="*/ 2734487 w 3847271"/>
              <a:gd name="connsiteY1-32" fmla="*/ 969868 h 4660752"/>
              <a:gd name="connsiteX2-33" fmla="*/ 2734487 w 3847271"/>
              <a:gd name="connsiteY2-34" fmla="*/ 0 h 4660752"/>
              <a:gd name="connsiteX3-35" fmla="*/ 3744766 w 3847271"/>
              <a:gd name="connsiteY3-36" fmla="*/ 0 h 4660752"/>
              <a:gd name="connsiteX4-37" fmla="*/ 2997159 w 3847271"/>
              <a:gd name="connsiteY4-38" fmla="*/ 747607 h 4660752"/>
              <a:gd name="connsiteX5-39" fmla="*/ 3847271 w 3847271"/>
              <a:gd name="connsiteY5-40" fmla="*/ 1597719 h 4660752"/>
              <a:gd name="connsiteX6-41" fmla="*/ 2621466 w 3847271"/>
              <a:gd name="connsiteY6-42" fmla="*/ 2823524 h 4660752"/>
              <a:gd name="connsiteX7-43" fmla="*/ 2933899 w 3847271"/>
              <a:gd name="connsiteY7-44" fmla="*/ 3135956 h 4660752"/>
              <a:gd name="connsiteX8-45" fmla="*/ 3690884 w 3847271"/>
              <a:gd name="connsiteY8-46" fmla="*/ 2378971 h 4660752"/>
              <a:gd name="connsiteX9-47" fmla="*/ 3690884 w 3847271"/>
              <a:gd name="connsiteY9-48" fmla="*/ 4660752 h 4660752"/>
              <a:gd name="connsiteX10-49" fmla="*/ 0 w 3847271"/>
              <a:gd name="connsiteY10-50" fmla="*/ 4660752 h 4660752"/>
              <a:gd name="connsiteX11-51" fmla="*/ 0 w 3847271"/>
              <a:gd name="connsiteY11-52" fmla="*/ 969868 h 4660752"/>
              <a:gd name="connsiteX0-53" fmla="*/ 0 w 3847271"/>
              <a:gd name="connsiteY0-54" fmla="*/ 969868 h 4660752"/>
              <a:gd name="connsiteX1-55" fmla="*/ 2734487 w 3847271"/>
              <a:gd name="connsiteY1-56" fmla="*/ 969868 h 4660752"/>
              <a:gd name="connsiteX2-57" fmla="*/ 2734487 w 3847271"/>
              <a:gd name="connsiteY2-58" fmla="*/ 0 h 4660752"/>
              <a:gd name="connsiteX3-59" fmla="*/ 3744766 w 3847271"/>
              <a:gd name="connsiteY3-60" fmla="*/ 0 h 4660752"/>
              <a:gd name="connsiteX4-61" fmla="*/ 2997159 w 3847271"/>
              <a:gd name="connsiteY4-62" fmla="*/ 747607 h 4660752"/>
              <a:gd name="connsiteX5-63" fmla="*/ 3847271 w 3847271"/>
              <a:gd name="connsiteY5-64" fmla="*/ 1597719 h 4660752"/>
              <a:gd name="connsiteX6-65" fmla="*/ 2933899 w 3847271"/>
              <a:gd name="connsiteY6-66" fmla="*/ 3135956 h 4660752"/>
              <a:gd name="connsiteX7-67" fmla="*/ 3690884 w 3847271"/>
              <a:gd name="connsiteY7-68" fmla="*/ 2378971 h 4660752"/>
              <a:gd name="connsiteX8-69" fmla="*/ 3690884 w 3847271"/>
              <a:gd name="connsiteY8-70" fmla="*/ 4660752 h 4660752"/>
              <a:gd name="connsiteX9-71" fmla="*/ 0 w 3847271"/>
              <a:gd name="connsiteY9-72" fmla="*/ 4660752 h 4660752"/>
              <a:gd name="connsiteX10-73" fmla="*/ 0 w 3847271"/>
              <a:gd name="connsiteY10-74" fmla="*/ 969868 h 4660752"/>
              <a:gd name="connsiteX0-75" fmla="*/ 0 w 3847271"/>
              <a:gd name="connsiteY0-76" fmla="*/ 969868 h 4660752"/>
              <a:gd name="connsiteX1-77" fmla="*/ 2734487 w 3847271"/>
              <a:gd name="connsiteY1-78" fmla="*/ 969868 h 4660752"/>
              <a:gd name="connsiteX2-79" fmla="*/ 2734487 w 3847271"/>
              <a:gd name="connsiteY2-80" fmla="*/ 0 h 4660752"/>
              <a:gd name="connsiteX3-81" fmla="*/ 3744766 w 3847271"/>
              <a:gd name="connsiteY3-82" fmla="*/ 0 h 4660752"/>
              <a:gd name="connsiteX4-83" fmla="*/ 2997159 w 3847271"/>
              <a:gd name="connsiteY4-84" fmla="*/ 747607 h 4660752"/>
              <a:gd name="connsiteX5-85" fmla="*/ 3847271 w 3847271"/>
              <a:gd name="connsiteY5-86" fmla="*/ 1597719 h 4660752"/>
              <a:gd name="connsiteX6-87" fmla="*/ 3690884 w 3847271"/>
              <a:gd name="connsiteY6-88" fmla="*/ 2378971 h 4660752"/>
              <a:gd name="connsiteX7-89" fmla="*/ 3690884 w 3847271"/>
              <a:gd name="connsiteY7-90" fmla="*/ 4660752 h 4660752"/>
              <a:gd name="connsiteX8-91" fmla="*/ 0 w 3847271"/>
              <a:gd name="connsiteY8-92" fmla="*/ 4660752 h 4660752"/>
              <a:gd name="connsiteX9-93" fmla="*/ 0 w 3847271"/>
              <a:gd name="connsiteY9-94" fmla="*/ 969868 h 4660752"/>
              <a:gd name="connsiteX0-95" fmla="*/ 0 w 3847271"/>
              <a:gd name="connsiteY0-96" fmla="*/ 969868 h 4660752"/>
              <a:gd name="connsiteX1-97" fmla="*/ 2734487 w 3847271"/>
              <a:gd name="connsiteY1-98" fmla="*/ 969868 h 4660752"/>
              <a:gd name="connsiteX2-99" fmla="*/ 2734487 w 3847271"/>
              <a:gd name="connsiteY2-100" fmla="*/ 0 h 4660752"/>
              <a:gd name="connsiteX3-101" fmla="*/ 3744766 w 3847271"/>
              <a:gd name="connsiteY3-102" fmla="*/ 0 h 4660752"/>
              <a:gd name="connsiteX4-103" fmla="*/ 3847271 w 3847271"/>
              <a:gd name="connsiteY4-104" fmla="*/ 1597719 h 4660752"/>
              <a:gd name="connsiteX5-105" fmla="*/ 3690884 w 3847271"/>
              <a:gd name="connsiteY5-106" fmla="*/ 2378971 h 4660752"/>
              <a:gd name="connsiteX6-107" fmla="*/ 3690884 w 3847271"/>
              <a:gd name="connsiteY6-108" fmla="*/ 4660752 h 4660752"/>
              <a:gd name="connsiteX7-109" fmla="*/ 0 w 3847271"/>
              <a:gd name="connsiteY7-110" fmla="*/ 4660752 h 4660752"/>
              <a:gd name="connsiteX8-111" fmla="*/ 0 w 3847271"/>
              <a:gd name="connsiteY8-112" fmla="*/ 969868 h 4660752"/>
              <a:gd name="connsiteX0-113" fmla="*/ 3847271 w 3938711"/>
              <a:gd name="connsiteY0-114" fmla="*/ 1597719 h 4660752"/>
              <a:gd name="connsiteX1-115" fmla="*/ 3690884 w 3938711"/>
              <a:gd name="connsiteY1-116" fmla="*/ 2378971 h 4660752"/>
              <a:gd name="connsiteX2-117" fmla="*/ 3690884 w 3938711"/>
              <a:gd name="connsiteY2-118" fmla="*/ 4660752 h 4660752"/>
              <a:gd name="connsiteX3-119" fmla="*/ 0 w 3938711"/>
              <a:gd name="connsiteY3-120" fmla="*/ 4660752 h 4660752"/>
              <a:gd name="connsiteX4-121" fmla="*/ 0 w 3938711"/>
              <a:gd name="connsiteY4-122" fmla="*/ 969868 h 4660752"/>
              <a:gd name="connsiteX5-123" fmla="*/ 2734487 w 3938711"/>
              <a:gd name="connsiteY5-124" fmla="*/ 969868 h 4660752"/>
              <a:gd name="connsiteX6-125" fmla="*/ 2734487 w 3938711"/>
              <a:gd name="connsiteY6-126" fmla="*/ 0 h 4660752"/>
              <a:gd name="connsiteX7-127" fmla="*/ 3744766 w 3938711"/>
              <a:gd name="connsiteY7-128" fmla="*/ 0 h 4660752"/>
              <a:gd name="connsiteX8-129" fmla="*/ 3938711 w 3938711"/>
              <a:gd name="connsiteY8-130" fmla="*/ 1689159 h 4660752"/>
              <a:gd name="connsiteX0-131" fmla="*/ 3847271 w 3847271"/>
              <a:gd name="connsiteY0-132" fmla="*/ 1597719 h 4660752"/>
              <a:gd name="connsiteX1-133" fmla="*/ 3690884 w 3847271"/>
              <a:gd name="connsiteY1-134" fmla="*/ 2378971 h 4660752"/>
              <a:gd name="connsiteX2-135" fmla="*/ 3690884 w 3847271"/>
              <a:gd name="connsiteY2-136" fmla="*/ 4660752 h 4660752"/>
              <a:gd name="connsiteX3-137" fmla="*/ 0 w 3847271"/>
              <a:gd name="connsiteY3-138" fmla="*/ 4660752 h 4660752"/>
              <a:gd name="connsiteX4-139" fmla="*/ 0 w 3847271"/>
              <a:gd name="connsiteY4-140" fmla="*/ 969868 h 4660752"/>
              <a:gd name="connsiteX5-141" fmla="*/ 2734487 w 3847271"/>
              <a:gd name="connsiteY5-142" fmla="*/ 969868 h 4660752"/>
              <a:gd name="connsiteX6-143" fmla="*/ 2734487 w 3847271"/>
              <a:gd name="connsiteY6-144" fmla="*/ 0 h 4660752"/>
              <a:gd name="connsiteX7-145" fmla="*/ 3744766 w 3847271"/>
              <a:gd name="connsiteY7-146" fmla="*/ 0 h 4660752"/>
              <a:gd name="connsiteX0-147" fmla="*/ 3690884 w 3744766"/>
              <a:gd name="connsiteY0-148" fmla="*/ 2378971 h 4660752"/>
              <a:gd name="connsiteX1-149" fmla="*/ 3690884 w 3744766"/>
              <a:gd name="connsiteY1-150" fmla="*/ 4660752 h 4660752"/>
              <a:gd name="connsiteX2-151" fmla="*/ 0 w 3744766"/>
              <a:gd name="connsiteY2-152" fmla="*/ 4660752 h 4660752"/>
              <a:gd name="connsiteX3-153" fmla="*/ 0 w 3744766"/>
              <a:gd name="connsiteY3-154" fmla="*/ 969868 h 4660752"/>
              <a:gd name="connsiteX4-155" fmla="*/ 2734487 w 3744766"/>
              <a:gd name="connsiteY4-156" fmla="*/ 969868 h 4660752"/>
              <a:gd name="connsiteX5-157" fmla="*/ 2734487 w 3744766"/>
              <a:gd name="connsiteY5-158" fmla="*/ 0 h 4660752"/>
              <a:gd name="connsiteX6-159" fmla="*/ 3744766 w 3744766"/>
              <a:gd name="connsiteY6-160" fmla="*/ 0 h 4660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744766" h="4660752">
                <a:moveTo>
                  <a:pt x="3690884" y="2378971"/>
                </a:moveTo>
                <a:lnTo>
                  <a:pt x="3690884" y="4660752"/>
                </a:lnTo>
                <a:lnTo>
                  <a:pt x="0" y="4660752"/>
                </a:lnTo>
                <a:lnTo>
                  <a:pt x="0" y="969868"/>
                </a:lnTo>
                <a:lnTo>
                  <a:pt x="2734487" y="969868"/>
                </a:lnTo>
                <a:lnTo>
                  <a:pt x="2734487" y="0"/>
                </a:lnTo>
                <a:lnTo>
                  <a:pt x="3744766" y="0"/>
                </a:lnTo>
              </a:path>
            </a:pathLst>
          </a:custGeom>
          <a:noFill/>
          <a:ln w="28575">
            <a:solidFill>
              <a:srgbClr val="3A83C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6" name="文本框 7"/>
          <p:cNvSpPr txBox="1"/>
          <p:nvPr/>
        </p:nvSpPr>
        <p:spPr>
          <a:xfrm>
            <a:off x="4877196" y="2895600"/>
            <a:ext cx="3734533" cy="1423467"/>
          </a:xfrm>
          <a:prstGeom prst="rect">
            <a:avLst/>
          </a:prstGeom>
          <a:noFill/>
        </p:spPr>
        <p:txBody>
          <a:bodyPr wrap="square" lIns="68580" tIns="34290" rIns="68580" bIns="34290" rtlCol="0">
            <a:spAutoFit/>
            <a:scene3d>
              <a:camera prst="orthographicFront"/>
              <a:lightRig rig="threePt" dir="t"/>
            </a:scene3d>
            <a:sp3d contourW="12700"/>
          </a:bodyPr>
          <a:lstStyle/>
          <a:p>
            <a:pPr lvl="0" algn="ctr">
              <a:defRPr/>
            </a:pPr>
            <a:r>
              <a:rPr lang="en-US" altLang="zh-CN" sz="4400" dirty="0">
                <a:solidFill>
                  <a:srgbClr val="0070C0"/>
                </a:solidFill>
              </a:rPr>
              <a:t>Experimental Analysis</a:t>
            </a:r>
          </a:p>
        </p:txBody>
      </p:sp>
      <p:sp>
        <p:nvSpPr>
          <p:cNvPr id="17" name="文本框 10"/>
          <p:cNvSpPr txBox="1"/>
          <p:nvPr/>
        </p:nvSpPr>
        <p:spPr>
          <a:xfrm>
            <a:off x="1860034" y="2643423"/>
            <a:ext cx="3241357" cy="1546577"/>
          </a:xfrm>
          <a:prstGeom prst="rect">
            <a:avLst/>
          </a:prstGeom>
          <a:noFill/>
        </p:spPr>
        <p:txBody>
          <a:bodyPr wrap="square" lIns="68580" tIns="34290" rIns="68580" bIns="34290" rtlCol="0">
            <a:spAutoFit/>
            <a:scene3d>
              <a:camera prst="orthographicFront"/>
              <a:lightRig rig="threePt" dir="t"/>
            </a:scene3d>
            <a:sp3d contourW="12700"/>
          </a:bodyPr>
          <a:lstStyle/>
          <a:p>
            <a:r>
              <a:rPr lang="en-US" altLang="zh-CN" sz="9600" dirty="0">
                <a:solidFill>
                  <a:srgbClr val="3A83C0"/>
                </a:solidFill>
                <a:latin typeface="Agency FB" panose="020B0503020202020204" pitchFamily="34" charset="0"/>
              </a:rPr>
              <a:t>PART </a:t>
            </a:r>
            <a:r>
              <a:rPr lang="en-US" altLang="zh-CN" sz="9600" b="1" dirty="0" smtClean="0">
                <a:solidFill>
                  <a:srgbClr val="3A83C0"/>
                </a:solidFill>
                <a:latin typeface="Agency FB" panose="020B0503020202020204" pitchFamily="34" charset="0"/>
              </a:rPr>
              <a:t>4</a:t>
            </a:r>
            <a:endParaRPr lang="en-US" altLang="zh-CN" sz="9600" b="1" dirty="0">
              <a:solidFill>
                <a:srgbClr val="3A83C0"/>
              </a:solidFill>
              <a:latin typeface="Agency FB" panose="020B0503020202020204" pitchFamily="34" charset="0"/>
            </a:endParaRPr>
          </a:p>
        </p:txBody>
      </p:sp>
    </p:spTree>
    <p:extLst>
      <p:ext uri="{BB962C8B-B14F-4D97-AF65-F5344CB8AC3E}">
        <p14:creationId xmlns:p14="http://schemas.microsoft.com/office/powerpoint/2010/main" val="80494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6F15528-21DE-4FAA-801E-634DDDAF4B2B}" type="slidenum">
              <a:rPr lang="en-US" smtClean="0"/>
              <a:pPr/>
              <a:t>2</a:t>
            </a:fld>
            <a:endParaRPr lang="en-US"/>
          </a:p>
        </p:txBody>
      </p:sp>
      <p:pic>
        <p:nvPicPr>
          <p:cNvPr id="5" name="图片占位符 29"/>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l="31631" r="31631"/>
          <a:stretch>
            <a:fillRect/>
          </a:stretch>
        </p:blipFill>
        <p:spPr>
          <a:xfrm>
            <a:off x="521494" y="647700"/>
            <a:ext cx="3036094" cy="5505451"/>
          </a:xfrm>
          <a:prstGeom prst="rect">
            <a:avLst/>
          </a:prstGeom>
        </p:spPr>
      </p:pic>
      <p:sp>
        <p:nvSpPr>
          <p:cNvPr id="6" name="矩形 5"/>
          <p:cNvSpPr/>
          <p:nvPr/>
        </p:nvSpPr>
        <p:spPr>
          <a:xfrm>
            <a:off x="1228242" y="1676400"/>
            <a:ext cx="7394264" cy="4191000"/>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 name="文本框 6"/>
          <p:cNvSpPr txBox="1"/>
          <p:nvPr/>
        </p:nvSpPr>
        <p:spPr>
          <a:xfrm>
            <a:off x="4925375" y="838200"/>
            <a:ext cx="3662927" cy="623248"/>
          </a:xfrm>
          <a:prstGeom prst="rect">
            <a:avLst/>
          </a:prstGeom>
          <a:noFill/>
        </p:spPr>
        <p:txBody>
          <a:bodyPr wrap="square" lIns="68580" tIns="34290" rIns="68580" bIns="34290" rtlCol="0">
            <a:spAutoFit/>
            <a:scene3d>
              <a:camera prst="orthographicFront"/>
              <a:lightRig rig="threePt" dir="t">
                <a:rot lat="0" lon="0" rev="0"/>
              </a:lightRig>
            </a:scene3d>
            <a:sp3d contourW="12700"/>
          </a:bodyPr>
          <a:lstStyle/>
          <a:p>
            <a:pPr algn="dist"/>
            <a:r>
              <a:rPr lang="en-US" altLang="zh-CN" sz="3600" dirty="0">
                <a:solidFill>
                  <a:srgbClr val="0070C0"/>
                </a:solidFill>
                <a:latin typeface="Futura Bk BT" pitchFamily="34" charset="0"/>
              </a:rPr>
              <a:t>CONTENTS</a:t>
            </a:r>
          </a:p>
        </p:txBody>
      </p:sp>
      <p:grpSp>
        <p:nvGrpSpPr>
          <p:cNvPr id="23" name="组合 22"/>
          <p:cNvGrpSpPr/>
          <p:nvPr/>
        </p:nvGrpSpPr>
        <p:grpSpPr>
          <a:xfrm>
            <a:off x="3886200" y="2006025"/>
            <a:ext cx="3820325" cy="584775"/>
            <a:chOff x="3886200" y="2006025"/>
            <a:chExt cx="3820325" cy="584775"/>
          </a:xfrm>
        </p:grpSpPr>
        <p:sp>
          <p:nvSpPr>
            <p:cNvPr id="8" name="矩形 7"/>
            <p:cNvSpPr/>
            <p:nvPr/>
          </p:nvSpPr>
          <p:spPr>
            <a:xfrm>
              <a:off x="5004004" y="2006025"/>
              <a:ext cx="2702521" cy="523220"/>
            </a:xfrm>
            <a:prstGeom prst="rect">
              <a:avLst/>
            </a:prstGeom>
          </p:spPr>
          <p:txBody>
            <a:bodyPr wrap="square">
              <a:spAutoFit/>
            </a:bodyPr>
            <a:lstStyle/>
            <a:p>
              <a:r>
                <a:rPr lang="en-US" altLang="zh-CN" sz="2800" b="1" dirty="0">
                  <a:solidFill>
                    <a:srgbClr val="0070C0"/>
                  </a:solidFill>
                </a:rPr>
                <a:t>Motivation</a:t>
              </a:r>
            </a:p>
          </p:txBody>
        </p:sp>
        <p:sp>
          <p:nvSpPr>
            <p:cNvPr id="10" name="文本框 9"/>
            <p:cNvSpPr txBox="1"/>
            <p:nvPr/>
          </p:nvSpPr>
          <p:spPr>
            <a:xfrm>
              <a:off x="3886200" y="2006025"/>
              <a:ext cx="1171092" cy="584775"/>
            </a:xfrm>
            <a:prstGeom prst="rect">
              <a:avLst/>
            </a:prstGeom>
            <a:noFill/>
          </p:spPr>
          <p:txBody>
            <a:bodyPr wrap="square" rtlCol="0">
              <a:spAutoFit/>
            </a:bodyPr>
            <a:lstStyle/>
            <a:p>
              <a:r>
                <a:rPr lang="en-US" altLang="zh-CN" sz="3200" b="1" dirty="0" smtClean="0">
                  <a:solidFill>
                    <a:srgbClr val="0070C0"/>
                  </a:solidFill>
                </a:rPr>
                <a:t>01</a:t>
              </a:r>
              <a:endParaRPr lang="zh-CN" altLang="en-US" sz="3200" b="1" dirty="0">
                <a:solidFill>
                  <a:srgbClr val="0070C0"/>
                </a:solidFill>
              </a:endParaRPr>
            </a:p>
          </p:txBody>
        </p:sp>
      </p:grpSp>
      <p:grpSp>
        <p:nvGrpSpPr>
          <p:cNvPr id="26" name="组合 25"/>
          <p:cNvGrpSpPr/>
          <p:nvPr/>
        </p:nvGrpSpPr>
        <p:grpSpPr>
          <a:xfrm>
            <a:off x="3886200" y="4158504"/>
            <a:ext cx="5819292" cy="585979"/>
            <a:chOff x="3886200" y="4158504"/>
            <a:chExt cx="5819292" cy="585979"/>
          </a:xfrm>
        </p:grpSpPr>
        <p:sp>
          <p:nvSpPr>
            <p:cNvPr id="9" name="矩形 8"/>
            <p:cNvSpPr/>
            <p:nvPr/>
          </p:nvSpPr>
          <p:spPr>
            <a:xfrm>
              <a:off x="5004004" y="4158504"/>
              <a:ext cx="4701488" cy="523220"/>
            </a:xfrm>
            <a:prstGeom prst="rect">
              <a:avLst/>
            </a:prstGeom>
          </p:spPr>
          <p:txBody>
            <a:bodyPr wrap="square">
              <a:spAutoFit/>
            </a:bodyPr>
            <a:lstStyle/>
            <a:p>
              <a:pPr lvl="0">
                <a:defRPr/>
              </a:pPr>
              <a:r>
                <a:rPr lang="en-US" altLang="zh-CN" sz="2800" b="1" dirty="0" smtClean="0">
                  <a:solidFill>
                    <a:srgbClr val="0070C0"/>
                  </a:solidFill>
                </a:rPr>
                <a:t>Experimental Analysis</a:t>
              </a:r>
              <a:endParaRPr lang="en-US" altLang="zh-CN" sz="2800" b="1" dirty="0">
                <a:solidFill>
                  <a:srgbClr val="0070C0"/>
                </a:solidFill>
              </a:endParaRPr>
            </a:p>
          </p:txBody>
        </p:sp>
        <p:sp>
          <p:nvSpPr>
            <p:cNvPr id="13" name="文本框 12"/>
            <p:cNvSpPr txBox="1"/>
            <p:nvPr/>
          </p:nvSpPr>
          <p:spPr>
            <a:xfrm>
              <a:off x="3886200" y="4159708"/>
              <a:ext cx="1171092" cy="584775"/>
            </a:xfrm>
            <a:prstGeom prst="rect">
              <a:avLst/>
            </a:prstGeom>
            <a:noFill/>
          </p:spPr>
          <p:txBody>
            <a:bodyPr wrap="square" rtlCol="0">
              <a:spAutoFit/>
            </a:bodyPr>
            <a:lstStyle/>
            <a:p>
              <a:r>
                <a:rPr lang="en-US" altLang="zh-CN" sz="3200" b="1" dirty="0" smtClean="0">
                  <a:solidFill>
                    <a:srgbClr val="0070C0"/>
                  </a:solidFill>
                </a:rPr>
                <a:t>04</a:t>
              </a:r>
              <a:endParaRPr lang="zh-CN" altLang="en-US" sz="3200" b="1" dirty="0">
                <a:solidFill>
                  <a:srgbClr val="0070C0"/>
                </a:solidFill>
              </a:endParaRPr>
            </a:p>
          </p:txBody>
        </p:sp>
      </p:grpSp>
      <p:grpSp>
        <p:nvGrpSpPr>
          <p:cNvPr id="24" name="组合 23"/>
          <p:cNvGrpSpPr/>
          <p:nvPr/>
        </p:nvGrpSpPr>
        <p:grpSpPr>
          <a:xfrm>
            <a:off x="3886200" y="2723117"/>
            <a:ext cx="3820325" cy="585176"/>
            <a:chOff x="3886200" y="2723117"/>
            <a:chExt cx="3820325" cy="585176"/>
          </a:xfrm>
        </p:grpSpPr>
        <p:sp>
          <p:nvSpPr>
            <p:cNvPr id="11" name="文本框 10"/>
            <p:cNvSpPr txBox="1"/>
            <p:nvPr/>
          </p:nvSpPr>
          <p:spPr>
            <a:xfrm>
              <a:off x="3886200" y="2723518"/>
              <a:ext cx="1171092" cy="584775"/>
            </a:xfrm>
            <a:prstGeom prst="rect">
              <a:avLst/>
            </a:prstGeom>
            <a:noFill/>
          </p:spPr>
          <p:txBody>
            <a:bodyPr wrap="square" rtlCol="0">
              <a:spAutoFit/>
            </a:bodyPr>
            <a:lstStyle/>
            <a:p>
              <a:r>
                <a:rPr lang="en-US" altLang="zh-CN" sz="3200" b="1" dirty="0" smtClean="0">
                  <a:solidFill>
                    <a:srgbClr val="0070C0"/>
                  </a:solidFill>
                </a:rPr>
                <a:t>02</a:t>
              </a:r>
              <a:endParaRPr lang="zh-CN" altLang="en-US" sz="3200" b="1" dirty="0">
                <a:solidFill>
                  <a:srgbClr val="0070C0"/>
                </a:solidFill>
              </a:endParaRPr>
            </a:p>
          </p:txBody>
        </p:sp>
        <p:sp>
          <p:nvSpPr>
            <p:cNvPr id="15" name="矩形 14"/>
            <p:cNvSpPr/>
            <p:nvPr/>
          </p:nvSpPr>
          <p:spPr>
            <a:xfrm>
              <a:off x="5004004" y="2723117"/>
              <a:ext cx="2702521" cy="523220"/>
            </a:xfrm>
            <a:prstGeom prst="rect">
              <a:avLst/>
            </a:prstGeom>
          </p:spPr>
          <p:txBody>
            <a:bodyPr wrap="square">
              <a:spAutoFit/>
            </a:bodyPr>
            <a:lstStyle/>
            <a:p>
              <a:pPr lvl="0"/>
              <a:r>
                <a:rPr lang="en-US" altLang="zh-CN" sz="2800" b="1" dirty="0">
                  <a:solidFill>
                    <a:srgbClr val="0070C0"/>
                  </a:solidFill>
                </a:rPr>
                <a:t>Observation</a:t>
              </a:r>
            </a:p>
          </p:txBody>
        </p:sp>
      </p:grpSp>
      <p:grpSp>
        <p:nvGrpSpPr>
          <p:cNvPr id="25" name="组合 24"/>
          <p:cNvGrpSpPr/>
          <p:nvPr/>
        </p:nvGrpSpPr>
        <p:grpSpPr>
          <a:xfrm>
            <a:off x="3886200" y="3440610"/>
            <a:ext cx="3820325" cy="585577"/>
            <a:chOff x="3886200" y="3440610"/>
            <a:chExt cx="3820325" cy="585577"/>
          </a:xfrm>
        </p:grpSpPr>
        <p:sp>
          <p:nvSpPr>
            <p:cNvPr id="12" name="文本框 11"/>
            <p:cNvSpPr txBox="1"/>
            <p:nvPr/>
          </p:nvSpPr>
          <p:spPr>
            <a:xfrm>
              <a:off x="3886200" y="3441412"/>
              <a:ext cx="1171092" cy="584775"/>
            </a:xfrm>
            <a:prstGeom prst="rect">
              <a:avLst/>
            </a:prstGeom>
            <a:noFill/>
          </p:spPr>
          <p:txBody>
            <a:bodyPr wrap="square" rtlCol="0">
              <a:spAutoFit/>
            </a:bodyPr>
            <a:lstStyle/>
            <a:p>
              <a:r>
                <a:rPr lang="en-US" altLang="zh-CN" sz="3200" b="1" dirty="0" smtClean="0">
                  <a:solidFill>
                    <a:srgbClr val="0070C0"/>
                  </a:solidFill>
                </a:rPr>
                <a:t>03</a:t>
              </a:r>
              <a:endParaRPr lang="zh-CN" altLang="en-US" sz="3200" b="1" dirty="0">
                <a:solidFill>
                  <a:srgbClr val="0070C0"/>
                </a:solidFill>
              </a:endParaRPr>
            </a:p>
          </p:txBody>
        </p:sp>
        <p:sp>
          <p:nvSpPr>
            <p:cNvPr id="16" name="矩形 15"/>
            <p:cNvSpPr/>
            <p:nvPr/>
          </p:nvSpPr>
          <p:spPr>
            <a:xfrm>
              <a:off x="5004004" y="3440610"/>
              <a:ext cx="2702521" cy="523220"/>
            </a:xfrm>
            <a:prstGeom prst="rect">
              <a:avLst/>
            </a:prstGeom>
          </p:spPr>
          <p:txBody>
            <a:bodyPr wrap="square">
              <a:spAutoFit/>
            </a:bodyPr>
            <a:lstStyle/>
            <a:p>
              <a:pPr lvl="0"/>
              <a:r>
                <a:rPr lang="en-US" altLang="zh-CN" sz="2800" b="1" dirty="0" smtClean="0">
                  <a:solidFill>
                    <a:srgbClr val="0070C0"/>
                  </a:solidFill>
                </a:rPr>
                <a:t>Method</a:t>
              </a:r>
              <a:endParaRPr lang="en-US" altLang="zh-CN" sz="2800" b="1" dirty="0">
                <a:solidFill>
                  <a:srgbClr val="0070C0"/>
                </a:solidFill>
              </a:endParaRPr>
            </a:p>
          </p:txBody>
        </p:sp>
      </p:grpSp>
      <p:grpSp>
        <p:nvGrpSpPr>
          <p:cNvPr id="27" name="组合 26"/>
          <p:cNvGrpSpPr/>
          <p:nvPr/>
        </p:nvGrpSpPr>
        <p:grpSpPr>
          <a:xfrm>
            <a:off x="3886200" y="4876800"/>
            <a:ext cx="3820325" cy="584775"/>
            <a:chOff x="3886200" y="4876800"/>
            <a:chExt cx="3820325" cy="584775"/>
          </a:xfrm>
        </p:grpSpPr>
        <p:sp>
          <p:nvSpPr>
            <p:cNvPr id="14" name="文本框 13"/>
            <p:cNvSpPr txBox="1"/>
            <p:nvPr/>
          </p:nvSpPr>
          <p:spPr>
            <a:xfrm>
              <a:off x="3886200" y="4876800"/>
              <a:ext cx="1171092" cy="584775"/>
            </a:xfrm>
            <a:prstGeom prst="rect">
              <a:avLst/>
            </a:prstGeom>
            <a:noFill/>
          </p:spPr>
          <p:txBody>
            <a:bodyPr wrap="square" rtlCol="0">
              <a:spAutoFit/>
            </a:bodyPr>
            <a:lstStyle/>
            <a:p>
              <a:r>
                <a:rPr lang="en-US" altLang="zh-CN" sz="3200" b="1" dirty="0" smtClean="0">
                  <a:solidFill>
                    <a:srgbClr val="0070C0"/>
                  </a:solidFill>
                </a:rPr>
                <a:t>05</a:t>
              </a:r>
              <a:endParaRPr lang="zh-CN" altLang="en-US" sz="3200" b="1" dirty="0">
                <a:solidFill>
                  <a:srgbClr val="0070C0"/>
                </a:solidFill>
              </a:endParaRPr>
            </a:p>
          </p:txBody>
        </p:sp>
        <p:sp>
          <p:nvSpPr>
            <p:cNvPr id="17" name="矩形 16"/>
            <p:cNvSpPr/>
            <p:nvPr/>
          </p:nvSpPr>
          <p:spPr>
            <a:xfrm>
              <a:off x="5004004" y="4876800"/>
              <a:ext cx="2702521" cy="523220"/>
            </a:xfrm>
            <a:prstGeom prst="rect">
              <a:avLst/>
            </a:prstGeom>
          </p:spPr>
          <p:txBody>
            <a:bodyPr wrap="square">
              <a:spAutoFit/>
            </a:bodyPr>
            <a:lstStyle/>
            <a:p>
              <a:pPr lvl="0"/>
              <a:r>
                <a:rPr lang="en-US" altLang="zh-CN" sz="2800" b="1" dirty="0" smtClean="0">
                  <a:solidFill>
                    <a:srgbClr val="0070C0"/>
                  </a:solidFill>
                </a:rPr>
                <a:t>Conclusion</a:t>
              </a:r>
              <a:endParaRPr lang="en-US" altLang="zh-CN" sz="2800" b="1" dirty="0">
                <a:solidFill>
                  <a:srgbClr val="0070C0"/>
                </a:solidFill>
              </a:endParaRPr>
            </a:p>
          </p:txBody>
        </p:sp>
      </p:grpSp>
    </p:spTree>
    <p:extLst>
      <p:ext uri="{BB962C8B-B14F-4D97-AF65-F5344CB8AC3E}">
        <p14:creationId xmlns:p14="http://schemas.microsoft.com/office/powerpoint/2010/main" val="2980046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1000"/>
                            </p:stCondLst>
                            <p:childTnLst>
                              <p:par>
                                <p:cTn id="15" presetID="12" presetClass="entr" presetSubtype="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p:tgtEl>
                                          <p:spTgt spid="7"/>
                                        </p:tgtEl>
                                        <p:attrNameLst>
                                          <p:attrName>ppt_x</p:attrName>
                                        </p:attrNameLst>
                                      </p:cBhvr>
                                      <p:tavLst>
                                        <p:tav tm="0">
                                          <p:val>
                                            <p:strVal val="#ppt_x+#ppt_w*1.125000"/>
                                          </p:val>
                                        </p:tav>
                                        <p:tav tm="100000">
                                          <p:val>
                                            <p:strVal val="#ppt_x"/>
                                          </p:val>
                                        </p:tav>
                                      </p:tavLst>
                                    </p:anim>
                                    <p:animEffect transition="in" filter="wipe(lef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anim calcmode="lin" valueType="num">
                                      <p:cBhvr>
                                        <p:cTn id="24" dur="500" fill="hold"/>
                                        <p:tgtEl>
                                          <p:spTgt spid="23"/>
                                        </p:tgtEl>
                                        <p:attrNameLst>
                                          <p:attrName>ppt_x</p:attrName>
                                        </p:attrNameLst>
                                      </p:cBhvr>
                                      <p:tavLst>
                                        <p:tav tm="0">
                                          <p:val>
                                            <p:strVal val="#ppt_x"/>
                                          </p:val>
                                        </p:tav>
                                        <p:tav tm="100000">
                                          <p:val>
                                            <p:strVal val="#ppt_x"/>
                                          </p:val>
                                        </p:tav>
                                      </p:tavLst>
                                    </p:anim>
                                    <p:anim calcmode="lin" valueType="num">
                                      <p:cBhvr>
                                        <p:cTn id="25" dur="500" fill="hold"/>
                                        <p:tgtEl>
                                          <p:spTgt spid="23"/>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anim calcmode="lin" valueType="num">
                                      <p:cBhvr>
                                        <p:cTn id="29" dur="500" fill="hold"/>
                                        <p:tgtEl>
                                          <p:spTgt spid="26"/>
                                        </p:tgtEl>
                                        <p:attrNameLst>
                                          <p:attrName>ppt_x</p:attrName>
                                        </p:attrNameLst>
                                      </p:cBhvr>
                                      <p:tavLst>
                                        <p:tav tm="0">
                                          <p:val>
                                            <p:strVal val="#ppt_x"/>
                                          </p:val>
                                        </p:tav>
                                        <p:tav tm="100000">
                                          <p:val>
                                            <p:strVal val="#ppt_x"/>
                                          </p:val>
                                        </p:tav>
                                      </p:tavLst>
                                    </p:anim>
                                    <p:anim calcmode="lin" valueType="num">
                                      <p:cBhvr>
                                        <p:cTn id="30" dur="500" fill="hold"/>
                                        <p:tgtEl>
                                          <p:spTgt spid="26"/>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anim calcmode="lin" valueType="num">
                                      <p:cBhvr>
                                        <p:cTn id="34" dur="500" fill="hold"/>
                                        <p:tgtEl>
                                          <p:spTgt spid="24"/>
                                        </p:tgtEl>
                                        <p:attrNameLst>
                                          <p:attrName>ppt_x</p:attrName>
                                        </p:attrNameLst>
                                      </p:cBhvr>
                                      <p:tavLst>
                                        <p:tav tm="0">
                                          <p:val>
                                            <p:strVal val="#ppt_x"/>
                                          </p:val>
                                        </p:tav>
                                        <p:tav tm="100000">
                                          <p:val>
                                            <p:strVal val="#ppt_x"/>
                                          </p:val>
                                        </p:tav>
                                      </p:tavLst>
                                    </p:anim>
                                    <p:anim calcmode="lin" valueType="num">
                                      <p:cBhvr>
                                        <p:cTn id="35" dur="500" fill="hold"/>
                                        <p:tgtEl>
                                          <p:spTgt spid="24"/>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anim calcmode="lin" valueType="num">
                                      <p:cBhvr>
                                        <p:cTn id="39" dur="500" fill="hold"/>
                                        <p:tgtEl>
                                          <p:spTgt spid="25"/>
                                        </p:tgtEl>
                                        <p:attrNameLst>
                                          <p:attrName>ppt_x</p:attrName>
                                        </p:attrNameLst>
                                      </p:cBhvr>
                                      <p:tavLst>
                                        <p:tav tm="0">
                                          <p:val>
                                            <p:strVal val="#ppt_x"/>
                                          </p:val>
                                        </p:tav>
                                        <p:tav tm="100000">
                                          <p:val>
                                            <p:strVal val="#ppt_x"/>
                                          </p:val>
                                        </p:tav>
                                      </p:tavLst>
                                    </p:anim>
                                    <p:anim calcmode="lin" valueType="num">
                                      <p:cBhvr>
                                        <p:cTn id="40" dur="500" fill="hold"/>
                                        <p:tgtEl>
                                          <p:spTgt spid="25"/>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anim calcmode="lin" valueType="num">
                                      <p:cBhvr>
                                        <p:cTn id="44" dur="500" fill="hold"/>
                                        <p:tgtEl>
                                          <p:spTgt spid="27"/>
                                        </p:tgtEl>
                                        <p:attrNameLst>
                                          <p:attrName>ppt_x</p:attrName>
                                        </p:attrNameLst>
                                      </p:cBhvr>
                                      <p:tavLst>
                                        <p:tav tm="0">
                                          <p:val>
                                            <p:strVal val="#ppt_x"/>
                                          </p:val>
                                        </p:tav>
                                        <p:tav tm="100000">
                                          <p:val>
                                            <p:strVal val="#ppt_x"/>
                                          </p:val>
                                        </p:tav>
                                      </p:tavLst>
                                    </p:anim>
                                    <p:anim calcmode="lin" valueType="num">
                                      <p:cBhvr>
                                        <p:cTn id="45" dur="5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9510" y="228600"/>
            <a:ext cx="1491690" cy="584775"/>
          </a:xfrm>
          <a:prstGeom prst="rect">
            <a:avLst/>
          </a:prstGeom>
        </p:spPr>
        <p:txBody>
          <a:bodyPr wrap="none">
            <a:spAutoFit/>
          </a:bodyPr>
          <a:lstStyle/>
          <a:p>
            <a:pPr algn="just">
              <a:spcAft>
                <a:spcPts val="0"/>
              </a:spcAft>
            </a:pPr>
            <a:r>
              <a:rPr lang="en-US" altLang="zh-CN" sz="3200" b="1" kern="100" dirty="0">
                <a:solidFill>
                  <a:srgbClr val="0070C0"/>
                </a:solidFill>
                <a:latin typeface="Calibri" panose="020F0502020204030204" pitchFamily="34" charset="0"/>
                <a:cs typeface="Times New Roman" panose="02020603050405020304" pitchFamily="18" charset="0"/>
              </a:rPr>
              <a:t>Dataset</a:t>
            </a:r>
            <a:endParaRPr lang="zh-CN" altLang="zh-CN" sz="3200" b="1" kern="100" dirty="0">
              <a:solidFill>
                <a:srgbClr val="0070C0"/>
              </a:solidFill>
              <a:latin typeface="Calibri" panose="020F0502020204030204" pitchFamily="34" charset="0"/>
              <a:cs typeface="Times New Roman" panose="02020603050405020304" pitchFamily="18" charset="0"/>
            </a:endParaRPr>
          </a:p>
        </p:txBody>
      </p:sp>
      <p:sp>
        <p:nvSpPr>
          <p:cNvPr id="3" name="矩形 2"/>
          <p:cNvSpPr/>
          <p:nvPr/>
        </p:nvSpPr>
        <p:spPr>
          <a:xfrm>
            <a:off x="609600" y="949320"/>
            <a:ext cx="7924800" cy="812530"/>
          </a:xfrm>
          <a:prstGeom prst="rect">
            <a:avLst/>
          </a:prstGeom>
        </p:spPr>
        <p:txBody>
          <a:bodyPr wrap="square">
            <a:spAutoFit/>
          </a:bodyPr>
          <a:lstStyle/>
          <a:p>
            <a:pPr marL="285750" indent="-285750" algn="just">
              <a:lnSpc>
                <a:spcPct val="130000"/>
              </a:lnSpc>
              <a:spcAft>
                <a:spcPts val="0"/>
              </a:spcAft>
              <a:buFont typeface="Wingdings" panose="05000000000000000000" pitchFamily="2" charset="2"/>
              <a:buChar char="Ø"/>
            </a:pPr>
            <a:r>
              <a:rPr lang="en-US" altLang="zh-CN" kern="100" dirty="0">
                <a:latin typeface="Calibri" panose="020F0502020204030204" pitchFamily="34" charset="0"/>
                <a:cs typeface="Times New Roman" panose="02020603050405020304" pitchFamily="18" charset="0"/>
              </a:rPr>
              <a:t>Million Query Track 2007: It is called MQ2007 for short. The data set is a </a:t>
            </a:r>
            <a:r>
              <a:rPr lang="en-US" altLang="zh-CN" kern="100" dirty="0" smtClean="0">
                <a:latin typeface="Calibri" panose="020F0502020204030204" pitchFamily="34" charset="0"/>
                <a:cs typeface="Times New Roman" panose="02020603050405020304" pitchFamily="18" charset="0"/>
              </a:rPr>
              <a:t>subset of </a:t>
            </a:r>
            <a:r>
              <a:rPr lang="en-US" altLang="zh-CN" kern="100" dirty="0">
                <a:latin typeface="Calibri" panose="020F0502020204030204" pitchFamily="34" charset="0"/>
                <a:cs typeface="Times New Roman" panose="02020603050405020304" pitchFamily="18" charset="0"/>
              </a:rPr>
              <a:t>the </a:t>
            </a:r>
            <a:r>
              <a:rPr lang="en-US" altLang="zh-CN" kern="100" dirty="0" smtClean="0">
                <a:latin typeface="Calibri" panose="020F0502020204030204" pitchFamily="34" charset="0"/>
                <a:cs typeface="Times New Roman" panose="02020603050405020304" pitchFamily="18" charset="0"/>
              </a:rPr>
              <a:t>LETOR4.0 </a:t>
            </a:r>
            <a:endParaRPr lang="zh-CN" altLang="zh-CN" kern="100" dirty="0">
              <a:latin typeface="Calibri" panose="020F0502020204030204" pitchFamily="34" charset="0"/>
              <a:cs typeface="Times New Roman" panose="02020603050405020304" pitchFamily="18" charset="0"/>
            </a:endParaRPr>
          </a:p>
        </p:txBody>
      </p:sp>
      <p:sp>
        <p:nvSpPr>
          <p:cNvPr id="4" name="矩形 3"/>
          <p:cNvSpPr/>
          <p:nvPr/>
        </p:nvSpPr>
        <p:spPr>
          <a:xfrm>
            <a:off x="609600" y="1959780"/>
            <a:ext cx="8107054" cy="812530"/>
          </a:xfrm>
          <a:prstGeom prst="rect">
            <a:avLst/>
          </a:prstGeom>
        </p:spPr>
        <p:txBody>
          <a:bodyPr wrap="square">
            <a:spAutoFit/>
          </a:bodyPr>
          <a:lstStyle/>
          <a:p>
            <a:pPr marL="285750" indent="-285750" algn="just">
              <a:lnSpc>
                <a:spcPct val="130000"/>
              </a:lnSpc>
              <a:spcAft>
                <a:spcPts val="0"/>
              </a:spcAft>
              <a:buFont typeface="Wingdings" panose="05000000000000000000" pitchFamily="2" charset="2"/>
              <a:buChar char="Ø"/>
            </a:pPr>
            <a:r>
              <a:rPr lang="en-US" altLang="zh-CN" kern="100" dirty="0">
                <a:latin typeface="Calibri" panose="020F0502020204030204" pitchFamily="34" charset="0"/>
                <a:cs typeface="Times New Roman" panose="02020603050405020304" pitchFamily="18" charset="0"/>
              </a:rPr>
              <a:t>robust04:The topics are collected from TREC Robust Track 2004.</a:t>
            </a:r>
            <a:endParaRPr lang="zh-CN" altLang="zh-CN" kern="100" dirty="0">
              <a:latin typeface="Calibri" panose="020F0502020204030204" pitchFamily="34" charset="0"/>
              <a:cs typeface="Times New Roman" panose="02020603050405020304" pitchFamily="18" charset="0"/>
            </a:endParaRPr>
          </a:p>
          <a:p>
            <a:pPr marL="285750" indent="-285750">
              <a:lnSpc>
                <a:spcPct val="130000"/>
              </a:lnSpc>
              <a:buFont typeface="Wingdings" panose="05000000000000000000" pitchFamily="2" charset="2"/>
              <a:buChar char="Ø"/>
            </a:pPr>
            <a:r>
              <a:rPr lang="en-US" altLang="zh-CN" dirty="0">
                <a:latin typeface="Calibri" panose="020F0502020204030204" pitchFamily="34" charset="0"/>
                <a:cs typeface="Times New Roman" panose="02020603050405020304" pitchFamily="18" charset="0"/>
              </a:rPr>
              <a:t>Here the Robust04-Title means that the title of the topic are used as query.</a:t>
            </a:r>
            <a:endParaRPr lang="zh-CN" altLang="en-US" dirty="0"/>
          </a:p>
        </p:txBody>
      </p:sp>
      <p:cxnSp>
        <p:nvCxnSpPr>
          <p:cNvPr id="19" name="直接连接符 18"/>
          <p:cNvCxnSpPr/>
          <p:nvPr/>
        </p:nvCxnSpPr>
        <p:spPr>
          <a:xfrm>
            <a:off x="381000" y="304800"/>
            <a:ext cx="0" cy="375498"/>
          </a:xfrm>
          <a:prstGeom prst="line">
            <a:avLst/>
          </a:prstGeom>
          <a:ln w="57150"/>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304800" y="3200400"/>
            <a:ext cx="8610600" cy="3326179"/>
            <a:chOff x="457200" y="3200400"/>
            <a:chExt cx="8610600" cy="3326179"/>
          </a:xfrm>
        </p:grpSpPr>
        <p:pic>
          <p:nvPicPr>
            <p:cNvPr id="5" name="图片 4"/>
            <p:cNvPicPr>
              <a:picLocks noChangeAspect="1"/>
            </p:cNvPicPr>
            <p:nvPr/>
          </p:nvPicPr>
          <p:blipFill>
            <a:blip r:embed="rId3"/>
            <a:stretch>
              <a:fillRect/>
            </a:stretch>
          </p:blipFill>
          <p:spPr>
            <a:xfrm>
              <a:off x="457200" y="4641376"/>
              <a:ext cx="8521131" cy="1885203"/>
            </a:xfrm>
            <a:prstGeom prst="rect">
              <a:avLst/>
            </a:prstGeom>
          </p:spPr>
        </p:pic>
        <p:sp>
          <p:nvSpPr>
            <p:cNvPr id="9" name="文本框 8"/>
            <p:cNvSpPr txBox="1"/>
            <p:nvPr/>
          </p:nvSpPr>
          <p:spPr>
            <a:xfrm>
              <a:off x="578893" y="3559623"/>
              <a:ext cx="8031707" cy="812530"/>
            </a:xfrm>
            <a:prstGeom prst="rect">
              <a:avLst/>
            </a:prstGeom>
            <a:noFill/>
          </p:spPr>
          <p:txBody>
            <a:bodyPr wrap="square" rtlCol="0">
              <a:spAutoFit/>
            </a:bodyPr>
            <a:lstStyle/>
            <a:p>
              <a:pPr>
                <a:lnSpc>
                  <a:spcPct val="130000"/>
                </a:lnSpc>
              </a:pPr>
              <a:r>
                <a:rPr lang="en-US" altLang="zh-CN" dirty="0" smtClean="0"/>
                <a:t>Table1.Statistics of collections used in this study .Here we tested our model DTMM on two data sets MQ2007 and robust04. </a:t>
              </a:r>
              <a:endParaRPr lang="zh-CN" altLang="en-US" dirty="0"/>
            </a:p>
          </p:txBody>
        </p:sp>
        <p:sp>
          <p:nvSpPr>
            <p:cNvPr id="10" name="矩形 9"/>
            <p:cNvSpPr/>
            <p:nvPr/>
          </p:nvSpPr>
          <p:spPr>
            <a:xfrm>
              <a:off x="470469" y="3200400"/>
              <a:ext cx="8597331" cy="32499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381895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wipe(left)">
                                      <p:cBhvr>
                                        <p:cTn id="13" dur="500"/>
                                        <p:tgtEl>
                                          <p:spTgt spid="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anim calcmode="lin" valueType="num">
                                      <p:cBhvr>
                                        <p:cTn id="19" dur="500" fill="hold"/>
                                        <p:tgtEl>
                                          <p:spTgt spid="3"/>
                                        </p:tgtEl>
                                        <p:attrNameLst>
                                          <p:attrName>ppt_x</p:attrName>
                                        </p:attrNameLst>
                                      </p:cBhvr>
                                      <p:tavLst>
                                        <p:tav tm="0">
                                          <p:val>
                                            <p:strVal val="#ppt_x"/>
                                          </p:val>
                                        </p:tav>
                                        <p:tav tm="100000">
                                          <p:val>
                                            <p:strVal val="#ppt_x"/>
                                          </p:val>
                                        </p:tav>
                                      </p:tavLst>
                                    </p:anim>
                                    <p:anim calcmode="lin" valueType="num">
                                      <p:cBhvr>
                                        <p:cTn id="20"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anim calcmode="lin" valueType="num">
                                      <p:cBhvr>
                                        <p:cTn id="26" dur="500" fill="hold"/>
                                        <p:tgtEl>
                                          <p:spTgt spid="4"/>
                                        </p:tgtEl>
                                        <p:attrNameLst>
                                          <p:attrName>ppt_x</p:attrName>
                                        </p:attrNameLst>
                                      </p:cBhvr>
                                      <p:tavLst>
                                        <p:tav tm="0">
                                          <p:val>
                                            <p:strVal val="#ppt_x"/>
                                          </p:val>
                                        </p:tav>
                                        <p:tav tm="100000">
                                          <p:val>
                                            <p:strVal val="#ppt_x"/>
                                          </p:val>
                                        </p:tav>
                                      </p:tavLst>
                                    </p:anim>
                                    <p:anim calcmode="lin" valueType="num">
                                      <p:cBhvr>
                                        <p:cTn id="27"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anim calcmode="lin" valueType="num">
                                      <p:cBhvr>
                                        <p:cTn id="33" dur="500" fill="hold"/>
                                        <p:tgtEl>
                                          <p:spTgt spid="11"/>
                                        </p:tgtEl>
                                        <p:attrNameLst>
                                          <p:attrName>ppt_x</p:attrName>
                                        </p:attrNameLst>
                                      </p:cBhvr>
                                      <p:tavLst>
                                        <p:tav tm="0">
                                          <p:val>
                                            <p:strVal val="#ppt_x"/>
                                          </p:val>
                                        </p:tav>
                                        <p:tav tm="100000">
                                          <p:val>
                                            <p:strVal val="#ppt_x"/>
                                          </p:val>
                                        </p:tav>
                                      </p:tavLst>
                                    </p:anim>
                                    <p:anim calcmode="lin" valueType="num">
                                      <p:cBhvr>
                                        <p:cTn id="34"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2694" y="228600"/>
            <a:ext cx="4177906" cy="584775"/>
          </a:xfrm>
          <a:prstGeom prst="rect">
            <a:avLst/>
          </a:prstGeom>
        </p:spPr>
        <p:txBody>
          <a:bodyPr wrap="square">
            <a:spAutoFit/>
          </a:bodyPr>
          <a:lstStyle/>
          <a:p>
            <a:pPr algn="just">
              <a:spcAft>
                <a:spcPts val="0"/>
              </a:spcAft>
            </a:pPr>
            <a:r>
              <a:rPr lang="en-US" altLang="zh-CN" sz="3200" b="1" kern="100" dirty="0">
                <a:solidFill>
                  <a:srgbClr val="0070C0"/>
                </a:solidFill>
                <a:latin typeface="Calibri" panose="020F0502020204030204" pitchFamily="34" charset="0"/>
                <a:cs typeface="Times New Roman" panose="02020603050405020304" pitchFamily="18" charset="0"/>
              </a:rPr>
              <a:t>Performance Metrics</a:t>
            </a:r>
            <a:endParaRPr lang="zh-CN" altLang="zh-CN" sz="3200" b="1" kern="100" dirty="0">
              <a:solidFill>
                <a:srgbClr val="0070C0"/>
              </a:solidFill>
              <a:latin typeface="Calibri" panose="020F0502020204030204" pitchFamily="34" charset="0"/>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752822" y="5410200"/>
            <a:ext cx="3040122" cy="878879"/>
          </a:xfrm>
          <a:prstGeom prst="rect">
            <a:avLst/>
          </a:prstGeom>
        </p:spPr>
      </p:pic>
      <p:sp>
        <p:nvSpPr>
          <p:cNvPr id="12" name="矩形 11"/>
          <p:cNvSpPr/>
          <p:nvPr/>
        </p:nvSpPr>
        <p:spPr>
          <a:xfrm>
            <a:off x="748371" y="3276600"/>
            <a:ext cx="6638869" cy="523220"/>
          </a:xfrm>
          <a:prstGeom prst="rect">
            <a:avLst/>
          </a:prstGeom>
        </p:spPr>
        <p:txBody>
          <a:bodyPr wrap="none">
            <a:spAutoFit/>
          </a:bodyPr>
          <a:lstStyle/>
          <a:p>
            <a:r>
              <a:rPr lang="zh-CN" altLang="en-US" sz="2800" b="1" dirty="0">
                <a:solidFill>
                  <a:srgbClr val="0070C0"/>
                </a:solidFill>
              </a:rPr>
              <a:t>the mean of average precision </a:t>
            </a:r>
            <a:r>
              <a:rPr lang="zh-CN" altLang="en-US" sz="2800" b="1" dirty="0" smtClean="0">
                <a:solidFill>
                  <a:srgbClr val="0070C0"/>
                </a:solidFill>
              </a:rPr>
              <a:t>scores</a:t>
            </a:r>
            <a:r>
              <a:rPr lang="en-US" altLang="zh-CN" sz="2800" b="1" dirty="0">
                <a:solidFill>
                  <a:srgbClr val="0070C0"/>
                </a:solidFill>
              </a:rPr>
              <a:t>(MAP)</a:t>
            </a:r>
            <a:endParaRPr lang="zh-CN" altLang="en-US" sz="2800" b="1" dirty="0">
              <a:solidFill>
                <a:srgbClr val="0070C0"/>
              </a:solidFill>
            </a:endParaRPr>
          </a:p>
        </p:txBody>
      </p:sp>
      <p:sp>
        <p:nvSpPr>
          <p:cNvPr id="13" name="文本框 12"/>
          <p:cNvSpPr txBox="1"/>
          <p:nvPr/>
        </p:nvSpPr>
        <p:spPr>
          <a:xfrm>
            <a:off x="734624" y="929750"/>
            <a:ext cx="1977023" cy="523220"/>
          </a:xfrm>
          <a:prstGeom prst="rect">
            <a:avLst/>
          </a:prstGeom>
          <a:noFill/>
        </p:spPr>
        <p:txBody>
          <a:bodyPr wrap="square" rtlCol="0">
            <a:spAutoFit/>
          </a:bodyPr>
          <a:lstStyle/>
          <a:p>
            <a:r>
              <a:rPr lang="en-US" altLang="zh-CN" sz="2800" b="1" dirty="0" smtClean="0">
                <a:solidFill>
                  <a:srgbClr val="0070C0"/>
                </a:solidFill>
              </a:rPr>
              <a:t>precision</a:t>
            </a:r>
            <a:endParaRPr lang="zh-CN" altLang="en-US" sz="2800" b="1" dirty="0">
              <a:solidFill>
                <a:srgbClr val="0070C0"/>
              </a:solidFill>
            </a:endParaRPr>
          </a:p>
        </p:txBody>
      </p:sp>
      <mc:AlternateContent xmlns:mc="http://schemas.openxmlformats.org/markup-compatibility/2006" xmlns:a14="http://schemas.microsoft.com/office/drawing/2010/main">
        <mc:Choice Requires="a14">
          <p:sp>
            <p:nvSpPr>
              <p:cNvPr id="23" name="文本框 22"/>
              <p:cNvSpPr txBox="1"/>
              <p:nvPr/>
            </p:nvSpPr>
            <p:spPr>
              <a:xfrm>
                <a:off x="388961" y="1733100"/>
                <a:ext cx="4812658" cy="629660"/>
              </a:xfrm>
              <a:prstGeom prst="rect">
                <a:avLst/>
              </a:prstGeom>
              <a:noFill/>
            </p:spPr>
            <p:txBody>
              <a:bodyPr wrap="square" rtlCol="0">
                <a:spAutoFit/>
              </a:bodyPr>
              <a:lstStyle/>
              <a:p>
                <a:r>
                  <a:rPr lang="en-US" altLang="zh-CN" sz="2400" dirty="0" smtClean="0"/>
                  <a:t>Precision=</a:t>
                </a:r>
                <a14:m>
                  <m:oMath xmlns:m="http://schemas.openxmlformats.org/officeDocument/2006/math">
                    <m:f>
                      <m:fP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𝑟𝑒𝑡𝑟𝑖𝑒𝑣𝑒𝑑</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𝑟𝑒𝑙𝑒𝑣𝑎𝑛𝑡</m:t>
                        </m:r>
                      </m:num>
                      <m:den>
                        <m:r>
                          <a:rPr lang="en-US" altLang="zh-CN" sz="2400" b="0" i="1" smtClean="0">
                            <a:latin typeface="Cambria Math" panose="02040503050406030204" pitchFamily="18" charset="0"/>
                          </a:rPr>
                          <m:t>𝑟𝑒𝑡𝑟𝑖𝑒𝑣𝑒𝑑</m:t>
                        </m:r>
                      </m:den>
                    </m:f>
                  </m:oMath>
                </a14:m>
                <a:endParaRPr lang="zh-CN" altLang="en-US" sz="2400" dirty="0"/>
              </a:p>
            </p:txBody>
          </p:sp>
        </mc:Choice>
        <mc:Fallback xmlns="">
          <p:sp>
            <p:nvSpPr>
              <p:cNvPr id="23" name="文本框 22"/>
              <p:cNvSpPr txBox="1">
                <a:spLocks noRot="1" noChangeAspect="1" noMove="1" noResize="1" noEditPoints="1" noAdjustHandles="1" noChangeArrowheads="1" noChangeShapeType="1" noTextEdit="1"/>
              </p:cNvSpPr>
              <p:nvPr/>
            </p:nvSpPr>
            <p:spPr>
              <a:xfrm>
                <a:off x="388961" y="1733100"/>
                <a:ext cx="4812658" cy="629660"/>
              </a:xfrm>
              <a:prstGeom prst="rect">
                <a:avLst/>
              </a:prstGeom>
              <a:blipFill>
                <a:blip r:embed="rId4"/>
                <a:stretch>
                  <a:fillRect l="-2028" b="-8654"/>
                </a:stretch>
              </a:blipFill>
            </p:spPr>
            <p:txBody>
              <a:bodyPr/>
              <a:lstStyle/>
              <a:p>
                <a:r>
                  <a:rPr lang="zh-CN" altLang="en-US">
                    <a:noFill/>
                  </a:rPr>
                  <a:t> </a:t>
                </a:r>
              </a:p>
            </p:txBody>
          </p:sp>
        </mc:Fallback>
      </mc:AlternateContent>
      <p:sp>
        <p:nvSpPr>
          <p:cNvPr id="4" name="矩形 3"/>
          <p:cNvSpPr/>
          <p:nvPr/>
        </p:nvSpPr>
        <p:spPr>
          <a:xfrm>
            <a:off x="4419600" y="1143000"/>
            <a:ext cx="4800600" cy="2012859"/>
          </a:xfrm>
          <a:prstGeom prst="rect">
            <a:avLst/>
          </a:prstGeom>
        </p:spPr>
        <p:txBody>
          <a:bodyPr wrap="square">
            <a:spAutoFit/>
          </a:bodyPr>
          <a:lstStyle/>
          <a:p>
            <a:pPr marL="342900" indent="-342900">
              <a:lnSpc>
                <a:spcPct val="130000"/>
              </a:lnSpc>
              <a:buFont typeface="Wingdings" panose="05000000000000000000" pitchFamily="2" charset="2"/>
              <a:buChar char="Ø"/>
            </a:pPr>
            <a:r>
              <a:rPr lang="zh-CN" altLang="en-US" sz="2400" dirty="0"/>
              <a:t>The meaning of prescision is the proportion of related documents retrieved by the model to the retrieved documents.</a:t>
            </a:r>
          </a:p>
        </p:txBody>
      </p:sp>
      <p:pic>
        <p:nvPicPr>
          <p:cNvPr id="6" name="图片 5"/>
          <p:cNvPicPr>
            <a:picLocks noChangeAspect="1"/>
          </p:cNvPicPr>
          <p:nvPr/>
        </p:nvPicPr>
        <p:blipFill>
          <a:blip r:embed="rId5"/>
          <a:stretch>
            <a:fillRect/>
          </a:stretch>
        </p:blipFill>
        <p:spPr>
          <a:xfrm>
            <a:off x="600422" y="4236561"/>
            <a:ext cx="3361978" cy="972473"/>
          </a:xfrm>
          <a:prstGeom prst="rect">
            <a:avLst/>
          </a:prstGeom>
        </p:spPr>
      </p:pic>
      <p:sp>
        <p:nvSpPr>
          <p:cNvPr id="7" name="矩形 6"/>
          <p:cNvSpPr/>
          <p:nvPr/>
        </p:nvSpPr>
        <p:spPr>
          <a:xfrm>
            <a:off x="4419600" y="4089956"/>
            <a:ext cx="4508894" cy="2492990"/>
          </a:xfrm>
          <a:prstGeom prst="rect">
            <a:avLst/>
          </a:prstGeom>
        </p:spPr>
        <p:txBody>
          <a:bodyPr wrap="square">
            <a:spAutoFit/>
          </a:bodyPr>
          <a:lstStyle/>
          <a:p>
            <a:pPr marL="342900" indent="-342900">
              <a:lnSpc>
                <a:spcPct val="130000"/>
              </a:lnSpc>
              <a:buFont typeface="Wingdings" panose="05000000000000000000" pitchFamily="2" charset="2"/>
              <a:buChar char="Ø"/>
            </a:pPr>
            <a:r>
              <a:rPr lang="zh-CN" altLang="en-US" sz="2400" dirty="0"/>
              <a:t>AvgP is computed by dividing the first relevant document by its position in the sorting result, and MAP is the average of multiple query results</a:t>
            </a:r>
          </a:p>
        </p:txBody>
      </p:sp>
      <p:cxnSp>
        <p:nvCxnSpPr>
          <p:cNvPr id="19" name="直接连接符 18"/>
          <p:cNvCxnSpPr/>
          <p:nvPr/>
        </p:nvCxnSpPr>
        <p:spPr>
          <a:xfrm>
            <a:off x="381000" y="304800"/>
            <a:ext cx="0" cy="37549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191000" y="1295400"/>
            <a:ext cx="0" cy="167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191000" y="4348282"/>
            <a:ext cx="0" cy="205251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411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anim calcmode="lin" valueType="num">
                                      <p:cBhvr>
                                        <p:cTn id="19" dur="500" fill="hold"/>
                                        <p:tgtEl>
                                          <p:spTgt spid="13"/>
                                        </p:tgtEl>
                                        <p:attrNameLst>
                                          <p:attrName>ppt_x</p:attrName>
                                        </p:attrNameLst>
                                      </p:cBhvr>
                                      <p:tavLst>
                                        <p:tav tm="0">
                                          <p:val>
                                            <p:strVal val="#ppt_x"/>
                                          </p:val>
                                        </p:tav>
                                        <p:tav tm="100000">
                                          <p:val>
                                            <p:strVal val="#ppt_x"/>
                                          </p:val>
                                        </p:tav>
                                      </p:tavLst>
                                    </p:anim>
                                    <p:anim calcmode="lin" valueType="num">
                                      <p:cBhvr>
                                        <p:cTn id="2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anim calcmode="lin" valueType="num">
                                      <p:cBhvr>
                                        <p:cTn id="26" dur="500" fill="hold"/>
                                        <p:tgtEl>
                                          <p:spTgt spid="23"/>
                                        </p:tgtEl>
                                        <p:attrNameLst>
                                          <p:attrName>ppt_x</p:attrName>
                                        </p:attrNameLst>
                                      </p:cBhvr>
                                      <p:tavLst>
                                        <p:tav tm="0">
                                          <p:val>
                                            <p:strVal val="#ppt_x"/>
                                          </p:val>
                                        </p:tav>
                                        <p:tav tm="100000">
                                          <p:val>
                                            <p:strVal val="#ppt_x"/>
                                          </p:val>
                                        </p:tav>
                                      </p:tavLst>
                                    </p:anim>
                                    <p:anim calcmode="lin" valueType="num">
                                      <p:cBhvr>
                                        <p:cTn id="27"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anim calcmode="lin" valueType="num">
                                      <p:cBhvr>
                                        <p:cTn id="38" dur="500" fill="hold"/>
                                        <p:tgtEl>
                                          <p:spTgt spid="4"/>
                                        </p:tgtEl>
                                        <p:attrNameLst>
                                          <p:attrName>ppt_x</p:attrName>
                                        </p:attrNameLst>
                                      </p:cBhvr>
                                      <p:tavLst>
                                        <p:tav tm="0">
                                          <p:val>
                                            <p:strVal val="#ppt_x"/>
                                          </p:val>
                                        </p:tav>
                                        <p:tav tm="100000">
                                          <p:val>
                                            <p:strVal val="#ppt_x"/>
                                          </p:val>
                                        </p:tav>
                                      </p:tavLst>
                                    </p:anim>
                                    <p:anim calcmode="lin" valueType="num">
                                      <p:cBhvr>
                                        <p:cTn id="3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anim calcmode="lin" valueType="num">
                                      <p:cBhvr>
                                        <p:cTn id="45" dur="500" fill="hold"/>
                                        <p:tgtEl>
                                          <p:spTgt spid="12"/>
                                        </p:tgtEl>
                                        <p:attrNameLst>
                                          <p:attrName>ppt_x</p:attrName>
                                        </p:attrNameLst>
                                      </p:cBhvr>
                                      <p:tavLst>
                                        <p:tav tm="0">
                                          <p:val>
                                            <p:strVal val="#ppt_x"/>
                                          </p:val>
                                        </p:tav>
                                        <p:tav tm="100000">
                                          <p:val>
                                            <p:strVal val="#ppt_x"/>
                                          </p:val>
                                        </p:tav>
                                      </p:tavLst>
                                    </p:anim>
                                    <p:anim calcmode="lin" valueType="num">
                                      <p:cBhvr>
                                        <p:cTn id="46"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500"/>
                                        <p:tgtEl>
                                          <p:spTgt spid="6"/>
                                        </p:tgtEl>
                                      </p:cBhvr>
                                    </p:animEffect>
                                    <p:anim calcmode="lin" valueType="num">
                                      <p:cBhvr>
                                        <p:cTn id="52" dur="500" fill="hold"/>
                                        <p:tgtEl>
                                          <p:spTgt spid="6"/>
                                        </p:tgtEl>
                                        <p:attrNameLst>
                                          <p:attrName>ppt_x</p:attrName>
                                        </p:attrNameLst>
                                      </p:cBhvr>
                                      <p:tavLst>
                                        <p:tav tm="0">
                                          <p:val>
                                            <p:strVal val="#ppt_x"/>
                                          </p:val>
                                        </p:tav>
                                        <p:tav tm="100000">
                                          <p:val>
                                            <p:strVal val="#ppt_x"/>
                                          </p:val>
                                        </p:tav>
                                      </p:tavLst>
                                    </p:anim>
                                    <p:anim calcmode="lin" valueType="num">
                                      <p:cBhvr>
                                        <p:cTn id="53" dur="500" fill="hold"/>
                                        <p:tgtEl>
                                          <p:spTgt spid="6"/>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fade">
                                      <p:cBhvr>
                                        <p:cTn id="56" dur="500"/>
                                        <p:tgtEl>
                                          <p:spTgt spid="3"/>
                                        </p:tgtEl>
                                      </p:cBhvr>
                                    </p:animEffect>
                                    <p:anim calcmode="lin" valueType="num">
                                      <p:cBhvr>
                                        <p:cTn id="57" dur="500" fill="hold"/>
                                        <p:tgtEl>
                                          <p:spTgt spid="3"/>
                                        </p:tgtEl>
                                        <p:attrNameLst>
                                          <p:attrName>ppt_x</p:attrName>
                                        </p:attrNameLst>
                                      </p:cBhvr>
                                      <p:tavLst>
                                        <p:tav tm="0">
                                          <p:val>
                                            <p:strVal val="#ppt_x"/>
                                          </p:val>
                                        </p:tav>
                                        <p:tav tm="100000">
                                          <p:val>
                                            <p:strVal val="#ppt_x"/>
                                          </p:val>
                                        </p:tav>
                                      </p:tavLst>
                                    </p:anim>
                                    <p:anim calcmode="lin" valueType="num">
                                      <p:cBhvr>
                                        <p:cTn id="58"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down)">
                                      <p:cBhvr>
                                        <p:cTn id="63" dur="500"/>
                                        <p:tgtEl>
                                          <p:spTgt spid="20"/>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fade">
                                      <p:cBhvr>
                                        <p:cTn id="68" dur="500"/>
                                        <p:tgtEl>
                                          <p:spTgt spid="7"/>
                                        </p:tgtEl>
                                      </p:cBhvr>
                                    </p:animEffect>
                                    <p:anim calcmode="lin" valueType="num">
                                      <p:cBhvr>
                                        <p:cTn id="69" dur="500" fill="hold"/>
                                        <p:tgtEl>
                                          <p:spTgt spid="7"/>
                                        </p:tgtEl>
                                        <p:attrNameLst>
                                          <p:attrName>ppt_x</p:attrName>
                                        </p:attrNameLst>
                                      </p:cBhvr>
                                      <p:tavLst>
                                        <p:tav tm="0">
                                          <p:val>
                                            <p:strVal val="#ppt_x"/>
                                          </p:val>
                                        </p:tav>
                                        <p:tav tm="100000">
                                          <p:val>
                                            <p:strVal val="#ppt_x"/>
                                          </p:val>
                                        </p:tav>
                                      </p:tavLst>
                                    </p:anim>
                                    <p:anim calcmode="lin" valueType="num">
                                      <p:cBhvr>
                                        <p:cTn id="70"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3" grpId="0"/>
      <p:bldP spid="23" grpId="0"/>
      <p:bldP spid="4"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9610" y="716351"/>
            <a:ext cx="4135750" cy="584775"/>
          </a:xfrm>
          <a:prstGeom prst="rect">
            <a:avLst/>
          </a:prstGeom>
        </p:spPr>
        <p:txBody>
          <a:bodyPr wrap="square">
            <a:spAutoFit/>
          </a:bodyPr>
          <a:lstStyle/>
          <a:p>
            <a:pPr algn="just">
              <a:spcAft>
                <a:spcPts val="0"/>
              </a:spcAft>
            </a:pPr>
            <a:r>
              <a:rPr lang="en-US" altLang="zh-CN" sz="3200" b="1" kern="100" dirty="0">
                <a:solidFill>
                  <a:srgbClr val="0070C0"/>
                </a:solidFill>
                <a:latin typeface="Calibri" panose="020F0502020204030204" pitchFamily="34" charset="0"/>
                <a:cs typeface="Times New Roman" panose="02020603050405020304" pitchFamily="18" charset="0"/>
              </a:rPr>
              <a:t>Performance Metrics</a:t>
            </a:r>
            <a:endParaRPr lang="zh-CN" altLang="zh-CN" sz="3200" b="1" kern="100" dirty="0">
              <a:solidFill>
                <a:srgbClr val="0070C0"/>
              </a:solidFill>
              <a:latin typeface="Calibri" panose="020F0502020204030204" pitchFamily="34"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609600" y="2590800"/>
            <a:ext cx="3233453" cy="943570"/>
          </a:xfrm>
          <a:prstGeom prst="rect">
            <a:avLst/>
          </a:prstGeom>
        </p:spPr>
      </p:pic>
      <p:sp>
        <p:nvSpPr>
          <p:cNvPr id="6" name="文本框 5"/>
          <p:cNvSpPr txBox="1"/>
          <p:nvPr/>
        </p:nvSpPr>
        <p:spPr>
          <a:xfrm>
            <a:off x="559610" y="1596729"/>
            <a:ext cx="7509310" cy="523220"/>
          </a:xfrm>
          <a:prstGeom prst="rect">
            <a:avLst/>
          </a:prstGeom>
          <a:noFill/>
        </p:spPr>
        <p:txBody>
          <a:bodyPr wrap="square" rtlCol="0">
            <a:spAutoFit/>
          </a:bodyPr>
          <a:lstStyle/>
          <a:p>
            <a:r>
              <a:rPr lang="en-US" altLang="zh-CN" sz="2800" dirty="0">
                <a:solidFill>
                  <a:srgbClr val="0070C0"/>
                </a:solidFill>
              </a:rPr>
              <a:t>Normalize Discounted cumulative </a:t>
            </a:r>
            <a:r>
              <a:rPr lang="en-US" altLang="zh-CN" sz="2800" dirty="0" smtClean="0">
                <a:solidFill>
                  <a:srgbClr val="0070C0"/>
                </a:solidFill>
              </a:rPr>
              <a:t>gain(NDCG)</a:t>
            </a:r>
            <a:endParaRPr lang="zh-CN" altLang="en-US" sz="2800" dirty="0">
              <a:solidFill>
                <a:srgbClr val="0070C0"/>
              </a:solidFill>
            </a:endParaRPr>
          </a:p>
        </p:txBody>
      </p:sp>
      <p:pic>
        <p:nvPicPr>
          <p:cNvPr id="7" name="图片 6"/>
          <p:cNvPicPr>
            <a:picLocks noChangeAspect="1"/>
          </p:cNvPicPr>
          <p:nvPr/>
        </p:nvPicPr>
        <p:blipFill>
          <a:blip r:embed="rId4"/>
          <a:stretch>
            <a:fillRect/>
          </a:stretch>
        </p:blipFill>
        <p:spPr>
          <a:xfrm>
            <a:off x="612280" y="3914775"/>
            <a:ext cx="3230560" cy="1029295"/>
          </a:xfrm>
          <a:prstGeom prst="rect">
            <a:avLst/>
          </a:prstGeom>
        </p:spPr>
      </p:pic>
      <p:pic>
        <p:nvPicPr>
          <p:cNvPr id="8" name="图片 7"/>
          <p:cNvPicPr>
            <a:picLocks noChangeAspect="1"/>
          </p:cNvPicPr>
          <p:nvPr/>
        </p:nvPicPr>
        <p:blipFill>
          <a:blip r:embed="rId5"/>
          <a:stretch>
            <a:fillRect/>
          </a:stretch>
        </p:blipFill>
        <p:spPr>
          <a:xfrm>
            <a:off x="685800" y="5101590"/>
            <a:ext cx="2743200" cy="994410"/>
          </a:xfrm>
          <a:prstGeom prst="rect">
            <a:avLst/>
          </a:prstGeom>
        </p:spPr>
      </p:pic>
      <p:sp>
        <p:nvSpPr>
          <p:cNvPr id="9" name="矩形 8"/>
          <p:cNvSpPr/>
          <p:nvPr/>
        </p:nvSpPr>
        <p:spPr>
          <a:xfrm>
            <a:off x="4363169" y="4800600"/>
            <a:ext cx="3954004" cy="1172629"/>
          </a:xfrm>
          <a:prstGeom prst="rect">
            <a:avLst/>
          </a:prstGeom>
        </p:spPr>
        <p:txBody>
          <a:bodyPr wrap="square">
            <a:spAutoFit/>
          </a:bodyPr>
          <a:lstStyle/>
          <a:p>
            <a:pPr marL="285750" indent="-285750">
              <a:lnSpc>
                <a:spcPct val="130000"/>
              </a:lnSpc>
              <a:buFont typeface="Wingdings" panose="05000000000000000000" pitchFamily="2" charset="2"/>
              <a:buChar char="Ø"/>
            </a:pPr>
            <a:r>
              <a:rPr lang="zh-CN" altLang="en-US" dirty="0"/>
              <a:t>IDCG is the DCG in the ideal case, that is, the maximum value of DCG for a query statement and p.</a:t>
            </a:r>
          </a:p>
        </p:txBody>
      </p:sp>
      <mc:AlternateContent xmlns:mc="http://schemas.openxmlformats.org/markup-compatibility/2006" xmlns:a14="http://schemas.microsoft.com/office/drawing/2010/main">
        <mc:Choice Requires="a14">
          <p:sp>
            <p:nvSpPr>
              <p:cNvPr id="10" name="矩形 9"/>
              <p:cNvSpPr/>
              <p:nvPr/>
            </p:nvSpPr>
            <p:spPr>
              <a:xfrm>
                <a:off x="4326775" y="2501276"/>
                <a:ext cx="4283825" cy="2089546"/>
              </a:xfrm>
              <a:prstGeom prst="rect">
                <a:avLst/>
              </a:prstGeom>
            </p:spPr>
            <p:txBody>
              <a:bodyPr wrap="square">
                <a:spAutoFit/>
              </a:bodyPr>
              <a:lstStyle/>
              <a:p>
                <a:pPr marL="285750" indent="-285750">
                  <a:lnSpc>
                    <a:spcPct val="130000"/>
                  </a:lnSpc>
                  <a:buFont typeface="Wingdings" panose="05000000000000000000" pitchFamily="2" charset="2"/>
                  <a:buChar char="Ø"/>
                </a:pPr>
                <a:r>
                  <a:rPr lang="zh-CN" altLang="en-US" dirty="0" smtClean="0"/>
                  <a:t>Suppose each position is sorted from small to large, and their value is decremented. For example, you can assume that the value of the i-th position is </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𝑙𝑜𝑔</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den>
                    </m:f>
                  </m:oMath>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4326775" y="2501276"/>
                <a:ext cx="4283825" cy="2089546"/>
              </a:xfrm>
              <a:prstGeom prst="rect">
                <a:avLst/>
              </a:prstGeom>
              <a:blipFill>
                <a:blip r:embed="rId6"/>
                <a:stretch>
                  <a:fillRect l="-996" b="-875"/>
                </a:stretch>
              </a:blipFill>
            </p:spPr>
            <p:txBody>
              <a:bodyPr/>
              <a:lstStyle/>
              <a:p>
                <a:r>
                  <a:rPr lang="zh-CN" altLang="en-US">
                    <a:noFill/>
                  </a:rPr>
                  <a:t> </a:t>
                </a:r>
              </a:p>
            </p:txBody>
          </p:sp>
        </mc:Fallback>
      </mc:AlternateContent>
      <p:cxnSp>
        <p:nvCxnSpPr>
          <p:cNvPr id="19" name="直接连接符 18"/>
          <p:cNvCxnSpPr/>
          <p:nvPr/>
        </p:nvCxnSpPr>
        <p:spPr>
          <a:xfrm>
            <a:off x="381000" y="767502"/>
            <a:ext cx="0" cy="37549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038600" y="2590800"/>
            <a:ext cx="0" cy="3352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48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wipe(left)">
                                      <p:cBhvr>
                                        <p:cTn id="13" dur="500"/>
                                        <p:tgtEl>
                                          <p:spTgt spid="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anim calcmode="lin" valueType="num">
                                      <p:cBhvr>
                                        <p:cTn id="19" dur="500" fill="hold"/>
                                        <p:tgtEl>
                                          <p:spTgt spid="6"/>
                                        </p:tgtEl>
                                        <p:attrNameLst>
                                          <p:attrName>ppt_x</p:attrName>
                                        </p:attrNameLst>
                                      </p:cBhvr>
                                      <p:tavLst>
                                        <p:tav tm="0">
                                          <p:val>
                                            <p:strVal val="#ppt_x"/>
                                          </p:val>
                                        </p:tav>
                                        <p:tav tm="100000">
                                          <p:val>
                                            <p:strVal val="#ppt_x"/>
                                          </p:val>
                                        </p:tav>
                                      </p:tavLst>
                                    </p:anim>
                                    <p:anim calcmode="lin" valueType="num">
                                      <p:cBhvr>
                                        <p:cTn id="20"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anim calcmode="lin" valueType="num">
                                      <p:cBhvr>
                                        <p:cTn id="26" dur="500" fill="hold"/>
                                        <p:tgtEl>
                                          <p:spTgt spid="4"/>
                                        </p:tgtEl>
                                        <p:attrNameLst>
                                          <p:attrName>ppt_x</p:attrName>
                                        </p:attrNameLst>
                                      </p:cBhvr>
                                      <p:tavLst>
                                        <p:tav tm="0">
                                          <p:val>
                                            <p:strVal val="#ppt_x"/>
                                          </p:val>
                                        </p:tav>
                                        <p:tav tm="100000">
                                          <p:val>
                                            <p:strVal val="#ppt_x"/>
                                          </p:val>
                                        </p:tav>
                                      </p:tavLst>
                                    </p:anim>
                                    <p:anim calcmode="lin" valueType="num">
                                      <p:cBhvr>
                                        <p:cTn id="27"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anim calcmode="lin" valueType="num">
                                      <p:cBhvr>
                                        <p:cTn id="33" dur="500" fill="hold"/>
                                        <p:tgtEl>
                                          <p:spTgt spid="7"/>
                                        </p:tgtEl>
                                        <p:attrNameLst>
                                          <p:attrName>ppt_x</p:attrName>
                                        </p:attrNameLst>
                                      </p:cBhvr>
                                      <p:tavLst>
                                        <p:tav tm="0">
                                          <p:val>
                                            <p:strVal val="#ppt_x"/>
                                          </p:val>
                                        </p:tav>
                                        <p:tav tm="100000">
                                          <p:val>
                                            <p:strVal val="#ppt_x"/>
                                          </p:val>
                                        </p:tav>
                                      </p:tavLst>
                                    </p:anim>
                                    <p:anim calcmode="lin" valueType="num">
                                      <p:cBhvr>
                                        <p:cTn id="34"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anim calcmode="lin" valueType="num">
                                      <p:cBhvr>
                                        <p:cTn id="40" dur="500" fill="hold"/>
                                        <p:tgtEl>
                                          <p:spTgt spid="8"/>
                                        </p:tgtEl>
                                        <p:attrNameLst>
                                          <p:attrName>ppt_x</p:attrName>
                                        </p:attrNameLst>
                                      </p:cBhvr>
                                      <p:tavLst>
                                        <p:tav tm="0">
                                          <p:val>
                                            <p:strVal val="#ppt_x"/>
                                          </p:val>
                                        </p:tav>
                                        <p:tav tm="100000">
                                          <p:val>
                                            <p:strVal val="#ppt_x"/>
                                          </p:val>
                                        </p:tav>
                                      </p:tavLst>
                                    </p:anim>
                                    <p:anim calcmode="lin" valueType="num">
                                      <p:cBhvr>
                                        <p:cTn id="41"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anim calcmode="lin" valueType="num">
                                      <p:cBhvr>
                                        <p:cTn id="47" dur="500" fill="hold"/>
                                        <p:tgtEl>
                                          <p:spTgt spid="5"/>
                                        </p:tgtEl>
                                        <p:attrNameLst>
                                          <p:attrName>ppt_x</p:attrName>
                                        </p:attrNameLst>
                                      </p:cBhvr>
                                      <p:tavLst>
                                        <p:tav tm="0">
                                          <p:val>
                                            <p:strVal val="#ppt_x"/>
                                          </p:val>
                                        </p:tav>
                                        <p:tav tm="100000">
                                          <p:val>
                                            <p:strVal val="#ppt_x"/>
                                          </p:val>
                                        </p:tav>
                                      </p:tavLst>
                                    </p:anim>
                                    <p:anim calcmode="lin" valueType="num">
                                      <p:cBhvr>
                                        <p:cTn id="48"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500"/>
                                        <p:tgtEl>
                                          <p:spTgt spid="10"/>
                                        </p:tgtEl>
                                      </p:cBhvr>
                                    </p:animEffect>
                                    <p:anim calcmode="lin" valueType="num">
                                      <p:cBhvr>
                                        <p:cTn id="54" dur="500" fill="hold"/>
                                        <p:tgtEl>
                                          <p:spTgt spid="10"/>
                                        </p:tgtEl>
                                        <p:attrNameLst>
                                          <p:attrName>ppt_x</p:attrName>
                                        </p:attrNameLst>
                                      </p:cBhvr>
                                      <p:tavLst>
                                        <p:tav tm="0">
                                          <p:val>
                                            <p:strVal val="#ppt_x"/>
                                          </p:val>
                                        </p:tav>
                                        <p:tav tm="100000">
                                          <p:val>
                                            <p:strVal val="#ppt_x"/>
                                          </p:val>
                                        </p:tav>
                                      </p:tavLst>
                                    </p:anim>
                                    <p:anim calcmode="lin" valueType="num">
                                      <p:cBhvr>
                                        <p:cTn id="55"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500"/>
                                        <p:tgtEl>
                                          <p:spTgt spid="9"/>
                                        </p:tgtEl>
                                      </p:cBhvr>
                                    </p:animEffect>
                                    <p:anim calcmode="lin" valueType="num">
                                      <p:cBhvr>
                                        <p:cTn id="61" dur="500" fill="hold"/>
                                        <p:tgtEl>
                                          <p:spTgt spid="9"/>
                                        </p:tgtEl>
                                        <p:attrNameLst>
                                          <p:attrName>ppt_x</p:attrName>
                                        </p:attrNameLst>
                                      </p:cBhvr>
                                      <p:tavLst>
                                        <p:tav tm="0">
                                          <p:val>
                                            <p:strVal val="#ppt_x"/>
                                          </p:val>
                                        </p:tav>
                                        <p:tav tm="100000">
                                          <p:val>
                                            <p:strVal val="#ppt_x"/>
                                          </p:val>
                                        </p:tav>
                                      </p:tavLst>
                                    </p:anim>
                                    <p:anim calcmode="lin" valueType="num">
                                      <p:cBhvr>
                                        <p:cTn id="62"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5800" y="304800"/>
            <a:ext cx="3110723" cy="584775"/>
          </a:xfrm>
          <a:prstGeom prst="rect">
            <a:avLst/>
          </a:prstGeom>
        </p:spPr>
        <p:txBody>
          <a:bodyPr wrap="none">
            <a:spAutoFit/>
          </a:bodyPr>
          <a:lstStyle/>
          <a:p>
            <a:r>
              <a:rPr lang="en-US" altLang="zh-CN" sz="3200" b="1" dirty="0">
                <a:solidFill>
                  <a:srgbClr val="0070C0"/>
                </a:solidFill>
                <a:latin typeface="Calibri" panose="020F0502020204030204" pitchFamily="34" charset="0"/>
                <a:cs typeface="Times New Roman" panose="02020603050405020304" pitchFamily="18" charset="0"/>
              </a:rPr>
              <a:t>Ranking accuracy</a:t>
            </a:r>
            <a:endParaRPr lang="zh-CN" altLang="en-US" sz="3200" b="1" dirty="0">
              <a:solidFill>
                <a:srgbClr val="0070C0"/>
              </a:solidFill>
            </a:endParaRPr>
          </a:p>
        </p:txBody>
      </p:sp>
      <p:sp>
        <p:nvSpPr>
          <p:cNvPr id="3" name="矩形 2"/>
          <p:cNvSpPr/>
          <p:nvPr/>
        </p:nvSpPr>
        <p:spPr>
          <a:xfrm>
            <a:off x="518857" y="5141527"/>
            <a:ext cx="8051937" cy="1292662"/>
          </a:xfrm>
          <a:prstGeom prst="rect">
            <a:avLst/>
          </a:prstGeom>
        </p:spPr>
        <p:txBody>
          <a:bodyPr wrap="square">
            <a:spAutoFit/>
          </a:bodyPr>
          <a:lstStyle/>
          <a:p>
            <a:pPr marL="342900" indent="-342900" algn="just">
              <a:lnSpc>
                <a:spcPct val="130000"/>
              </a:lnSpc>
              <a:spcAft>
                <a:spcPts val="0"/>
              </a:spcAft>
              <a:buFont typeface="Wingdings" panose="05000000000000000000" pitchFamily="2" charset="2"/>
              <a:buChar char="Ø"/>
            </a:pPr>
            <a:r>
              <a:rPr lang="en-US" altLang="zh-CN" sz="2000" kern="100" dirty="0">
                <a:latin typeface="Calibri" panose="020F0502020204030204" pitchFamily="34" charset="0"/>
                <a:cs typeface="Times New Roman" panose="02020603050405020304" pitchFamily="18" charset="0"/>
              </a:rPr>
              <a:t>The improvement of DTMM against the best deep learning baseline (i.e. DRMM) on MQ2007 is </a:t>
            </a:r>
            <a:r>
              <a:rPr lang="en-US" altLang="zh-CN" sz="2000" kern="100" dirty="0" smtClean="0">
                <a:latin typeface="Calibri" panose="020F0502020204030204" pitchFamily="34" charset="0"/>
                <a:cs typeface="Times New Roman" panose="02020603050405020304" pitchFamily="18" charset="0"/>
              </a:rPr>
              <a:t>20.6% </a:t>
            </a:r>
            <a:r>
              <a:rPr lang="en-US" altLang="zh-CN" sz="2000" kern="100" dirty="0" err="1">
                <a:latin typeface="Calibri" panose="020F0502020204030204" pitchFamily="34" charset="0"/>
                <a:cs typeface="Times New Roman" panose="02020603050405020304" pitchFamily="18" charset="0"/>
              </a:rPr>
              <a:t>wrt</a:t>
            </a:r>
            <a:r>
              <a:rPr lang="en-US" altLang="zh-CN" sz="2000" kern="100" dirty="0">
                <a:latin typeface="Calibri" panose="020F0502020204030204" pitchFamily="34" charset="0"/>
                <a:cs typeface="Times New Roman" panose="02020603050405020304" pitchFamily="18" charset="0"/>
              </a:rPr>
              <a:t> NDCG@1, </a:t>
            </a:r>
            <a:r>
              <a:rPr lang="en-US" altLang="zh-CN" sz="2000" kern="100" dirty="0" smtClean="0">
                <a:latin typeface="Calibri" panose="020F0502020204030204" pitchFamily="34" charset="0"/>
                <a:cs typeface="Times New Roman" panose="02020603050405020304" pitchFamily="18" charset="0"/>
              </a:rPr>
              <a:t>15% </a:t>
            </a:r>
            <a:r>
              <a:rPr lang="en-US" altLang="zh-CN" sz="2000" kern="100" dirty="0" err="1">
                <a:latin typeface="Calibri" panose="020F0502020204030204" pitchFamily="34" charset="0"/>
                <a:cs typeface="Times New Roman" panose="02020603050405020304" pitchFamily="18" charset="0"/>
              </a:rPr>
              <a:t>wrt</a:t>
            </a:r>
            <a:r>
              <a:rPr lang="en-US" altLang="zh-CN" sz="2000" kern="100" dirty="0">
                <a:latin typeface="Calibri" panose="020F0502020204030204" pitchFamily="34" charset="0"/>
                <a:cs typeface="Times New Roman" panose="02020603050405020304" pitchFamily="18" charset="0"/>
              </a:rPr>
              <a:t> P@1, </a:t>
            </a:r>
            <a:r>
              <a:rPr lang="en-US" altLang="zh-CN" sz="2000" kern="100" dirty="0" smtClean="0">
                <a:latin typeface="Calibri" panose="020F0502020204030204" pitchFamily="34" charset="0"/>
                <a:cs typeface="Times New Roman" panose="02020603050405020304" pitchFamily="18" charset="0"/>
              </a:rPr>
              <a:t>8% </a:t>
            </a:r>
            <a:r>
              <a:rPr lang="en-US" altLang="zh-CN" sz="2000" kern="100" dirty="0" err="1">
                <a:latin typeface="Calibri" panose="020F0502020204030204" pitchFamily="34" charset="0"/>
                <a:cs typeface="Times New Roman" panose="02020603050405020304" pitchFamily="18" charset="0"/>
              </a:rPr>
              <a:t>wrt</a:t>
            </a:r>
            <a:r>
              <a:rPr lang="en-US" altLang="zh-CN" sz="2000" kern="100" dirty="0">
                <a:latin typeface="Calibri" panose="020F0502020204030204" pitchFamily="34" charset="0"/>
                <a:cs typeface="Times New Roman" panose="02020603050405020304" pitchFamily="18" charset="0"/>
              </a:rPr>
              <a:t> MAP, which illustrates the superiority of our model on the IR task.</a:t>
            </a:r>
            <a:endParaRPr lang="zh-CN" altLang="zh-CN" sz="2000" kern="100" dirty="0">
              <a:latin typeface="Calibri" panose="020F0502020204030204" pitchFamily="34" charset="0"/>
              <a:cs typeface="Times New Roman" panose="02020603050405020304" pitchFamily="18" charset="0"/>
            </a:endParaRPr>
          </a:p>
        </p:txBody>
      </p:sp>
      <p:grpSp>
        <p:nvGrpSpPr>
          <p:cNvPr id="5" name="组合 4"/>
          <p:cNvGrpSpPr/>
          <p:nvPr/>
        </p:nvGrpSpPr>
        <p:grpSpPr>
          <a:xfrm>
            <a:off x="564216" y="1179127"/>
            <a:ext cx="8015568" cy="3651617"/>
            <a:chOff x="806599" y="1762765"/>
            <a:chExt cx="8015568" cy="3011541"/>
          </a:xfrm>
        </p:grpSpPr>
        <p:pic>
          <p:nvPicPr>
            <p:cNvPr id="4" name="图片 3"/>
            <p:cNvPicPr>
              <a:picLocks noChangeAspect="1"/>
            </p:cNvPicPr>
            <p:nvPr/>
          </p:nvPicPr>
          <p:blipFill>
            <a:blip r:embed="rId3">
              <a:biLevel thresh="75000"/>
            </a:blip>
            <a:stretch>
              <a:fillRect/>
            </a:stretch>
          </p:blipFill>
          <p:spPr>
            <a:xfrm>
              <a:off x="806599" y="1762765"/>
              <a:ext cx="8001000" cy="3011541"/>
            </a:xfrm>
            <a:prstGeom prst="rect">
              <a:avLst/>
            </a:prstGeom>
            <a:ln>
              <a:solidFill>
                <a:srgbClr val="0070C0"/>
              </a:solidFill>
            </a:ln>
          </p:spPr>
        </p:pic>
        <p:sp>
          <p:nvSpPr>
            <p:cNvPr id="8" name="矩形 7"/>
            <p:cNvSpPr/>
            <p:nvPr/>
          </p:nvSpPr>
          <p:spPr>
            <a:xfrm>
              <a:off x="868775" y="3580285"/>
              <a:ext cx="7947789" cy="3048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21" name="矩形 20"/>
            <p:cNvSpPr/>
            <p:nvPr/>
          </p:nvSpPr>
          <p:spPr>
            <a:xfrm>
              <a:off x="868775" y="4406662"/>
              <a:ext cx="7947789" cy="3048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24" name="矩形 23"/>
            <p:cNvSpPr/>
            <p:nvPr/>
          </p:nvSpPr>
          <p:spPr>
            <a:xfrm>
              <a:off x="874378" y="2519683"/>
              <a:ext cx="7947789" cy="3048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grpSp>
    </p:spTree>
    <p:extLst>
      <p:ext uri="{BB962C8B-B14F-4D97-AF65-F5344CB8AC3E}">
        <p14:creationId xmlns:p14="http://schemas.microsoft.com/office/powerpoint/2010/main" val="121371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anim calcmode="lin" valueType="num">
                                      <p:cBhvr>
                                        <p:cTn id="15" dur="500" fill="hold"/>
                                        <p:tgtEl>
                                          <p:spTgt spid="5"/>
                                        </p:tgtEl>
                                        <p:attrNameLst>
                                          <p:attrName>ppt_x</p:attrName>
                                        </p:attrNameLst>
                                      </p:cBhvr>
                                      <p:tavLst>
                                        <p:tav tm="0">
                                          <p:val>
                                            <p:strVal val="#ppt_x"/>
                                          </p:val>
                                        </p:tav>
                                        <p:tav tm="100000">
                                          <p:val>
                                            <p:strVal val="#ppt_x"/>
                                          </p:val>
                                        </p:tav>
                                      </p:tavLst>
                                    </p:anim>
                                    <p:anim calcmode="lin" valueType="num">
                                      <p:cBhvr>
                                        <p:cTn id="16"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anim calcmode="lin" valueType="num">
                                      <p:cBhvr>
                                        <p:cTn id="22" dur="500" fill="hold"/>
                                        <p:tgtEl>
                                          <p:spTgt spid="3"/>
                                        </p:tgtEl>
                                        <p:attrNameLst>
                                          <p:attrName>ppt_x</p:attrName>
                                        </p:attrNameLst>
                                      </p:cBhvr>
                                      <p:tavLst>
                                        <p:tav tm="0">
                                          <p:val>
                                            <p:strVal val="#ppt_x"/>
                                          </p:val>
                                        </p:tav>
                                        <p:tav tm="100000">
                                          <p:val>
                                            <p:strVal val="#ppt_x"/>
                                          </p:val>
                                        </p:tav>
                                      </p:tavLst>
                                    </p:anim>
                                    <p:anim calcmode="lin" valueType="num">
                                      <p:cBhvr>
                                        <p:cTn id="23"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27738" y="4876800"/>
            <a:ext cx="8159061" cy="1503617"/>
          </a:xfrm>
          <a:prstGeom prst="rect">
            <a:avLst/>
          </a:prstGeom>
        </p:spPr>
        <p:txBody>
          <a:bodyPr wrap="square">
            <a:spAutoFit/>
          </a:bodyPr>
          <a:lstStyle/>
          <a:p>
            <a:pPr marL="285750" indent="-285750">
              <a:lnSpc>
                <a:spcPct val="130000"/>
              </a:lnSpc>
              <a:buFont typeface="Wingdings" panose="05000000000000000000" pitchFamily="2" charset="2"/>
              <a:buChar char="Ø"/>
            </a:pPr>
            <a:r>
              <a:rPr lang="en-US" altLang="zh-CN" dirty="0">
                <a:latin typeface="Calibri" panose="020F0502020204030204" pitchFamily="34" charset="0"/>
                <a:cs typeface="Times New Roman" panose="02020603050405020304" pitchFamily="18" charset="0"/>
              </a:rPr>
              <a:t>On this data set, DTMM also achieves the best effect, compared to the best model DRMM. the improvement of DTMM against the best deep learning baseline (i.e. DRMM) on robust04 is 7.4\% </a:t>
            </a:r>
            <a:r>
              <a:rPr lang="en-US" altLang="zh-CN" dirty="0" err="1">
                <a:latin typeface="Calibri" panose="020F0502020204030204" pitchFamily="34" charset="0"/>
                <a:cs typeface="Times New Roman" panose="02020603050405020304" pitchFamily="18" charset="0"/>
              </a:rPr>
              <a:t>wrt</a:t>
            </a:r>
            <a:r>
              <a:rPr lang="en-US" altLang="zh-CN" dirty="0">
                <a:latin typeface="Calibri" panose="020F0502020204030204" pitchFamily="34" charset="0"/>
                <a:cs typeface="Times New Roman" panose="02020603050405020304" pitchFamily="18" charset="0"/>
              </a:rPr>
              <a:t> NDCG@20, 13\% </a:t>
            </a:r>
            <a:r>
              <a:rPr lang="en-US" altLang="zh-CN" dirty="0" err="1">
                <a:latin typeface="Calibri" panose="020F0502020204030204" pitchFamily="34" charset="0"/>
                <a:cs typeface="Times New Roman" panose="02020603050405020304" pitchFamily="18" charset="0"/>
              </a:rPr>
              <a:t>wrt</a:t>
            </a:r>
            <a:r>
              <a:rPr lang="en-US" altLang="zh-CN" dirty="0">
                <a:latin typeface="Calibri" panose="020F0502020204030204" pitchFamily="34" charset="0"/>
                <a:cs typeface="Times New Roman" panose="02020603050405020304" pitchFamily="18" charset="0"/>
              </a:rPr>
              <a:t> P@20, 12.5\% </a:t>
            </a:r>
            <a:r>
              <a:rPr lang="en-US" altLang="zh-CN" dirty="0" err="1">
                <a:latin typeface="Calibri" panose="020F0502020204030204" pitchFamily="34" charset="0"/>
                <a:cs typeface="Times New Roman" panose="02020603050405020304" pitchFamily="18" charset="0"/>
              </a:rPr>
              <a:t>wrt</a:t>
            </a:r>
            <a:r>
              <a:rPr lang="en-US" altLang="zh-CN" dirty="0">
                <a:latin typeface="Calibri" panose="020F0502020204030204" pitchFamily="34" charset="0"/>
                <a:cs typeface="Times New Roman" panose="02020603050405020304" pitchFamily="18" charset="0"/>
              </a:rPr>
              <a:t> MAP, respectively.</a:t>
            </a:r>
            <a:endParaRPr lang="zh-CN" altLang="en-US" dirty="0"/>
          </a:p>
        </p:txBody>
      </p:sp>
      <p:grpSp>
        <p:nvGrpSpPr>
          <p:cNvPr id="5" name="组合 4"/>
          <p:cNvGrpSpPr/>
          <p:nvPr/>
        </p:nvGrpSpPr>
        <p:grpSpPr>
          <a:xfrm>
            <a:off x="623344" y="609600"/>
            <a:ext cx="7897313" cy="3862009"/>
            <a:chOff x="461682" y="1752600"/>
            <a:chExt cx="7897313" cy="3862009"/>
          </a:xfrm>
        </p:grpSpPr>
        <p:pic>
          <p:nvPicPr>
            <p:cNvPr id="2" name="图片 1"/>
            <p:cNvPicPr>
              <a:picLocks noChangeAspect="1"/>
            </p:cNvPicPr>
            <p:nvPr/>
          </p:nvPicPr>
          <p:blipFill>
            <a:blip r:embed="rId3">
              <a:biLevel thresh="75000"/>
            </a:blip>
            <a:stretch>
              <a:fillRect/>
            </a:stretch>
          </p:blipFill>
          <p:spPr>
            <a:xfrm>
              <a:off x="461682" y="1752600"/>
              <a:ext cx="7897313" cy="3862009"/>
            </a:xfrm>
            <a:prstGeom prst="rect">
              <a:avLst/>
            </a:prstGeom>
            <a:ln>
              <a:solidFill>
                <a:srgbClr val="0070C0"/>
              </a:solidFill>
            </a:ln>
          </p:spPr>
        </p:pic>
        <p:sp>
          <p:nvSpPr>
            <p:cNvPr id="4" name="矩形 3"/>
            <p:cNvSpPr/>
            <p:nvPr/>
          </p:nvSpPr>
          <p:spPr>
            <a:xfrm>
              <a:off x="2256154" y="5105400"/>
              <a:ext cx="4297046" cy="3048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256154" y="2766963"/>
              <a:ext cx="4297046" cy="3048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256154" y="4086126"/>
              <a:ext cx="4297046" cy="3048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6651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6" name="矩形 5"/>
          <p:cNvSpPr/>
          <p:nvPr/>
        </p:nvSpPr>
        <p:spPr>
          <a:xfrm>
            <a:off x="304800" y="1066800"/>
            <a:ext cx="5572808" cy="461665"/>
          </a:xfrm>
          <a:prstGeom prst="rect">
            <a:avLst/>
          </a:prstGeom>
        </p:spPr>
        <p:txBody>
          <a:bodyPr wrap="none">
            <a:spAutoFit/>
          </a:bodyPr>
          <a:lstStyle/>
          <a:p>
            <a:r>
              <a:rPr lang="en-US" altLang="zh-CN" sz="2400" dirty="0">
                <a:solidFill>
                  <a:srgbClr val="0070C0"/>
                </a:solidFill>
                <a:latin typeface="Calibri" panose="020F0502020204030204" pitchFamily="34" charset="0"/>
                <a:cs typeface="Times New Roman" panose="02020603050405020304" pitchFamily="18" charset="0"/>
              </a:rPr>
              <a:t>The </a:t>
            </a:r>
            <a:r>
              <a:rPr lang="en-US" altLang="zh-CN" sz="2400" dirty="0" err="1">
                <a:solidFill>
                  <a:srgbClr val="0070C0"/>
                </a:solidFill>
                <a:latin typeface="Calibri" panose="020F0502020204030204" pitchFamily="34" charset="0"/>
                <a:cs typeface="Times New Roman" panose="02020603050405020304" pitchFamily="18" charset="0"/>
              </a:rPr>
              <a:t>influce</a:t>
            </a:r>
            <a:r>
              <a:rPr lang="en-US" altLang="zh-CN" sz="2400" dirty="0">
                <a:solidFill>
                  <a:srgbClr val="0070C0"/>
                </a:solidFill>
                <a:latin typeface="Calibri" panose="020F0502020204030204" pitchFamily="34" charset="0"/>
                <a:cs typeface="Times New Roman" panose="02020603050405020304" pitchFamily="18" charset="0"/>
              </a:rPr>
              <a:t> of document words importance</a:t>
            </a:r>
            <a:endParaRPr lang="zh-CN" altLang="en-US" sz="2400" dirty="0">
              <a:solidFill>
                <a:srgbClr val="0070C0"/>
              </a:solidFill>
            </a:endParaRPr>
          </a:p>
        </p:txBody>
      </p:sp>
      <p:sp>
        <p:nvSpPr>
          <p:cNvPr id="9" name="矩形 8"/>
          <p:cNvSpPr/>
          <p:nvPr/>
        </p:nvSpPr>
        <p:spPr>
          <a:xfrm>
            <a:off x="425982" y="5083314"/>
            <a:ext cx="8737351" cy="707886"/>
          </a:xfrm>
          <a:prstGeom prst="rect">
            <a:avLst/>
          </a:prstGeom>
        </p:spPr>
        <p:txBody>
          <a:bodyPr wrap="square">
            <a:spAutoFit/>
          </a:bodyPr>
          <a:lstStyle/>
          <a:p>
            <a:pPr marL="342900" indent="-342900">
              <a:buFont typeface="Wingdings" panose="05000000000000000000" pitchFamily="2" charset="2"/>
              <a:buChar char="Ø"/>
            </a:pPr>
            <a:r>
              <a:rPr lang="en-US" altLang="zh-CN" sz="2000" dirty="0">
                <a:latin typeface="Calibri" panose="020F0502020204030204" pitchFamily="34" charset="0"/>
                <a:cs typeface="Times New Roman" panose="02020603050405020304" pitchFamily="18" charset="0"/>
              </a:rPr>
              <a:t>DTMM was higher than the incomplete model </a:t>
            </a:r>
            <a:r>
              <a:rPr lang="en-US" altLang="zh-CN" sz="2000" b="1" dirty="0">
                <a:solidFill>
                  <a:srgbClr val="0070C0"/>
                </a:solidFill>
                <a:latin typeface="Calibri" panose="020F0502020204030204" pitchFamily="34" charset="0"/>
                <a:cs typeface="Times New Roman" panose="02020603050405020304" pitchFamily="18" charset="0"/>
              </a:rPr>
              <a:t>8.25%, 7.58%, 6.39%, 2.85% </a:t>
            </a:r>
            <a:r>
              <a:rPr lang="en-US" altLang="zh-CN" sz="2000" dirty="0">
                <a:latin typeface="Calibri" panose="020F0502020204030204" pitchFamily="34" charset="0"/>
                <a:cs typeface="Times New Roman" panose="02020603050405020304" pitchFamily="18" charset="0"/>
              </a:rPr>
              <a:t>respectively.</a:t>
            </a:r>
            <a:endParaRPr lang="zh-CN" altLang="en-US" sz="2000" dirty="0"/>
          </a:p>
        </p:txBody>
      </p:sp>
      <p:grpSp>
        <p:nvGrpSpPr>
          <p:cNvPr id="3" name="组合 2"/>
          <p:cNvGrpSpPr/>
          <p:nvPr/>
        </p:nvGrpSpPr>
        <p:grpSpPr>
          <a:xfrm>
            <a:off x="381000" y="1963579"/>
            <a:ext cx="8382000" cy="2760821"/>
            <a:chOff x="304800" y="1444802"/>
            <a:chExt cx="8382000" cy="2760821"/>
          </a:xfrm>
        </p:grpSpPr>
        <p:pic>
          <p:nvPicPr>
            <p:cNvPr id="7" name="图片 6"/>
            <p:cNvPicPr>
              <a:picLocks noChangeAspect="1"/>
            </p:cNvPicPr>
            <p:nvPr/>
          </p:nvPicPr>
          <p:blipFill>
            <a:blip r:embed="rId3">
              <a:biLevel thresh="75000"/>
            </a:blip>
            <a:stretch>
              <a:fillRect/>
            </a:stretch>
          </p:blipFill>
          <p:spPr>
            <a:xfrm>
              <a:off x="406648" y="2396916"/>
              <a:ext cx="8110009" cy="1808707"/>
            </a:xfrm>
            <a:prstGeom prst="rect">
              <a:avLst/>
            </a:prstGeom>
          </p:spPr>
        </p:pic>
        <p:pic>
          <p:nvPicPr>
            <p:cNvPr id="8" name="图片 7"/>
            <p:cNvPicPr>
              <a:picLocks noChangeAspect="1"/>
            </p:cNvPicPr>
            <p:nvPr/>
          </p:nvPicPr>
          <p:blipFill>
            <a:blip r:embed="rId4"/>
            <a:stretch>
              <a:fillRect/>
            </a:stretch>
          </p:blipFill>
          <p:spPr>
            <a:xfrm>
              <a:off x="406648" y="1674727"/>
              <a:ext cx="8127751" cy="488629"/>
            </a:xfrm>
            <a:prstGeom prst="rect">
              <a:avLst/>
            </a:prstGeom>
          </p:spPr>
        </p:pic>
        <p:sp>
          <p:nvSpPr>
            <p:cNvPr id="2" name="矩形 1"/>
            <p:cNvSpPr/>
            <p:nvPr/>
          </p:nvSpPr>
          <p:spPr>
            <a:xfrm>
              <a:off x="304800" y="1444802"/>
              <a:ext cx="8382000" cy="276082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53364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anim calcmode="lin" valueType="num">
                                      <p:cBhvr>
                                        <p:cTn id="22" dur="500" fill="hold"/>
                                        <p:tgtEl>
                                          <p:spTgt spid="9"/>
                                        </p:tgtEl>
                                        <p:attrNameLst>
                                          <p:attrName>ppt_x</p:attrName>
                                        </p:attrNameLst>
                                      </p:cBhvr>
                                      <p:tavLst>
                                        <p:tav tm="0">
                                          <p:val>
                                            <p:strVal val="#ppt_x"/>
                                          </p:val>
                                        </p:tav>
                                        <p:tav tm="100000">
                                          <p:val>
                                            <p:strVal val="#ppt_x"/>
                                          </p:val>
                                        </p:tav>
                                      </p:tavLst>
                                    </p:anim>
                                    <p:anim calcmode="lin" valueType="num">
                                      <p:cBhvr>
                                        <p:cTn id="23"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3" name="矩形 2"/>
          <p:cNvSpPr/>
          <p:nvPr/>
        </p:nvSpPr>
        <p:spPr>
          <a:xfrm>
            <a:off x="1066800" y="395288"/>
            <a:ext cx="7467600" cy="461665"/>
          </a:xfrm>
          <a:prstGeom prst="rect">
            <a:avLst/>
          </a:prstGeom>
        </p:spPr>
        <p:txBody>
          <a:bodyPr wrap="square">
            <a:spAutoFit/>
          </a:bodyPr>
          <a:lstStyle/>
          <a:p>
            <a:r>
              <a:rPr lang="en-US" altLang="zh-CN" sz="2400" dirty="0">
                <a:solidFill>
                  <a:srgbClr val="0070C0"/>
                </a:solidFill>
                <a:latin typeface="Calibri" panose="020F0502020204030204" pitchFamily="34" charset="0"/>
                <a:cs typeface="Times New Roman" panose="02020603050405020304" pitchFamily="18" charset="0"/>
              </a:rPr>
              <a:t>Performance on different k-max pooling layer of DTMM</a:t>
            </a:r>
            <a:endParaRPr lang="zh-CN" altLang="en-US" sz="2400" dirty="0">
              <a:solidFill>
                <a:srgbClr val="0070C0"/>
              </a:solidFill>
            </a:endParaRPr>
          </a:p>
        </p:txBody>
      </p:sp>
      <p:sp>
        <p:nvSpPr>
          <p:cNvPr id="5" name="矩形 4"/>
          <p:cNvSpPr/>
          <p:nvPr/>
        </p:nvSpPr>
        <p:spPr>
          <a:xfrm>
            <a:off x="933450" y="5432048"/>
            <a:ext cx="7277100" cy="892552"/>
          </a:xfrm>
          <a:prstGeom prst="rect">
            <a:avLst/>
          </a:prstGeom>
        </p:spPr>
        <p:txBody>
          <a:bodyPr wrap="square">
            <a:spAutoFit/>
          </a:bodyPr>
          <a:lstStyle/>
          <a:p>
            <a:pPr marL="342900" indent="-342900" algn="just">
              <a:lnSpc>
                <a:spcPct val="130000"/>
              </a:lnSpc>
              <a:spcAft>
                <a:spcPts val="0"/>
              </a:spcAft>
              <a:buFont typeface="Wingdings" panose="05000000000000000000" pitchFamily="2" charset="2"/>
              <a:buChar char="Ø"/>
            </a:pPr>
            <a:r>
              <a:rPr lang="en-US" altLang="zh-CN" sz="2000" kern="100" dirty="0">
                <a:latin typeface="Calibri" panose="020F0502020204030204" pitchFamily="34" charset="0"/>
                <a:cs typeface="Times New Roman" panose="02020603050405020304" pitchFamily="18" charset="0"/>
              </a:rPr>
              <a:t>Obviously, with the parameter selection from small to large, the </a:t>
            </a:r>
            <a:r>
              <a:rPr lang="en-US" altLang="zh-CN" sz="2000" kern="100" dirty="0" smtClean="0">
                <a:latin typeface="Calibri" panose="020F0502020204030204" pitchFamily="34" charset="0"/>
                <a:cs typeface="Times New Roman" panose="02020603050405020304" pitchFamily="18" charset="0"/>
              </a:rPr>
              <a:t>per</a:t>
            </a:r>
            <a:r>
              <a:rPr lang="en-US" altLang="zh-CN" sz="2000" dirty="0" smtClean="0">
                <a:latin typeface="Calibri" panose="020F0502020204030204" pitchFamily="34" charset="0"/>
                <a:cs typeface="Times New Roman" panose="02020603050405020304" pitchFamily="18" charset="0"/>
              </a:rPr>
              <a:t>formance </a:t>
            </a:r>
            <a:r>
              <a:rPr lang="en-US" altLang="zh-CN" sz="2000" dirty="0">
                <a:latin typeface="Calibri" panose="020F0502020204030204" pitchFamily="34" charset="0"/>
                <a:cs typeface="Times New Roman" panose="02020603050405020304" pitchFamily="18" charset="0"/>
              </a:rPr>
              <a:t>of the model first improves and then decreases.</a:t>
            </a:r>
            <a:endParaRPr lang="zh-CN" altLang="en-US" sz="2000" dirty="0"/>
          </a:p>
        </p:txBody>
      </p:sp>
      <p:pic>
        <p:nvPicPr>
          <p:cNvPr id="6" name="图片 5"/>
          <p:cNvPicPr>
            <a:picLocks noChangeAspect="1"/>
          </p:cNvPicPr>
          <p:nvPr/>
        </p:nvPicPr>
        <p:blipFill>
          <a:blip r:embed="rId3"/>
          <a:stretch>
            <a:fillRect/>
          </a:stretch>
        </p:blipFill>
        <p:spPr>
          <a:xfrm>
            <a:off x="1257300" y="1071907"/>
            <a:ext cx="6629400" cy="4058675"/>
          </a:xfrm>
          <a:prstGeom prst="rect">
            <a:avLst/>
          </a:prstGeom>
        </p:spPr>
      </p:pic>
    </p:spTree>
    <p:extLst>
      <p:ext uri="{BB962C8B-B14F-4D97-AF65-F5344CB8AC3E}">
        <p14:creationId xmlns:p14="http://schemas.microsoft.com/office/powerpoint/2010/main" val="93734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anim calcmode="lin" valueType="num">
                                      <p:cBhvr>
                                        <p:cTn id="15" dur="500" fill="hold"/>
                                        <p:tgtEl>
                                          <p:spTgt spid="6"/>
                                        </p:tgtEl>
                                        <p:attrNameLst>
                                          <p:attrName>ppt_x</p:attrName>
                                        </p:attrNameLst>
                                      </p:cBhvr>
                                      <p:tavLst>
                                        <p:tav tm="0">
                                          <p:val>
                                            <p:strVal val="#ppt_x"/>
                                          </p:val>
                                        </p:tav>
                                        <p:tav tm="100000">
                                          <p:val>
                                            <p:strVal val="#ppt_x"/>
                                          </p:val>
                                        </p:tav>
                                      </p:tavLst>
                                    </p:anim>
                                    <p:anim calcmode="lin" valueType="num">
                                      <p:cBhvr>
                                        <p:cTn id="16"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anim calcmode="lin" valueType="num">
                                      <p:cBhvr>
                                        <p:cTn id="22" dur="500" fill="hold"/>
                                        <p:tgtEl>
                                          <p:spTgt spid="5"/>
                                        </p:tgtEl>
                                        <p:attrNameLst>
                                          <p:attrName>ppt_x</p:attrName>
                                        </p:attrNameLst>
                                      </p:cBhvr>
                                      <p:tavLst>
                                        <p:tav tm="0">
                                          <p:val>
                                            <p:strVal val="#ppt_x"/>
                                          </p:val>
                                        </p:tav>
                                        <p:tav tm="100000">
                                          <p:val>
                                            <p:strVal val="#ppt_x"/>
                                          </p:val>
                                        </p:tav>
                                      </p:tavLst>
                                    </p:anim>
                                    <p:anim calcmode="lin" valueType="num">
                                      <p:cBhvr>
                                        <p:cTn id="23"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5686"/>
            <a:ext cx="9143391" cy="6852313"/>
          </a:xfrm>
          <a:prstGeom prst="rect">
            <a:avLst/>
          </a:prstGeom>
        </p:spPr>
      </p:pic>
      <p:sp>
        <p:nvSpPr>
          <p:cNvPr id="15" name="任意多边形 14"/>
          <p:cNvSpPr/>
          <p:nvPr/>
        </p:nvSpPr>
        <p:spPr>
          <a:xfrm rot="2700000">
            <a:off x="1967944" y="1431646"/>
            <a:ext cx="2808575" cy="3495564"/>
          </a:xfrm>
          <a:custGeom>
            <a:avLst/>
            <a:gdLst>
              <a:gd name="connsiteX0" fmla="*/ 4143589 w 4175818"/>
              <a:gd name="connsiteY0" fmla="*/ 1926265 h 4660752"/>
              <a:gd name="connsiteX1" fmla="*/ 4159704 w 4175818"/>
              <a:gd name="connsiteY1" fmla="*/ 1910151 h 4660752"/>
              <a:gd name="connsiteX2" fmla="*/ 4175818 w 4175818"/>
              <a:gd name="connsiteY2" fmla="*/ 1926265 h 4660752"/>
              <a:gd name="connsiteX3" fmla="*/ 0 w 4175818"/>
              <a:gd name="connsiteY3" fmla="*/ 969868 h 4660752"/>
              <a:gd name="connsiteX4" fmla="*/ 2734487 w 4175818"/>
              <a:gd name="connsiteY4" fmla="*/ 969868 h 4660752"/>
              <a:gd name="connsiteX5" fmla="*/ 2734487 w 4175818"/>
              <a:gd name="connsiteY5" fmla="*/ 0 h 4660752"/>
              <a:gd name="connsiteX6" fmla="*/ 3744766 w 4175818"/>
              <a:gd name="connsiteY6" fmla="*/ 0 h 4660752"/>
              <a:gd name="connsiteX7" fmla="*/ 2997159 w 4175818"/>
              <a:gd name="connsiteY7" fmla="*/ 747607 h 4660752"/>
              <a:gd name="connsiteX8" fmla="*/ 3847271 w 4175818"/>
              <a:gd name="connsiteY8" fmla="*/ 1597719 h 4660752"/>
              <a:gd name="connsiteX9" fmla="*/ 2621466 w 4175818"/>
              <a:gd name="connsiteY9" fmla="*/ 2823524 h 4660752"/>
              <a:gd name="connsiteX10" fmla="*/ 2933899 w 4175818"/>
              <a:gd name="connsiteY10" fmla="*/ 3135956 h 4660752"/>
              <a:gd name="connsiteX11" fmla="*/ 3690884 w 4175818"/>
              <a:gd name="connsiteY11" fmla="*/ 2378971 h 4660752"/>
              <a:gd name="connsiteX12" fmla="*/ 3690884 w 4175818"/>
              <a:gd name="connsiteY12" fmla="*/ 4660752 h 4660752"/>
              <a:gd name="connsiteX13" fmla="*/ 0 w 4175818"/>
              <a:gd name="connsiteY13" fmla="*/ 4660752 h 4660752"/>
              <a:gd name="connsiteX0-1" fmla="*/ 4175818 w 4175818"/>
              <a:gd name="connsiteY0-2" fmla="*/ 1926265 h 4660752"/>
              <a:gd name="connsiteX1-3" fmla="*/ 4159704 w 4175818"/>
              <a:gd name="connsiteY1-4" fmla="*/ 1910151 h 4660752"/>
              <a:gd name="connsiteX2-5" fmla="*/ 4175818 w 4175818"/>
              <a:gd name="connsiteY2-6" fmla="*/ 1926265 h 4660752"/>
              <a:gd name="connsiteX3-7" fmla="*/ 0 w 4175818"/>
              <a:gd name="connsiteY3-8" fmla="*/ 969868 h 4660752"/>
              <a:gd name="connsiteX4-9" fmla="*/ 2734487 w 4175818"/>
              <a:gd name="connsiteY4-10" fmla="*/ 969868 h 4660752"/>
              <a:gd name="connsiteX5-11" fmla="*/ 2734487 w 4175818"/>
              <a:gd name="connsiteY5-12" fmla="*/ 0 h 4660752"/>
              <a:gd name="connsiteX6-13" fmla="*/ 3744766 w 4175818"/>
              <a:gd name="connsiteY6-14" fmla="*/ 0 h 4660752"/>
              <a:gd name="connsiteX7-15" fmla="*/ 2997159 w 4175818"/>
              <a:gd name="connsiteY7-16" fmla="*/ 747607 h 4660752"/>
              <a:gd name="connsiteX8-17" fmla="*/ 3847271 w 4175818"/>
              <a:gd name="connsiteY8-18" fmla="*/ 1597719 h 4660752"/>
              <a:gd name="connsiteX9-19" fmla="*/ 2621466 w 4175818"/>
              <a:gd name="connsiteY9-20" fmla="*/ 2823524 h 4660752"/>
              <a:gd name="connsiteX10-21" fmla="*/ 2933899 w 4175818"/>
              <a:gd name="connsiteY10-22" fmla="*/ 3135956 h 4660752"/>
              <a:gd name="connsiteX11-23" fmla="*/ 3690884 w 4175818"/>
              <a:gd name="connsiteY11-24" fmla="*/ 2378971 h 4660752"/>
              <a:gd name="connsiteX12-25" fmla="*/ 3690884 w 4175818"/>
              <a:gd name="connsiteY12-26" fmla="*/ 4660752 h 4660752"/>
              <a:gd name="connsiteX13-27" fmla="*/ 0 w 4175818"/>
              <a:gd name="connsiteY13-28" fmla="*/ 4660752 h 4660752"/>
              <a:gd name="connsiteX14" fmla="*/ 0 w 4175818"/>
              <a:gd name="connsiteY14" fmla="*/ 969868 h 4660752"/>
              <a:gd name="connsiteX0-29" fmla="*/ 0 w 3847271"/>
              <a:gd name="connsiteY0-30" fmla="*/ 969868 h 4660752"/>
              <a:gd name="connsiteX1-31" fmla="*/ 2734487 w 3847271"/>
              <a:gd name="connsiteY1-32" fmla="*/ 969868 h 4660752"/>
              <a:gd name="connsiteX2-33" fmla="*/ 2734487 w 3847271"/>
              <a:gd name="connsiteY2-34" fmla="*/ 0 h 4660752"/>
              <a:gd name="connsiteX3-35" fmla="*/ 3744766 w 3847271"/>
              <a:gd name="connsiteY3-36" fmla="*/ 0 h 4660752"/>
              <a:gd name="connsiteX4-37" fmla="*/ 2997159 w 3847271"/>
              <a:gd name="connsiteY4-38" fmla="*/ 747607 h 4660752"/>
              <a:gd name="connsiteX5-39" fmla="*/ 3847271 w 3847271"/>
              <a:gd name="connsiteY5-40" fmla="*/ 1597719 h 4660752"/>
              <a:gd name="connsiteX6-41" fmla="*/ 2621466 w 3847271"/>
              <a:gd name="connsiteY6-42" fmla="*/ 2823524 h 4660752"/>
              <a:gd name="connsiteX7-43" fmla="*/ 2933899 w 3847271"/>
              <a:gd name="connsiteY7-44" fmla="*/ 3135956 h 4660752"/>
              <a:gd name="connsiteX8-45" fmla="*/ 3690884 w 3847271"/>
              <a:gd name="connsiteY8-46" fmla="*/ 2378971 h 4660752"/>
              <a:gd name="connsiteX9-47" fmla="*/ 3690884 w 3847271"/>
              <a:gd name="connsiteY9-48" fmla="*/ 4660752 h 4660752"/>
              <a:gd name="connsiteX10-49" fmla="*/ 0 w 3847271"/>
              <a:gd name="connsiteY10-50" fmla="*/ 4660752 h 4660752"/>
              <a:gd name="connsiteX11-51" fmla="*/ 0 w 3847271"/>
              <a:gd name="connsiteY11-52" fmla="*/ 969868 h 4660752"/>
              <a:gd name="connsiteX0-53" fmla="*/ 0 w 3847271"/>
              <a:gd name="connsiteY0-54" fmla="*/ 969868 h 4660752"/>
              <a:gd name="connsiteX1-55" fmla="*/ 2734487 w 3847271"/>
              <a:gd name="connsiteY1-56" fmla="*/ 969868 h 4660752"/>
              <a:gd name="connsiteX2-57" fmla="*/ 2734487 w 3847271"/>
              <a:gd name="connsiteY2-58" fmla="*/ 0 h 4660752"/>
              <a:gd name="connsiteX3-59" fmla="*/ 3744766 w 3847271"/>
              <a:gd name="connsiteY3-60" fmla="*/ 0 h 4660752"/>
              <a:gd name="connsiteX4-61" fmla="*/ 2997159 w 3847271"/>
              <a:gd name="connsiteY4-62" fmla="*/ 747607 h 4660752"/>
              <a:gd name="connsiteX5-63" fmla="*/ 3847271 w 3847271"/>
              <a:gd name="connsiteY5-64" fmla="*/ 1597719 h 4660752"/>
              <a:gd name="connsiteX6-65" fmla="*/ 2933899 w 3847271"/>
              <a:gd name="connsiteY6-66" fmla="*/ 3135956 h 4660752"/>
              <a:gd name="connsiteX7-67" fmla="*/ 3690884 w 3847271"/>
              <a:gd name="connsiteY7-68" fmla="*/ 2378971 h 4660752"/>
              <a:gd name="connsiteX8-69" fmla="*/ 3690884 w 3847271"/>
              <a:gd name="connsiteY8-70" fmla="*/ 4660752 h 4660752"/>
              <a:gd name="connsiteX9-71" fmla="*/ 0 w 3847271"/>
              <a:gd name="connsiteY9-72" fmla="*/ 4660752 h 4660752"/>
              <a:gd name="connsiteX10-73" fmla="*/ 0 w 3847271"/>
              <a:gd name="connsiteY10-74" fmla="*/ 969868 h 4660752"/>
              <a:gd name="connsiteX0-75" fmla="*/ 0 w 3847271"/>
              <a:gd name="connsiteY0-76" fmla="*/ 969868 h 4660752"/>
              <a:gd name="connsiteX1-77" fmla="*/ 2734487 w 3847271"/>
              <a:gd name="connsiteY1-78" fmla="*/ 969868 h 4660752"/>
              <a:gd name="connsiteX2-79" fmla="*/ 2734487 w 3847271"/>
              <a:gd name="connsiteY2-80" fmla="*/ 0 h 4660752"/>
              <a:gd name="connsiteX3-81" fmla="*/ 3744766 w 3847271"/>
              <a:gd name="connsiteY3-82" fmla="*/ 0 h 4660752"/>
              <a:gd name="connsiteX4-83" fmla="*/ 2997159 w 3847271"/>
              <a:gd name="connsiteY4-84" fmla="*/ 747607 h 4660752"/>
              <a:gd name="connsiteX5-85" fmla="*/ 3847271 w 3847271"/>
              <a:gd name="connsiteY5-86" fmla="*/ 1597719 h 4660752"/>
              <a:gd name="connsiteX6-87" fmla="*/ 3690884 w 3847271"/>
              <a:gd name="connsiteY6-88" fmla="*/ 2378971 h 4660752"/>
              <a:gd name="connsiteX7-89" fmla="*/ 3690884 w 3847271"/>
              <a:gd name="connsiteY7-90" fmla="*/ 4660752 h 4660752"/>
              <a:gd name="connsiteX8-91" fmla="*/ 0 w 3847271"/>
              <a:gd name="connsiteY8-92" fmla="*/ 4660752 h 4660752"/>
              <a:gd name="connsiteX9-93" fmla="*/ 0 w 3847271"/>
              <a:gd name="connsiteY9-94" fmla="*/ 969868 h 4660752"/>
              <a:gd name="connsiteX0-95" fmla="*/ 0 w 3847271"/>
              <a:gd name="connsiteY0-96" fmla="*/ 969868 h 4660752"/>
              <a:gd name="connsiteX1-97" fmla="*/ 2734487 w 3847271"/>
              <a:gd name="connsiteY1-98" fmla="*/ 969868 h 4660752"/>
              <a:gd name="connsiteX2-99" fmla="*/ 2734487 w 3847271"/>
              <a:gd name="connsiteY2-100" fmla="*/ 0 h 4660752"/>
              <a:gd name="connsiteX3-101" fmla="*/ 3744766 w 3847271"/>
              <a:gd name="connsiteY3-102" fmla="*/ 0 h 4660752"/>
              <a:gd name="connsiteX4-103" fmla="*/ 3847271 w 3847271"/>
              <a:gd name="connsiteY4-104" fmla="*/ 1597719 h 4660752"/>
              <a:gd name="connsiteX5-105" fmla="*/ 3690884 w 3847271"/>
              <a:gd name="connsiteY5-106" fmla="*/ 2378971 h 4660752"/>
              <a:gd name="connsiteX6-107" fmla="*/ 3690884 w 3847271"/>
              <a:gd name="connsiteY6-108" fmla="*/ 4660752 h 4660752"/>
              <a:gd name="connsiteX7-109" fmla="*/ 0 w 3847271"/>
              <a:gd name="connsiteY7-110" fmla="*/ 4660752 h 4660752"/>
              <a:gd name="connsiteX8-111" fmla="*/ 0 w 3847271"/>
              <a:gd name="connsiteY8-112" fmla="*/ 969868 h 4660752"/>
              <a:gd name="connsiteX0-113" fmla="*/ 3847271 w 3938711"/>
              <a:gd name="connsiteY0-114" fmla="*/ 1597719 h 4660752"/>
              <a:gd name="connsiteX1-115" fmla="*/ 3690884 w 3938711"/>
              <a:gd name="connsiteY1-116" fmla="*/ 2378971 h 4660752"/>
              <a:gd name="connsiteX2-117" fmla="*/ 3690884 w 3938711"/>
              <a:gd name="connsiteY2-118" fmla="*/ 4660752 h 4660752"/>
              <a:gd name="connsiteX3-119" fmla="*/ 0 w 3938711"/>
              <a:gd name="connsiteY3-120" fmla="*/ 4660752 h 4660752"/>
              <a:gd name="connsiteX4-121" fmla="*/ 0 w 3938711"/>
              <a:gd name="connsiteY4-122" fmla="*/ 969868 h 4660752"/>
              <a:gd name="connsiteX5-123" fmla="*/ 2734487 w 3938711"/>
              <a:gd name="connsiteY5-124" fmla="*/ 969868 h 4660752"/>
              <a:gd name="connsiteX6-125" fmla="*/ 2734487 w 3938711"/>
              <a:gd name="connsiteY6-126" fmla="*/ 0 h 4660752"/>
              <a:gd name="connsiteX7-127" fmla="*/ 3744766 w 3938711"/>
              <a:gd name="connsiteY7-128" fmla="*/ 0 h 4660752"/>
              <a:gd name="connsiteX8-129" fmla="*/ 3938711 w 3938711"/>
              <a:gd name="connsiteY8-130" fmla="*/ 1689159 h 4660752"/>
              <a:gd name="connsiteX0-131" fmla="*/ 3847271 w 3847271"/>
              <a:gd name="connsiteY0-132" fmla="*/ 1597719 h 4660752"/>
              <a:gd name="connsiteX1-133" fmla="*/ 3690884 w 3847271"/>
              <a:gd name="connsiteY1-134" fmla="*/ 2378971 h 4660752"/>
              <a:gd name="connsiteX2-135" fmla="*/ 3690884 w 3847271"/>
              <a:gd name="connsiteY2-136" fmla="*/ 4660752 h 4660752"/>
              <a:gd name="connsiteX3-137" fmla="*/ 0 w 3847271"/>
              <a:gd name="connsiteY3-138" fmla="*/ 4660752 h 4660752"/>
              <a:gd name="connsiteX4-139" fmla="*/ 0 w 3847271"/>
              <a:gd name="connsiteY4-140" fmla="*/ 969868 h 4660752"/>
              <a:gd name="connsiteX5-141" fmla="*/ 2734487 w 3847271"/>
              <a:gd name="connsiteY5-142" fmla="*/ 969868 h 4660752"/>
              <a:gd name="connsiteX6-143" fmla="*/ 2734487 w 3847271"/>
              <a:gd name="connsiteY6-144" fmla="*/ 0 h 4660752"/>
              <a:gd name="connsiteX7-145" fmla="*/ 3744766 w 3847271"/>
              <a:gd name="connsiteY7-146" fmla="*/ 0 h 4660752"/>
              <a:gd name="connsiteX0-147" fmla="*/ 3690884 w 3744766"/>
              <a:gd name="connsiteY0-148" fmla="*/ 2378971 h 4660752"/>
              <a:gd name="connsiteX1-149" fmla="*/ 3690884 w 3744766"/>
              <a:gd name="connsiteY1-150" fmla="*/ 4660752 h 4660752"/>
              <a:gd name="connsiteX2-151" fmla="*/ 0 w 3744766"/>
              <a:gd name="connsiteY2-152" fmla="*/ 4660752 h 4660752"/>
              <a:gd name="connsiteX3-153" fmla="*/ 0 w 3744766"/>
              <a:gd name="connsiteY3-154" fmla="*/ 969868 h 4660752"/>
              <a:gd name="connsiteX4-155" fmla="*/ 2734487 w 3744766"/>
              <a:gd name="connsiteY4-156" fmla="*/ 969868 h 4660752"/>
              <a:gd name="connsiteX5-157" fmla="*/ 2734487 w 3744766"/>
              <a:gd name="connsiteY5-158" fmla="*/ 0 h 4660752"/>
              <a:gd name="connsiteX6-159" fmla="*/ 3744766 w 3744766"/>
              <a:gd name="connsiteY6-160" fmla="*/ 0 h 4660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744766" h="4660752">
                <a:moveTo>
                  <a:pt x="3690884" y="2378971"/>
                </a:moveTo>
                <a:lnTo>
                  <a:pt x="3690884" y="4660752"/>
                </a:lnTo>
                <a:lnTo>
                  <a:pt x="0" y="4660752"/>
                </a:lnTo>
                <a:lnTo>
                  <a:pt x="0" y="969868"/>
                </a:lnTo>
                <a:lnTo>
                  <a:pt x="2734487" y="969868"/>
                </a:lnTo>
                <a:lnTo>
                  <a:pt x="2734487" y="0"/>
                </a:lnTo>
                <a:lnTo>
                  <a:pt x="3744766" y="0"/>
                </a:lnTo>
              </a:path>
            </a:pathLst>
          </a:custGeom>
          <a:noFill/>
          <a:ln w="28575">
            <a:solidFill>
              <a:srgbClr val="3A83C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6" name="文本框 7"/>
          <p:cNvSpPr txBox="1"/>
          <p:nvPr/>
        </p:nvSpPr>
        <p:spPr>
          <a:xfrm>
            <a:off x="4877196" y="3043532"/>
            <a:ext cx="3734533" cy="746358"/>
          </a:xfrm>
          <a:prstGeom prst="rect">
            <a:avLst/>
          </a:prstGeom>
          <a:noFill/>
        </p:spPr>
        <p:txBody>
          <a:bodyPr wrap="square" lIns="68580" tIns="34290" rIns="68580" bIns="34290" rtlCol="0">
            <a:spAutoFit/>
            <a:scene3d>
              <a:camera prst="orthographicFront"/>
              <a:lightRig rig="threePt" dir="t"/>
            </a:scene3d>
            <a:sp3d contourW="12700"/>
          </a:bodyPr>
          <a:lstStyle/>
          <a:p>
            <a:pPr lvl="0" algn="ctr"/>
            <a:r>
              <a:rPr lang="en-US" altLang="zh-CN" sz="4400" spc="300" dirty="0">
                <a:solidFill>
                  <a:srgbClr val="0070C0"/>
                </a:solidFill>
              </a:rPr>
              <a:t>Conclusion</a:t>
            </a:r>
          </a:p>
        </p:txBody>
      </p:sp>
      <p:sp>
        <p:nvSpPr>
          <p:cNvPr id="17" name="文本框 10"/>
          <p:cNvSpPr txBox="1"/>
          <p:nvPr/>
        </p:nvSpPr>
        <p:spPr>
          <a:xfrm>
            <a:off x="1860034" y="2643423"/>
            <a:ext cx="3241357" cy="1546577"/>
          </a:xfrm>
          <a:prstGeom prst="rect">
            <a:avLst/>
          </a:prstGeom>
          <a:noFill/>
        </p:spPr>
        <p:txBody>
          <a:bodyPr wrap="square" lIns="68580" tIns="34290" rIns="68580" bIns="34290" rtlCol="0">
            <a:spAutoFit/>
            <a:scene3d>
              <a:camera prst="orthographicFront"/>
              <a:lightRig rig="threePt" dir="t"/>
            </a:scene3d>
            <a:sp3d contourW="12700"/>
          </a:bodyPr>
          <a:lstStyle/>
          <a:p>
            <a:r>
              <a:rPr lang="en-US" altLang="zh-CN" sz="9600" dirty="0">
                <a:solidFill>
                  <a:srgbClr val="3A83C0"/>
                </a:solidFill>
                <a:latin typeface="Agency FB" panose="020B0503020202020204" pitchFamily="34" charset="0"/>
              </a:rPr>
              <a:t>PART </a:t>
            </a:r>
            <a:r>
              <a:rPr lang="en-US" altLang="zh-CN" sz="9600" b="1" dirty="0" smtClean="0">
                <a:solidFill>
                  <a:srgbClr val="3A83C0"/>
                </a:solidFill>
                <a:latin typeface="Agency FB" panose="020B0503020202020204" pitchFamily="34" charset="0"/>
              </a:rPr>
              <a:t>5</a:t>
            </a:r>
            <a:endParaRPr lang="en-US" altLang="zh-CN" sz="9600" b="1" dirty="0">
              <a:solidFill>
                <a:srgbClr val="3A83C0"/>
              </a:solidFill>
              <a:latin typeface="Agency FB" panose="020B0503020202020204" pitchFamily="34" charset="0"/>
            </a:endParaRPr>
          </a:p>
        </p:txBody>
      </p:sp>
    </p:spTree>
    <p:extLst>
      <p:ext uri="{BB962C8B-B14F-4D97-AF65-F5344CB8AC3E}">
        <p14:creationId xmlns:p14="http://schemas.microsoft.com/office/powerpoint/2010/main" val="996743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
        <p:nvSpPr>
          <p:cNvPr id="13" name="Title 13"/>
          <p:cNvSpPr txBox="1">
            <a:spLocks/>
          </p:cNvSpPr>
          <p:nvPr/>
        </p:nvSpPr>
        <p:spPr>
          <a:xfrm>
            <a:off x="609600" y="685800"/>
            <a:ext cx="6172200" cy="1143000"/>
          </a:xfrm>
          <a:prstGeom prst="rect">
            <a:avLst/>
          </a:prstGeom>
        </p:spPr>
        <p:txBody>
          <a:bodyPr vert="horz" lIns="91440" tIns="45720" rIns="91440" bIns="45720" rtlCol="0" anchor="ctr">
            <a:normAutofit/>
          </a:bodyPr>
          <a:lstStyle/>
          <a:p>
            <a:pPr lvl="0">
              <a:spcBef>
                <a:spcPct val="0"/>
              </a:spcBef>
              <a:defRPr/>
            </a:pPr>
            <a:r>
              <a:rPr lang="en-US" sz="3600" b="1" dirty="0" smtClean="0">
                <a:solidFill>
                  <a:srgbClr val="0070C0"/>
                </a:solidFill>
              </a:rPr>
              <a:t>Summary of Contributions</a:t>
            </a:r>
            <a:endParaRPr kumimoji="0" lang="en-US" sz="3600" b="1" i="0" u="none" strike="noStrike" kern="1200" cap="none" spc="0" normalizeH="0" baseline="0" noProof="0" dirty="0">
              <a:ln>
                <a:noFill/>
              </a:ln>
              <a:solidFill>
                <a:srgbClr val="0070C0"/>
              </a:solidFill>
              <a:effectLst/>
              <a:uLnTx/>
              <a:uFillTx/>
              <a:latin typeface="+mj-lt"/>
              <a:ea typeface="+mj-ea"/>
              <a:cs typeface="+mj-cs"/>
            </a:endParaRPr>
          </a:p>
        </p:txBody>
      </p:sp>
      <p:sp>
        <p:nvSpPr>
          <p:cNvPr id="14" name="Content Placeholder 2"/>
          <p:cNvSpPr>
            <a:spLocks noGrp="1"/>
          </p:cNvSpPr>
          <p:nvPr>
            <p:ph idx="1"/>
          </p:nvPr>
        </p:nvSpPr>
        <p:spPr>
          <a:xfrm>
            <a:off x="3908800" y="2323804"/>
            <a:ext cx="4612395" cy="1562396"/>
          </a:xfrm>
        </p:spPr>
        <p:txBody>
          <a:bodyPr>
            <a:normAutofit fontScale="85000" lnSpcReduction="10000"/>
          </a:bodyPr>
          <a:lstStyle/>
          <a:p>
            <a:pPr marL="0" indent="0">
              <a:lnSpc>
                <a:spcPct val="130000"/>
              </a:lnSpc>
              <a:buNone/>
            </a:pPr>
            <a:r>
              <a:rPr lang="en-US" sz="2400" dirty="0"/>
              <a:t>1. We propose to use the weight of the document word to compensate for the deviation of the similarity between words and words by </a:t>
            </a:r>
            <a:r>
              <a:rPr lang="en-US" sz="2400" dirty="0" err="1"/>
              <a:t>embeding</a:t>
            </a:r>
            <a:r>
              <a:rPr lang="en-US" sz="2400" dirty="0" smtClean="0"/>
              <a:t>.</a:t>
            </a:r>
            <a:endParaRPr lang="en-US" sz="2400" dirty="0"/>
          </a:p>
        </p:txBody>
      </p:sp>
      <p:sp>
        <p:nvSpPr>
          <p:cNvPr id="11" name="Content Placeholder 2"/>
          <p:cNvSpPr txBox="1">
            <a:spLocks/>
          </p:cNvSpPr>
          <p:nvPr/>
        </p:nvSpPr>
        <p:spPr>
          <a:xfrm>
            <a:off x="3908800" y="4138028"/>
            <a:ext cx="4778000" cy="11197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30000"/>
              </a:lnSpc>
              <a:buNone/>
            </a:pPr>
            <a:r>
              <a:rPr lang="en-US" altLang="zh-CN" sz="2000" dirty="0"/>
              <a:t>2. In the text matching process, not all words are important. And it is necessary to filter out unimportant words.</a:t>
            </a:r>
          </a:p>
        </p:txBody>
      </p:sp>
      <p:grpSp>
        <p:nvGrpSpPr>
          <p:cNvPr id="17" name="Group 22"/>
          <p:cNvGrpSpPr/>
          <p:nvPr/>
        </p:nvGrpSpPr>
        <p:grpSpPr>
          <a:xfrm>
            <a:off x="533400" y="2286000"/>
            <a:ext cx="3033737" cy="3012568"/>
            <a:chOff x="7070680" y="1485705"/>
            <a:chExt cx="4469276" cy="4438095"/>
          </a:xfrm>
          <a:solidFill>
            <a:srgbClr val="B6D4EE"/>
          </a:solidFill>
        </p:grpSpPr>
        <p:grpSp>
          <p:nvGrpSpPr>
            <p:cNvPr id="19" name="Group 3"/>
            <p:cNvGrpSpPr/>
            <p:nvPr/>
          </p:nvGrpSpPr>
          <p:grpSpPr>
            <a:xfrm>
              <a:off x="7070680" y="1485705"/>
              <a:ext cx="4469276" cy="4020315"/>
              <a:chOff x="3472716" y="1692370"/>
              <a:chExt cx="5246568" cy="4719524"/>
            </a:xfrm>
            <a:grpFill/>
          </p:grpSpPr>
          <p:sp>
            <p:nvSpPr>
              <p:cNvPr id="21" name="Freeform 4"/>
              <p:cNvSpPr/>
              <p:nvPr/>
            </p:nvSpPr>
            <p:spPr bwMode="auto">
              <a:xfrm flipH="1">
                <a:off x="5395367" y="4167630"/>
                <a:ext cx="1397174" cy="2244264"/>
              </a:xfrm>
              <a:custGeom>
                <a:avLst/>
                <a:gdLst>
                  <a:gd name="connsiteX0" fmla="*/ 759198 w 1653886"/>
                  <a:gd name="connsiteY0" fmla="*/ 850 h 2656618"/>
                  <a:gd name="connsiteX1" fmla="*/ 763881 w 1653886"/>
                  <a:gd name="connsiteY1" fmla="*/ 488839 h 2656618"/>
                  <a:gd name="connsiteX2" fmla="*/ 459348 w 1653886"/>
                  <a:gd name="connsiteY2" fmla="*/ 298375 h 2656618"/>
                  <a:gd name="connsiteX3" fmla="*/ 233486 w 1653886"/>
                  <a:gd name="connsiteY3" fmla="*/ 125688 h 2656618"/>
                  <a:gd name="connsiteX4" fmla="*/ 502490 w 1653886"/>
                  <a:gd name="connsiteY4" fmla="*/ 735172 h 2656618"/>
                  <a:gd name="connsiteX5" fmla="*/ 55842 w 1653886"/>
                  <a:gd name="connsiteY5" fmla="*/ 326310 h 2656618"/>
                  <a:gd name="connsiteX6" fmla="*/ 48228 w 1653886"/>
                  <a:gd name="connsiteY6" fmla="*/ 514234 h 2656618"/>
                  <a:gd name="connsiteX7" fmla="*/ 411130 w 1653886"/>
                  <a:gd name="connsiteY7" fmla="*/ 930715 h 2656618"/>
                  <a:gd name="connsiteX8" fmla="*/ 65993 w 1653886"/>
                  <a:gd name="connsiteY8" fmla="*/ 750409 h 2656618"/>
                  <a:gd name="connsiteX9" fmla="*/ 170042 w 1653886"/>
                  <a:gd name="connsiteY9" fmla="*/ 981505 h 2656618"/>
                  <a:gd name="connsiteX10" fmla="*/ 723277 w 1653886"/>
                  <a:gd name="connsiteY10" fmla="*/ 1641780 h 2656618"/>
                  <a:gd name="connsiteX11" fmla="*/ 671256 w 1653886"/>
                  <a:gd name="connsiteY11" fmla="*/ 2645894 h 2656618"/>
                  <a:gd name="connsiteX12" fmla="*/ 670238 w 1653886"/>
                  <a:gd name="connsiteY12" fmla="*/ 2656618 h 2656618"/>
                  <a:gd name="connsiteX13" fmla="*/ 1288826 w 1653886"/>
                  <a:gd name="connsiteY13" fmla="*/ 2656618 h 2656618"/>
                  <a:gd name="connsiteX14" fmla="*/ 1277268 w 1653886"/>
                  <a:gd name="connsiteY14" fmla="*/ 2583272 h 2656618"/>
                  <a:gd name="connsiteX15" fmla="*/ 1266361 w 1653886"/>
                  <a:gd name="connsiteY15" fmla="*/ 1331959 h 2656618"/>
                  <a:gd name="connsiteX16" fmla="*/ 1652103 w 1653886"/>
                  <a:gd name="connsiteY16" fmla="*/ 430430 h 2656618"/>
                  <a:gd name="connsiteX17" fmla="*/ 1459232 w 1653886"/>
                  <a:gd name="connsiteY17" fmla="*/ 471062 h 2656618"/>
                  <a:gd name="connsiteX18" fmla="*/ 1098868 w 1653886"/>
                  <a:gd name="connsiteY18" fmla="*/ 732633 h 2656618"/>
                  <a:gd name="connsiteX19" fmla="*/ 794335 w 1653886"/>
                  <a:gd name="connsiteY19" fmla="*/ 8870 h 2656618"/>
                  <a:gd name="connsiteX20" fmla="*/ 759198 w 1653886"/>
                  <a:gd name="connsiteY20" fmla="*/ 850 h 2656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53886" h="2656618">
                    <a:moveTo>
                      <a:pt x="759198" y="850"/>
                    </a:moveTo>
                    <a:cubicBezTo>
                      <a:pt x="692269" y="17203"/>
                      <a:pt x="726132" y="266631"/>
                      <a:pt x="763881" y="488839"/>
                    </a:cubicBezTo>
                    <a:cubicBezTo>
                      <a:pt x="807024" y="740251"/>
                      <a:pt x="593850" y="600578"/>
                      <a:pt x="459348" y="298375"/>
                    </a:cubicBezTo>
                    <a:cubicBezTo>
                      <a:pt x="324846" y="-3827"/>
                      <a:pt x="246175" y="82516"/>
                      <a:pt x="233486" y="125688"/>
                    </a:cubicBezTo>
                    <a:cubicBezTo>
                      <a:pt x="218259" y="168860"/>
                      <a:pt x="525330" y="707237"/>
                      <a:pt x="502490" y="735172"/>
                    </a:cubicBezTo>
                    <a:cubicBezTo>
                      <a:pt x="482188" y="760567"/>
                      <a:pt x="93908" y="313612"/>
                      <a:pt x="55842" y="326310"/>
                    </a:cubicBezTo>
                    <a:cubicBezTo>
                      <a:pt x="20313" y="339007"/>
                      <a:pt x="-45669" y="374561"/>
                      <a:pt x="48228" y="514234"/>
                    </a:cubicBezTo>
                    <a:cubicBezTo>
                      <a:pt x="139588" y="656447"/>
                      <a:pt x="428895" y="892622"/>
                      <a:pt x="411130" y="930715"/>
                    </a:cubicBezTo>
                    <a:cubicBezTo>
                      <a:pt x="393366" y="971347"/>
                      <a:pt x="152277" y="755488"/>
                      <a:pt x="65993" y="750409"/>
                    </a:cubicBezTo>
                    <a:cubicBezTo>
                      <a:pt x="-22829" y="745330"/>
                      <a:pt x="12700" y="869767"/>
                      <a:pt x="170042" y="981505"/>
                    </a:cubicBezTo>
                    <a:cubicBezTo>
                      <a:pt x="327384" y="1093244"/>
                      <a:pt x="710588" y="1217680"/>
                      <a:pt x="723277" y="1641780"/>
                    </a:cubicBezTo>
                    <a:cubicBezTo>
                      <a:pt x="732001" y="1933348"/>
                      <a:pt x="695144" y="2389360"/>
                      <a:pt x="671256" y="2645894"/>
                    </a:cubicBezTo>
                    <a:lnTo>
                      <a:pt x="670238" y="2656618"/>
                    </a:lnTo>
                    <a:lnTo>
                      <a:pt x="1288826" y="2656618"/>
                    </a:lnTo>
                    <a:lnTo>
                      <a:pt x="1277268" y="2583272"/>
                    </a:lnTo>
                    <a:cubicBezTo>
                      <a:pt x="1221841" y="2210562"/>
                      <a:pt x="1177856" y="1703363"/>
                      <a:pt x="1266361" y="1331959"/>
                    </a:cubicBezTo>
                    <a:cubicBezTo>
                      <a:pt x="1426241" y="669145"/>
                      <a:pt x="1677481" y="532011"/>
                      <a:pt x="1652103" y="430430"/>
                    </a:cubicBezTo>
                    <a:cubicBezTo>
                      <a:pt x="1629263" y="328849"/>
                      <a:pt x="1499836" y="377100"/>
                      <a:pt x="1459232" y="471062"/>
                    </a:cubicBezTo>
                    <a:cubicBezTo>
                      <a:pt x="1418628" y="562485"/>
                      <a:pt x="1253672" y="765646"/>
                      <a:pt x="1098868" y="732633"/>
                    </a:cubicBezTo>
                    <a:cubicBezTo>
                      <a:pt x="946601" y="699619"/>
                      <a:pt x="905997" y="69819"/>
                      <a:pt x="794335" y="8870"/>
                    </a:cubicBezTo>
                    <a:cubicBezTo>
                      <a:pt x="780377" y="934"/>
                      <a:pt x="768759" y="-1486"/>
                      <a:pt x="759198" y="850"/>
                    </a:cubicBezTo>
                    <a:close/>
                  </a:path>
                </a:pathLst>
              </a:custGeom>
              <a:grpFill/>
              <a:ln>
                <a:noFill/>
              </a:ln>
            </p:spPr>
            <p:txBody>
              <a:bodyPr vert="horz" wrap="square" lIns="68572" tIns="34287" rIns="68572" bIns="34287" numCol="1" anchor="t" anchorCtr="0" compatLnSpc="1">
                <a:noAutofit/>
              </a:bodyPr>
              <a:lstStyle/>
              <a:p>
                <a:pPr algn="just">
                  <a:lnSpc>
                    <a:spcPct val="120000"/>
                  </a:lnSpc>
                </a:pPr>
                <a:endParaRPr lang="id-ID" sz="67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67"/>
              <p:cNvSpPr/>
              <p:nvPr/>
            </p:nvSpPr>
            <p:spPr bwMode="auto">
              <a:xfrm rot="1883109">
                <a:off x="3472716" y="3077532"/>
                <a:ext cx="1975673" cy="1969537"/>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grpFill/>
              <a:ln>
                <a:noFill/>
              </a:ln>
            </p:spPr>
            <p:txBody>
              <a:bodyPr vert="horz" wrap="square" lIns="68572" tIns="34287" rIns="68572" bIns="34287" numCol="1" anchor="t" anchorCtr="0" compatLnSpc="1"/>
              <a:lstStyle/>
              <a:p>
                <a:pPr algn="just">
                  <a:lnSpc>
                    <a:spcPct val="120000"/>
                  </a:lnSpc>
                </a:pPr>
                <a:endParaRPr lang="en-US" sz="67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67"/>
              <p:cNvSpPr/>
              <p:nvPr/>
            </p:nvSpPr>
            <p:spPr bwMode="auto">
              <a:xfrm rot="4961872">
                <a:off x="4339838" y="2042516"/>
                <a:ext cx="2397282" cy="2389837"/>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grpFill/>
              <a:ln>
                <a:noFill/>
              </a:ln>
            </p:spPr>
            <p:txBody>
              <a:bodyPr vert="horz" wrap="square" lIns="68572" tIns="34287" rIns="68572" bIns="34287" numCol="1" anchor="t" anchorCtr="0" compatLnSpc="1"/>
              <a:lstStyle/>
              <a:p>
                <a:pPr algn="just">
                  <a:lnSpc>
                    <a:spcPct val="120000"/>
                  </a:lnSpc>
                </a:pPr>
                <a:endParaRPr lang="en-US" sz="67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67"/>
              <p:cNvSpPr/>
              <p:nvPr/>
            </p:nvSpPr>
            <p:spPr bwMode="auto">
              <a:xfrm rot="7696778">
                <a:off x="5819972" y="2184633"/>
                <a:ext cx="2112165" cy="2105606"/>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grpFill/>
              <a:ln>
                <a:noFill/>
              </a:ln>
            </p:spPr>
            <p:txBody>
              <a:bodyPr vert="horz" wrap="square" lIns="68572" tIns="34287" rIns="68572" bIns="34287" numCol="1" anchor="t" anchorCtr="0" compatLnSpc="1"/>
              <a:lstStyle/>
              <a:p>
                <a:pPr algn="just">
                  <a:lnSpc>
                    <a:spcPct val="120000"/>
                  </a:lnSpc>
                </a:pPr>
                <a:endParaRPr lang="en-US" sz="67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67"/>
              <p:cNvSpPr/>
              <p:nvPr/>
            </p:nvSpPr>
            <p:spPr bwMode="auto">
              <a:xfrm rot="10345882">
                <a:off x="6798191" y="3266787"/>
                <a:ext cx="1921093" cy="1915127"/>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grpFill/>
              <a:ln>
                <a:noFill/>
              </a:ln>
            </p:spPr>
            <p:txBody>
              <a:bodyPr vert="horz" wrap="square" lIns="68572" tIns="34287" rIns="68572" bIns="34287" numCol="1" anchor="t" anchorCtr="0" compatLnSpc="1"/>
              <a:lstStyle/>
              <a:p>
                <a:pPr algn="just">
                  <a:lnSpc>
                    <a:spcPct val="120000"/>
                  </a:lnSpc>
                </a:pPr>
                <a:endParaRPr lang="en-US" sz="67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67"/>
              <p:cNvSpPr/>
              <p:nvPr/>
            </p:nvSpPr>
            <p:spPr bwMode="auto">
              <a:xfrm rot="12440007">
                <a:off x="6858380" y="4596385"/>
                <a:ext cx="1424405" cy="1419981"/>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grpFill/>
              <a:ln>
                <a:noFill/>
              </a:ln>
            </p:spPr>
            <p:txBody>
              <a:bodyPr vert="horz" wrap="square" lIns="68572" tIns="34287" rIns="68572" bIns="34287" numCol="1" anchor="t" anchorCtr="0" compatLnSpc="1"/>
              <a:lstStyle/>
              <a:p>
                <a:pPr algn="just">
                  <a:lnSpc>
                    <a:spcPct val="120000"/>
                  </a:lnSpc>
                </a:pPr>
                <a:endParaRPr lang="en-US" sz="67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Freeform 67"/>
              <p:cNvSpPr/>
              <p:nvPr/>
            </p:nvSpPr>
            <p:spPr bwMode="auto">
              <a:xfrm rot="20954305">
                <a:off x="3963464" y="4429907"/>
                <a:ext cx="1424405" cy="1419981"/>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grpFill/>
              <a:ln>
                <a:noFill/>
              </a:ln>
            </p:spPr>
            <p:txBody>
              <a:bodyPr vert="horz" wrap="square" lIns="68572" tIns="34287" rIns="68572" bIns="34287" numCol="1" anchor="t" anchorCtr="0" compatLnSpc="1"/>
              <a:lstStyle/>
              <a:p>
                <a:pPr algn="just">
                  <a:lnSpc>
                    <a:spcPct val="120000"/>
                  </a:lnSpc>
                </a:pPr>
                <a:endParaRPr lang="en-US" sz="67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67"/>
              <p:cNvSpPr/>
              <p:nvPr/>
            </p:nvSpPr>
            <p:spPr bwMode="auto">
              <a:xfrm rot="2241606">
                <a:off x="3489891" y="2406325"/>
                <a:ext cx="1187759" cy="1184070"/>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grpFill/>
              <a:ln>
                <a:noFill/>
              </a:ln>
            </p:spPr>
            <p:txBody>
              <a:bodyPr vert="horz" wrap="square" lIns="68572" tIns="34287" rIns="68572" bIns="34287" numCol="1" anchor="t" anchorCtr="0" compatLnSpc="1"/>
              <a:lstStyle/>
              <a:p>
                <a:pPr algn="just">
                  <a:lnSpc>
                    <a:spcPct val="120000"/>
                  </a:lnSpc>
                </a:pPr>
                <a:endParaRPr lang="en-US" sz="67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67"/>
              <p:cNvSpPr/>
              <p:nvPr/>
            </p:nvSpPr>
            <p:spPr bwMode="auto">
              <a:xfrm rot="6355571">
                <a:off x="5654693" y="1694215"/>
                <a:ext cx="1187759" cy="1184070"/>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grpFill/>
              <a:ln>
                <a:noFill/>
              </a:ln>
            </p:spPr>
            <p:txBody>
              <a:bodyPr vert="horz" wrap="square" lIns="68572" tIns="34287" rIns="68572" bIns="34287" numCol="1" anchor="t" anchorCtr="0" compatLnSpc="1"/>
              <a:lstStyle/>
              <a:p>
                <a:pPr algn="just">
                  <a:lnSpc>
                    <a:spcPct val="120000"/>
                  </a:lnSpc>
                </a:pPr>
                <a:endParaRPr lang="en-US" sz="67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Freeform 67"/>
              <p:cNvSpPr/>
              <p:nvPr/>
            </p:nvSpPr>
            <p:spPr bwMode="auto">
              <a:xfrm rot="9774375">
                <a:off x="7378684" y="2652032"/>
                <a:ext cx="1187759" cy="1184070"/>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grpFill/>
              <a:ln>
                <a:noFill/>
              </a:ln>
            </p:spPr>
            <p:txBody>
              <a:bodyPr vert="horz" wrap="square" lIns="68572" tIns="34287" rIns="68572" bIns="34287" numCol="1" anchor="t" anchorCtr="0" compatLnSpc="1"/>
              <a:lstStyle/>
              <a:p>
                <a:pPr algn="just">
                  <a:lnSpc>
                    <a:spcPct val="120000"/>
                  </a:lnSpc>
                </a:pPr>
                <a:endParaRPr lang="en-US" sz="675">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0" name="Freeform 20"/>
            <p:cNvSpPr/>
            <p:nvPr/>
          </p:nvSpPr>
          <p:spPr>
            <a:xfrm>
              <a:off x="7135090" y="5202683"/>
              <a:ext cx="4139963" cy="721117"/>
            </a:xfrm>
            <a:custGeom>
              <a:avLst/>
              <a:gdLst>
                <a:gd name="connsiteX0" fmla="*/ 2069981 w 4139963"/>
                <a:gd name="connsiteY0" fmla="*/ 0 h 721117"/>
                <a:gd name="connsiteX1" fmla="*/ 4041693 w 4139963"/>
                <a:gd name="connsiteY1" fmla="*/ 631822 h 721117"/>
                <a:gd name="connsiteX2" fmla="*/ 4139963 w 4139963"/>
                <a:gd name="connsiteY2" fmla="*/ 721117 h 721117"/>
                <a:gd name="connsiteX3" fmla="*/ 4029024 w 4139963"/>
                <a:gd name="connsiteY3" fmla="*/ 677936 h 721117"/>
                <a:gd name="connsiteX4" fmla="*/ 2069980 w 4139963"/>
                <a:gd name="connsiteY4" fmla="*/ 366464 h 721117"/>
                <a:gd name="connsiteX5" fmla="*/ 110936 w 4139963"/>
                <a:gd name="connsiteY5" fmla="*/ 677936 h 721117"/>
                <a:gd name="connsiteX6" fmla="*/ 0 w 4139963"/>
                <a:gd name="connsiteY6" fmla="*/ 721115 h 721117"/>
                <a:gd name="connsiteX7" fmla="*/ 98269 w 4139963"/>
                <a:gd name="connsiteY7" fmla="*/ 631822 h 721117"/>
                <a:gd name="connsiteX8" fmla="*/ 2069981 w 4139963"/>
                <a:gd name="connsiteY8" fmla="*/ 0 h 721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39963" h="721117">
                  <a:moveTo>
                    <a:pt x="2069981" y="0"/>
                  </a:moveTo>
                  <a:cubicBezTo>
                    <a:pt x="2863778" y="0"/>
                    <a:pt x="3573033" y="245952"/>
                    <a:pt x="4041693" y="631822"/>
                  </a:cubicBezTo>
                  <a:lnTo>
                    <a:pt x="4139963" y="721117"/>
                  </a:lnTo>
                  <a:lnTo>
                    <a:pt x="4029024" y="677936"/>
                  </a:lnTo>
                  <a:cubicBezTo>
                    <a:pt x="3469804" y="481289"/>
                    <a:pt x="2795654" y="366464"/>
                    <a:pt x="2069980" y="366464"/>
                  </a:cubicBezTo>
                  <a:cubicBezTo>
                    <a:pt x="1344306" y="366464"/>
                    <a:pt x="670157" y="481289"/>
                    <a:pt x="110936" y="677936"/>
                  </a:cubicBezTo>
                  <a:lnTo>
                    <a:pt x="0" y="721115"/>
                  </a:lnTo>
                  <a:lnTo>
                    <a:pt x="98269" y="631822"/>
                  </a:lnTo>
                  <a:cubicBezTo>
                    <a:pt x="566929" y="245952"/>
                    <a:pt x="1276184" y="0"/>
                    <a:pt x="206998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75">
                <a:latin typeface="Arial" panose="020B0604020202020204" pitchFamily="34" charset="0"/>
                <a:ea typeface="微软雅黑" panose="020B0503020204020204" pitchFamily="34" charset="-122"/>
                <a:cs typeface="+mn-ea"/>
                <a:sym typeface="Arial" panose="020B0604020202020204" pitchFamily="34" charset="0"/>
              </a:endParaRPr>
            </a:p>
          </p:txBody>
        </p:sp>
      </p:grpSp>
      <p:cxnSp>
        <p:nvCxnSpPr>
          <p:cNvPr id="31" name="直接连接符 30"/>
          <p:cNvCxnSpPr/>
          <p:nvPr/>
        </p:nvCxnSpPr>
        <p:spPr>
          <a:xfrm>
            <a:off x="381000" y="1072302"/>
            <a:ext cx="0" cy="375498"/>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7665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250"/>
                                        <p:tgtEl>
                                          <p:spTgt spid="31"/>
                                        </p:tgtEl>
                                      </p:cBhvr>
                                    </p:animEffect>
                                    <p:anim calcmode="lin" valueType="num">
                                      <p:cBhvr>
                                        <p:cTn id="8" dur="250" fill="hold"/>
                                        <p:tgtEl>
                                          <p:spTgt spid="31"/>
                                        </p:tgtEl>
                                        <p:attrNameLst>
                                          <p:attrName>ppt_x</p:attrName>
                                        </p:attrNameLst>
                                      </p:cBhvr>
                                      <p:tavLst>
                                        <p:tav tm="0">
                                          <p:val>
                                            <p:strVal val="#ppt_x"/>
                                          </p:val>
                                        </p:tav>
                                        <p:tav tm="100000">
                                          <p:val>
                                            <p:strVal val="#ppt_x"/>
                                          </p:val>
                                        </p:tav>
                                      </p:tavLst>
                                    </p:anim>
                                    <p:anim calcmode="lin" valueType="num">
                                      <p:cBhvr>
                                        <p:cTn id="9" dur="250" fill="hold"/>
                                        <p:tgtEl>
                                          <p:spTgt spid="31"/>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2" presetClass="entr" presetSubtype="8"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250"/>
                                        <p:tgtEl>
                                          <p:spTgt spid="17"/>
                                        </p:tgtEl>
                                      </p:cBhvr>
                                    </p:animEffect>
                                    <p:anim calcmode="lin" valueType="num">
                                      <p:cBhvr>
                                        <p:cTn id="19" dur="250" fill="hold"/>
                                        <p:tgtEl>
                                          <p:spTgt spid="17"/>
                                        </p:tgtEl>
                                        <p:attrNameLst>
                                          <p:attrName>ppt_x</p:attrName>
                                        </p:attrNameLst>
                                      </p:cBhvr>
                                      <p:tavLst>
                                        <p:tav tm="0">
                                          <p:val>
                                            <p:strVal val="#ppt_x"/>
                                          </p:val>
                                        </p:tav>
                                        <p:tav tm="100000">
                                          <p:val>
                                            <p:strVal val="#ppt_x"/>
                                          </p:val>
                                        </p:tav>
                                      </p:tavLst>
                                    </p:anim>
                                    <p:anim calcmode="lin" valueType="num">
                                      <p:cBhvr>
                                        <p:cTn id="20" dur="25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animEffect transition="in" filter="fade">
                                      <p:cBhvr>
                                        <p:cTn id="25" dur="250"/>
                                        <p:tgtEl>
                                          <p:spTgt spid="14">
                                            <p:txEl>
                                              <p:pRg st="0" end="0"/>
                                            </p:txEl>
                                          </p:spTgt>
                                        </p:tgtEl>
                                      </p:cBhvr>
                                    </p:animEffect>
                                    <p:anim calcmode="lin" valueType="num">
                                      <p:cBhvr>
                                        <p:cTn id="26" dur="25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27" dur="25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250"/>
                                        <p:tgtEl>
                                          <p:spTgt spid="11"/>
                                        </p:tgtEl>
                                      </p:cBhvr>
                                    </p:animEffect>
                                    <p:anim calcmode="lin" valueType="num">
                                      <p:cBhvr>
                                        <p:cTn id="33" dur="250" fill="hold"/>
                                        <p:tgtEl>
                                          <p:spTgt spid="11"/>
                                        </p:tgtEl>
                                        <p:attrNameLst>
                                          <p:attrName>ppt_x</p:attrName>
                                        </p:attrNameLst>
                                      </p:cBhvr>
                                      <p:tavLst>
                                        <p:tav tm="0">
                                          <p:val>
                                            <p:strVal val="#ppt_x"/>
                                          </p:val>
                                        </p:tav>
                                        <p:tav tm="100000">
                                          <p:val>
                                            <p:strVal val="#ppt_x"/>
                                          </p:val>
                                        </p:tav>
                                      </p:tavLst>
                                    </p:anim>
                                    <p:anim calcmode="lin" valueType="num">
                                      <p:cBhvr>
                                        <p:cTn id="34" dur="2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13" name="Title 13"/>
          <p:cNvSpPr txBox="1">
            <a:spLocks/>
          </p:cNvSpPr>
          <p:nvPr/>
        </p:nvSpPr>
        <p:spPr>
          <a:xfrm>
            <a:off x="609600" y="533400"/>
            <a:ext cx="3200400" cy="1143000"/>
          </a:xfrm>
          <a:prstGeom prst="rect">
            <a:avLst/>
          </a:prstGeom>
        </p:spPr>
        <p:txBody>
          <a:bodyPr vert="horz" lIns="91440" tIns="45720" rIns="91440" bIns="45720" rtlCol="0" anchor="ctr">
            <a:normAutofit/>
          </a:bodyPr>
          <a:lstStyle/>
          <a:p>
            <a:pPr lvl="0">
              <a:spcBef>
                <a:spcPct val="0"/>
              </a:spcBef>
              <a:defRPr/>
            </a:pPr>
            <a:r>
              <a:rPr lang="en-US" altLang="zh-CN" sz="3600" b="1" dirty="0">
                <a:solidFill>
                  <a:srgbClr val="0070C0"/>
                </a:solidFill>
              </a:rPr>
              <a:t>Future Works</a:t>
            </a:r>
            <a:endParaRPr kumimoji="0" lang="en-US" sz="3600" b="1" i="0" u="none" strike="noStrike" kern="1200" cap="none" spc="0" normalizeH="0" baseline="0" noProof="0" dirty="0">
              <a:ln>
                <a:noFill/>
              </a:ln>
              <a:solidFill>
                <a:srgbClr val="0070C0"/>
              </a:solidFill>
              <a:effectLst/>
              <a:uLnTx/>
              <a:uFillTx/>
              <a:latin typeface="+mj-lt"/>
              <a:ea typeface="+mj-ea"/>
              <a:cs typeface="+mj-cs"/>
            </a:endParaRPr>
          </a:p>
        </p:txBody>
      </p:sp>
      <p:sp>
        <p:nvSpPr>
          <p:cNvPr id="2" name="矩形 1"/>
          <p:cNvSpPr/>
          <p:nvPr/>
        </p:nvSpPr>
        <p:spPr>
          <a:xfrm>
            <a:off x="255516" y="5334000"/>
            <a:ext cx="8964684" cy="652486"/>
          </a:xfrm>
          <a:prstGeom prst="rect">
            <a:avLst/>
          </a:prstGeom>
        </p:spPr>
        <p:txBody>
          <a:bodyPr wrap="square">
            <a:spAutoFit/>
          </a:bodyPr>
          <a:lstStyle/>
          <a:p>
            <a:pPr>
              <a:lnSpc>
                <a:spcPct val="130000"/>
              </a:lnSpc>
            </a:pPr>
            <a:r>
              <a:rPr lang="zh-CN" altLang="en-US" sz="2800" dirty="0">
                <a:solidFill>
                  <a:srgbClr val="0070C0"/>
                </a:solidFill>
              </a:rPr>
              <a:t>We will continue our research from the above two aspects.</a:t>
            </a:r>
          </a:p>
        </p:txBody>
      </p:sp>
      <p:sp>
        <p:nvSpPr>
          <p:cNvPr id="3" name="矩形 2"/>
          <p:cNvSpPr/>
          <p:nvPr/>
        </p:nvSpPr>
        <p:spPr>
          <a:xfrm>
            <a:off x="6553200" y="2182505"/>
            <a:ext cx="2057400" cy="2492990"/>
          </a:xfrm>
          <a:prstGeom prst="rect">
            <a:avLst/>
          </a:prstGeom>
        </p:spPr>
        <p:txBody>
          <a:bodyPr wrap="square">
            <a:spAutoFit/>
          </a:bodyPr>
          <a:lstStyle/>
          <a:p>
            <a:pPr>
              <a:lnSpc>
                <a:spcPct val="130000"/>
              </a:lnSpc>
            </a:pPr>
            <a:r>
              <a:rPr lang="en-US" altLang="zh-CN" sz="2000" dirty="0"/>
              <a:t>2. We will further alleviate the mismatch problem from the perspective of multi granularity.</a:t>
            </a:r>
          </a:p>
        </p:txBody>
      </p:sp>
      <p:sp>
        <p:nvSpPr>
          <p:cNvPr id="7" name="矩形 6"/>
          <p:cNvSpPr/>
          <p:nvPr/>
        </p:nvSpPr>
        <p:spPr>
          <a:xfrm>
            <a:off x="527744" y="2182505"/>
            <a:ext cx="2464022" cy="2492990"/>
          </a:xfrm>
          <a:prstGeom prst="rect">
            <a:avLst/>
          </a:prstGeom>
        </p:spPr>
        <p:txBody>
          <a:bodyPr wrap="square">
            <a:spAutoFit/>
          </a:bodyPr>
          <a:lstStyle/>
          <a:p>
            <a:pPr>
              <a:lnSpc>
                <a:spcPct val="130000"/>
              </a:lnSpc>
            </a:pPr>
            <a:r>
              <a:rPr lang="en-US" altLang="zh-CN" sz="2000" dirty="0"/>
              <a:t>1. The interaction matrix information should be richer, rather than simply constructing with similarity</a:t>
            </a:r>
          </a:p>
        </p:txBody>
      </p:sp>
      <p:cxnSp>
        <p:nvCxnSpPr>
          <p:cNvPr id="14" name="直接连接符 13"/>
          <p:cNvCxnSpPr/>
          <p:nvPr/>
        </p:nvCxnSpPr>
        <p:spPr>
          <a:xfrm>
            <a:off x="381000" y="914400"/>
            <a:ext cx="0" cy="375498"/>
          </a:xfrm>
          <a:prstGeom prst="line">
            <a:avLst/>
          </a:prstGeom>
          <a:ln w="57150"/>
        </p:spPr>
        <p:style>
          <a:lnRef idx="1">
            <a:schemeClr val="accent1"/>
          </a:lnRef>
          <a:fillRef idx="0">
            <a:schemeClr val="accent1"/>
          </a:fillRef>
          <a:effectRef idx="0">
            <a:schemeClr val="accent1"/>
          </a:effectRef>
          <a:fontRef idx="minor">
            <a:schemeClr val="tx1"/>
          </a:fontRef>
        </p:style>
      </p:cxnSp>
      <p:grpSp>
        <p:nvGrpSpPr>
          <p:cNvPr id="17" name="52b0676d-feee-4c24-97a0-d7f3952809e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2991766" y="2711672"/>
            <a:ext cx="3072698" cy="1574744"/>
            <a:chOff x="3501875" y="2309957"/>
            <a:chExt cx="5154384" cy="2641600"/>
          </a:xfrm>
        </p:grpSpPr>
        <p:sp>
          <p:nvSpPr>
            <p:cNvPr id="19" name="íşḻîde"/>
            <p:cNvSpPr/>
            <p:nvPr/>
          </p:nvSpPr>
          <p:spPr>
            <a:xfrm>
              <a:off x="5195150" y="2729908"/>
              <a:ext cx="1801701" cy="1801700"/>
            </a:xfrm>
            <a:prstGeom prst="ellipse">
              <a:avLst/>
            </a:prstGeom>
            <a:solidFill>
              <a:srgbClr val="B6D4E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solidFill>
                  <a:schemeClr val="tx1"/>
                </a:solidFill>
              </a:endParaRPr>
            </a:p>
          </p:txBody>
        </p:sp>
        <p:sp>
          <p:nvSpPr>
            <p:cNvPr id="20" name="íṧľïḋè"/>
            <p:cNvSpPr/>
            <p:nvPr/>
          </p:nvSpPr>
          <p:spPr>
            <a:xfrm>
              <a:off x="4207933" y="3122758"/>
              <a:ext cx="532187" cy="1016000"/>
            </a:xfrm>
            <a:prstGeom prst="chevron">
              <a:avLst>
                <a:gd name="adj" fmla="val 62310"/>
              </a:avLst>
            </a:prstGeom>
            <a:solidFill>
              <a:srgbClr val="B6D4EE"/>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nchor="ctr"/>
            <a:lstStyle/>
            <a:p>
              <a:pPr algn="ctr"/>
              <a:endParaRPr>
                <a:solidFill>
                  <a:schemeClr val="tx1"/>
                </a:solidFill>
              </a:endParaRPr>
            </a:p>
          </p:txBody>
        </p:sp>
        <p:sp>
          <p:nvSpPr>
            <p:cNvPr id="21" name="îsľíḑê"/>
            <p:cNvSpPr/>
            <p:nvPr/>
          </p:nvSpPr>
          <p:spPr>
            <a:xfrm flipH="1">
              <a:off x="7451880" y="3122758"/>
              <a:ext cx="532187" cy="1016000"/>
            </a:xfrm>
            <a:prstGeom prst="chevron">
              <a:avLst>
                <a:gd name="adj" fmla="val 62310"/>
              </a:avLst>
            </a:prstGeom>
            <a:solidFill>
              <a:srgbClr val="B6D4EE"/>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nchor="ctr"/>
            <a:lstStyle/>
            <a:p>
              <a:pPr algn="ctr"/>
              <a:endParaRPr>
                <a:solidFill>
                  <a:schemeClr val="tx1"/>
                </a:solidFill>
              </a:endParaRPr>
            </a:p>
          </p:txBody>
        </p:sp>
        <p:sp>
          <p:nvSpPr>
            <p:cNvPr id="22" name="íšļîdé"/>
            <p:cNvSpPr/>
            <p:nvPr/>
          </p:nvSpPr>
          <p:spPr>
            <a:xfrm>
              <a:off x="3501875" y="3122758"/>
              <a:ext cx="532187" cy="1016000"/>
            </a:xfrm>
            <a:prstGeom prst="chevron">
              <a:avLst>
                <a:gd name="adj" fmla="val 62310"/>
              </a:avLst>
            </a:prstGeom>
            <a:solidFill>
              <a:srgbClr val="B6D4EE">
                <a:alpha val="35000"/>
              </a:srgb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nchor="ctr"/>
            <a:lstStyle/>
            <a:p>
              <a:pPr algn="ctr"/>
              <a:endParaRPr>
                <a:solidFill>
                  <a:schemeClr val="tx1"/>
                </a:solidFill>
              </a:endParaRPr>
            </a:p>
          </p:txBody>
        </p:sp>
        <p:sp>
          <p:nvSpPr>
            <p:cNvPr id="23" name="íṡļiḍe"/>
            <p:cNvSpPr/>
            <p:nvPr/>
          </p:nvSpPr>
          <p:spPr>
            <a:xfrm flipH="1">
              <a:off x="8124072" y="3122758"/>
              <a:ext cx="532187" cy="1016000"/>
            </a:xfrm>
            <a:prstGeom prst="chevron">
              <a:avLst>
                <a:gd name="adj" fmla="val 62310"/>
              </a:avLst>
            </a:prstGeom>
            <a:solidFill>
              <a:srgbClr val="B6D4EE">
                <a:alpha val="45000"/>
              </a:srgb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nchor="ctr"/>
            <a:lstStyle/>
            <a:p>
              <a:pPr algn="ctr"/>
              <a:endParaRPr>
                <a:solidFill>
                  <a:schemeClr val="tx1"/>
                </a:solidFill>
              </a:endParaRPr>
            </a:p>
          </p:txBody>
        </p:sp>
        <p:grpSp>
          <p:nvGrpSpPr>
            <p:cNvPr id="24" name="îṩḷiḍè"/>
            <p:cNvGrpSpPr/>
            <p:nvPr/>
          </p:nvGrpSpPr>
          <p:grpSpPr>
            <a:xfrm>
              <a:off x="5740570" y="3292091"/>
              <a:ext cx="677333" cy="677333"/>
              <a:chOff x="978027" y="1936122"/>
              <a:chExt cx="508000" cy="508000"/>
            </a:xfrm>
            <a:solidFill>
              <a:schemeClr val="accent1"/>
            </a:solidFill>
          </p:grpSpPr>
          <p:sp>
            <p:nvSpPr>
              <p:cNvPr id="26" name="ïṥḷîḑê"/>
              <p:cNvSpPr/>
              <p:nvPr/>
            </p:nvSpPr>
            <p:spPr>
              <a:xfrm>
                <a:off x="978027" y="1936122"/>
                <a:ext cx="508000" cy="508000"/>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solidFill>
                </a:endParaRPr>
              </a:p>
            </p:txBody>
          </p:sp>
          <p:sp>
            <p:nvSpPr>
              <p:cNvPr id="27" name="ïŝľíḓè"/>
              <p:cNvSpPr/>
              <p:nvPr/>
            </p:nvSpPr>
            <p:spPr bwMode="auto">
              <a:xfrm>
                <a:off x="1117600" y="2087704"/>
                <a:ext cx="254000" cy="204838"/>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ln>
            </p:spPr>
            <p:txBody>
              <a:bodyPr anchor="ctr"/>
              <a:lstStyle/>
              <a:p>
                <a:pPr algn="ctr"/>
                <a:endParaRPr/>
              </a:p>
            </p:txBody>
          </p:sp>
        </p:grpSp>
        <p:sp>
          <p:nvSpPr>
            <p:cNvPr id="25" name="iṣlíḋé"/>
            <p:cNvSpPr/>
            <p:nvPr/>
          </p:nvSpPr>
          <p:spPr>
            <a:xfrm>
              <a:off x="4775200" y="2309957"/>
              <a:ext cx="2641600" cy="2641600"/>
            </a:xfrm>
            <a:prstGeom prst="ellipse">
              <a:avLst/>
            </a:prstGeom>
            <a:noFill/>
            <a:ln w="190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solidFill>
              </a:endParaRPr>
            </a:p>
          </p:txBody>
        </p:sp>
      </p:grpSp>
      <p:cxnSp>
        <p:nvCxnSpPr>
          <p:cNvPr id="9" name="直接连接符 8"/>
          <p:cNvCxnSpPr/>
          <p:nvPr/>
        </p:nvCxnSpPr>
        <p:spPr>
          <a:xfrm>
            <a:off x="381000" y="5334000"/>
            <a:ext cx="137875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35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50"/>
                                        <p:tgtEl>
                                          <p:spTgt spid="14"/>
                                        </p:tgtEl>
                                      </p:cBhvr>
                                    </p:animEffect>
                                    <p:anim calcmode="lin" valueType="num">
                                      <p:cBhvr>
                                        <p:cTn id="8" dur="250" fill="hold"/>
                                        <p:tgtEl>
                                          <p:spTgt spid="14"/>
                                        </p:tgtEl>
                                        <p:attrNameLst>
                                          <p:attrName>ppt_x</p:attrName>
                                        </p:attrNameLst>
                                      </p:cBhvr>
                                      <p:tavLst>
                                        <p:tav tm="0">
                                          <p:val>
                                            <p:strVal val="#ppt_x"/>
                                          </p:val>
                                        </p:tav>
                                        <p:tav tm="100000">
                                          <p:val>
                                            <p:strVal val="#ppt_x"/>
                                          </p:val>
                                        </p:tav>
                                      </p:tavLst>
                                    </p:anim>
                                    <p:anim calcmode="lin" valueType="num">
                                      <p:cBhvr>
                                        <p:cTn id="9" dur="25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2" presetClass="entr" presetSubtype="8"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p:cTn id="18" dur="250" fill="hold"/>
                                        <p:tgtEl>
                                          <p:spTgt spid="17"/>
                                        </p:tgtEl>
                                        <p:attrNameLst>
                                          <p:attrName>ppt_w</p:attrName>
                                        </p:attrNameLst>
                                      </p:cBhvr>
                                      <p:tavLst>
                                        <p:tav tm="0">
                                          <p:val>
                                            <p:fltVal val="0"/>
                                          </p:val>
                                        </p:tav>
                                        <p:tav tm="100000">
                                          <p:val>
                                            <p:strVal val="#ppt_w"/>
                                          </p:val>
                                        </p:tav>
                                      </p:tavLst>
                                    </p:anim>
                                    <p:anim calcmode="lin" valueType="num">
                                      <p:cBhvr>
                                        <p:cTn id="19" dur="250" fill="hold"/>
                                        <p:tgtEl>
                                          <p:spTgt spid="17"/>
                                        </p:tgtEl>
                                        <p:attrNameLst>
                                          <p:attrName>ppt_h</p:attrName>
                                        </p:attrNameLst>
                                      </p:cBhvr>
                                      <p:tavLst>
                                        <p:tav tm="0">
                                          <p:val>
                                            <p:fltVal val="0"/>
                                          </p:val>
                                        </p:tav>
                                        <p:tav tm="100000">
                                          <p:val>
                                            <p:strVal val="#ppt_h"/>
                                          </p:val>
                                        </p:tav>
                                      </p:tavLst>
                                    </p:anim>
                                    <p:animEffect transition="in" filter="fade">
                                      <p:cBhvr>
                                        <p:cTn id="20" dur="25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250"/>
                                        <p:tgtEl>
                                          <p:spTgt spid="7"/>
                                        </p:tgtEl>
                                      </p:cBhvr>
                                    </p:animEffect>
                                    <p:anim calcmode="lin" valueType="num">
                                      <p:cBhvr>
                                        <p:cTn id="26" dur="250" fill="hold"/>
                                        <p:tgtEl>
                                          <p:spTgt spid="7"/>
                                        </p:tgtEl>
                                        <p:attrNameLst>
                                          <p:attrName>ppt_x</p:attrName>
                                        </p:attrNameLst>
                                      </p:cBhvr>
                                      <p:tavLst>
                                        <p:tav tm="0">
                                          <p:val>
                                            <p:strVal val="#ppt_x"/>
                                          </p:val>
                                        </p:tav>
                                        <p:tav tm="100000">
                                          <p:val>
                                            <p:strVal val="#ppt_x"/>
                                          </p:val>
                                        </p:tav>
                                      </p:tavLst>
                                    </p:anim>
                                    <p:anim calcmode="lin" valueType="num">
                                      <p:cBhvr>
                                        <p:cTn id="27" dur="25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250"/>
                                        <p:tgtEl>
                                          <p:spTgt spid="3"/>
                                        </p:tgtEl>
                                      </p:cBhvr>
                                    </p:animEffect>
                                    <p:anim calcmode="lin" valueType="num">
                                      <p:cBhvr>
                                        <p:cTn id="33" dur="250" fill="hold"/>
                                        <p:tgtEl>
                                          <p:spTgt spid="3"/>
                                        </p:tgtEl>
                                        <p:attrNameLst>
                                          <p:attrName>ppt_x</p:attrName>
                                        </p:attrNameLst>
                                      </p:cBhvr>
                                      <p:tavLst>
                                        <p:tav tm="0">
                                          <p:val>
                                            <p:strVal val="#ppt_x"/>
                                          </p:val>
                                        </p:tav>
                                        <p:tav tm="100000">
                                          <p:val>
                                            <p:strVal val="#ppt_x"/>
                                          </p:val>
                                        </p:tav>
                                      </p:tavLst>
                                    </p:anim>
                                    <p:anim calcmode="lin" valueType="num">
                                      <p:cBhvr>
                                        <p:cTn id="34" dur="25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25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 calcmode="lin" valueType="num">
                                      <p:cBhvr additive="base">
                                        <p:cTn id="44" dur="250" fill="hold"/>
                                        <p:tgtEl>
                                          <p:spTgt spid="2"/>
                                        </p:tgtEl>
                                        <p:attrNameLst>
                                          <p:attrName>ppt_x</p:attrName>
                                        </p:attrNameLst>
                                      </p:cBhvr>
                                      <p:tavLst>
                                        <p:tav tm="0">
                                          <p:val>
                                            <p:strVal val="#ppt_x"/>
                                          </p:val>
                                        </p:tav>
                                        <p:tav tm="100000">
                                          <p:val>
                                            <p:strVal val="#ppt_x"/>
                                          </p:val>
                                        </p:tav>
                                      </p:tavLst>
                                    </p:anim>
                                    <p:anim calcmode="lin" valueType="num">
                                      <p:cBhvr additive="base">
                                        <p:cTn id="45"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3"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5686"/>
            <a:ext cx="9143391" cy="6852313"/>
          </a:xfrm>
          <a:prstGeom prst="rect">
            <a:avLst/>
          </a:prstGeom>
        </p:spPr>
      </p:pic>
      <p:sp>
        <p:nvSpPr>
          <p:cNvPr id="15" name="任意多边形 14"/>
          <p:cNvSpPr/>
          <p:nvPr/>
        </p:nvSpPr>
        <p:spPr>
          <a:xfrm rot="2700000">
            <a:off x="1967944" y="1431646"/>
            <a:ext cx="2808575" cy="3495564"/>
          </a:xfrm>
          <a:custGeom>
            <a:avLst/>
            <a:gdLst>
              <a:gd name="connsiteX0" fmla="*/ 4143589 w 4175818"/>
              <a:gd name="connsiteY0" fmla="*/ 1926265 h 4660752"/>
              <a:gd name="connsiteX1" fmla="*/ 4159704 w 4175818"/>
              <a:gd name="connsiteY1" fmla="*/ 1910151 h 4660752"/>
              <a:gd name="connsiteX2" fmla="*/ 4175818 w 4175818"/>
              <a:gd name="connsiteY2" fmla="*/ 1926265 h 4660752"/>
              <a:gd name="connsiteX3" fmla="*/ 0 w 4175818"/>
              <a:gd name="connsiteY3" fmla="*/ 969868 h 4660752"/>
              <a:gd name="connsiteX4" fmla="*/ 2734487 w 4175818"/>
              <a:gd name="connsiteY4" fmla="*/ 969868 h 4660752"/>
              <a:gd name="connsiteX5" fmla="*/ 2734487 w 4175818"/>
              <a:gd name="connsiteY5" fmla="*/ 0 h 4660752"/>
              <a:gd name="connsiteX6" fmla="*/ 3744766 w 4175818"/>
              <a:gd name="connsiteY6" fmla="*/ 0 h 4660752"/>
              <a:gd name="connsiteX7" fmla="*/ 2997159 w 4175818"/>
              <a:gd name="connsiteY7" fmla="*/ 747607 h 4660752"/>
              <a:gd name="connsiteX8" fmla="*/ 3847271 w 4175818"/>
              <a:gd name="connsiteY8" fmla="*/ 1597719 h 4660752"/>
              <a:gd name="connsiteX9" fmla="*/ 2621466 w 4175818"/>
              <a:gd name="connsiteY9" fmla="*/ 2823524 h 4660752"/>
              <a:gd name="connsiteX10" fmla="*/ 2933899 w 4175818"/>
              <a:gd name="connsiteY10" fmla="*/ 3135956 h 4660752"/>
              <a:gd name="connsiteX11" fmla="*/ 3690884 w 4175818"/>
              <a:gd name="connsiteY11" fmla="*/ 2378971 h 4660752"/>
              <a:gd name="connsiteX12" fmla="*/ 3690884 w 4175818"/>
              <a:gd name="connsiteY12" fmla="*/ 4660752 h 4660752"/>
              <a:gd name="connsiteX13" fmla="*/ 0 w 4175818"/>
              <a:gd name="connsiteY13" fmla="*/ 4660752 h 4660752"/>
              <a:gd name="connsiteX0-1" fmla="*/ 4175818 w 4175818"/>
              <a:gd name="connsiteY0-2" fmla="*/ 1926265 h 4660752"/>
              <a:gd name="connsiteX1-3" fmla="*/ 4159704 w 4175818"/>
              <a:gd name="connsiteY1-4" fmla="*/ 1910151 h 4660752"/>
              <a:gd name="connsiteX2-5" fmla="*/ 4175818 w 4175818"/>
              <a:gd name="connsiteY2-6" fmla="*/ 1926265 h 4660752"/>
              <a:gd name="connsiteX3-7" fmla="*/ 0 w 4175818"/>
              <a:gd name="connsiteY3-8" fmla="*/ 969868 h 4660752"/>
              <a:gd name="connsiteX4-9" fmla="*/ 2734487 w 4175818"/>
              <a:gd name="connsiteY4-10" fmla="*/ 969868 h 4660752"/>
              <a:gd name="connsiteX5-11" fmla="*/ 2734487 w 4175818"/>
              <a:gd name="connsiteY5-12" fmla="*/ 0 h 4660752"/>
              <a:gd name="connsiteX6-13" fmla="*/ 3744766 w 4175818"/>
              <a:gd name="connsiteY6-14" fmla="*/ 0 h 4660752"/>
              <a:gd name="connsiteX7-15" fmla="*/ 2997159 w 4175818"/>
              <a:gd name="connsiteY7-16" fmla="*/ 747607 h 4660752"/>
              <a:gd name="connsiteX8-17" fmla="*/ 3847271 w 4175818"/>
              <a:gd name="connsiteY8-18" fmla="*/ 1597719 h 4660752"/>
              <a:gd name="connsiteX9-19" fmla="*/ 2621466 w 4175818"/>
              <a:gd name="connsiteY9-20" fmla="*/ 2823524 h 4660752"/>
              <a:gd name="connsiteX10-21" fmla="*/ 2933899 w 4175818"/>
              <a:gd name="connsiteY10-22" fmla="*/ 3135956 h 4660752"/>
              <a:gd name="connsiteX11-23" fmla="*/ 3690884 w 4175818"/>
              <a:gd name="connsiteY11-24" fmla="*/ 2378971 h 4660752"/>
              <a:gd name="connsiteX12-25" fmla="*/ 3690884 w 4175818"/>
              <a:gd name="connsiteY12-26" fmla="*/ 4660752 h 4660752"/>
              <a:gd name="connsiteX13-27" fmla="*/ 0 w 4175818"/>
              <a:gd name="connsiteY13-28" fmla="*/ 4660752 h 4660752"/>
              <a:gd name="connsiteX14" fmla="*/ 0 w 4175818"/>
              <a:gd name="connsiteY14" fmla="*/ 969868 h 4660752"/>
              <a:gd name="connsiteX0-29" fmla="*/ 0 w 3847271"/>
              <a:gd name="connsiteY0-30" fmla="*/ 969868 h 4660752"/>
              <a:gd name="connsiteX1-31" fmla="*/ 2734487 w 3847271"/>
              <a:gd name="connsiteY1-32" fmla="*/ 969868 h 4660752"/>
              <a:gd name="connsiteX2-33" fmla="*/ 2734487 w 3847271"/>
              <a:gd name="connsiteY2-34" fmla="*/ 0 h 4660752"/>
              <a:gd name="connsiteX3-35" fmla="*/ 3744766 w 3847271"/>
              <a:gd name="connsiteY3-36" fmla="*/ 0 h 4660752"/>
              <a:gd name="connsiteX4-37" fmla="*/ 2997159 w 3847271"/>
              <a:gd name="connsiteY4-38" fmla="*/ 747607 h 4660752"/>
              <a:gd name="connsiteX5-39" fmla="*/ 3847271 w 3847271"/>
              <a:gd name="connsiteY5-40" fmla="*/ 1597719 h 4660752"/>
              <a:gd name="connsiteX6-41" fmla="*/ 2621466 w 3847271"/>
              <a:gd name="connsiteY6-42" fmla="*/ 2823524 h 4660752"/>
              <a:gd name="connsiteX7-43" fmla="*/ 2933899 w 3847271"/>
              <a:gd name="connsiteY7-44" fmla="*/ 3135956 h 4660752"/>
              <a:gd name="connsiteX8-45" fmla="*/ 3690884 w 3847271"/>
              <a:gd name="connsiteY8-46" fmla="*/ 2378971 h 4660752"/>
              <a:gd name="connsiteX9-47" fmla="*/ 3690884 w 3847271"/>
              <a:gd name="connsiteY9-48" fmla="*/ 4660752 h 4660752"/>
              <a:gd name="connsiteX10-49" fmla="*/ 0 w 3847271"/>
              <a:gd name="connsiteY10-50" fmla="*/ 4660752 h 4660752"/>
              <a:gd name="connsiteX11-51" fmla="*/ 0 w 3847271"/>
              <a:gd name="connsiteY11-52" fmla="*/ 969868 h 4660752"/>
              <a:gd name="connsiteX0-53" fmla="*/ 0 w 3847271"/>
              <a:gd name="connsiteY0-54" fmla="*/ 969868 h 4660752"/>
              <a:gd name="connsiteX1-55" fmla="*/ 2734487 w 3847271"/>
              <a:gd name="connsiteY1-56" fmla="*/ 969868 h 4660752"/>
              <a:gd name="connsiteX2-57" fmla="*/ 2734487 w 3847271"/>
              <a:gd name="connsiteY2-58" fmla="*/ 0 h 4660752"/>
              <a:gd name="connsiteX3-59" fmla="*/ 3744766 w 3847271"/>
              <a:gd name="connsiteY3-60" fmla="*/ 0 h 4660752"/>
              <a:gd name="connsiteX4-61" fmla="*/ 2997159 w 3847271"/>
              <a:gd name="connsiteY4-62" fmla="*/ 747607 h 4660752"/>
              <a:gd name="connsiteX5-63" fmla="*/ 3847271 w 3847271"/>
              <a:gd name="connsiteY5-64" fmla="*/ 1597719 h 4660752"/>
              <a:gd name="connsiteX6-65" fmla="*/ 2933899 w 3847271"/>
              <a:gd name="connsiteY6-66" fmla="*/ 3135956 h 4660752"/>
              <a:gd name="connsiteX7-67" fmla="*/ 3690884 w 3847271"/>
              <a:gd name="connsiteY7-68" fmla="*/ 2378971 h 4660752"/>
              <a:gd name="connsiteX8-69" fmla="*/ 3690884 w 3847271"/>
              <a:gd name="connsiteY8-70" fmla="*/ 4660752 h 4660752"/>
              <a:gd name="connsiteX9-71" fmla="*/ 0 w 3847271"/>
              <a:gd name="connsiteY9-72" fmla="*/ 4660752 h 4660752"/>
              <a:gd name="connsiteX10-73" fmla="*/ 0 w 3847271"/>
              <a:gd name="connsiteY10-74" fmla="*/ 969868 h 4660752"/>
              <a:gd name="connsiteX0-75" fmla="*/ 0 w 3847271"/>
              <a:gd name="connsiteY0-76" fmla="*/ 969868 h 4660752"/>
              <a:gd name="connsiteX1-77" fmla="*/ 2734487 w 3847271"/>
              <a:gd name="connsiteY1-78" fmla="*/ 969868 h 4660752"/>
              <a:gd name="connsiteX2-79" fmla="*/ 2734487 w 3847271"/>
              <a:gd name="connsiteY2-80" fmla="*/ 0 h 4660752"/>
              <a:gd name="connsiteX3-81" fmla="*/ 3744766 w 3847271"/>
              <a:gd name="connsiteY3-82" fmla="*/ 0 h 4660752"/>
              <a:gd name="connsiteX4-83" fmla="*/ 2997159 w 3847271"/>
              <a:gd name="connsiteY4-84" fmla="*/ 747607 h 4660752"/>
              <a:gd name="connsiteX5-85" fmla="*/ 3847271 w 3847271"/>
              <a:gd name="connsiteY5-86" fmla="*/ 1597719 h 4660752"/>
              <a:gd name="connsiteX6-87" fmla="*/ 3690884 w 3847271"/>
              <a:gd name="connsiteY6-88" fmla="*/ 2378971 h 4660752"/>
              <a:gd name="connsiteX7-89" fmla="*/ 3690884 w 3847271"/>
              <a:gd name="connsiteY7-90" fmla="*/ 4660752 h 4660752"/>
              <a:gd name="connsiteX8-91" fmla="*/ 0 w 3847271"/>
              <a:gd name="connsiteY8-92" fmla="*/ 4660752 h 4660752"/>
              <a:gd name="connsiteX9-93" fmla="*/ 0 w 3847271"/>
              <a:gd name="connsiteY9-94" fmla="*/ 969868 h 4660752"/>
              <a:gd name="connsiteX0-95" fmla="*/ 0 w 3847271"/>
              <a:gd name="connsiteY0-96" fmla="*/ 969868 h 4660752"/>
              <a:gd name="connsiteX1-97" fmla="*/ 2734487 w 3847271"/>
              <a:gd name="connsiteY1-98" fmla="*/ 969868 h 4660752"/>
              <a:gd name="connsiteX2-99" fmla="*/ 2734487 w 3847271"/>
              <a:gd name="connsiteY2-100" fmla="*/ 0 h 4660752"/>
              <a:gd name="connsiteX3-101" fmla="*/ 3744766 w 3847271"/>
              <a:gd name="connsiteY3-102" fmla="*/ 0 h 4660752"/>
              <a:gd name="connsiteX4-103" fmla="*/ 3847271 w 3847271"/>
              <a:gd name="connsiteY4-104" fmla="*/ 1597719 h 4660752"/>
              <a:gd name="connsiteX5-105" fmla="*/ 3690884 w 3847271"/>
              <a:gd name="connsiteY5-106" fmla="*/ 2378971 h 4660752"/>
              <a:gd name="connsiteX6-107" fmla="*/ 3690884 w 3847271"/>
              <a:gd name="connsiteY6-108" fmla="*/ 4660752 h 4660752"/>
              <a:gd name="connsiteX7-109" fmla="*/ 0 w 3847271"/>
              <a:gd name="connsiteY7-110" fmla="*/ 4660752 h 4660752"/>
              <a:gd name="connsiteX8-111" fmla="*/ 0 w 3847271"/>
              <a:gd name="connsiteY8-112" fmla="*/ 969868 h 4660752"/>
              <a:gd name="connsiteX0-113" fmla="*/ 3847271 w 3938711"/>
              <a:gd name="connsiteY0-114" fmla="*/ 1597719 h 4660752"/>
              <a:gd name="connsiteX1-115" fmla="*/ 3690884 w 3938711"/>
              <a:gd name="connsiteY1-116" fmla="*/ 2378971 h 4660752"/>
              <a:gd name="connsiteX2-117" fmla="*/ 3690884 w 3938711"/>
              <a:gd name="connsiteY2-118" fmla="*/ 4660752 h 4660752"/>
              <a:gd name="connsiteX3-119" fmla="*/ 0 w 3938711"/>
              <a:gd name="connsiteY3-120" fmla="*/ 4660752 h 4660752"/>
              <a:gd name="connsiteX4-121" fmla="*/ 0 w 3938711"/>
              <a:gd name="connsiteY4-122" fmla="*/ 969868 h 4660752"/>
              <a:gd name="connsiteX5-123" fmla="*/ 2734487 w 3938711"/>
              <a:gd name="connsiteY5-124" fmla="*/ 969868 h 4660752"/>
              <a:gd name="connsiteX6-125" fmla="*/ 2734487 w 3938711"/>
              <a:gd name="connsiteY6-126" fmla="*/ 0 h 4660752"/>
              <a:gd name="connsiteX7-127" fmla="*/ 3744766 w 3938711"/>
              <a:gd name="connsiteY7-128" fmla="*/ 0 h 4660752"/>
              <a:gd name="connsiteX8-129" fmla="*/ 3938711 w 3938711"/>
              <a:gd name="connsiteY8-130" fmla="*/ 1689159 h 4660752"/>
              <a:gd name="connsiteX0-131" fmla="*/ 3847271 w 3847271"/>
              <a:gd name="connsiteY0-132" fmla="*/ 1597719 h 4660752"/>
              <a:gd name="connsiteX1-133" fmla="*/ 3690884 w 3847271"/>
              <a:gd name="connsiteY1-134" fmla="*/ 2378971 h 4660752"/>
              <a:gd name="connsiteX2-135" fmla="*/ 3690884 w 3847271"/>
              <a:gd name="connsiteY2-136" fmla="*/ 4660752 h 4660752"/>
              <a:gd name="connsiteX3-137" fmla="*/ 0 w 3847271"/>
              <a:gd name="connsiteY3-138" fmla="*/ 4660752 h 4660752"/>
              <a:gd name="connsiteX4-139" fmla="*/ 0 w 3847271"/>
              <a:gd name="connsiteY4-140" fmla="*/ 969868 h 4660752"/>
              <a:gd name="connsiteX5-141" fmla="*/ 2734487 w 3847271"/>
              <a:gd name="connsiteY5-142" fmla="*/ 969868 h 4660752"/>
              <a:gd name="connsiteX6-143" fmla="*/ 2734487 w 3847271"/>
              <a:gd name="connsiteY6-144" fmla="*/ 0 h 4660752"/>
              <a:gd name="connsiteX7-145" fmla="*/ 3744766 w 3847271"/>
              <a:gd name="connsiteY7-146" fmla="*/ 0 h 4660752"/>
              <a:gd name="connsiteX0-147" fmla="*/ 3690884 w 3744766"/>
              <a:gd name="connsiteY0-148" fmla="*/ 2378971 h 4660752"/>
              <a:gd name="connsiteX1-149" fmla="*/ 3690884 w 3744766"/>
              <a:gd name="connsiteY1-150" fmla="*/ 4660752 h 4660752"/>
              <a:gd name="connsiteX2-151" fmla="*/ 0 w 3744766"/>
              <a:gd name="connsiteY2-152" fmla="*/ 4660752 h 4660752"/>
              <a:gd name="connsiteX3-153" fmla="*/ 0 w 3744766"/>
              <a:gd name="connsiteY3-154" fmla="*/ 969868 h 4660752"/>
              <a:gd name="connsiteX4-155" fmla="*/ 2734487 w 3744766"/>
              <a:gd name="connsiteY4-156" fmla="*/ 969868 h 4660752"/>
              <a:gd name="connsiteX5-157" fmla="*/ 2734487 w 3744766"/>
              <a:gd name="connsiteY5-158" fmla="*/ 0 h 4660752"/>
              <a:gd name="connsiteX6-159" fmla="*/ 3744766 w 3744766"/>
              <a:gd name="connsiteY6-160" fmla="*/ 0 h 4660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744766" h="4660752">
                <a:moveTo>
                  <a:pt x="3690884" y="2378971"/>
                </a:moveTo>
                <a:lnTo>
                  <a:pt x="3690884" y="4660752"/>
                </a:lnTo>
                <a:lnTo>
                  <a:pt x="0" y="4660752"/>
                </a:lnTo>
                <a:lnTo>
                  <a:pt x="0" y="969868"/>
                </a:lnTo>
                <a:lnTo>
                  <a:pt x="2734487" y="969868"/>
                </a:lnTo>
                <a:lnTo>
                  <a:pt x="2734487" y="0"/>
                </a:lnTo>
                <a:lnTo>
                  <a:pt x="3744766" y="0"/>
                </a:lnTo>
              </a:path>
            </a:pathLst>
          </a:custGeom>
          <a:noFill/>
          <a:ln w="28575">
            <a:solidFill>
              <a:srgbClr val="3A83C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6" name="文本框 7"/>
          <p:cNvSpPr txBox="1"/>
          <p:nvPr/>
        </p:nvSpPr>
        <p:spPr>
          <a:xfrm>
            <a:off x="4626959" y="3187700"/>
            <a:ext cx="3734533" cy="746358"/>
          </a:xfrm>
          <a:prstGeom prst="rect">
            <a:avLst/>
          </a:prstGeom>
          <a:noFill/>
        </p:spPr>
        <p:txBody>
          <a:bodyPr wrap="square" lIns="68580" tIns="34290" rIns="68580" bIns="34290" rtlCol="0">
            <a:spAutoFit/>
            <a:scene3d>
              <a:camera prst="orthographicFront"/>
              <a:lightRig rig="threePt" dir="t"/>
            </a:scene3d>
            <a:sp3d contourW="12700"/>
          </a:bodyPr>
          <a:lstStyle/>
          <a:p>
            <a:pPr algn="ctr"/>
            <a:r>
              <a:rPr lang="en-US" altLang="zh-CN" sz="4400" spc="300" dirty="0">
                <a:solidFill>
                  <a:srgbClr val="0070C0"/>
                </a:solidFill>
              </a:rPr>
              <a:t>Motivation</a:t>
            </a:r>
          </a:p>
        </p:txBody>
      </p:sp>
      <p:sp>
        <p:nvSpPr>
          <p:cNvPr id="17" name="文本框 10"/>
          <p:cNvSpPr txBox="1"/>
          <p:nvPr/>
        </p:nvSpPr>
        <p:spPr>
          <a:xfrm>
            <a:off x="1860034" y="2643423"/>
            <a:ext cx="3241357" cy="1546577"/>
          </a:xfrm>
          <a:prstGeom prst="rect">
            <a:avLst/>
          </a:prstGeom>
          <a:noFill/>
        </p:spPr>
        <p:txBody>
          <a:bodyPr wrap="square" lIns="68580" tIns="34290" rIns="68580" bIns="34290" rtlCol="0">
            <a:spAutoFit/>
            <a:scene3d>
              <a:camera prst="orthographicFront"/>
              <a:lightRig rig="threePt" dir="t"/>
            </a:scene3d>
            <a:sp3d contourW="12700"/>
          </a:bodyPr>
          <a:lstStyle/>
          <a:p>
            <a:r>
              <a:rPr lang="en-US" altLang="zh-CN" sz="9600" dirty="0">
                <a:solidFill>
                  <a:srgbClr val="3A83C0"/>
                </a:solidFill>
                <a:latin typeface="Agency FB" panose="020B0503020202020204" pitchFamily="34" charset="0"/>
              </a:rPr>
              <a:t>PART </a:t>
            </a:r>
            <a:r>
              <a:rPr lang="en-US" altLang="zh-CN" sz="9600" b="1" dirty="0">
                <a:solidFill>
                  <a:srgbClr val="3A83C0"/>
                </a:solidFill>
                <a:latin typeface="Agency FB" panose="020B0503020202020204" pitchFamily="34" charset="0"/>
              </a:rPr>
              <a:t>1</a:t>
            </a:r>
          </a:p>
        </p:txBody>
      </p:sp>
    </p:spTree>
    <p:extLst>
      <p:ext uri="{BB962C8B-B14F-4D97-AF65-F5344CB8AC3E}">
        <p14:creationId xmlns:p14="http://schemas.microsoft.com/office/powerpoint/2010/main" val="118476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0070C0"/>
                </a:solidFill>
              </a:rPr>
              <a:t>References</a:t>
            </a:r>
            <a:endParaRPr lang="en-US" dirty="0">
              <a:solidFill>
                <a:srgbClr val="0070C0"/>
              </a:solidFill>
            </a:endParaRPr>
          </a:p>
        </p:txBody>
      </p:sp>
      <p:sp>
        <p:nvSpPr>
          <p:cNvPr id="3" name="Content Placeholder 2"/>
          <p:cNvSpPr>
            <a:spLocks noGrp="1"/>
          </p:cNvSpPr>
          <p:nvPr>
            <p:ph idx="1"/>
          </p:nvPr>
        </p:nvSpPr>
        <p:spPr>
          <a:xfrm>
            <a:off x="333233" y="990600"/>
            <a:ext cx="8477534" cy="5486400"/>
          </a:xfrm>
        </p:spPr>
        <p:txBody>
          <a:bodyPr>
            <a:noAutofit/>
          </a:bodyPr>
          <a:lstStyle/>
          <a:p>
            <a:pPr>
              <a:lnSpc>
                <a:spcPct val="130000"/>
              </a:lnSpc>
              <a:buFont typeface="Wingdings" panose="05000000000000000000" pitchFamily="2" charset="2"/>
              <a:buChar char="ü"/>
            </a:pPr>
            <a:r>
              <a:rPr lang="en-US" sz="1400" dirty="0"/>
              <a:t>1. W. B. Croft, D. Metzler, and T. </a:t>
            </a:r>
            <a:r>
              <a:rPr lang="en-US" sz="1400" dirty="0" err="1"/>
              <a:t>Strohman</a:t>
            </a:r>
            <a:r>
              <a:rPr lang="en-US" sz="1400" dirty="0"/>
              <a:t>. Search engines: Information </a:t>
            </a:r>
            <a:r>
              <a:rPr lang="en-US" sz="1400" dirty="0" smtClean="0"/>
              <a:t>retrieval in </a:t>
            </a:r>
            <a:r>
              <a:rPr lang="en-US" sz="1400" dirty="0"/>
              <a:t>practice, volume 283. </a:t>
            </a:r>
            <a:r>
              <a:rPr lang="en-US" sz="1400" dirty="0" smtClean="0"/>
              <a:t>Addison-Wesley Reading</a:t>
            </a:r>
            <a:r>
              <a:rPr lang="en-US" sz="1400" dirty="0"/>
              <a:t>, 2010.</a:t>
            </a:r>
          </a:p>
          <a:p>
            <a:pPr>
              <a:lnSpc>
                <a:spcPct val="130000"/>
              </a:lnSpc>
              <a:buFont typeface="Wingdings" panose="05000000000000000000" pitchFamily="2" charset="2"/>
              <a:buChar char="ü"/>
            </a:pPr>
            <a:r>
              <a:rPr lang="en-US" sz="1400" dirty="0"/>
              <a:t>2. J. </a:t>
            </a:r>
            <a:r>
              <a:rPr lang="en-US" sz="1400" dirty="0" err="1"/>
              <a:t>Guo</a:t>
            </a:r>
            <a:r>
              <a:rPr lang="en-US" sz="1400" dirty="0"/>
              <a:t>, Y. Fan, Q. Ai, and W. B. Croft. A deep relevance matching model </a:t>
            </a:r>
            <a:r>
              <a:rPr lang="en-US" sz="1400" dirty="0" smtClean="0"/>
              <a:t>for ad-hoc </a:t>
            </a:r>
            <a:r>
              <a:rPr lang="en-US" sz="1400" dirty="0"/>
              <a:t>retrieval. In Proceedings of the 25th ACM International on Conference </a:t>
            </a:r>
            <a:r>
              <a:rPr lang="en-US" sz="1400" dirty="0" smtClean="0"/>
              <a:t>on Information </a:t>
            </a:r>
            <a:r>
              <a:rPr lang="en-US" sz="1400" dirty="0"/>
              <a:t>and Knowledge Management, pages 55–64. ACM, 2016.</a:t>
            </a:r>
          </a:p>
          <a:p>
            <a:pPr>
              <a:lnSpc>
                <a:spcPct val="130000"/>
              </a:lnSpc>
              <a:buFont typeface="Wingdings" panose="05000000000000000000" pitchFamily="2" charset="2"/>
              <a:buChar char="ü"/>
            </a:pPr>
            <a:r>
              <a:rPr lang="en-US" sz="1400" dirty="0"/>
              <a:t>3. J. </a:t>
            </a:r>
            <a:r>
              <a:rPr lang="en-US" sz="1400" dirty="0" err="1"/>
              <a:t>Guo</a:t>
            </a:r>
            <a:r>
              <a:rPr lang="en-US" sz="1400" dirty="0"/>
              <a:t>, Y. Fan, Q. Ai, and W. B. Croft. Semantic matching by non-linear </a:t>
            </a:r>
            <a:r>
              <a:rPr lang="en-US" sz="1400" dirty="0" smtClean="0"/>
              <a:t>word transportation </a:t>
            </a:r>
            <a:r>
              <a:rPr lang="en-US" sz="1400" dirty="0"/>
              <a:t>for information retrieval. In Proceedings of the 25th ACM </a:t>
            </a:r>
            <a:r>
              <a:rPr lang="en-US" sz="1400" dirty="0" smtClean="0"/>
              <a:t>International </a:t>
            </a:r>
            <a:r>
              <a:rPr lang="en-US" sz="1400" dirty="0"/>
              <a:t>on Conference on Information and Knowledge Management, pages </a:t>
            </a:r>
            <a:r>
              <a:rPr lang="en-US" sz="1400" dirty="0" smtClean="0"/>
              <a:t>701–710. ACM</a:t>
            </a:r>
            <a:r>
              <a:rPr lang="en-US" sz="1400" dirty="0"/>
              <a:t>, 2016.</a:t>
            </a:r>
          </a:p>
          <a:p>
            <a:pPr>
              <a:lnSpc>
                <a:spcPct val="130000"/>
              </a:lnSpc>
              <a:buFont typeface="Wingdings" panose="05000000000000000000" pitchFamily="2" charset="2"/>
              <a:buChar char="ü"/>
            </a:pPr>
            <a:r>
              <a:rPr lang="en-US" sz="1400" dirty="0"/>
              <a:t>4. B. Hu, Z. Lu, H. Li, and Q. Chen. Convolutional neural network architectures </a:t>
            </a:r>
            <a:r>
              <a:rPr lang="en-US" sz="1400" dirty="0" smtClean="0"/>
              <a:t>for matching </a:t>
            </a:r>
            <a:r>
              <a:rPr lang="en-US" sz="1400" dirty="0"/>
              <a:t>natural language sentences. In Advances in neural information </a:t>
            </a:r>
            <a:r>
              <a:rPr lang="en-US" sz="1400" dirty="0" smtClean="0"/>
              <a:t>processing systems</a:t>
            </a:r>
            <a:r>
              <a:rPr lang="en-US" sz="1400" dirty="0"/>
              <a:t>, pages 2042–2050, 2014.</a:t>
            </a:r>
          </a:p>
          <a:p>
            <a:pPr>
              <a:lnSpc>
                <a:spcPct val="130000"/>
              </a:lnSpc>
              <a:buFont typeface="Wingdings" panose="05000000000000000000" pitchFamily="2" charset="2"/>
              <a:buChar char="ü"/>
            </a:pPr>
            <a:r>
              <a:rPr lang="en-US" sz="1400" dirty="0"/>
              <a:t>5. P.-S. Huang, X. He, J. Gao, L. Deng, A. </a:t>
            </a:r>
            <a:r>
              <a:rPr lang="en-US" sz="1400" dirty="0" err="1"/>
              <a:t>Acero</a:t>
            </a:r>
            <a:r>
              <a:rPr lang="en-US" sz="1400" dirty="0"/>
              <a:t>, and L. Heck. Learning </a:t>
            </a:r>
            <a:r>
              <a:rPr lang="en-US" sz="1400" dirty="0" smtClean="0"/>
              <a:t>deep structured </a:t>
            </a:r>
            <a:r>
              <a:rPr lang="en-US" sz="1400" dirty="0"/>
              <a:t>semantic models for web search using </a:t>
            </a:r>
            <a:r>
              <a:rPr lang="en-US" sz="1400" dirty="0" err="1"/>
              <a:t>clickthrough</a:t>
            </a:r>
            <a:r>
              <a:rPr lang="en-US" sz="1400" dirty="0"/>
              <a:t> data. In </a:t>
            </a:r>
            <a:r>
              <a:rPr lang="en-US" sz="1400" dirty="0" smtClean="0"/>
              <a:t>Proceedings </a:t>
            </a:r>
            <a:r>
              <a:rPr lang="en-US" sz="1400" dirty="0"/>
              <a:t>of the 22nd ACM international conference on Conference on information </a:t>
            </a:r>
            <a:r>
              <a:rPr lang="en-US" sz="1400" dirty="0" smtClean="0"/>
              <a:t>&amp; knowledge </a:t>
            </a:r>
            <a:r>
              <a:rPr lang="en-US" sz="1400" dirty="0"/>
              <a:t>management, pages 2333–2338. ACM, 2013.</a:t>
            </a:r>
          </a:p>
          <a:p>
            <a:pPr>
              <a:lnSpc>
                <a:spcPct val="130000"/>
              </a:lnSpc>
              <a:buFont typeface="Wingdings" panose="05000000000000000000" pitchFamily="2" charset="2"/>
              <a:buChar char="ü"/>
            </a:pPr>
            <a:r>
              <a:rPr lang="en-US" sz="1400" dirty="0"/>
              <a:t>6. T. </a:t>
            </a:r>
            <a:r>
              <a:rPr lang="en-US" sz="1400" dirty="0" err="1"/>
              <a:t>Mikolov</a:t>
            </a:r>
            <a:r>
              <a:rPr lang="en-US" sz="1400" dirty="0"/>
              <a:t>, I. </a:t>
            </a:r>
            <a:r>
              <a:rPr lang="en-US" sz="1400" dirty="0" err="1"/>
              <a:t>Sutskever</a:t>
            </a:r>
            <a:r>
              <a:rPr lang="en-US" sz="1400" dirty="0"/>
              <a:t>, K. Chen, G. S. </a:t>
            </a:r>
            <a:r>
              <a:rPr lang="en-US" sz="1400" dirty="0" err="1"/>
              <a:t>Corrado</a:t>
            </a:r>
            <a:r>
              <a:rPr lang="en-US" sz="1400" dirty="0"/>
              <a:t>, and J. Dean. Distributed </a:t>
            </a:r>
            <a:r>
              <a:rPr lang="en-US" sz="1400" dirty="0" smtClean="0"/>
              <a:t>representations </a:t>
            </a:r>
            <a:r>
              <a:rPr lang="en-US" sz="1400" dirty="0"/>
              <a:t>of words and phrases and their compositionality. In Advances in </a:t>
            </a:r>
            <a:r>
              <a:rPr lang="en-US" sz="1400" dirty="0" smtClean="0"/>
              <a:t>neural information </a:t>
            </a:r>
            <a:r>
              <a:rPr lang="en-US" sz="1400" dirty="0"/>
              <a:t>processing systems, pages 3111–3119, 2013.</a:t>
            </a:r>
          </a:p>
          <a:p>
            <a:pPr>
              <a:lnSpc>
                <a:spcPct val="130000"/>
              </a:lnSpc>
              <a:buFont typeface="Wingdings" panose="05000000000000000000" pitchFamily="2" charset="2"/>
              <a:buChar char="ü"/>
            </a:pPr>
            <a:r>
              <a:rPr lang="en-US" sz="1400" dirty="0"/>
              <a:t>7. T. </a:t>
            </a:r>
            <a:r>
              <a:rPr lang="en-US" sz="1400" dirty="0" err="1"/>
              <a:t>Mikolov</a:t>
            </a:r>
            <a:r>
              <a:rPr lang="en-US" sz="1400" dirty="0"/>
              <a:t>, W.-t. </a:t>
            </a:r>
            <a:r>
              <a:rPr lang="en-US" sz="1400" dirty="0" err="1"/>
              <a:t>Yih</a:t>
            </a:r>
            <a:r>
              <a:rPr lang="en-US" sz="1400" dirty="0"/>
              <a:t>, and G. Zweig. Linguistic regularities in continuous </a:t>
            </a:r>
            <a:r>
              <a:rPr lang="en-US" sz="1400" dirty="0" smtClean="0"/>
              <a:t>space word </a:t>
            </a:r>
            <a:r>
              <a:rPr lang="en-US" sz="1400" dirty="0"/>
              <a:t>representations. In Proceedings of the 2013 Conference of the North </a:t>
            </a:r>
            <a:r>
              <a:rPr lang="en-US" sz="1400" dirty="0" smtClean="0"/>
              <a:t>American </a:t>
            </a:r>
            <a:r>
              <a:rPr lang="en-US" sz="1400" dirty="0"/>
              <a:t>Chapter of the Association for Computational Linguistics: Human </a:t>
            </a:r>
            <a:r>
              <a:rPr lang="en-US" sz="1400" dirty="0" smtClean="0"/>
              <a:t>Language Technologies</a:t>
            </a:r>
            <a:r>
              <a:rPr lang="en-US" sz="1400" dirty="0"/>
              <a:t>, pages 746–751, 2013.     </a:t>
            </a:r>
            <a:endParaRPr lang="en-US" sz="14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406991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anim calcmode="lin" valueType="num">
                                      <p:cBhvr>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anim calcmode="lin" valueType="num">
                                      <p:cBhvr>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anim calcmode="lin" valueType="num">
                                      <p:cBhvr>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anim calcmode="lin" valueType="num">
                                      <p:cBhvr>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anim calcmode="lin" valueType="num">
                                      <p:cBhvr>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9"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500"/>
                                        <p:tgtEl>
                                          <p:spTgt spid="3">
                                            <p:txEl>
                                              <p:pRg st="5" end="5"/>
                                            </p:txEl>
                                          </p:spTgt>
                                        </p:tgtEl>
                                      </p:cBhvr>
                                    </p:animEffect>
                                    <p:anim calcmode="lin" valueType="num">
                                      <p:cBhvr>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5"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500"/>
                                        <p:tgtEl>
                                          <p:spTgt spid="3">
                                            <p:txEl>
                                              <p:pRg st="6" end="6"/>
                                            </p:txEl>
                                          </p:spTgt>
                                        </p:tgtEl>
                                      </p:cBhvr>
                                    </p:animEffect>
                                    <p:anim calcmode="lin" valueType="num">
                                      <p:cBhvr>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500" fill="hold"/>
                                        <p:tgtEl>
                                          <p:spTgt spid="3">
                                            <p:txEl>
                                              <p:pRg st="6" end="6"/>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anim calcmode="lin" valueType="num">
                                      <p:cBhvr>
                                        <p:cTn id="55" dur="500" fill="hold"/>
                                        <p:tgtEl>
                                          <p:spTgt spid="4"/>
                                        </p:tgtEl>
                                        <p:attrNameLst>
                                          <p:attrName>ppt_x</p:attrName>
                                        </p:attrNameLst>
                                      </p:cBhvr>
                                      <p:tavLst>
                                        <p:tav tm="0">
                                          <p:val>
                                            <p:strVal val="#ppt_x"/>
                                          </p:val>
                                        </p:tav>
                                        <p:tav tm="100000">
                                          <p:val>
                                            <p:strVal val="#ppt_x"/>
                                          </p:val>
                                        </p:tav>
                                      </p:tavLst>
                                    </p:anim>
                                    <p:anim calcmode="lin" valueType="num">
                                      <p:cBhvr>
                                        <p:cTn id="56"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0" y="0"/>
            <a:ext cx="9137030" cy="6858000"/>
          </a:xfrm>
          <a:prstGeom prst="rect">
            <a:avLst/>
          </a:prstGeom>
        </p:spPr>
      </p:pic>
      <p:sp>
        <p:nvSpPr>
          <p:cNvPr id="4" name="矩形 3"/>
          <p:cNvSpPr/>
          <p:nvPr/>
        </p:nvSpPr>
        <p:spPr>
          <a:xfrm>
            <a:off x="3396871" y="1446074"/>
            <a:ext cx="5562600" cy="1754326"/>
          </a:xfrm>
          <a:prstGeom prst="rect">
            <a:avLst/>
          </a:prstGeom>
        </p:spPr>
        <p:txBody>
          <a:bodyPr wrap="square">
            <a:spAutoFit/>
          </a:bodyPr>
          <a:lstStyle/>
          <a:p>
            <a:pPr algn="r"/>
            <a:r>
              <a:rPr lang="en-US" altLang="zh-CN" sz="5400" b="1" spc="300" dirty="0" smtClean="0">
                <a:solidFill>
                  <a:srgbClr val="0070C0"/>
                </a:solidFill>
              </a:rPr>
              <a:t>THANGK YOU FOR LISTENING</a:t>
            </a:r>
            <a:endParaRPr lang="zh-CN" altLang="en-US" sz="5400" b="1" spc="300" dirty="0">
              <a:solidFill>
                <a:srgbClr val="0070C0"/>
              </a:solidFill>
            </a:endParaRPr>
          </a:p>
        </p:txBody>
      </p:sp>
      <p:grpSp>
        <p:nvGrpSpPr>
          <p:cNvPr id="13" name="组合 12"/>
          <p:cNvGrpSpPr/>
          <p:nvPr/>
        </p:nvGrpSpPr>
        <p:grpSpPr>
          <a:xfrm>
            <a:off x="3532474" y="3276600"/>
            <a:ext cx="5611527" cy="0"/>
            <a:chOff x="3532473" y="3185958"/>
            <a:chExt cx="5611527" cy="0"/>
          </a:xfrm>
        </p:grpSpPr>
        <p:cxnSp>
          <p:nvCxnSpPr>
            <p:cNvPr id="14" name="直接连接符 13"/>
            <p:cNvCxnSpPr/>
            <p:nvPr/>
          </p:nvCxnSpPr>
          <p:spPr>
            <a:xfrm flipH="1">
              <a:off x="3532473" y="3185958"/>
              <a:ext cx="3058874" cy="0"/>
            </a:xfrm>
            <a:prstGeom prst="line">
              <a:avLst/>
            </a:prstGeom>
            <a:ln w="25400">
              <a:solidFill>
                <a:srgbClr val="3A83C0">
                  <a:alpha val="59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6468177" y="3185958"/>
              <a:ext cx="2675823" cy="0"/>
            </a:xfrm>
            <a:prstGeom prst="line">
              <a:avLst/>
            </a:prstGeom>
            <a:ln w="25400">
              <a:solidFill>
                <a:srgbClr val="3A83C0">
                  <a:alpha val="59000"/>
                </a:srgbClr>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4701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dirty="0"/>
          </a:p>
        </p:txBody>
      </p:sp>
      <p:sp>
        <p:nvSpPr>
          <p:cNvPr id="9" name="Rectangle 8"/>
          <p:cNvSpPr/>
          <p:nvPr/>
        </p:nvSpPr>
        <p:spPr>
          <a:xfrm>
            <a:off x="376422" y="379943"/>
            <a:ext cx="8391157" cy="15563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solidFill>
              </a:rPr>
              <a:t>mismatch problem </a:t>
            </a:r>
            <a:r>
              <a:rPr lang="en-US" altLang="zh-CN" sz="2400" b="1" dirty="0" err="1">
                <a:solidFill>
                  <a:schemeClr val="tx1"/>
                </a:solidFill>
              </a:rPr>
              <a:t>awalys</a:t>
            </a:r>
            <a:r>
              <a:rPr lang="en-US" altLang="zh-CN" sz="2400" b="1" dirty="0">
                <a:solidFill>
                  <a:schemeClr val="tx1"/>
                </a:solidFill>
              </a:rPr>
              <a:t> exits in traditional models and neural information retrieval </a:t>
            </a:r>
            <a:r>
              <a:rPr lang="en-US" altLang="zh-CN" sz="2400" b="1" dirty="0" smtClean="0">
                <a:solidFill>
                  <a:schemeClr val="tx1"/>
                </a:solidFill>
              </a:rPr>
              <a:t>models</a:t>
            </a:r>
            <a:endParaRPr lang="zh-CN" altLang="zh-CN" sz="2400" b="1" dirty="0">
              <a:solidFill>
                <a:schemeClr val="tx1"/>
              </a:solidFill>
            </a:endParaRPr>
          </a:p>
        </p:txBody>
      </p:sp>
      <p:sp>
        <p:nvSpPr>
          <p:cNvPr id="1032" name="AutoShape 8" descr="data:image/jpeg;base64,/9j/4AAQSkZJRgABAQAAAQABAAD/2wCEAAkGBxMPEBAPEhAQDhAXEBAQFhASDxAQEBAQFhEXGBUYFhMYHiggGBonGxUVITEhJSkrLi4uGCAzODUtNygtLisBCgoKDg0OGhAQGi0lICUrLS0uLS8tLSstLS0vLS0tLS0tLS0tLS0tKy0tLS0tLS0tLS0tLS0tLS0tLSstLS0tLf/AABEIAOEA4QMBEQACEQEDEQH/xAAcAAEAAQUBAQAAAAAAAAAAAAAABgEDBAUHAgj/xAA/EAACAQICBwUEBwUJAAAAAAAAAQIDEQQhBQYSEzFBUQdhcYGRIjKhsRRCYnKCwdEjQ1Ki4SRTY3SSssLS8f/EABsBAQACAwEBAAAAAAAAAAAAAAABAgMEBQYH/8QANBEBAAICAQIEAgkBCQAAAAAAAAECAxEEEiEFMUFRE2EGIjJCcYGRodEUFSMkMzRyseHx/9oADAMBAAIRAxEAPwDuIAAAAAAAAAAAAAAAAAAAAAAAAAAAAAAAAAAAAAAAAAAAAAAAAKNgeHWS5k6RtRV11sNSbXEyEqgAAAAAAAAAAAAAAAAAAAAAAAAAAA8zkkrvgBrq2Kv4dC8QptYdYkeXWAuUMY4vquhEwRLbQmpJNZplF3oAAAAAAAAAAAAAAAAAAAAAAAAAANdpavbZj5/oWqrLVSqlkPDrAeHWApvgNzoKvtRlHo0/J/8AhSy0NoQkAAAAAAAAAAAAAAAAAAAAAAAAAGg0/PZqR+4vmy1US1Eq5KHh1gPDrAeXXA3mq0ryqvuiviyLJhIiqQAAAAAAAAAAAAAAAAAAAAAAAAARbXDH0obpOSU3NwXR3XC/XJFoQj8qzs5KLcVxatl5cWShbWIvmnkEm/IHl1wJzq1g3SopyVpTe21zS+qvTPzIlLbEAAAAAAAAAAAAAAAAAAAAAAAAAYOlcXu4cbN/ImES5t2g0XWoRnHNwmm7ck1a/wAi0ohZweOW6g7u2fvXylxavzauvgQswaeL2ZThfJSvH7rz+DuvIDMwqqVns0qc6r+zFtLxfBATLV7VZwaq4izks1SWcYvrJ8G+7h4kTIlpAAAAAAAAAAAAAAAAAAAAAAAAAACHa2VXObguCyLQrKHwxjoydOpeVGWV3nsX/IlLc6MnGlhcTg7J7bVSnLjtQlZSXisvUjRtJtN6pUcTTilFUa0IKMKsEk8lkpL60b/0sVSv6n4qVXCQ3jvUg5Upfeg7ZiRuwAAAAAAAAAAAAAAAAAAAAAAAAAAARDTcP2tTxv6q5aFZRXSVB1ZbuEdqb5dF1b5IkZ2B0dVoKntThUUZRlsbLzSknsqV8lkuQE10jpuNLB1cYouShTlPY4PaXJ+ZRZqtUdIbUppqKdWUqz2VZbx5ysu8mYQlZCQAAAAAAAAAAAAAAAAAAAAAAAAAAI1rLR/aRkvrRt+KL/Rr0Jg0jVXFRwylmnUbvJ9OiXgTsiu2PofWCOIlOk8pRt5p9BE7Tamu7L03pCpTwtWjDY2aqlTblf2XKNrryTQmFYZfZ3gpZ1J1I3irKnFttXy2m2uFvmRKU8RAAAAAAAAAAAAAAAAAAAAAAAAKXAXAo5pcWl4uwkiJnyabWJ0a9GVN1lTn70Jx9pwmlk7Lis2mujKTaGemDJM76XANY9LVaNWVGTjUab9ulLbi/wA0+55kdUNicVo9JYOjtMyozjUSkpJ34PPrcnqiGOcV/Z0jFaTjiMBv08rQnnlZ7STv6syb3G2vNJi2pXNU9M7ucZJ/o10ETtFq6dXw9dVIxnHg1chVdAAAAAAAAAAAAAAAAAAAAAAs4rEwpQlUqSjThFOUpyajGKXVsiZiO8rUpa8xWsbmXOtP9qUYuUMJS3rWW+q3VO/WMF7T87GrflRHar0HE8AvaItmnUe0ef8ACF6Q10x9d+1iqlNfw0rUo/y5/E1rZ8k+rs4vCuJjjtTfznz/AIaWtiqk851as39qpOXzZjm0+7drhx18qx+kLaqNcJSX4mRuV+mvstuK6ImLTDHbDS3nCuxF8cu/kZIyNW/Cr91L9WMZQqU5YHEQUYyhsWu1CrHrF397nbib2LJW0aeX53Ey4b9f7o9jsPPR2IqRozdajGV1Fu8lFpNK/VXt5FJy9NumWevBnNgjLSPy/hPNB67TlhluWm3LZlde1TfVL4ZmxFtuVbDNbTEuiaAqznQjUqSU3L2lZp2i+GfNk7YbRNZ1LZBAAAAAAAAAAAAAAAAAAAPFWainJtJJNtvgkuLBEbnThmu+tc9IVnGLccLBvdwzW39uS5t8lyRzM+abzqPJ7jwzw6vGx9Vo+vPn8vkjBgdVRgAhQCjAAXKNVLKS2oX4dO9d5MTMeStqVtGphtZJOK2Umnz7hNt+aa4q1jVfJawmF3U5TjJx2laSXB9/iZIy2iNNPJwMVskZJju6F2c6dcKn0Ob9id3Tu/dqc4+D+a7zPxsvfolyvHeDE1+PSO8ef4e7pKN55VUAAAAAAAAAAAAAAAAAAQvtV0q6GC3UXszrTVO647tZ1PVez+I1+Tfpp+LseCceMvJi0+Ve/wCfo4uc17VQCgACgQAUAAZmjq9nsPg814hMS2FwmWRhakoThUjk4yjNPvi7r5ExOp2xZaRkpNJ9Y07tgq6qU6dRcJQjNeEkn+Z2IncbfOclOi819p0vEqAAAAAAAAAAAAAAAACjA5L2x19rE4anyjRnLznNf9DQ5c94h6v6O01jvb3mP23/AC58zUeiUAJE6VtaKxuVupUUeL9MzYrg93Iy+KTE/Ur2W4YhSduBW+HXeGbjeIRknpvGl4wOkoAARlZp9MwN9Ss0n3XBMsiCLQxzZ2TVO/0LC3/uYelsjqYvsQ8Hz9f1N9e7bGRpgAAAAAAAAAAAAAAACjA452uL+3w/y0P98zn8v7cfg9h9H/8AT2/3IOarugGFpSdoWWV2ZMcd2lzbax6aelVs7N5G3DgXjaaar6i43HWlGk6FF576teEWvsx96Xkrd5bomzBPKx4vXcsbSWE3FatQ2lPd1J09tKyk4yavblwNG8atMPWcfJOXDW8+sbYpRmAAG90er04eBaIYb202+CwbnKMUrttJLvbsjJWu+zUy54pE2l2TAYdUqVOkuEYRh6Kx04jUaeHyX67zb3lkEqAAAAAAAAAAAAAAAAABHNY9T8PpCcalXexnGGwnCeyrXbzVu8xZMNb95b/E8RzcWJrj8p90cr9lFF+5iq0PvQpzXwsYZ4lfSXRr9Isv3qRP6tdW7J6q9zGU5feoTh8pMpPEn3bNfpFX72Ofylrq3ZJiqsowlXoU6d23UW3OS8IWV/VE041onvLHyvG8WWmq1nacasdnOBwGzNUvpFdfvq1ptP7MPdj5K/ebVaRDg5eTkyectnrdrBDR+GlVdnUd4Uofx1LZeS4tkZckUrtk4PEtyssUjy9Z9ofP9WblKUpO8pSlJvrJu7fq2cqZ33fQK1isRWPR5ISoAYEz0No5uEI2z2V6metXMz54iZdE1W0Eqdq0ln9Vd/U3MWPXeXm/EOZ1/Ur+aUozuUAAAAAAAAAAAAAAAAAAAAAAAMTSmkKeFpTr1ZbFOEbt9eiS5tvJIi1orG5ZMWK+W8UpG5lwLWfT1TSGIlXn7Mc406d7qnTvkvHm31OVlyTe23vODw6cXFFI8/WfeWpMbcUAAbbVjQ8sXXUUrwjaU3ytyXm/hcyY6TaWry+RGGnfzl2jQugowSlJeXU6FMenj+VzZt2hIErGZzVQAAAAAAAAAAAAAAAAAAAAAAFGwOL9pmsjxWIeGhL9hRk1k8qlZe831SzS8zn8nJ1T0w9j4LwYw4/i2+1b9oQo1nbCBQC7hcO6s4wVk2+LvaK5t25ImI3KmS8UrNpdn1M0bRowjQo+09lVKlRq0pNrn0b5LkkdHFWI7Q8d4hnyXnrv+UJkkbDjqgAAAAAAAAAAAAAAAAAAAAAAAGBp3GfR8NiK64wpVJrxUXb4lbTqsyy4MfxMtae8w+cV35vm3m2+bOO+j612gAoB6p03JqKzbJ0rNumNykGEjHDxys5cW/4nyv3dxmiNQ597Tknu6F2XVt5HFSbvLeQ8bbL/AKm1x53EuB41TpvSPknRsuIAAAAAAAAAAAAAAAAAAAAAAAAGl1ypbej8ZFcfo9X4Rv8AkY8sbpMNnhW6eRSfnD58OS+hz5hIoQhmYKKS2nnfK3Ky69S9Wvm+tOm50HoqWNqqG8p0oK21UqTjFRXcm/afcjJSk3lpcrk141N63PpDsOrujsPhKapUJQd85S24ynUlbi2vlwR0KVrWNQ8lys2bPfryf+NwXawAAAAAAAAAAAAAAAAAAAAAAAAWcXRVSnOm+EoSg/Bpr8yJ7xpak9Non2cVl2b6QivcoOy4quuXikc7+mu9lHjvFnz3+n/aLYug6U5Qk4Np2bhJTjfuksmY/hW23I52GaxMzrfuxKmKhHjJLxHwreyY5uD0tD09K04xSUlJ58LtLPmXpjn1a3J5tY/y+8q4bEbx2Utp+BltMRDSxRkyWSvU6rusdhZf4sYt9004/wDIx47f3kNrm4P8JePXTuqOk8UqAAAAAAAAAAAAAAAAAAAAAAAAUYQ45rzrlVr1KuFjtYelCc6cor3qji7PakuWXD1uaOTPO+l6ng+E1ilcu9zMb/BAsUm17Ob78kikZYht24F5amejpt3eb63J+LDH/Z913D6Lbdvj0InKyU4Mw32Ew0aasvN82YZnboUxRSNQzMNW3c4VFxjKM/8AS0/yET3iTJXqpaPeJ/4fQtOV0muDSfqdeHzyY1OnsAAAAAAAAAAAAAAAAAAAAAAAAoBwXtDwu60nilylKFVeE6cb/wAykczkV1kl7jwjJ18Ony3H7o4zC6agQuYd+0gSzLkqKhEO6asYze4TDT60ad/FRs/ijqUtusPCcvF0Zr1+ctxGRkasw9BAAAAAAAAAAAAAAAAAAAAAAB5lKwTEbcf7YKNsVQqr69GUW++E/wBJmhyvtRL1fgNtYrV+aBGq7ygFYSs14gZrkSpK/o/CTr1FTh5y5RXVmSlOqWnyuTGCu/X0dd1eboUoUVnGKsr8erN6vaNQ8tmn4lptbzlIKNe5eJatqMuEizDMPZKoAAAAAAAAAAAAAAAAAAAACzWiysslJhzXtbwz3FGq17lVq/RSj+sUavIjtD0Hg2SIyWr7w5btrqaT0mzaBsuEthhaEq04wgrydvJdX3GSlJtOmryc9cNJtZ0fV/QioQUUryecpc5M3a1iI1DzGbNbJbqsk+Fw9i7WmzaUadi0MVrMqnEtDBaV4lQAAAAAAAAAAAAAAAAAAAAB5mQmGux1FTi4tJro1dMrLYx9kdxerGHn72HpP8EV8ikxDarkmvlLV1tQsLL9y4/dnOPwuU+HWfOGevNzV8ryxZdmNKXu1KtPzUvmROCssseK56+cxP5JDoDUqjhFlKVSb4zkknbpZcEZKYorHZpcjnXzW6rJBSwEVwLxVrTlZMMMkTpjnIvRp2J0pNnpIlVUAAAAAAAAAAAAAAAAAAAAACjQFqVMrpkiy26A0t1qrDjSPiLkaRMQrNnpQCu3pIlCoAAAAAAAAAAAAAAAAAAAAAAAAAAAAAAAAAAAAAAAAAAAAAAAAP/Z"/>
          <p:cNvSpPr>
            <a:spLocks noChangeAspect="1" noChangeArrowheads="1"/>
          </p:cNvSpPr>
          <p:nvPr/>
        </p:nvSpPr>
        <p:spPr bwMode="auto">
          <a:xfrm>
            <a:off x="155575" y="-1576388"/>
            <a:ext cx="3295650" cy="32956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2" name="表格 1"/>
          <p:cNvGraphicFramePr>
            <a:graphicFrameLocks noGrp="1"/>
          </p:cNvGraphicFramePr>
          <p:nvPr>
            <p:extLst>
              <p:ext uri="{D42A27DB-BD31-4B8C-83A1-F6EECF244321}">
                <p14:modId xmlns:p14="http://schemas.microsoft.com/office/powerpoint/2010/main" val="1347769162"/>
              </p:ext>
            </p:extLst>
          </p:nvPr>
        </p:nvGraphicFramePr>
        <p:xfrm>
          <a:off x="3725468" y="2341993"/>
          <a:ext cx="4636060" cy="640080"/>
        </p:xfrm>
        <a:graphic>
          <a:graphicData uri="http://schemas.openxmlformats.org/drawingml/2006/table">
            <a:tbl>
              <a:tblPr firstRow="1" bandRow="1">
                <a:tableStyleId>{5C22544A-7EE6-4342-B048-85BDC9FD1C3A}</a:tableStyleId>
              </a:tblPr>
              <a:tblGrid>
                <a:gridCol w="4636060">
                  <a:extLst>
                    <a:ext uri="{9D8B030D-6E8A-4147-A177-3AD203B41FA5}">
                      <a16:colId xmlns:a16="http://schemas.microsoft.com/office/drawing/2014/main" val="20000"/>
                    </a:ext>
                  </a:extLst>
                </a:gridCol>
              </a:tblGrid>
              <a:tr h="356530">
                <a:tc>
                  <a:txBody>
                    <a:bodyPr/>
                    <a:lstStyle/>
                    <a:p>
                      <a:r>
                        <a:rPr lang="en-US" altLang="zh-CN" dirty="0" smtClean="0"/>
                        <a:t>Query: A little dog was running happily on the road.</a:t>
                      </a:r>
                      <a:endParaRPr lang="zh-CN" altLang="en-US" dirty="0"/>
                    </a:p>
                  </a:txBody>
                  <a:tcPr/>
                </a:tc>
                <a:extLst>
                  <a:ext uri="{0D108BD9-81ED-4DB2-BD59-A6C34878D82A}">
                    <a16:rowId xmlns:a16="http://schemas.microsoft.com/office/drawing/2014/main" val="10000"/>
                  </a:ext>
                </a:extLst>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2258631529"/>
              </p:ext>
            </p:extLst>
          </p:nvPr>
        </p:nvGraphicFramePr>
        <p:xfrm>
          <a:off x="3745940" y="3916160"/>
          <a:ext cx="4636060" cy="640080"/>
        </p:xfrm>
        <a:graphic>
          <a:graphicData uri="http://schemas.openxmlformats.org/drawingml/2006/table">
            <a:tbl>
              <a:tblPr firstRow="1" bandRow="1">
                <a:tableStyleId>{5C22544A-7EE6-4342-B048-85BDC9FD1C3A}</a:tableStyleId>
              </a:tblPr>
              <a:tblGrid>
                <a:gridCol w="4636060">
                  <a:extLst>
                    <a:ext uri="{9D8B030D-6E8A-4147-A177-3AD203B41FA5}">
                      <a16:colId xmlns:a16="http://schemas.microsoft.com/office/drawing/2014/main" val="20000"/>
                    </a:ext>
                  </a:extLst>
                </a:gridCol>
              </a:tblGrid>
              <a:tr h="382261">
                <a:tc>
                  <a:txBody>
                    <a:bodyPr/>
                    <a:lstStyle/>
                    <a:p>
                      <a:r>
                        <a:rPr lang="en-US" altLang="zh-CN" dirty="0" smtClean="0"/>
                        <a:t>Document:  A puppy runs cheerfully on the path</a:t>
                      </a:r>
                      <a:endParaRPr lang="zh-CN" altLang="en-US" dirty="0"/>
                    </a:p>
                  </a:txBody>
                  <a:tcPr/>
                </a:tc>
                <a:extLst>
                  <a:ext uri="{0D108BD9-81ED-4DB2-BD59-A6C34878D82A}">
                    <a16:rowId xmlns:a16="http://schemas.microsoft.com/office/drawing/2014/main" val="10000"/>
                  </a:ext>
                </a:extLst>
              </a:tr>
            </a:tbl>
          </a:graphicData>
        </a:graphic>
      </p:graphicFrame>
      <p:sp>
        <p:nvSpPr>
          <p:cNvPr id="3" name="矩形 2"/>
          <p:cNvSpPr/>
          <p:nvPr/>
        </p:nvSpPr>
        <p:spPr>
          <a:xfrm>
            <a:off x="745281" y="2982073"/>
            <a:ext cx="2214261" cy="584775"/>
          </a:xfrm>
          <a:prstGeom prst="rect">
            <a:avLst/>
          </a:prstGeom>
        </p:spPr>
        <p:txBody>
          <a:bodyPr wrap="none">
            <a:spAutoFit/>
          </a:bodyPr>
          <a:lstStyle/>
          <a:p>
            <a:r>
              <a:rPr lang="zh-CN" altLang="en-US" sz="3200" b="1" dirty="0">
                <a:solidFill>
                  <a:srgbClr val="0070C0"/>
                </a:solidFill>
              </a:rPr>
              <a:t>for example</a:t>
            </a:r>
          </a:p>
        </p:txBody>
      </p:sp>
      <p:sp>
        <p:nvSpPr>
          <p:cNvPr id="5" name="矩形 4"/>
          <p:cNvSpPr/>
          <p:nvPr/>
        </p:nvSpPr>
        <p:spPr>
          <a:xfrm>
            <a:off x="3724331" y="3229860"/>
            <a:ext cx="4001993" cy="400110"/>
          </a:xfrm>
          <a:prstGeom prst="rect">
            <a:avLst/>
          </a:prstGeom>
        </p:spPr>
        <p:txBody>
          <a:bodyPr wrap="none">
            <a:spAutoFit/>
          </a:bodyPr>
          <a:lstStyle/>
          <a:p>
            <a:r>
              <a:rPr lang="zh-CN" altLang="en-US" sz="2000" dirty="0"/>
              <a:t>The model is judged to be irrelevant.</a:t>
            </a:r>
          </a:p>
        </p:txBody>
      </p:sp>
      <p:sp>
        <p:nvSpPr>
          <p:cNvPr id="11" name="矩形 10"/>
          <p:cNvSpPr/>
          <p:nvPr/>
        </p:nvSpPr>
        <p:spPr>
          <a:xfrm>
            <a:off x="624180" y="5410200"/>
            <a:ext cx="8062620" cy="707886"/>
          </a:xfrm>
          <a:prstGeom prst="rect">
            <a:avLst/>
          </a:prstGeom>
        </p:spPr>
        <p:txBody>
          <a:bodyPr wrap="square">
            <a:spAutoFit/>
          </a:bodyPr>
          <a:lstStyle/>
          <a:p>
            <a:pPr marL="342900" indent="-342900">
              <a:buFont typeface="Wingdings" panose="05000000000000000000" pitchFamily="2" charset="2"/>
              <a:buChar char="Ø"/>
            </a:pPr>
            <a:r>
              <a:rPr lang="en-US" altLang="zh-CN" sz="2000" dirty="0"/>
              <a:t>One of the important issues in general information retrieval is vocabulary mismatch. </a:t>
            </a:r>
            <a:endParaRPr lang="zh-CN" altLang="en-US" sz="2000" dirty="0"/>
          </a:p>
        </p:txBody>
      </p:sp>
      <p:cxnSp>
        <p:nvCxnSpPr>
          <p:cNvPr id="7" name="直接连接符 6"/>
          <p:cNvCxnSpPr/>
          <p:nvPr/>
        </p:nvCxnSpPr>
        <p:spPr>
          <a:xfrm>
            <a:off x="3297997" y="2133600"/>
            <a:ext cx="0" cy="2590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7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anim calcmode="lin" valueType="num">
                                      <p:cBhvr>
                                        <p:cTn id="22" dur="500" fill="hold"/>
                                        <p:tgtEl>
                                          <p:spTgt spid="7"/>
                                        </p:tgtEl>
                                        <p:attrNameLst>
                                          <p:attrName>ppt_x</p:attrName>
                                        </p:attrNameLst>
                                      </p:cBhvr>
                                      <p:tavLst>
                                        <p:tav tm="0">
                                          <p:val>
                                            <p:strVal val="#ppt_x"/>
                                          </p:val>
                                        </p:tav>
                                        <p:tav tm="100000">
                                          <p:val>
                                            <p:strVal val="#ppt_x"/>
                                          </p:val>
                                        </p:tav>
                                      </p:tavLst>
                                    </p:anim>
                                    <p:anim calcmode="lin" valueType="num">
                                      <p:cBhvr>
                                        <p:cTn id="23"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anim calcmode="lin" valueType="num">
                                      <p:cBhvr>
                                        <p:cTn id="29" dur="500" fill="hold"/>
                                        <p:tgtEl>
                                          <p:spTgt spid="2"/>
                                        </p:tgtEl>
                                        <p:attrNameLst>
                                          <p:attrName>ppt_x</p:attrName>
                                        </p:attrNameLst>
                                      </p:cBhvr>
                                      <p:tavLst>
                                        <p:tav tm="0">
                                          <p:val>
                                            <p:strVal val="#ppt_x"/>
                                          </p:val>
                                        </p:tav>
                                        <p:tav tm="100000">
                                          <p:val>
                                            <p:strVal val="#ppt_x"/>
                                          </p:val>
                                        </p:tav>
                                      </p:tavLst>
                                    </p:anim>
                                    <p:anim calcmode="lin" valueType="num">
                                      <p:cBhvr>
                                        <p:cTn id="30"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anim calcmode="lin" valueType="num">
                                      <p:cBhvr>
                                        <p:cTn id="36" dur="500" fill="hold"/>
                                        <p:tgtEl>
                                          <p:spTgt spid="5"/>
                                        </p:tgtEl>
                                        <p:attrNameLst>
                                          <p:attrName>ppt_x</p:attrName>
                                        </p:attrNameLst>
                                      </p:cBhvr>
                                      <p:tavLst>
                                        <p:tav tm="0">
                                          <p:val>
                                            <p:strVal val="#ppt_x"/>
                                          </p:val>
                                        </p:tav>
                                        <p:tav tm="100000">
                                          <p:val>
                                            <p:strVal val="#ppt_x"/>
                                          </p:val>
                                        </p:tav>
                                      </p:tavLst>
                                    </p:anim>
                                    <p:anim calcmode="lin" valueType="num">
                                      <p:cBhvr>
                                        <p:cTn id="37"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anim calcmode="lin" valueType="num">
                                      <p:cBhvr>
                                        <p:cTn id="43" dur="500" fill="hold"/>
                                        <p:tgtEl>
                                          <p:spTgt spid="18"/>
                                        </p:tgtEl>
                                        <p:attrNameLst>
                                          <p:attrName>ppt_x</p:attrName>
                                        </p:attrNameLst>
                                      </p:cBhvr>
                                      <p:tavLst>
                                        <p:tav tm="0">
                                          <p:val>
                                            <p:strVal val="#ppt_x"/>
                                          </p:val>
                                        </p:tav>
                                        <p:tav tm="100000">
                                          <p:val>
                                            <p:strVal val="#ppt_x"/>
                                          </p:val>
                                        </p:tav>
                                      </p:tavLst>
                                    </p:anim>
                                    <p:anim calcmode="lin" valueType="num">
                                      <p:cBhvr>
                                        <p:cTn id="44"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anim calcmode="lin" valueType="num">
                                      <p:cBhvr>
                                        <p:cTn id="50" dur="500" fill="hold"/>
                                        <p:tgtEl>
                                          <p:spTgt spid="11"/>
                                        </p:tgtEl>
                                        <p:attrNameLst>
                                          <p:attrName>ppt_x</p:attrName>
                                        </p:attrNameLst>
                                      </p:cBhvr>
                                      <p:tavLst>
                                        <p:tav tm="0">
                                          <p:val>
                                            <p:strVal val="#ppt_x"/>
                                          </p:val>
                                        </p:tav>
                                        <p:tav tm="100000">
                                          <p:val>
                                            <p:strVal val="#ppt_x"/>
                                          </p:val>
                                        </p:tav>
                                      </p:tavLst>
                                    </p:anim>
                                    <p:anim calcmode="lin" valueType="num">
                                      <p:cBhvr>
                                        <p:cTn id="51"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5"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sp>
        <p:nvSpPr>
          <p:cNvPr id="1028" name="AutoShape 4" descr="Image result for what we nee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mage result for what we nee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矩形 5"/>
          <p:cNvSpPr/>
          <p:nvPr/>
        </p:nvSpPr>
        <p:spPr>
          <a:xfrm>
            <a:off x="333375" y="438731"/>
            <a:ext cx="1488412" cy="461665"/>
          </a:xfrm>
          <a:prstGeom prst="rect">
            <a:avLst/>
          </a:prstGeom>
        </p:spPr>
        <p:txBody>
          <a:bodyPr wrap="square">
            <a:spAutoFit/>
          </a:bodyPr>
          <a:lstStyle/>
          <a:p>
            <a:r>
              <a:rPr lang="zh-CN" altLang="en-US" sz="2400" b="1" dirty="0" smtClean="0">
                <a:solidFill>
                  <a:srgbClr val="0070C0"/>
                </a:solidFill>
              </a:rPr>
              <a:t>Method</a:t>
            </a:r>
            <a:r>
              <a:rPr lang="en-US" altLang="zh-CN" sz="2400" b="1" dirty="0" smtClean="0">
                <a:solidFill>
                  <a:srgbClr val="0070C0"/>
                </a:solidFill>
              </a:rPr>
              <a:t>s</a:t>
            </a:r>
            <a:endParaRPr lang="zh-CN" altLang="en-US" sz="2400" b="1" dirty="0">
              <a:solidFill>
                <a:srgbClr val="0070C0"/>
              </a:solidFill>
            </a:endParaRPr>
          </a:p>
        </p:txBody>
      </p:sp>
      <p:sp>
        <p:nvSpPr>
          <p:cNvPr id="7" name="矩形 6"/>
          <p:cNvSpPr/>
          <p:nvPr/>
        </p:nvSpPr>
        <p:spPr>
          <a:xfrm>
            <a:off x="479742" y="1763361"/>
            <a:ext cx="1294760" cy="707886"/>
          </a:xfrm>
          <a:prstGeom prst="rect">
            <a:avLst/>
          </a:prstGeom>
        </p:spPr>
        <p:txBody>
          <a:bodyPr wrap="square">
            <a:spAutoFit/>
          </a:bodyPr>
          <a:lstStyle/>
          <a:p>
            <a:r>
              <a:rPr lang="en-US" altLang="zh-CN" sz="2000" dirty="0" smtClean="0">
                <a:solidFill>
                  <a:srgbClr val="0070C0"/>
                </a:solidFill>
              </a:rPr>
              <a:t>1.Query </a:t>
            </a:r>
            <a:r>
              <a:rPr lang="en-US" altLang="zh-CN" sz="2000" dirty="0">
                <a:solidFill>
                  <a:srgbClr val="0070C0"/>
                </a:solidFill>
              </a:rPr>
              <a:t>expansion </a:t>
            </a:r>
            <a:endParaRPr lang="zh-CN" altLang="en-US" sz="2000" dirty="0">
              <a:solidFill>
                <a:srgbClr val="0070C0"/>
              </a:solidFill>
            </a:endParaRPr>
          </a:p>
        </p:txBody>
      </p:sp>
      <p:graphicFrame>
        <p:nvGraphicFramePr>
          <p:cNvPr id="23" name="表格 22"/>
          <p:cNvGraphicFramePr>
            <a:graphicFrameLocks noGrp="1"/>
          </p:cNvGraphicFramePr>
          <p:nvPr>
            <p:extLst>
              <p:ext uri="{D42A27DB-BD31-4B8C-83A1-F6EECF244321}">
                <p14:modId xmlns:p14="http://schemas.microsoft.com/office/powerpoint/2010/main" val="2739540901"/>
              </p:ext>
            </p:extLst>
          </p:nvPr>
        </p:nvGraphicFramePr>
        <p:xfrm>
          <a:off x="2292007" y="1160465"/>
          <a:ext cx="4636060" cy="640080"/>
        </p:xfrm>
        <a:graphic>
          <a:graphicData uri="http://schemas.openxmlformats.org/drawingml/2006/table">
            <a:tbl>
              <a:tblPr firstRow="1" bandRow="1">
                <a:tableStyleId>{5C22544A-7EE6-4342-B048-85BDC9FD1C3A}</a:tableStyleId>
              </a:tblPr>
              <a:tblGrid>
                <a:gridCol w="4636060">
                  <a:extLst>
                    <a:ext uri="{9D8B030D-6E8A-4147-A177-3AD203B41FA5}">
                      <a16:colId xmlns:a16="http://schemas.microsoft.com/office/drawing/2014/main" val="20000"/>
                    </a:ext>
                  </a:extLst>
                </a:gridCol>
              </a:tblGrid>
              <a:tr h="356530">
                <a:tc>
                  <a:txBody>
                    <a:bodyPr/>
                    <a:lstStyle/>
                    <a:p>
                      <a:r>
                        <a:rPr lang="en-US" altLang="zh-CN" dirty="0" smtClean="0"/>
                        <a:t>Query: A little dog was running happily on the road.</a:t>
                      </a:r>
                      <a:endParaRPr lang="zh-CN" altLang="en-US" dirty="0"/>
                    </a:p>
                  </a:txBody>
                  <a:tcPr/>
                </a:tc>
                <a:extLst>
                  <a:ext uri="{0D108BD9-81ED-4DB2-BD59-A6C34878D82A}">
                    <a16:rowId xmlns:a16="http://schemas.microsoft.com/office/drawing/2014/main" val="10000"/>
                  </a:ext>
                </a:extLst>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2312282514"/>
              </p:ext>
            </p:extLst>
          </p:nvPr>
        </p:nvGraphicFramePr>
        <p:xfrm>
          <a:off x="2298140" y="2483439"/>
          <a:ext cx="4636060" cy="640080"/>
        </p:xfrm>
        <a:graphic>
          <a:graphicData uri="http://schemas.openxmlformats.org/drawingml/2006/table">
            <a:tbl>
              <a:tblPr firstRow="1" bandRow="1">
                <a:tableStyleId>{5C22544A-7EE6-4342-B048-85BDC9FD1C3A}</a:tableStyleId>
              </a:tblPr>
              <a:tblGrid>
                <a:gridCol w="4636060">
                  <a:extLst>
                    <a:ext uri="{9D8B030D-6E8A-4147-A177-3AD203B41FA5}">
                      <a16:colId xmlns:a16="http://schemas.microsoft.com/office/drawing/2014/main" val="20000"/>
                    </a:ext>
                  </a:extLst>
                </a:gridCol>
              </a:tblGrid>
              <a:tr h="382261">
                <a:tc>
                  <a:txBody>
                    <a:bodyPr/>
                    <a:lstStyle/>
                    <a:p>
                      <a:r>
                        <a:rPr lang="en-US" altLang="zh-CN" dirty="0" smtClean="0"/>
                        <a:t>Document:  A puppy runs cheerfully on the path</a:t>
                      </a:r>
                      <a:endParaRPr lang="zh-CN" altLang="en-US" dirty="0"/>
                    </a:p>
                  </a:txBody>
                  <a:tcPr/>
                </a:tc>
                <a:extLst>
                  <a:ext uri="{0D108BD9-81ED-4DB2-BD59-A6C34878D82A}">
                    <a16:rowId xmlns:a16="http://schemas.microsoft.com/office/drawing/2014/main" val="10000"/>
                  </a:ext>
                </a:extLst>
              </a:tr>
            </a:tbl>
          </a:graphicData>
        </a:graphic>
      </p:graphicFrame>
      <p:sp>
        <p:nvSpPr>
          <p:cNvPr id="25" name="矩形 24"/>
          <p:cNvSpPr/>
          <p:nvPr/>
        </p:nvSpPr>
        <p:spPr>
          <a:xfrm>
            <a:off x="2865290" y="1955418"/>
            <a:ext cx="3625288" cy="369332"/>
          </a:xfrm>
          <a:prstGeom prst="rect">
            <a:avLst/>
          </a:prstGeom>
        </p:spPr>
        <p:txBody>
          <a:bodyPr wrap="none">
            <a:spAutoFit/>
          </a:bodyPr>
          <a:lstStyle/>
          <a:p>
            <a:r>
              <a:rPr lang="zh-CN" altLang="en-US" dirty="0"/>
              <a:t>The model is judged to be </a:t>
            </a:r>
            <a:r>
              <a:rPr lang="zh-CN" altLang="en-US" dirty="0" smtClean="0"/>
              <a:t>relevant</a:t>
            </a:r>
            <a:r>
              <a:rPr lang="zh-CN" altLang="en-US" dirty="0"/>
              <a:t>.</a:t>
            </a:r>
          </a:p>
        </p:txBody>
      </p:sp>
      <p:sp>
        <p:nvSpPr>
          <p:cNvPr id="8" name="下箭头 7"/>
          <p:cNvSpPr/>
          <p:nvPr/>
        </p:nvSpPr>
        <p:spPr>
          <a:xfrm>
            <a:off x="3381928" y="900396"/>
            <a:ext cx="348324" cy="2501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 name="表格 9"/>
          <p:cNvGraphicFramePr>
            <a:graphicFrameLocks noGrp="1"/>
          </p:cNvGraphicFramePr>
          <p:nvPr>
            <p:extLst>
              <p:ext uri="{D42A27DB-BD31-4B8C-83A1-F6EECF244321}">
                <p14:modId xmlns:p14="http://schemas.microsoft.com/office/powerpoint/2010/main" val="2709360142"/>
              </p:ext>
            </p:extLst>
          </p:nvPr>
        </p:nvGraphicFramePr>
        <p:xfrm>
          <a:off x="2326240" y="457200"/>
          <a:ext cx="2699412" cy="365760"/>
        </p:xfrm>
        <a:graphic>
          <a:graphicData uri="http://schemas.openxmlformats.org/drawingml/2006/table">
            <a:tbl>
              <a:tblPr firstRow="1" bandRow="1">
                <a:tableStyleId>{5C22544A-7EE6-4342-B048-85BDC9FD1C3A}</a:tableStyleId>
              </a:tblPr>
              <a:tblGrid>
                <a:gridCol w="2699412">
                  <a:extLst>
                    <a:ext uri="{9D8B030D-6E8A-4147-A177-3AD203B41FA5}">
                      <a16:colId xmlns:a16="http://schemas.microsoft.com/office/drawing/2014/main" val="20000"/>
                    </a:ext>
                  </a:extLst>
                </a:gridCol>
              </a:tblGrid>
              <a:tr h="3259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puppy   cheerfully    path</a:t>
                      </a:r>
                      <a:endParaRPr lang="zh-CN" altLang="en-US" dirty="0" smtClean="0"/>
                    </a:p>
                  </a:txBody>
                  <a:tcPr/>
                </a:tc>
                <a:extLst>
                  <a:ext uri="{0D108BD9-81ED-4DB2-BD59-A6C34878D82A}">
                    <a16:rowId xmlns:a16="http://schemas.microsoft.com/office/drawing/2014/main" val="10000"/>
                  </a:ext>
                </a:extLst>
              </a:tr>
            </a:tbl>
          </a:graphicData>
        </a:graphic>
      </p:graphicFrame>
      <p:sp>
        <p:nvSpPr>
          <p:cNvPr id="28" name="矩形 27"/>
          <p:cNvSpPr/>
          <p:nvPr/>
        </p:nvSpPr>
        <p:spPr>
          <a:xfrm>
            <a:off x="422338" y="4050714"/>
            <a:ext cx="1389529" cy="707886"/>
          </a:xfrm>
          <a:prstGeom prst="rect">
            <a:avLst/>
          </a:prstGeom>
        </p:spPr>
        <p:txBody>
          <a:bodyPr wrap="square">
            <a:spAutoFit/>
          </a:bodyPr>
          <a:lstStyle/>
          <a:p>
            <a:r>
              <a:rPr lang="en-US" altLang="zh-CN" sz="2000" dirty="0">
                <a:solidFill>
                  <a:srgbClr val="0070C0"/>
                </a:solidFill>
              </a:rPr>
              <a:t>2</a:t>
            </a:r>
            <a:r>
              <a:rPr lang="en-US" altLang="zh-CN" sz="2000" dirty="0" smtClean="0">
                <a:solidFill>
                  <a:srgbClr val="0070C0"/>
                </a:solidFill>
              </a:rPr>
              <a:t>.Query </a:t>
            </a:r>
            <a:r>
              <a:rPr lang="en-US" altLang="zh-CN" sz="2000" dirty="0">
                <a:solidFill>
                  <a:srgbClr val="0070C0"/>
                </a:solidFill>
              </a:rPr>
              <a:t>expansion </a:t>
            </a:r>
            <a:endParaRPr lang="zh-CN" altLang="en-US" sz="2000" dirty="0">
              <a:solidFill>
                <a:srgbClr val="0070C0"/>
              </a:solidFill>
            </a:endParaRPr>
          </a:p>
        </p:txBody>
      </p:sp>
      <p:graphicFrame>
        <p:nvGraphicFramePr>
          <p:cNvPr id="29" name="表格 28"/>
          <p:cNvGraphicFramePr>
            <a:graphicFrameLocks noGrp="1"/>
          </p:cNvGraphicFramePr>
          <p:nvPr>
            <p:extLst>
              <p:ext uri="{D42A27DB-BD31-4B8C-83A1-F6EECF244321}">
                <p14:modId xmlns:p14="http://schemas.microsoft.com/office/powerpoint/2010/main" val="1440236511"/>
              </p:ext>
            </p:extLst>
          </p:nvPr>
        </p:nvGraphicFramePr>
        <p:xfrm>
          <a:off x="2285874" y="3733800"/>
          <a:ext cx="4636060" cy="640080"/>
        </p:xfrm>
        <a:graphic>
          <a:graphicData uri="http://schemas.openxmlformats.org/drawingml/2006/table">
            <a:tbl>
              <a:tblPr firstRow="1" bandRow="1">
                <a:tableStyleId>{5C22544A-7EE6-4342-B048-85BDC9FD1C3A}</a:tableStyleId>
              </a:tblPr>
              <a:tblGrid>
                <a:gridCol w="4636060">
                  <a:extLst>
                    <a:ext uri="{9D8B030D-6E8A-4147-A177-3AD203B41FA5}">
                      <a16:colId xmlns:a16="http://schemas.microsoft.com/office/drawing/2014/main" val="20000"/>
                    </a:ext>
                  </a:extLst>
                </a:gridCol>
              </a:tblGrid>
              <a:tr h="356530">
                <a:tc>
                  <a:txBody>
                    <a:bodyPr/>
                    <a:lstStyle/>
                    <a:p>
                      <a:r>
                        <a:rPr lang="en-US" altLang="zh-CN" dirty="0" smtClean="0"/>
                        <a:t>Query: A little dog was running happily on the road.</a:t>
                      </a:r>
                      <a:endParaRPr lang="zh-CN" altLang="en-US" dirty="0"/>
                    </a:p>
                  </a:txBody>
                  <a:tcPr/>
                </a:tc>
                <a:extLst>
                  <a:ext uri="{0D108BD9-81ED-4DB2-BD59-A6C34878D82A}">
                    <a16:rowId xmlns:a16="http://schemas.microsoft.com/office/drawing/2014/main" val="10000"/>
                  </a:ext>
                </a:extLst>
              </a:tr>
            </a:tbl>
          </a:graphicData>
        </a:graphic>
      </p:graphicFrame>
      <p:graphicFrame>
        <p:nvGraphicFramePr>
          <p:cNvPr id="31" name="表格 30"/>
          <p:cNvGraphicFramePr>
            <a:graphicFrameLocks noGrp="1"/>
          </p:cNvGraphicFramePr>
          <p:nvPr>
            <p:extLst>
              <p:ext uri="{D42A27DB-BD31-4B8C-83A1-F6EECF244321}">
                <p14:modId xmlns:p14="http://schemas.microsoft.com/office/powerpoint/2010/main" val="1715426861"/>
              </p:ext>
            </p:extLst>
          </p:nvPr>
        </p:nvGraphicFramePr>
        <p:xfrm>
          <a:off x="2292007" y="5056774"/>
          <a:ext cx="4636060" cy="640080"/>
        </p:xfrm>
        <a:graphic>
          <a:graphicData uri="http://schemas.openxmlformats.org/drawingml/2006/table">
            <a:tbl>
              <a:tblPr firstRow="1" bandRow="1">
                <a:tableStyleId>{5C22544A-7EE6-4342-B048-85BDC9FD1C3A}</a:tableStyleId>
              </a:tblPr>
              <a:tblGrid>
                <a:gridCol w="4636060">
                  <a:extLst>
                    <a:ext uri="{9D8B030D-6E8A-4147-A177-3AD203B41FA5}">
                      <a16:colId xmlns:a16="http://schemas.microsoft.com/office/drawing/2014/main" val="20000"/>
                    </a:ext>
                  </a:extLst>
                </a:gridCol>
              </a:tblGrid>
              <a:tr h="382261">
                <a:tc>
                  <a:txBody>
                    <a:bodyPr/>
                    <a:lstStyle/>
                    <a:p>
                      <a:r>
                        <a:rPr lang="en-US" altLang="zh-CN" dirty="0" smtClean="0"/>
                        <a:t>Document:  A puppy runs cheerfully on the path</a:t>
                      </a:r>
                      <a:endParaRPr lang="zh-CN" altLang="en-US" dirty="0"/>
                    </a:p>
                  </a:txBody>
                  <a:tcPr/>
                </a:tc>
                <a:extLst>
                  <a:ext uri="{0D108BD9-81ED-4DB2-BD59-A6C34878D82A}">
                    <a16:rowId xmlns:a16="http://schemas.microsoft.com/office/drawing/2014/main" val="10000"/>
                  </a:ext>
                </a:extLst>
              </a:tr>
            </a:tbl>
          </a:graphicData>
        </a:graphic>
      </p:graphicFrame>
      <p:sp>
        <p:nvSpPr>
          <p:cNvPr id="33" name="矩形 32"/>
          <p:cNvSpPr/>
          <p:nvPr/>
        </p:nvSpPr>
        <p:spPr>
          <a:xfrm>
            <a:off x="2859157" y="4528753"/>
            <a:ext cx="3625288" cy="369332"/>
          </a:xfrm>
          <a:prstGeom prst="rect">
            <a:avLst/>
          </a:prstGeom>
        </p:spPr>
        <p:txBody>
          <a:bodyPr wrap="none">
            <a:spAutoFit/>
          </a:bodyPr>
          <a:lstStyle/>
          <a:p>
            <a:r>
              <a:rPr lang="zh-CN" altLang="en-US" dirty="0"/>
              <a:t>The model is judged to be </a:t>
            </a:r>
            <a:r>
              <a:rPr lang="zh-CN" altLang="en-US" dirty="0" smtClean="0"/>
              <a:t>relevant</a:t>
            </a:r>
            <a:r>
              <a:rPr lang="zh-CN" altLang="en-US" dirty="0"/>
              <a:t>.</a:t>
            </a:r>
          </a:p>
        </p:txBody>
      </p:sp>
      <p:graphicFrame>
        <p:nvGraphicFramePr>
          <p:cNvPr id="35" name="表格 34"/>
          <p:cNvGraphicFramePr>
            <a:graphicFrameLocks noGrp="1"/>
          </p:cNvGraphicFramePr>
          <p:nvPr>
            <p:extLst>
              <p:ext uri="{D42A27DB-BD31-4B8C-83A1-F6EECF244321}">
                <p14:modId xmlns:p14="http://schemas.microsoft.com/office/powerpoint/2010/main" val="754022557"/>
              </p:ext>
            </p:extLst>
          </p:nvPr>
        </p:nvGraphicFramePr>
        <p:xfrm>
          <a:off x="2282452" y="6090251"/>
          <a:ext cx="2224067" cy="365760"/>
        </p:xfrm>
        <a:graphic>
          <a:graphicData uri="http://schemas.openxmlformats.org/drawingml/2006/table">
            <a:tbl>
              <a:tblPr firstRow="1" bandRow="1">
                <a:tableStyleId>{5C22544A-7EE6-4342-B048-85BDC9FD1C3A}</a:tableStyleId>
              </a:tblPr>
              <a:tblGrid>
                <a:gridCol w="2224067">
                  <a:extLst>
                    <a:ext uri="{9D8B030D-6E8A-4147-A177-3AD203B41FA5}">
                      <a16:colId xmlns:a16="http://schemas.microsoft.com/office/drawing/2014/main" val="20000"/>
                    </a:ext>
                  </a:extLst>
                </a:gridCol>
              </a:tblGrid>
              <a:tr h="32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Dog  </a:t>
                      </a:r>
                      <a:r>
                        <a:rPr lang="en-US" altLang="zh-CN" baseline="0" dirty="0" smtClean="0"/>
                        <a:t> happily    road</a:t>
                      </a:r>
                      <a:endParaRPr lang="zh-CN" altLang="en-US" dirty="0" smtClean="0"/>
                    </a:p>
                  </a:txBody>
                  <a:tcPr/>
                </a:tc>
                <a:extLst>
                  <a:ext uri="{0D108BD9-81ED-4DB2-BD59-A6C34878D82A}">
                    <a16:rowId xmlns:a16="http://schemas.microsoft.com/office/drawing/2014/main" val="10000"/>
                  </a:ext>
                </a:extLst>
              </a:tr>
            </a:tbl>
          </a:graphicData>
        </a:graphic>
      </p:graphicFrame>
      <p:sp>
        <p:nvSpPr>
          <p:cNvPr id="11" name="上箭头 10"/>
          <p:cNvSpPr/>
          <p:nvPr/>
        </p:nvSpPr>
        <p:spPr>
          <a:xfrm>
            <a:off x="3141258" y="5801693"/>
            <a:ext cx="512794" cy="21810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166348" y="1219200"/>
            <a:ext cx="1825252" cy="1754326"/>
          </a:xfrm>
          <a:prstGeom prst="rect">
            <a:avLst/>
          </a:prstGeom>
        </p:spPr>
        <p:txBody>
          <a:bodyPr wrap="square">
            <a:spAutoFit/>
          </a:bodyPr>
          <a:lstStyle/>
          <a:p>
            <a:r>
              <a:rPr lang="en-US" altLang="zh-CN" dirty="0"/>
              <a:t>Query expansion is the standard technique for reducing vocabulary mismatch</a:t>
            </a:r>
            <a:endParaRPr lang="zh-CN" altLang="en-US" dirty="0"/>
          </a:p>
        </p:txBody>
      </p:sp>
      <p:sp>
        <p:nvSpPr>
          <p:cNvPr id="13" name="矩形 12"/>
          <p:cNvSpPr/>
          <p:nvPr/>
        </p:nvSpPr>
        <p:spPr>
          <a:xfrm>
            <a:off x="7222906" y="3956738"/>
            <a:ext cx="1921094" cy="1754326"/>
          </a:xfrm>
          <a:prstGeom prst="rect">
            <a:avLst/>
          </a:prstGeom>
        </p:spPr>
        <p:txBody>
          <a:bodyPr wrap="square">
            <a:spAutoFit/>
          </a:bodyPr>
          <a:lstStyle/>
          <a:p>
            <a:r>
              <a:rPr lang="en-US" altLang="zh-CN" dirty="0"/>
              <a:t>A different approach would be to expand the documents by adding related terms. </a:t>
            </a:r>
            <a:endParaRPr lang="zh-CN" altLang="en-US" dirty="0"/>
          </a:p>
        </p:txBody>
      </p:sp>
      <p:cxnSp>
        <p:nvCxnSpPr>
          <p:cNvPr id="3" name="直接连接符 2"/>
          <p:cNvCxnSpPr/>
          <p:nvPr/>
        </p:nvCxnSpPr>
        <p:spPr>
          <a:xfrm>
            <a:off x="1905000" y="457200"/>
            <a:ext cx="0" cy="26022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905000" y="3733800"/>
            <a:ext cx="0" cy="2722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28600" y="457200"/>
            <a:ext cx="0" cy="3810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74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anim calcmode="lin" valueType="num">
                                      <p:cBhvr>
                                        <p:cTn id="8" dur="500" fill="hold"/>
                                        <p:tgtEl>
                                          <p:spTgt spid="27"/>
                                        </p:tgtEl>
                                        <p:attrNameLst>
                                          <p:attrName>ppt_x</p:attrName>
                                        </p:attrNameLst>
                                      </p:cBhvr>
                                      <p:tavLst>
                                        <p:tav tm="0">
                                          <p:val>
                                            <p:strVal val="#ppt_x"/>
                                          </p:val>
                                        </p:tav>
                                        <p:tav tm="100000">
                                          <p:val>
                                            <p:strVal val="#ppt_x"/>
                                          </p:val>
                                        </p:tav>
                                      </p:tavLst>
                                    </p:anim>
                                    <p:anim calcmode="lin" valueType="num">
                                      <p:cBhvr>
                                        <p:cTn id="9" dur="5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anim calcmode="lin" valueType="num">
                                      <p:cBhvr>
                                        <p:cTn id="20" dur="500" fill="hold"/>
                                        <p:tgtEl>
                                          <p:spTgt spid="7"/>
                                        </p:tgtEl>
                                        <p:attrNameLst>
                                          <p:attrName>ppt_x</p:attrName>
                                        </p:attrNameLst>
                                      </p:cBhvr>
                                      <p:tavLst>
                                        <p:tav tm="0">
                                          <p:val>
                                            <p:strVal val="#ppt_x"/>
                                          </p:val>
                                        </p:tav>
                                        <p:tav tm="100000">
                                          <p:val>
                                            <p:strVal val="#ppt_x"/>
                                          </p:val>
                                        </p:tav>
                                      </p:tavLst>
                                    </p:anim>
                                    <p:anim calcmode="lin" valueType="num">
                                      <p:cBhvr>
                                        <p:cTn id="21"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anim calcmode="lin" valueType="num">
                                      <p:cBhvr>
                                        <p:cTn id="27" dur="500" fill="hold"/>
                                        <p:tgtEl>
                                          <p:spTgt spid="3"/>
                                        </p:tgtEl>
                                        <p:attrNameLst>
                                          <p:attrName>ppt_x</p:attrName>
                                        </p:attrNameLst>
                                      </p:cBhvr>
                                      <p:tavLst>
                                        <p:tav tm="0">
                                          <p:val>
                                            <p:strVal val="#ppt_x"/>
                                          </p:val>
                                        </p:tav>
                                        <p:tav tm="100000">
                                          <p:val>
                                            <p:strVal val="#ppt_x"/>
                                          </p:val>
                                        </p:tav>
                                      </p:tavLst>
                                    </p:anim>
                                    <p:anim calcmode="lin" valueType="num">
                                      <p:cBhvr>
                                        <p:cTn id="28"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anim calcmode="lin" valueType="num">
                                      <p:cBhvr>
                                        <p:cTn id="34" dur="500" fill="hold"/>
                                        <p:tgtEl>
                                          <p:spTgt spid="23"/>
                                        </p:tgtEl>
                                        <p:attrNameLst>
                                          <p:attrName>ppt_x</p:attrName>
                                        </p:attrNameLst>
                                      </p:cBhvr>
                                      <p:tavLst>
                                        <p:tav tm="0">
                                          <p:val>
                                            <p:strVal val="#ppt_x"/>
                                          </p:val>
                                        </p:tav>
                                        <p:tav tm="100000">
                                          <p:val>
                                            <p:strVal val="#ppt_x"/>
                                          </p:val>
                                        </p:tav>
                                      </p:tavLst>
                                    </p:anim>
                                    <p:anim calcmode="lin" valueType="num">
                                      <p:cBhvr>
                                        <p:cTn id="35"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anim calcmode="lin" valueType="num">
                                      <p:cBhvr>
                                        <p:cTn id="41" dur="500" fill="hold"/>
                                        <p:tgtEl>
                                          <p:spTgt spid="25"/>
                                        </p:tgtEl>
                                        <p:attrNameLst>
                                          <p:attrName>ppt_x</p:attrName>
                                        </p:attrNameLst>
                                      </p:cBhvr>
                                      <p:tavLst>
                                        <p:tav tm="0">
                                          <p:val>
                                            <p:strVal val="#ppt_x"/>
                                          </p:val>
                                        </p:tav>
                                        <p:tav tm="100000">
                                          <p:val>
                                            <p:strVal val="#ppt_x"/>
                                          </p:val>
                                        </p:tav>
                                      </p:tavLst>
                                    </p:anim>
                                    <p:anim calcmode="lin" valueType="num">
                                      <p:cBhvr>
                                        <p:cTn id="42"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anim calcmode="lin" valueType="num">
                                      <p:cBhvr>
                                        <p:cTn id="48" dur="500" fill="hold"/>
                                        <p:tgtEl>
                                          <p:spTgt spid="24"/>
                                        </p:tgtEl>
                                        <p:attrNameLst>
                                          <p:attrName>ppt_x</p:attrName>
                                        </p:attrNameLst>
                                      </p:cBhvr>
                                      <p:tavLst>
                                        <p:tav tm="0">
                                          <p:val>
                                            <p:strVal val="#ppt_x"/>
                                          </p:val>
                                        </p:tav>
                                        <p:tav tm="100000">
                                          <p:val>
                                            <p:strVal val="#ppt_x"/>
                                          </p:val>
                                        </p:tav>
                                      </p:tavLst>
                                    </p:anim>
                                    <p:anim calcmode="lin" valueType="num">
                                      <p:cBhvr>
                                        <p:cTn id="49" dur="5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anim calcmode="lin" valueType="num">
                                      <p:cBhvr>
                                        <p:cTn id="55" dur="500" fill="hold"/>
                                        <p:tgtEl>
                                          <p:spTgt spid="10"/>
                                        </p:tgtEl>
                                        <p:attrNameLst>
                                          <p:attrName>ppt_x</p:attrName>
                                        </p:attrNameLst>
                                      </p:cBhvr>
                                      <p:tavLst>
                                        <p:tav tm="0">
                                          <p:val>
                                            <p:strVal val="#ppt_x"/>
                                          </p:val>
                                        </p:tav>
                                        <p:tav tm="100000">
                                          <p:val>
                                            <p:strVal val="#ppt_x"/>
                                          </p:val>
                                        </p:tav>
                                      </p:tavLst>
                                    </p:anim>
                                    <p:anim calcmode="lin" valueType="num">
                                      <p:cBhvr>
                                        <p:cTn id="56" dur="500" fill="hold"/>
                                        <p:tgtEl>
                                          <p:spTgt spid="10"/>
                                        </p:tgtEl>
                                        <p:attrNameLst>
                                          <p:attrName>ppt_y</p:attrName>
                                        </p:attrNameLst>
                                      </p:cBhvr>
                                      <p:tavLst>
                                        <p:tav tm="0">
                                          <p:val>
                                            <p:strVal val="#ppt_y+.1"/>
                                          </p:val>
                                        </p:tav>
                                        <p:tav tm="100000">
                                          <p:val>
                                            <p:strVal val="#ppt_y"/>
                                          </p:val>
                                        </p:tav>
                                      </p:tavLst>
                                    </p:anim>
                                  </p:childTnLst>
                                </p:cTn>
                              </p:par>
                            </p:childTnLst>
                          </p:cTn>
                        </p:par>
                        <p:par>
                          <p:cTn id="57" fill="hold">
                            <p:stCondLst>
                              <p:cond delay="500"/>
                            </p:stCondLst>
                            <p:childTnLst>
                              <p:par>
                                <p:cTn id="58" presetID="42" presetClass="entr" presetSubtype="0" fill="hold" grpId="0" nodeType="after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fade">
                                      <p:cBhvr>
                                        <p:cTn id="60" dur="500"/>
                                        <p:tgtEl>
                                          <p:spTgt spid="8"/>
                                        </p:tgtEl>
                                      </p:cBhvr>
                                    </p:animEffect>
                                    <p:anim calcmode="lin" valueType="num">
                                      <p:cBhvr>
                                        <p:cTn id="61" dur="500" fill="hold"/>
                                        <p:tgtEl>
                                          <p:spTgt spid="8"/>
                                        </p:tgtEl>
                                        <p:attrNameLst>
                                          <p:attrName>ppt_x</p:attrName>
                                        </p:attrNameLst>
                                      </p:cBhvr>
                                      <p:tavLst>
                                        <p:tav tm="0">
                                          <p:val>
                                            <p:strVal val="#ppt_x"/>
                                          </p:val>
                                        </p:tav>
                                        <p:tav tm="100000">
                                          <p:val>
                                            <p:strVal val="#ppt_x"/>
                                          </p:val>
                                        </p:tav>
                                      </p:tavLst>
                                    </p:anim>
                                    <p:anim calcmode="lin" valueType="num">
                                      <p:cBhvr>
                                        <p:cTn id="62"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anim calcmode="lin" valueType="num">
                                      <p:cBhvr>
                                        <p:cTn id="68" dur="500" fill="hold"/>
                                        <p:tgtEl>
                                          <p:spTgt spid="12"/>
                                        </p:tgtEl>
                                        <p:attrNameLst>
                                          <p:attrName>ppt_x</p:attrName>
                                        </p:attrNameLst>
                                      </p:cBhvr>
                                      <p:tavLst>
                                        <p:tav tm="0">
                                          <p:val>
                                            <p:strVal val="#ppt_x"/>
                                          </p:val>
                                        </p:tav>
                                        <p:tav tm="100000">
                                          <p:val>
                                            <p:strVal val="#ppt_x"/>
                                          </p:val>
                                        </p:tav>
                                      </p:tavLst>
                                    </p:anim>
                                    <p:anim calcmode="lin" valueType="num">
                                      <p:cBhvr>
                                        <p:cTn id="69"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500"/>
                                        <p:tgtEl>
                                          <p:spTgt spid="28"/>
                                        </p:tgtEl>
                                      </p:cBhvr>
                                    </p:animEffect>
                                    <p:anim calcmode="lin" valueType="num">
                                      <p:cBhvr>
                                        <p:cTn id="75" dur="500" fill="hold"/>
                                        <p:tgtEl>
                                          <p:spTgt spid="28"/>
                                        </p:tgtEl>
                                        <p:attrNameLst>
                                          <p:attrName>ppt_x</p:attrName>
                                        </p:attrNameLst>
                                      </p:cBhvr>
                                      <p:tavLst>
                                        <p:tav tm="0">
                                          <p:val>
                                            <p:strVal val="#ppt_x"/>
                                          </p:val>
                                        </p:tav>
                                        <p:tav tm="100000">
                                          <p:val>
                                            <p:strVal val="#ppt_x"/>
                                          </p:val>
                                        </p:tav>
                                      </p:tavLst>
                                    </p:anim>
                                    <p:anim calcmode="lin" valueType="num">
                                      <p:cBhvr>
                                        <p:cTn id="76" dur="5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anim calcmode="lin" valueType="num">
                                      <p:cBhvr>
                                        <p:cTn id="82" dur="500" fill="hold"/>
                                        <p:tgtEl>
                                          <p:spTgt spid="26"/>
                                        </p:tgtEl>
                                        <p:attrNameLst>
                                          <p:attrName>ppt_x</p:attrName>
                                        </p:attrNameLst>
                                      </p:cBhvr>
                                      <p:tavLst>
                                        <p:tav tm="0">
                                          <p:val>
                                            <p:strVal val="#ppt_x"/>
                                          </p:val>
                                        </p:tav>
                                        <p:tav tm="100000">
                                          <p:val>
                                            <p:strVal val="#ppt_x"/>
                                          </p:val>
                                        </p:tav>
                                      </p:tavLst>
                                    </p:anim>
                                    <p:anim calcmode="lin" valueType="num">
                                      <p:cBhvr>
                                        <p:cTn id="83" dur="5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nodeType="click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fade">
                                      <p:cBhvr>
                                        <p:cTn id="88" dur="500"/>
                                        <p:tgtEl>
                                          <p:spTgt spid="29"/>
                                        </p:tgtEl>
                                      </p:cBhvr>
                                    </p:animEffect>
                                    <p:anim calcmode="lin" valueType="num">
                                      <p:cBhvr>
                                        <p:cTn id="89" dur="500" fill="hold"/>
                                        <p:tgtEl>
                                          <p:spTgt spid="29"/>
                                        </p:tgtEl>
                                        <p:attrNameLst>
                                          <p:attrName>ppt_x</p:attrName>
                                        </p:attrNameLst>
                                      </p:cBhvr>
                                      <p:tavLst>
                                        <p:tav tm="0">
                                          <p:val>
                                            <p:strVal val="#ppt_x"/>
                                          </p:val>
                                        </p:tav>
                                        <p:tav tm="100000">
                                          <p:val>
                                            <p:strVal val="#ppt_x"/>
                                          </p:val>
                                        </p:tav>
                                      </p:tavLst>
                                    </p:anim>
                                    <p:anim calcmode="lin" valueType="num">
                                      <p:cBhvr>
                                        <p:cTn id="90" dur="5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fade">
                                      <p:cBhvr>
                                        <p:cTn id="95" dur="500"/>
                                        <p:tgtEl>
                                          <p:spTgt spid="33"/>
                                        </p:tgtEl>
                                      </p:cBhvr>
                                    </p:animEffect>
                                    <p:anim calcmode="lin" valueType="num">
                                      <p:cBhvr>
                                        <p:cTn id="96" dur="500" fill="hold"/>
                                        <p:tgtEl>
                                          <p:spTgt spid="33"/>
                                        </p:tgtEl>
                                        <p:attrNameLst>
                                          <p:attrName>ppt_x</p:attrName>
                                        </p:attrNameLst>
                                      </p:cBhvr>
                                      <p:tavLst>
                                        <p:tav tm="0">
                                          <p:val>
                                            <p:strVal val="#ppt_x"/>
                                          </p:val>
                                        </p:tav>
                                        <p:tav tm="100000">
                                          <p:val>
                                            <p:strVal val="#ppt_x"/>
                                          </p:val>
                                        </p:tav>
                                      </p:tavLst>
                                    </p:anim>
                                    <p:anim calcmode="lin" valueType="num">
                                      <p:cBhvr>
                                        <p:cTn id="97" dur="5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nodeType="clickEffect">
                                  <p:stCondLst>
                                    <p:cond delay="0"/>
                                  </p:stCondLst>
                                  <p:childTnLst>
                                    <p:set>
                                      <p:cBhvr>
                                        <p:cTn id="101" dur="1" fill="hold">
                                          <p:stCondLst>
                                            <p:cond delay="0"/>
                                          </p:stCondLst>
                                        </p:cTn>
                                        <p:tgtEl>
                                          <p:spTgt spid="31"/>
                                        </p:tgtEl>
                                        <p:attrNameLst>
                                          <p:attrName>style.visibility</p:attrName>
                                        </p:attrNameLst>
                                      </p:cBhvr>
                                      <p:to>
                                        <p:strVal val="visible"/>
                                      </p:to>
                                    </p:set>
                                    <p:animEffect transition="in" filter="fade">
                                      <p:cBhvr>
                                        <p:cTn id="102" dur="500"/>
                                        <p:tgtEl>
                                          <p:spTgt spid="31"/>
                                        </p:tgtEl>
                                      </p:cBhvr>
                                    </p:animEffect>
                                    <p:anim calcmode="lin" valueType="num">
                                      <p:cBhvr>
                                        <p:cTn id="103" dur="500" fill="hold"/>
                                        <p:tgtEl>
                                          <p:spTgt spid="31"/>
                                        </p:tgtEl>
                                        <p:attrNameLst>
                                          <p:attrName>ppt_x</p:attrName>
                                        </p:attrNameLst>
                                      </p:cBhvr>
                                      <p:tavLst>
                                        <p:tav tm="0">
                                          <p:val>
                                            <p:strVal val="#ppt_x"/>
                                          </p:val>
                                        </p:tav>
                                        <p:tav tm="100000">
                                          <p:val>
                                            <p:strVal val="#ppt_x"/>
                                          </p:val>
                                        </p:tav>
                                      </p:tavLst>
                                    </p:anim>
                                    <p:anim calcmode="lin" valueType="num">
                                      <p:cBhvr>
                                        <p:cTn id="104" dur="5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nodeType="clickEffect">
                                  <p:stCondLst>
                                    <p:cond delay="0"/>
                                  </p:stCondLst>
                                  <p:childTnLst>
                                    <p:set>
                                      <p:cBhvr>
                                        <p:cTn id="108" dur="1" fill="hold">
                                          <p:stCondLst>
                                            <p:cond delay="0"/>
                                          </p:stCondLst>
                                        </p:cTn>
                                        <p:tgtEl>
                                          <p:spTgt spid="35"/>
                                        </p:tgtEl>
                                        <p:attrNameLst>
                                          <p:attrName>style.visibility</p:attrName>
                                        </p:attrNameLst>
                                      </p:cBhvr>
                                      <p:to>
                                        <p:strVal val="visible"/>
                                      </p:to>
                                    </p:set>
                                    <p:animEffect transition="in" filter="fade">
                                      <p:cBhvr>
                                        <p:cTn id="109" dur="500"/>
                                        <p:tgtEl>
                                          <p:spTgt spid="35"/>
                                        </p:tgtEl>
                                      </p:cBhvr>
                                    </p:animEffect>
                                    <p:anim calcmode="lin" valueType="num">
                                      <p:cBhvr>
                                        <p:cTn id="110" dur="500" fill="hold"/>
                                        <p:tgtEl>
                                          <p:spTgt spid="35"/>
                                        </p:tgtEl>
                                        <p:attrNameLst>
                                          <p:attrName>ppt_x</p:attrName>
                                        </p:attrNameLst>
                                      </p:cBhvr>
                                      <p:tavLst>
                                        <p:tav tm="0">
                                          <p:val>
                                            <p:strVal val="#ppt_x"/>
                                          </p:val>
                                        </p:tav>
                                        <p:tav tm="100000">
                                          <p:val>
                                            <p:strVal val="#ppt_x"/>
                                          </p:val>
                                        </p:tav>
                                      </p:tavLst>
                                    </p:anim>
                                    <p:anim calcmode="lin" valueType="num">
                                      <p:cBhvr>
                                        <p:cTn id="111" dur="5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42" presetClass="entr" presetSubtype="0" fill="hold" grpId="0" nodeType="clickEffect">
                                  <p:stCondLst>
                                    <p:cond delay="0"/>
                                  </p:stCondLst>
                                  <p:childTnLst>
                                    <p:set>
                                      <p:cBhvr>
                                        <p:cTn id="115" dur="1" fill="hold">
                                          <p:stCondLst>
                                            <p:cond delay="0"/>
                                          </p:stCondLst>
                                        </p:cTn>
                                        <p:tgtEl>
                                          <p:spTgt spid="11"/>
                                        </p:tgtEl>
                                        <p:attrNameLst>
                                          <p:attrName>style.visibility</p:attrName>
                                        </p:attrNameLst>
                                      </p:cBhvr>
                                      <p:to>
                                        <p:strVal val="visible"/>
                                      </p:to>
                                    </p:set>
                                    <p:animEffect transition="in" filter="fade">
                                      <p:cBhvr>
                                        <p:cTn id="116" dur="500"/>
                                        <p:tgtEl>
                                          <p:spTgt spid="11"/>
                                        </p:tgtEl>
                                      </p:cBhvr>
                                    </p:animEffect>
                                    <p:anim calcmode="lin" valueType="num">
                                      <p:cBhvr>
                                        <p:cTn id="117" dur="500" fill="hold"/>
                                        <p:tgtEl>
                                          <p:spTgt spid="11"/>
                                        </p:tgtEl>
                                        <p:attrNameLst>
                                          <p:attrName>ppt_x</p:attrName>
                                        </p:attrNameLst>
                                      </p:cBhvr>
                                      <p:tavLst>
                                        <p:tav tm="0">
                                          <p:val>
                                            <p:strVal val="#ppt_x"/>
                                          </p:val>
                                        </p:tav>
                                        <p:tav tm="100000">
                                          <p:val>
                                            <p:strVal val="#ppt_x"/>
                                          </p:val>
                                        </p:tav>
                                      </p:tavLst>
                                    </p:anim>
                                    <p:anim calcmode="lin" valueType="num">
                                      <p:cBhvr>
                                        <p:cTn id="118"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42" presetClass="entr" presetSubtype="0" fill="hold" grpId="0" nodeType="clickEffect">
                                  <p:stCondLst>
                                    <p:cond delay="0"/>
                                  </p:stCondLst>
                                  <p:childTnLst>
                                    <p:set>
                                      <p:cBhvr>
                                        <p:cTn id="122" dur="1" fill="hold">
                                          <p:stCondLst>
                                            <p:cond delay="0"/>
                                          </p:stCondLst>
                                        </p:cTn>
                                        <p:tgtEl>
                                          <p:spTgt spid="13"/>
                                        </p:tgtEl>
                                        <p:attrNameLst>
                                          <p:attrName>style.visibility</p:attrName>
                                        </p:attrNameLst>
                                      </p:cBhvr>
                                      <p:to>
                                        <p:strVal val="visible"/>
                                      </p:to>
                                    </p:set>
                                    <p:animEffect transition="in" filter="fade">
                                      <p:cBhvr>
                                        <p:cTn id="123" dur="500"/>
                                        <p:tgtEl>
                                          <p:spTgt spid="13"/>
                                        </p:tgtEl>
                                      </p:cBhvr>
                                    </p:animEffect>
                                    <p:anim calcmode="lin" valueType="num">
                                      <p:cBhvr>
                                        <p:cTn id="124" dur="500" fill="hold"/>
                                        <p:tgtEl>
                                          <p:spTgt spid="13"/>
                                        </p:tgtEl>
                                        <p:attrNameLst>
                                          <p:attrName>ppt_x</p:attrName>
                                        </p:attrNameLst>
                                      </p:cBhvr>
                                      <p:tavLst>
                                        <p:tav tm="0">
                                          <p:val>
                                            <p:strVal val="#ppt_x"/>
                                          </p:val>
                                        </p:tav>
                                        <p:tav tm="100000">
                                          <p:val>
                                            <p:strVal val="#ppt_x"/>
                                          </p:val>
                                        </p:tav>
                                      </p:tavLst>
                                    </p:anim>
                                    <p:anim calcmode="lin" valueType="num">
                                      <p:cBhvr>
                                        <p:cTn id="125"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5" grpId="0"/>
      <p:bldP spid="8" grpId="0" animBg="1"/>
      <p:bldP spid="28" grpId="0"/>
      <p:bldP spid="33" grpId="0"/>
      <p:bldP spid="11" grpId="0" animBg="1"/>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5686"/>
            <a:ext cx="9143391" cy="6852313"/>
          </a:xfrm>
          <a:prstGeom prst="rect">
            <a:avLst/>
          </a:prstGeom>
        </p:spPr>
      </p:pic>
      <p:sp>
        <p:nvSpPr>
          <p:cNvPr id="15" name="任意多边形 14"/>
          <p:cNvSpPr/>
          <p:nvPr/>
        </p:nvSpPr>
        <p:spPr>
          <a:xfrm rot="2700000">
            <a:off x="1967944" y="1431646"/>
            <a:ext cx="2808575" cy="3495564"/>
          </a:xfrm>
          <a:custGeom>
            <a:avLst/>
            <a:gdLst>
              <a:gd name="connsiteX0" fmla="*/ 4143589 w 4175818"/>
              <a:gd name="connsiteY0" fmla="*/ 1926265 h 4660752"/>
              <a:gd name="connsiteX1" fmla="*/ 4159704 w 4175818"/>
              <a:gd name="connsiteY1" fmla="*/ 1910151 h 4660752"/>
              <a:gd name="connsiteX2" fmla="*/ 4175818 w 4175818"/>
              <a:gd name="connsiteY2" fmla="*/ 1926265 h 4660752"/>
              <a:gd name="connsiteX3" fmla="*/ 0 w 4175818"/>
              <a:gd name="connsiteY3" fmla="*/ 969868 h 4660752"/>
              <a:gd name="connsiteX4" fmla="*/ 2734487 w 4175818"/>
              <a:gd name="connsiteY4" fmla="*/ 969868 h 4660752"/>
              <a:gd name="connsiteX5" fmla="*/ 2734487 w 4175818"/>
              <a:gd name="connsiteY5" fmla="*/ 0 h 4660752"/>
              <a:gd name="connsiteX6" fmla="*/ 3744766 w 4175818"/>
              <a:gd name="connsiteY6" fmla="*/ 0 h 4660752"/>
              <a:gd name="connsiteX7" fmla="*/ 2997159 w 4175818"/>
              <a:gd name="connsiteY7" fmla="*/ 747607 h 4660752"/>
              <a:gd name="connsiteX8" fmla="*/ 3847271 w 4175818"/>
              <a:gd name="connsiteY8" fmla="*/ 1597719 h 4660752"/>
              <a:gd name="connsiteX9" fmla="*/ 2621466 w 4175818"/>
              <a:gd name="connsiteY9" fmla="*/ 2823524 h 4660752"/>
              <a:gd name="connsiteX10" fmla="*/ 2933899 w 4175818"/>
              <a:gd name="connsiteY10" fmla="*/ 3135956 h 4660752"/>
              <a:gd name="connsiteX11" fmla="*/ 3690884 w 4175818"/>
              <a:gd name="connsiteY11" fmla="*/ 2378971 h 4660752"/>
              <a:gd name="connsiteX12" fmla="*/ 3690884 w 4175818"/>
              <a:gd name="connsiteY12" fmla="*/ 4660752 h 4660752"/>
              <a:gd name="connsiteX13" fmla="*/ 0 w 4175818"/>
              <a:gd name="connsiteY13" fmla="*/ 4660752 h 4660752"/>
              <a:gd name="connsiteX0-1" fmla="*/ 4175818 w 4175818"/>
              <a:gd name="connsiteY0-2" fmla="*/ 1926265 h 4660752"/>
              <a:gd name="connsiteX1-3" fmla="*/ 4159704 w 4175818"/>
              <a:gd name="connsiteY1-4" fmla="*/ 1910151 h 4660752"/>
              <a:gd name="connsiteX2-5" fmla="*/ 4175818 w 4175818"/>
              <a:gd name="connsiteY2-6" fmla="*/ 1926265 h 4660752"/>
              <a:gd name="connsiteX3-7" fmla="*/ 0 w 4175818"/>
              <a:gd name="connsiteY3-8" fmla="*/ 969868 h 4660752"/>
              <a:gd name="connsiteX4-9" fmla="*/ 2734487 w 4175818"/>
              <a:gd name="connsiteY4-10" fmla="*/ 969868 h 4660752"/>
              <a:gd name="connsiteX5-11" fmla="*/ 2734487 w 4175818"/>
              <a:gd name="connsiteY5-12" fmla="*/ 0 h 4660752"/>
              <a:gd name="connsiteX6-13" fmla="*/ 3744766 w 4175818"/>
              <a:gd name="connsiteY6-14" fmla="*/ 0 h 4660752"/>
              <a:gd name="connsiteX7-15" fmla="*/ 2997159 w 4175818"/>
              <a:gd name="connsiteY7-16" fmla="*/ 747607 h 4660752"/>
              <a:gd name="connsiteX8-17" fmla="*/ 3847271 w 4175818"/>
              <a:gd name="connsiteY8-18" fmla="*/ 1597719 h 4660752"/>
              <a:gd name="connsiteX9-19" fmla="*/ 2621466 w 4175818"/>
              <a:gd name="connsiteY9-20" fmla="*/ 2823524 h 4660752"/>
              <a:gd name="connsiteX10-21" fmla="*/ 2933899 w 4175818"/>
              <a:gd name="connsiteY10-22" fmla="*/ 3135956 h 4660752"/>
              <a:gd name="connsiteX11-23" fmla="*/ 3690884 w 4175818"/>
              <a:gd name="connsiteY11-24" fmla="*/ 2378971 h 4660752"/>
              <a:gd name="connsiteX12-25" fmla="*/ 3690884 w 4175818"/>
              <a:gd name="connsiteY12-26" fmla="*/ 4660752 h 4660752"/>
              <a:gd name="connsiteX13-27" fmla="*/ 0 w 4175818"/>
              <a:gd name="connsiteY13-28" fmla="*/ 4660752 h 4660752"/>
              <a:gd name="connsiteX14" fmla="*/ 0 w 4175818"/>
              <a:gd name="connsiteY14" fmla="*/ 969868 h 4660752"/>
              <a:gd name="connsiteX0-29" fmla="*/ 0 w 3847271"/>
              <a:gd name="connsiteY0-30" fmla="*/ 969868 h 4660752"/>
              <a:gd name="connsiteX1-31" fmla="*/ 2734487 w 3847271"/>
              <a:gd name="connsiteY1-32" fmla="*/ 969868 h 4660752"/>
              <a:gd name="connsiteX2-33" fmla="*/ 2734487 w 3847271"/>
              <a:gd name="connsiteY2-34" fmla="*/ 0 h 4660752"/>
              <a:gd name="connsiteX3-35" fmla="*/ 3744766 w 3847271"/>
              <a:gd name="connsiteY3-36" fmla="*/ 0 h 4660752"/>
              <a:gd name="connsiteX4-37" fmla="*/ 2997159 w 3847271"/>
              <a:gd name="connsiteY4-38" fmla="*/ 747607 h 4660752"/>
              <a:gd name="connsiteX5-39" fmla="*/ 3847271 w 3847271"/>
              <a:gd name="connsiteY5-40" fmla="*/ 1597719 h 4660752"/>
              <a:gd name="connsiteX6-41" fmla="*/ 2621466 w 3847271"/>
              <a:gd name="connsiteY6-42" fmla="*/ 2823524 h 4660752"/>
              <a:gd name="connsiteX7-43" fmla="*/ 2933899 w 3847271"/>
              <a:gd name="connsiteY7-44" fmla="*/ 3135956 h 4660752"/>
              <a:gd name="connsiteX8-45" fmla="*/ 3690884 w 3847271"/>
              <a:gd name="connsiteY8-46" fmla="*/ 2378971 h 4660752"/>
              <a:gd name="connsiteX9-47" fmla="*/ 3690884 w 3847271"/>
              <a:gd name="connsiteY9-48" fmla="*/ 4660752 h 4660752"/>
              <a:gd name="connsiteX10-49" fmla="*/ 0 w 3847271"/>
              <a:gd name="connsiteY10-50" fmla="*/ 4660752 h 4660752"/>
              <a:gd name="connsiteX11-51" fmla="*/ 0 w 3847271"/>
              <a:gd name="connsiteY11-52" fmla="*/ 969868 h 4660752"/>
              <a:gd name="connsiteX0-53" fmla="*/ 0 w 3847271"/>
              <a:gd name="connsiteY0-54" fmla="*/ 969868 h 4660752"/>
              <a:gd name="connsiteX1-55" fmla="*/ 2734487 w 3847271"/>
              <a:gd name="connsiteY1-56" fmla="*/ 969868 h 4660752"/>
              <a:gd name="connsiteX2-57" fmla="*/ 2734487 w 3847271"/>
              <a:gd name="connsiteY2-58" fmla="*/ 0 h 4660752"/>
              <a:gd name="connsiteX3-59" fmla="*/ 3744766 w 3847271"/>
              <a:gd name="connsiteY3-60" fmla="*/ 0 h 4660752"/>
              <a:gd name="connsiteX4-61" fmla="*/ 2997159 w 3847271"/>
              <a:gd name="connsiteY4-62" fmla="*/ 747607 h 4660752"/>
              <a:gd name="connsiteX5-63" fmla="*/ 3847271 w 3847271"/>
              <a:gd name="connsiteY5-64" fmla="*/ 1597719 h 4660752"/>
              <a:gd name="connsiteX6-65" fmla="*/ 2933899 w 3847271"/>
              <a:gd name="connsiteY6-66" fmla="*/ 3135956 h 4660752"/>
              <a:gd name="connsiteX7-67" fmla="*/ 3690884 w 3847271"/>
              <a:gd name="connsiteY7-68" fmla="*/ 2378971 h 4660752"/>
              <a:gd name="connsiteX8-69" fmla="*/ 3690884 w 3847271"/>
              <a:gd name="connsiteY8-70" fmla="*/ 4660752 h 4660752"/>
              <a:gd name="connsiteX9-71" fmla="*/ 0 w 3847271"/>
              <a:gd name="connsiteY9-72" fmla="*/ 4660752 h 4660752"/>
              <a:gd name="connsiteX10-73" fmla="*/ 0 w 3847271"/>
              <a:gd name="connsiteY10-74" fmla="*/ 969868 h 4660752"/>
              <a:gd name="connsiteX0-75" fmla="*/ 0 w 3847271"/>
              <a:gd name="connsiteY0-76" fmla="*/ 969868 h 4660752"/>
              <a:gd name="connsiteX1-77" fmla="*/ 2734487 w 3847271"/>
              <a:gd name="connsiteY1-78" fmla="*/ 969868 h 4660752"/>
              <a:gd name="connsiteX2-79" fmla="*/ 2734487 w 3847271"/>
              <a:gd name="connsiteY2-80" fmla="*/ 0 h 4660752"/>
              <a:gd name="connsiteX3-81" fmla="*/ 3744766 w 3847271"/>
              <a:gd name="connsiteY3-82" fmla="*/ 0 h 4660752"/>
              <a:gd name="connsiteX4-83" fmla="*/ 2997159 w 3847271"/>
              <a:gd name="connsiteY4-84" fmla="*/ 747607 h 4660752"/>
              <a:gd name="connsiteX5-85" fmla="*/ 3847271 w 3847271"/>
              <a:gd name="connsiteY5-86" fmla="*/ 1597719 h 4660752"/>
              <a:gd name="connsiteX6-87" fmla="*/ 3690884 w 3847271"/>
              <a:gd name="connsiteY6-88" fmla="*/ 2378971 h 4660752"/>
              <a:gd name="connsiteX7-89" fmla="*/ 3690884 w 3847271"/>
              <a:gd name="connsiteY7-90" fmla="*/ 4660752 h 4660752"/>
              <a:gd name="connsiteX8-91" fmla="*/ 0 w 3847271"/>
              <a:gd name="connsiteY8-92" fmla="*/ 4660752 h 4660752"/>
              <a:gd name="connsiteX9-93" fmla="*/ 0 w 3847271"/>
              <a:gd name="connsiteY9-94" fmla="*/ 969868 h 4660752"/>
              <a:gd name="connsiteX0-95" fmla="*/ 0 w 3847271"/>
              <a:gd name="connsiteY0-96" fmla="*/ 969868 h 4660752"/>
              <a:gd name="connsiteX1-97" fmla="*/ 2734487 w 3847271"/>
              <a:gd name="connsiteY1-98" fmla="*/ 969868 h 4660752"/>
              <a:gd name="connsiteX2-99" fmla="*/ 2734487 w 3847271"/>
              <a:gd name="connsiteY2-100" fmla="*/ 0 h 4660752"/>
              <a:gd name="connsiteX3-101" fmla="*/ 3744766 w 3847271"/>
              <a:gd name="connsiteY3-102" fmla="*/ 0 h 4660752"/>
              <a:gd name="connsiteX4-103" fmla="*/ 3847271 w 3847271"/>
              <a:gd name="connsiteY4-104" fmla="*/ 1597719 h 4660752"/>
              <a:gd name="connsiteX5-105" fmla="*/ 3690884 w 3847271"/>
              <a:gd name="connsiteY5-106" fmla="*/ 2378971 h 4660752"/>
              <a:gd name="connsiteX6-107" fmla="*/ 3690884 w 3847271"/>
              <a:gd name="connsiteY6-108" fmla="*/ 4660752 h 4660752"/>
              <a:gd name="connsiteX7-109" fmla="*/ 0 w 3847271"/>
              <a:gd name="connsiteY7-110" fmla="*/ 4660752 h 4660752"/>
              <a:gd name="connsiteX8-111" fmla="*/ 0 w 3847271"/>
              <a:gd name="connsiteY8-112" fmla="*/ 969868 h 4660752"/>
              <a:gd name="connsiteX0-113" fmla="*/ 3847271 w 3938711"/>
              <a:gd name="connsiteY0-114" fmla="*/ 1597719 h 4660752"/>
              <a:gd name="connsiteX1-115" fmla="*/ 3690884 w 3938711"/>
              <a:gd name="connsiteY1-116" fmla="*/ 2378971 h 4660752"/>
              <a:gd name="connsiteX2-117" fmla="*/ 3690884 w 3938711"/>
              <a:gd name="connsiteY2-118" fmla="*/ 4660752 h 4660752"/>
              <a:gd name="connsiteX3-119" fmla="*/ 0 w 3938711"/>
              <a:gd name="connsiteY3-120" fmla="*/ 4660752 h 4660752"/>
              <a:gd name="connsiteX4-121" fmla="*/ 0 w 3938711"/>
              <a:gd name="connsiteY4-122" fmla="*/ 969868 h 4660752"/>
              <a:gd name="connsiteX5-123" fmla="*/ 2734487 w 3938711"/>
              <a:gd name="connsiteY5-124" fmla="*/ 969868 h 4660752"/>
              <a:gd name="connsiteX6-125" fmla="*/ 2734487 w 3938711"/>
              <a:gd name="connsiteY6-126" fmla="*/ 0 h 4660752"/>
              <a:gd name="connsiteX7-127" fmla="*/ 3744766 w 3938711"/>
              <a:gd name="connsiteY7-128" fmla="*/ 0 h 4660752"/>
              <a:gd name="connsiteX8-129" fmla="*/ 3938711 w 3938711"/>
              <a:gd name="connsiteY8-130" fmla="*/ 1689159 h 4660752"/>
              <a:gd name="connsiteX0-131" fmla="*/ 3847271 w 3847271"/>
              <a:gd name="connsiteY0-132" fmla="*/ 1597719 h 4660752"/>
              <a:gd name="connsiteX1-133" fmla="*/ 3690884 w 3847271"/>
              <a:gd name="connsiteY1-134" fmla="*/ 2378971 h 4660752"/>
              <a:gd name="connsiteX2-135" fmla="*/ 3690884 w 3847271"/>
              <a:gd name="connsiteY2-136" fmla="*/ 4660752 h 4660752"/>
              <a:gd name="connsiteX3-137" fmla="*/ 0 w 3847271"/>
              <a:gd name="connsiteY3-138" fmla="*/ 4660752 h 4660752"/>
              <a:gd name="connsiteX4-139" fmla="*/ 0 w 3847271"/>
              <a:gd name="connsiteY4-140" fmla="*/ 969868 h 4660752"/>
              <a:gd name="connsiteX5-141" fmla="*/ 2734487 w 3847271"/>
              <a:gd name="connsiteY5-142" fmla="*/ 969868 h 4660752"/>
              <a:gd name="connsiteX6-143" fmla="*/ 2734487 w 3847271"/>
              <a:gd name="connsiteY6-144" fmla="*/ 0 h 4660752"/>
              <a:gd name="connsiteX7-145" fmla="*/ 3744766 w 3847271"/>
              <a:gd name="connsiteY7-146" fmla="*/ 0 h 4660752"/>
              <a:gd name="connsiteX0-147" fmla="*/ 3690884 w 3744766"/>
              <a:gd name="connsiteY0-148" fmla="*/ 2378971 h 4660752"/>
              <a:gd name="connsiteX1-149" fmla="*/ 3690884 w 3744766"/>
              <a:gd name="connsiteY1-150" fmla="*/ 4660752 h 4660752"/>
              <a:gd name="connsiteX2-151" fmla="*/ 0 w 3744766"/>
              <a:gd name="connsiteY2-152" fmla="*/ 4660752 h 4660752"/>
              <a:gd name="connsiteX3-153" fmla="*/ 0 w 3744766"/>
              <a:gd name="connsiteY3-154" fmla="*/ 969868 h 4660752"/>
              <a:gd name="connsiteX4-155" fmla="*/ 2734487 w 3744766"/>
              <a:gd name="connsiteY4-156" fmla="*/ 969868 h 4660752"/>
              <a:gd name="connsiteX5-157" fmla="*/ 2734487 w 3744766"/>
              <a:gd name="connsiteY5-158" fmla="*/ 0 h 4660752"/>
              <a:gd name="connsiteX6-159" fmla="*/ 3744766 w 3744766"/>
              <a:gd name="connsiteY6-160" fmla="*/ 0 h 4660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744766" h="4660752">
                <a:moveTo>
                  <a:pt x="3690884" y="2378971"/>
                </a:moveTo>
                <a:lnTo>
                  <a:pt x="3690884" y="4660752"/>
                </a:lnTo>
                <a:lnTo>
                  <a:pt x="0" y="4660752"/>
                </a:lnTo>
                <a:lnTo>
                  <a:pt x="0" y="969868"/>
                </a:lnTo>
                <a:lnTo>
                  <a:pt x="2734487" y="969868"/>
                </a:lnTo>
                <a:lnTo>
                  <a:pt x="2734487" y="0"/>
                </a:lnTo>
                <a:lnTo>
                  <a:pt x="3744766" y="0"/>
                </a:lnTo>
              </a:path>
            </a:pathLst>
          </a:custGeom>
          <a:noFill/>
          <a:ln w="28575">
            <a:solidFill>
              <a:srgbClr val="3A83C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6" name="文本框 7"/>
          <p:cNvSpPr txBox="1"/>
          <p:nvPr/>
        </p:nvSpPr>
        <p:spPr>
          <a:xfrm>
            <a:off x="4626959" y="3187700"/>
            <a:ext cx="3734533" cy="746358"/>
          </a:xfrm>
          <a:prstGeom prst="rect">
            <a:avLst/>
          </a:prstGeom>
          <a:noFill/>
        </p:spPr>
        <p:txBody>
          <a:bodyPr wrap="square" lIns="68580" tIns="34290" rIns="68580" bIns="34290" rtlCol="0">
            <a:spAutoFit/>
            <a:scene3d>
              <a:camera prst="orthographicFront"/>
              <a:lightRig rig="threePt" dir="t"/>
            </a:scene3d>
            <a:sp3d contourW="12700"/>
          </a:bodyPr>
          <a:lstStyle/>
          <a:p>
            <a:pPr lvl="0" algn="ctr"/>
            <a:r>
              <a:rPr lang="en-US" altLang="zh-CN" sz="4400" spc="300" dirty="0">
                <a:solidFill>
                  <a:srgbClr val="0070C0"/>
                </a:solidFill>
              </a:rPr>
              <a:t>Observation</a:t>
            </a:r>
          </a:p>
        </p:txBody>
      </p:sp>
      <p:sp>
        <p:nvSpPr>
          <p:cNvPr id="17" name="文本框 10"/>
          <p:cNvSpPr txBox="1"/>
          <p:nvPr/>
        </p:nvSpPr>
        <p:spPr>
          <a:xfrm>
            <a:off x="1860034" y="2643423"/>
            <a:ext cx="3241357" cy="1546577"/>
          </a:xfrm>
          <a:prstGeom prst="rect">
            <a:avLst/>
          </a:prstGeom>
          <a:noFill/>
        </p:spPr>
        <p:txBody>
          <a:bodyPr wrap="square" lIns="68580" tIns="34290" rIns="68580" bIns="34290" rtlCol="0">
            <a:spAutoFit/>
            <a:scene3d>
              <a:camera prst="orthographicFront"/>
              <a:lightRig rig="threePt" dir="t"/>
            </a:scene3d>
            <a:sp3d contourW="12700"/>
          </a:bodyPr>
          <a:lstStyle/>
          <a:p>
            <a:r>
              <a:rPr lang="en-US" altLang="zh-CN" sz="9600" dirty="0">
                <a:solidFill>
                  <a:srgbClr val="3A83C0"/>
                </a:solidFill>
                <a:latin typeface="Agency FB" panose="020B0503020202020204" pitchFamily="34" charset="0"/>
              </a:rPr>
              <a:t>PART </a:t>
            </a:r>
            <a:r>
              <a:rPr lang="en-US" altLang="zh-CN" sz="9600" b="1" dirty="0" smtClean="0">
                <a:solidFill>
                  <a:srgbClr val="3A83C0"/>
                </a:solidFill>
                <a:latin typeface="Agency FB" panose="020B0503020202020204" pitchFamily="34" charset="0"/>
              </a:rPr>
              <a:t>2</a:t>
            </a:r>
            <a:endParaRPr lang="en-US" altLang="zh-CN" sz="9600" b="1" dirty="0">
              <a:solidFill>
                <a:srgbClr val="3A83C0"/>
              </a:solidFill>
              <a:latin typeface="Agency FB" panose="020B0503020202020204" pitchFamily="34" charset="0"/>
            </a:endParaRPr>
          </a:p>
        </p:txBody>
      </p:sp>
    </p:spTree>
    <p:extLst>
      <p:ext uri="{BB962C8B-B14F-4D97-AF65-F5344CB8AC3E}">
        <p14:creationId xmlns:p14="http://schemas.microsoft.com/office/powerpoint/2010/main" val="3953351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a:spLocks/>
          </p:cNvSpPr>
          <p:nvPr/>
        </p:nvSpPr>
        <p:spPr>
          <a:xfrm>
            <a:off x="0" y="1431401"/>
            <a:ext cx="8229600" cy="2895600"/>
          </a:xfrm>
          <a:prstGeom prst="rect">
            <a:avLst/>
          </a:prstGeom>
        </p:spPr>
        <p:txBody>
          <a:bodyPr vert="horz" lIns="91440" tIns="45720" rIns="91440" bIns="45720" rtlCol="0">
            <a:normAutofit/>
          </a:bodyPr>
          <a:lstStyle/>
          <a:p>
            <a:pPr lvl="1">
              <a:spcBef>
                <a:spcPct val="20000"/>
              </a:spcBef>
            </a:pP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p:txBody>
      </p:sp>
      <p:grpSp>
        <p:nvGrpSpPr>
          <p:cNvPr id="5" name="组合 4"/>
          <p:cNvGrpSpPr/>
          <p:nvPr/>
        </p:nvGrpSpPr>
        <p:grpSpPr>
          <a:xfrm>
            <a:off x="981633" y="559520"/>
            <a:ext cx="7247967" cy="1009706"/>
            <a:chOff x="762000" y="449453"/>
            <a:chExt cx="7247967" cy="1009706"/>
          </a:xfrm>
        </p:grpSpPr>
        <p:sp>
          <p:nvSpPr>
            <p:cNvPr id="18" name="文本框 17"/>
            <p:cNvSpPr txBox="1"/>
            <p:nvPr/>
          </p:nvSpPr>
          <p:spPr>
            <a:xfrm>
              <a:off x="762001" y="449453"/>
              <a:ext cx="7247966" cy="461665"/>
            </a:xfrm>
            <a:prstGeom prst="rect">
              <a:avLst/>
            </a:prstGeom>
            <a:noFill/>
          </p:spPr>
          <p:txBody>
            <a:bodyPr wrap="square" rtlCol="0">
              <a:spAutoFit/>
            </a:bodyPr>
            <a:lstStyle/>
            <a:p>
              <a:r>
                <a:rPr lang="en-US" altLang="zh-CN" sz="2400" dirty="0" smtClean="0"/>
                <a:t>Woman: girl &gt; man &gt; boy &gt;  women &gt; green &gt; blue &gt; did</a:t>
              </a:r>
              <a:endParaRPr lang="zh-CN" altLang="en-US" sz="2400" dirty="0"/>
            </a:p>
          </p:txBody>
        </p:sp>
        <p:grpSp>
          <p:nvGrpSpPr>
            <p:cNvPr id="4" name="组合 3"/>
            <p:cNvGrpSpPr/>
            <p:nvPr/>
          </p:nvGrpSpPr>
          <p:grpSpPr>
            <a:xfrm>
              <a:off x="762000" y="997494"/>
              <a:ext cx="7247966" cy="461665"/>
              <a:chOff x="1479175" y="997494"/>
              <a:chExt cx="7247966" cy="461665"/>
            </a:xfrm>
          </p:grpSpPr>
          <p:sp>
            <p:nvSpPr>
              <p:cNvPr id="33" name="文本框 32"/>
              <p:cNvSpPr txBox="1"/>
              <p:nvPr/>
            </p:nvSpPr>
            <p:spPr>
              <a:xfrm>
                <a:off x="1479175" y="997494"/>
                <a:ext cx="7247966" cy="461665"/>
              </a:xfrm>
              <a:prstGeom prst="rect">
                <a:avLst/>
              </a:prstGeom>
              <a:noFill/>
            </p:spPr>
            <p:txBody>
              <a:bodyPr wrap="square" rtlCol="0">
                <a:spAutoFit/>
              </a:bodyPr>
              <a:lstStyle/>
              <a:p>
                <a:r>
                  <a:rPr lang="en-US" altLang="zh-CN" sz="2400" dirty="0" smtClean="0"/>
                  <a:t>Women: woman &gt; boy &gt; girl &gt; did &gt;  man &gt; green &gt; blue</a:t>
                </a:r>
                <a:endParaRPr lang="zh-CN" altLang="en-US" sz="2400" dirty="0"/>
              </a:p>
            </p:txBody>
          </p:sp>
          <p:sp>
            <p:nvSpPr>
              <p:cNvPr id="19" name="矩形 18"/>
              <p:cNvSpPr/>
              <p:nvPr/>
            </p:nvSpPr>
            <p:spPr>
              <a:xfrm>
                <a:off x="5249647" y="1038040"/>
                <a:ext cx="1532153" cy="409760"/>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grpSp>
        <p:nvGrpSpPr>
          <p:cNvPr id="3" name="组合 2"/>
          <p:cNvGrpSpPr/>
          <p:nvPr/>
        </p:nvGrpSpPr>
        <p:grpSpPr>
          <a:xfrm>
            <a:off x="762000" y="2209800"/>
            <a:ext cx="2465884" cy="3982178"/>
            <a:chOff x="809624" y="1908128"/>
            <a:chExt cx="2085976" cy="3362325"/>
          </a:xfrm>
        </p:grpSpPr>
        <p:pic>
          <p:nvPicPr>
            <p:cNvPr id="14" name="图片 13"/>
            <p:cNvPicPr>
              <a:picLocks noChangeAspect="1"/>
            </p:cNvPicPr>
            <p:nvPr/>
          </p:nvPicPr>
          <p:blipFill>
            <a:blip r:embed="rId4"/>
            <a:stretch>
              <a:fillRect/>
            </a:stretch>
          </p:blipFill>
          <p:spPr>
            <a:xfrm>
              <a:off x="809625" y="1908128"/>
              <a:ext cx="2085975" cy="3362325"/>
            </a:xfrm>
            <a:prstGeom prst="rect">
              <a:avLst/>
            </a:prstGeom>
            <a:ln>
              <a:solidFill>
                <a:srgbClr val="0070C0"/>
              </a:solidFill>
            </a:ln>
          </p:spPr>
        </p:pic>
        <p:sp>
          <p:nvSpPr>
            <p:cNvPr id="16" name="圆角矩形 15"/>
            <p:cNvSpPr/>
            <p:nvPr/>
          </p:nvSpPr>
          <p:spPr>
            <a:xfrm>
              <a:off x="809625" y="2085248"/>
              <a:ext cx="2085975" cy="244009"/>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809625" y="2512170"/>
              <a:ext cx="2085975" cy="244009"/>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nvSpPr>
          <p:spPr>
            <a:xfrm>
              <a:off x="809624" y="3955382"/>
              <a:ext cx="2085975" cy="244009"/>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809624" y="5014232"/>
              <a:ext cx="2085975" cy="244009"/>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3627248" y="2247242"/>
            <a:ext cx="4797060" cy="3944952"/>
            <a:chOff x="4383741" y="1762125"/>
            <a:chExt cx="4343400" cy="3571875"/>
          </a:xfrm>
        </p:grpSpPr>
        <p:pic>
          <p:nvPicPr>
            <p:cNvPr id="15" name="图片 14"/>
            <p:cNvPicPr>
              <a:picLocks noChangeAspect="1"/>
            </p:cNvPicPr>
            <p:nvPr/>
          </p:nvPicPr>
          <p:blipFill>
            <a:blip r:embed="rId5"/>
            <a:stretch>
              <a:fillRect/>
            </a:stretch>
          </p:blipFill>
          <p:spPr>
            <a:xfrm>
              <a:off x="4383741" y="1762125"/>
              <a:ext cx="4343400" cy="3571875"/>
            </a:xfrm>
            <a:prstGeom prst="rect">
              <a:avLst/>
            </a:prstGeom>
            <a:ln>
              <a:solidFill>
                <a:srgbClr val="0070C0"/>
              </a:solidFill>
            </a:ln>
          </p:spPr>
        </p:pic>
        <p:sp>
          <p:nvSpPr>
            <p:cNvPr id="17" name="矩形 16"/>
            <p:cNvSpPr/>
            <p:nvPr/>
          </p:nvSpPr>
          <p:spPr>
            <a:xfrm>
              <a:off x="5307931" y="1767586"/>
              <a:ext cx="509338" cy="439666"/>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891662" y="2911344"/>
              <a:ext cx="509338" cy="439666"/>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9" name="直接连接符 8"/>
          <p:cNvCxnSpPr/>
          <p:nvPr/>
        </p:nvCxnSpPr>
        <p:spPr>
          <a:xfrm>
            <a:off x="829233" y="644755"/>
            <a:ext cx="0" cy="905365"/>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008597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anim calcmode="lin" valueType="num">
                                      <p:cBhvr>
                                        <p:cTn id="19" dur="500" fill="hold"/>
                                        <p:tgtEl>
                                          <p:spTgt spid="3"/>
                                        </p:tgtEl>
                                        <p:attrNameLst>
                                          <p:attrName>ppt_x</p:attrName>
                                        </p:attrNameLst>
                                      </p:cBhvr>
                                      <p:tavLst>
                                        <p:tav tm="0">
                                          <p:val>
                                            <p:strVal val="#ppt_x"/>
                                          </p:val>
                                        </p:tav>
                                        <p:tav tm="100000">
                                          <p:val>
                                            <p:strVal val="#ppt_x"/>
                                          </p:val>
                                        </p:tav>
                                      </p:tavLst>
                                    </p:anim>
                                    <p:anim calcmode="lin" valueType="num">
                                      <p:cBhvr>
                                        <p:cTn id="20" dur="500" fill="hold"/>
                                        <p:tgtEl>
                                          <p:spTgt spid="3"/>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anim calcmode="lin" valueType="num">
                                      <p:cBhvr>
                                        <p:cTn id="25" dur="500" fill="hold"/>
                                        <p:tgtEl>
                                          <p:spTgt spid="6"/>
                                        </p:tgtEl>
                                        <p:attrNameLst>
                                          <p:attrName>ppt_x</p:attrName>
                                        </p:attrNameLst>
                                      </p:cBhvr>
                                      <p:tavLst>
                                        <p:tav tm="0">
                                          <p:val>
                                            <p:strVal val="#ppt_x"/>
                                          </p:val>
                                        </p:tav>
                                        <p:tav tm="100000">
                                          <p:val>
                                            <p:strVal val="#ppt_x"/>
                                          </p:val>
                                        </p:tav>
                                      </p:tavLst>
                                    </p:anim>
                                    <p:anim calcmode="lin" valueType="num">
                                      <p:cBhvr>
                                        <p:cTn id="26"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6F15528-21DE-4FAA-801E-634DDDAF4B2B}" type="slidenum">
              <a:rPr lang="en-US" smtClean="0"/>
              <a:pPr/>
              <a:t>8</a:t>
            </a:fld>
            <a:endParaRPr lang="en-US"/>
          </a:p>
        </p:txBody>
      </p:sp>
      <p:sp>
        <p:nvSpPr>
          <p:cNvPr id="5" name="Slide Number Placeholder 12"/>
          <p:cNvSpPr txBox="1">
            <a:spLocks/>
          </p:cNvSpPr>
          <p:nvPr/>
        </p:nvSpPr>
        <p:spPr>
          <a:xfrm>
            <a:off x="6477000" y="3707677"/>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8</a:t>
            </a:fld>
            <a:endParaRPr lang="en-US" dirty="0"/>
          </a:p>
        </p:txBody>
      </p:sp>
      <p:grpSp>
        <p:nvGrpSpPr>
          <p:cNvPr id="12" name="组合 11"/>
          <p:cNvGrpSpPr/>
          <p:nvPr/>
        </p:nvGrpSpPr>
        <p:grpSpPr>
          <a:xfrm>
            <a:off x="333460" y="2065478"/>
            <a:ext cx="4191068" cy="3497122"/>
            <a:chOff x="1055688" y="2901949"/>
            <a:chExt cx="3380676" cy="2932793"/>
          </a:xfrm>
        </p:grpSpPr>
        <p:sp>
          <p:nvSpPr>
            <p:cNvPr id="13" name="矩形 12"/>
            <p:cNvSpPr/>
            <p:nvPr/>
          </p:nvSpPr>
          <p:spPr>
            <a:xfrm>
              <a:off x="1055688" y="2901949"/>
              <a:ext cx="3313089" cy="293279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椭圆 4"/>
            <p:cNvSpPr/>
            <p:nvPr/>
          </p:nvSpPr>
          <p:spPr>
            <a:xfrm>
              <a:off x="1483857" y="3244334"/>
              <a:ext cx="493486" cy="478189"/>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chemeClr val="tx1">
                <a:lumMod val="75000"/>
                <a:lumOff val="2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TextBox 19"/>
            <p:cNvSpPr txBox="1"/>
            <p:nvPr/>
          </p:nvSpPr>
          <p:spPr>
            <a:xfrm>
              <a:off x="1407898" y="3834792"/>
              <a:ext cx="3028466" cy="1084066"/>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nSpc>
                  <a:spcPct val="130000"/>
                </a:lnSpc>
              </a:pPr>
              <a:r>
                <a:rPr lang="en-US" altLang="zh-CN" sz="2000" dirty="0">
                  <a:latin typeface="+mn-lt"/>
                </a:rPr>
                <a:t>The </a:t>
              </a:r>
              <a:r>
                <a:rPr lang="zh-CN" altLang="en-US" sz="2000" dirty="0">
                  <a:latin typeface="+mn-lt"/>
                </a:rPr>
                <a:t>similarity </a:t>
              </a:r>
              <a:r>
                <a:rPr lang="en-US" altLang="zh-CN" sz="2000" dirty="0">
                  <a:latin typeface="+mn-lt"/>
                </a:rPr>
                <a:t>between </a:t>
              </a:r>
              <a:r>
                <a:rPr lang="zh-CN" altLang="en-US" sz="2000" dirty="0">
                  <a:latin typeface="+mn-lt"/>
                </a:rPr>
                <a:t>Woman and girl higher than </a:t>
              </a:r>
              <a:r>
                <a:rPr lang="en-US" altLang="zh-CN" sz="2000" dirty="0">
                  <a:latin typeface="+mn-lt"/>
                </a:rPr>
                <a:t>it</a:t>
              </a:r>
              <a:r>
                <a:rPr lang="zh-CN" altLang="en-US" sz="2000" dirty="0">
                  <a:latin typeface="+mn-lt"/>
                </a:rPr>
                <a:t> between woman and </a:t>
              </a:r>
              <a:r>
                <a:rPr lang="zh-CN" altLang="en-US" sz="2000" dirty="0" smtClean="0">
                  <a:latin typeface="+mn-lt"/>
                </a:rPr>
                <a:t>women</a:t>
              </a:r>
              <a:r>
                <a:rPr lang="en-US" altLang="zh-CN" sz="2000" dirty="0" smtClean="0">
                  <a:latin typeface="+mn-lt"/>
                </a:rPr>
                <a:t>.</a:t>
              </a:r>
              <a:endParaRPr lang="zh-CN" altLang="en-US" sz="2000" dirty="0">
                <a:latin typeface="+mn-lt"/>
              </a:endParaRPr>
            </a:p>
          </p:txBody>
        </p:sp>
      </p:grpSp>
      <p:grpSp>
        <p:nvGrpSpPr>
          <p:cNvPr id="16" name="组合 15"/>
          <p:cNvGrpSpPr/>
          <p:nvPr/>
        </p:nvGrpSpPr>
        <p:grpSpPr>
          <a:xfrm>
            <a:off x="4463558" y="2115180"/>
            <a:ext cx="4496598" cy="3447419"/>
            <a:chOff x="1055687" y="2901949"/>
            <a:chExt cx="3857857" cy="2932793"/>
          </a:xfrm>
        </p:grpSpPr>
        <p:sp>
          <p:nvSpPr>
            <p:cNvPr id="17" name="矩形 16"/>
            <p:cNvSpPr/>
            <p:nvPr/>
          </p:nvSpPr>
          <p:spPr>
            <a:xfrm>
              <a:off x="1055687" y="2901949"/>
              <a:ext cx="3857857" cy="293279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4"/>
            <p:cNvSpPr/>
            <p:nvPr/>
          </p:nvSpPr>
          <p:spPr>
            <a:xfrm>
              <a:off x="1483857" y="3136836"/>
              <a:ext cx="493486" cy="478189"/>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chemeClr val="tx1">
                <a:lumMod val="75000"/>
                <a:lumOff val="2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9" name="TextBox 19"/>
            <p:cNvSpPr txBox="1"/>
            <p:nvPr/>
          </p:nvSpPr>
          <p:spPr>
            <a:xfrm>
              <a:off x="1407898" y="3809499"/>
              <a:ext cx="3182219" cy="17806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nSpc>
                  <a:spcPct val="130000"/>
                </a:lnSpc>
              </a:pPr>
              <a:r>
                <a:rPr lang="zh-CN" altLang="en-US" sz="2000" dirty="0">
                  <a:latin typeface="+mn-lt"/>
                </a:rPr>
                <a:t>Even more unreasonable is that </a:t>
              </a:r>
              <a:r>
                <a:rPr lang="en-US" altLang="zh-CN" sz="2000" dirty="0">
                  <a:latin typeface="+mn-lt"/>
                </a:rPr>
                <a:t>the similarity between</a:t>
              </a:r>
              <a:r>
                <a:rPr lang="zh-CN" altLang="en-US" sz="2000" dirty="0">
                  <a:latin typeface="+mn-lt"/>
                </a:rPr>
                <a:t> </a:t>
              </a:r>
              <a:r>
                <a:rPr lang="zh-CN" altLang="en-US" sz="2000" i="1" dirty="0">
                  <a:latin typeface="+mn-lt"/>
                </a:rPr>
                <a:t>women</a:t>
              </a:r>
              <a:r>
                <a:rPr lang="zh-CN" altLang="en-US" sz="2000" dirty="0">
                  <a:latin typeface="+mn-lt"/>
                </a:rPr>
                <a:t> and </a:t>
              </a:r>
              <a:r>
                <a:rPr lang="zh-CN" altLang="en-US" sz="2000" i="1" dirty="0">
                  <a:latin typeface="+mn-lt"/>
                </a:rPr>
                <a:t>did</a:t>
              </a:r>
              <a:r>
                <a:rPr lang="zh-CN" altLang="en-US" sz="2000" dirty="0">
                  <a:latin typeface="+mn-lt"/>
                </a:rPr>
                <a:t> higher than </a:t>
              </a:r>
              <a:r>
                <a:rPr lang="zh-CN" altLang="en-US" sz="2000" i="1" dirty="0">
                  <a:latin typeface="+mn-lt"/>
                </a:rPr>
                <a:t>women</a:t>
              </a:r>
              <a:r>
                <a:rPr lang="zh-CN" altLang="en-US" sz="2000" dirty="0">
                  <a:latin typeface="+mn-lt"/>
                </a:rPr>
                <a:t> and </a:t>
              </a:r>
              <a:r>
                <a:rPr lang="zh-CN" altLang="en-US" sz="2000" i="1" dirty="0">
                  <a:latin typeface="+mn-lt"/>
                </a:rPr>
                <a:t>man</a:t>
              </a:r>
              <a:r>
                <a:rPr lang="zh-CN" altLang="en-US" sz="2000" dirty="0">
                  <a:latin typeface="+mn-lt"/>
                </a:rPr>
                <a:t>'s.</a:t>
              </a:r>
            </a:p>
          </p:txBody>
        </p:sp>
      </p:grpSp>
      <p:sp>
        <p:nvSpPr>
          <p:cNvPr id="20" name="文本框 19"/>
          <p:cNvSpPr txBox="1"/>
          <p:nvPr/>
        </p:nvSpPr>
        <p:spPr>
          <a:xfrm>
            <a:off x="685800" y="953869"/>
            <a:ext cx="6477000" cy="646331"/>
          </a:xfrm>
          <a:prstGeom prst="rect">
            <a:avLst/>
          </a:prstGeom>
          <a:noFill/>
        </p:spPr>
        <p:txBody>
          <a:bodyPr wrap="square" rtlCol="0">
            <a:spAutoFit/>
          </a:bodyPr>
          <a:lstStyle/>
          <a:p>
            <a:r>
              <a:rPr lang="en-US" altLang="zh-CN" sz="3600" b="1" dirty="0">
                <a:solidFill>
                  <a:srgbClr val="0070C0"/>
                </a:solidFill>
              </a:rPr>
              <a:t>How </a:t>
            </a:r>
            <a:r>
              <a:rPr lang="en-US" altLang="zh-CN" sz="3600" b="1" dirty="0" smtClean="0">
                <a:solidFill>
                  <a:srgbClr val="0070C0"/>
                </a:solidFill>
              </a:rPr>
              <a:t>to solve </a:t>
            </a:r>
            <a:r>
              <a:rPr lang="en-US" altLang="zh-CN" sz="3600" b="1" dirty="0">
                <a:solidFill>
                  <a:srgbClr val="0070C0"/>
                </a:solidFill>
              </a:rPr>
              <a:t>this problem?</a:t>
            </a:r>
            <a:endParaRPr lang="zh-CN" altLang="en-US" sz="3600" b="1" dirty="0">
              <a:solidFill>
                <a:srgbClr val="0070C0"/>
              </a:solidFill>
            </a:endParaRPr>
          </a:p>
        </p:txBody>
      </p:sp>
    </p:spTree>
    <p:extLst>
      <p:ext uri="{BB962C8B-B14F-4D97-AF65-F5344CB8AC3E}">
        <p14:creationId xmlns:p14="http://schemas.microsoft.com/office/powerpoint/2010/main" val="379145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143">
                                          <p:stCondLst>
                                            <p:cond delay="0"/>
                                          </p:stCondLst>
                                        </p:cTn>
                                        <p:tgtEl>
                                          <p:spTgt spid="20"/>
                                        </p:tgtEl>
                                      </p:cBhvr>
                                    </p:animEffect>
                                    <p:anim calcmode="lin" valueType="num">
                                      <p:cBhvr>
                                        <p:cTn id="8" dur="448"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9" dur="163"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0" dur="163" tmFilter="0, 0; 0.125,0.2665; 0.25,0.4; 0.375,0.465; 0.5,0.5;  0.625,0.535; 0.75,0.6; 0.875,0.7335; 1,1">
                                          <p:stCondLst>
                                            <p:cond delay="163"/>
                                          </p:stCondLst>
                                        </p:cTn>
                                        <p:tgtEl>
                                          <p:spTgt spid="20"/>
                                        </p:tgtEl>
                                        <p:attrNameLst>
                                          <p:attrName>ppt_y</p:attrName>
                                        </p:attrNameLst>
                                      </p:cBhvr>
                                      <p:tavLst>
                                        <p:tav tm="0" fmla="#ppt_y-sin(pi*$)/9">
                                          <p:val>
                                            <p:fltVal val="0"/>
                                          </p:val>
                                        </p:tav>
                                        <p:tav tm="100000">
                                          <p:val>
                                            <p:fltVal val="1"/>
                                          </p:val>
                                        </p:tav>
                                      </p:tavLst>
                                    </p:anim>
                                    <p:anim calcmode="lin" valueType="num">
                                      <p:cBhvr>
                                        <p:cTn id="11" dur="2" tmFilter="0, 0; 0.125,0.2665; 0.25,0.4; 0.375,0.465; 0.5,0.5;  0.625,0.535; 0.75,0.6; 0.875,0.7335; 1,1">
                                          <p:stCondLst>
                                            <p:cond delay="325"/>
                                          </p:stCondLst>
                                        </p:cTn>
                                        <p:tgtEl>
                                          <p:spTgt spid="20"/>
                                        </p:tgtEl>
                                        <p:attrNameLst>
                                          <p:attrName>ppt_y</p:attrName>
                                        </p:attrNameLst>
                                      </p:cBhvr>
                                      <p:tavLst>
                                        <p:tav tm="0" fmla="#ppt_y-sin(pi*$)/27">
                                          <p:val>
                                            <p:fltVal val="0"/>
                                          </p:val>
                                        </p:tav>
                                        <p:tav tm="100000">
                                          <p:val>
                                            <p:fltVal val="1"/>
                                          </p:val>
                                        </p:tav>
                                      </p:tavLst>
                                    </p:anim>
                                    <p:anim calcmode="lin" valueType="num">
                                      <p:cBhvr>
                                        <p:cTn id="12" dur="1" tmFilter="0, 0; 0.125,0.2665; 0.25,0.4; 0.375,0.465; 0.5,0.5;  0.625,0.535; 0.75,0.6; 0.875,0.7335; 1,1">
                                          <p:stCondLst>
                                            <p:cond delay="499"/>
                                          </p:stCondLst>
                                        </p:cTn>
                                        <p:tgtEl>
                                          <p:spTgt spid="20"/>
                                        </p:tgtEl>
                                        <p:attrNameLst>
                                          <p:attrName>ppt_y</p:attrName>
                                        </p:attrNameLst>
                                      </p:cBhvr>
                                      <p:tavLst>
                                        <p:tav tm="0" fmla="#ppt_y-sin(pi*$)/81">
                                          <p:val>
                                            <p:fltVal val="0"/>
                                          </p:val>
                                        </p:tav>
                                        <p:tav tm="100000">
                                          <p:val>
                                            <p:fltVal val="1"/>
                                          </p:val>
                                        </p:tav>
                                      </p:tavLst>
                                    </p:anim>
                                    <p:animScale>
                                      <p:cBhvr>
                                        <p:cTn id="13" dur="1">
                                          <p:stCondLst>
                                            <p:cond delay="160"/>
                                          </p:stCondLst>
                                        </p:cTn>
                                        <p:tgtEl>
                                          <p:spTgt spid="20"/>
                                        </p:tgtEl>
                                      </p:cBhvr>
                                      <p:to x="100000" y="60000"/>
                                    </p:animScale>
                                    <p:animScale>
                                      <p:cBhvr>
                                        <p:cTn id="14" dur="1" decel="50000">
                                          <p:stCondLst>
                                            <p:cond delay="166"/>
                                          </p:stCondLst>
                                        </p:cTn>
                                        <p:tgtEl>
                                          <p:spTgt spid="20"/>
                                        </p:tgtEl>
                                      </p:cBhvr>
                                      <p:to x="100000" y="100000"/>
                                    </p:animScale>
                                    <p:animScale>
                                      <p:cBhvr>
                                        <p:cTn id="15" dur="1">
                                          <p:stCondLst>
                                            <p:cond delay="323"/>
                                          </p:stCondLst>
                                        </p:cTn>
                                        <p:tgtEl>
                                          <p:spTgt spid="20"/>
                                        </p:tgtEl>
                                      </p:cBhvr>
                                      <p:to x="100000" y="80000"/>
                                    </p:animScale>
                                    <p:animScale>
                                      <p:cBhvr>
                                        <p:cTn id="16" dur="1" decel="50000">
                                          <p:stCondLst>
                                            <p:cond delay="329"/>
                                          </p:stCondLst>
                                        </p:cTn>
                                        <p:tgtEl>
                                          <p:spTgt spid="20"/>
                                        </p:tgtEl>
                                      </p:cBhvr>
                                      <p:to x="100000" y="100000"/>
                                    </p:animScale>
                                    <p:animScale>
                                      <p:cBhvr>
                                        <p:cTn id="17" dur="1">
                                          <p:stCondLst>
                                            <p:cond delay="499"/>
                                          </p:stCondLst>
                                        </p:cTn>
                                        <p:tgtEl>
                                          <p:spTgt spid="20"/>
                                        </p:tgtEl>
                                      </p:cBhvr>
                                      <p:to x="100000" y="90000"/>
                                    </p:animScale>
                                    <p:animScale>
                                      <p:cBhvr>
                                        <p:cTn id="18" dur="1" decel="50000">
                                          <p:stCondLst>
                                            <p:cond delay="499"/>
                                          </p:stCondLst>
                                        </p:cTn>
                                        <p:tgtEl>
                                          <p:spTgt spid="20"/>
                                        </p:tgtEl>
                                      </p:cBhvr>
                                      <p:to x="100000" y="100000"/>
                                    </p:animScale>
                                    <p:animScale>
                                      <p:cBhvr>
                                        <p:cTn id="19" dur="1">
                                          <p:stCondLst>
                                            <p:cond delay="499"/>
                                          </p:stCondLst>
                                        </p:cTn>
                                        <p:tgtEl>
                                          <p:spTgt spid="20"/>
                                        </p:tgtEl>
                                      </p:cBhvr>
                                      <p:to x="100000" y="95000"/>
                                    </p:animScale>
                                    <p:animScale>
                                      <p:cBhvr>
                                        <p:cTn id="20" dur="1" decel="50000">
                                          <p:stCondLst>
                                            <p:cond delay="499"/>
                                          </p:stCondLst>
                                        </p:cTn>
                                        <p:tgtEl>
                                          <p:spTgt spid="2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8600" y="1218466"/>
            <a:ext cx="8381999" cy="1172629"/>
          </a:xfrm>
          <a:prstGeom prst="rect">
            <a:avLst/>
          </a:prstGeom>
        </p:spPr>
        <p:txBody>
          <a:bodyPr wrap="square">
            <a:spAutoFit/>
          </a:bodyPr>
          <a:lstStyle/>
          <a:p>
            <a:pPr marL="285750" indent="-285750">
              <a:lnSpc>
                <a:spcPct val="130000"/>
              </a:lnSpc>
              <a:buFont typeface="Wingdings" panose="05000000000000000000" pitchFamily="2" charset="2"/>
              <a:buChar char="Ø"/>
            </a:pPr>
            <a:r>
              <a:rPr lang="en-US" altLang="zh-CN" dirty="0"/>
              <a:t>For documents represented as language models, this is equivalent to smoothing the probabilities in the language model so that words that did not occur in the text have non-zero probabilities. [Croft et al, 2010</a:t>
            </a:r>
            <a:r>
              <a:rPr lang="en-US" altLang="zh-CN" dirty="0" smtClean="0"/>
              <a:t>]</a:t>
            </a:r>
            <a:endParaRPr lang="en-US" altLang="zh-CN" dirty="0"/>
          </a:p>
        </p:txBody>
      </p:sp>
      <p:sp>
        <p:nvSpPr>
          <p:cNvPr id="4" name="矩形 3"/>
          <p:cNvSpPr/>
          <p:nvPr/>
        </p:nvSpPr>
        <p:spPr>
          <a:xfrm>
            <a:off x="228600" y="5791200"/>
            <a:ext cx="8621486" cy="812530"/>
          </a:xfrm>
          <a:prstGeom prst="rect">
            <a:avLst/>
          </a:prstGeom>
        </p:spPr>
        <p:txBody>
          <a:bodyPr wrap="square">
            <a:spAutoFit/>
          </a:bodyPr>
          <a:lstStyle/>
          <a:p>
            <a:pPr marL="285750" indent="-285750">
              <a:lnSpc>
                <a:spcPct val="130000"/>
              </a:lnSpc>
              <a:buFont typeface="Wingdings" panose="05000000000000000000" pitchFamily="2" charset="2"/>
              <a:buChar char="Ø"/>
            </a:pPr>
            <a:r>
              <a:rPr lang="zh-CN" altLang="en-US" dirty="0"/>
              <a:t>The core idea of smoothing technology is to </a:t>
            </a:r>
            <a:r>
              <a:rPr lang="en-US" altLang="zh-CN" dirty="0" smtClean="0"/>
              <a:t>“</a:t>
            </a:r>
            <a:r>
              <a:rPr lang="zh-CN" altLang="en-US" dirty="0" smtClean="0"/>
              <a:t>rob </a:t>
            </a:r>
            <a:r>
              <a:rPr lang="zh-CN" altLang="en-US" dirty="0"/>
              <a:t>the rich and help the </a:t>
            </a:r>
            <a:r>
              <a:rPr lang="zh-CN" altLang="en-US" dirty="0" smtClean="0"/>
              <a:t>poor</a:t>
            </a:r>
            <a:r>
              <a:rPr lang="en-US" altLang="zh-CN" dirty="0" smtClean="0"/>
              <a:t>”</a:t>
            </a:r>
            <a:r>
              <a:rPr lang="zh-CN" altLang="en-US" dirty="0" smtClean="0"/>
              <a:t>, </a:t>
            </a:r>
            <a:r>
              <a:rPr lang="zh-CN" altLang="en-US" dirty="0"/>
              <a:t>mainly to solve the problem of data </a:t>
            </a:r>
            <a:r>
              <a:rPr lang="zh-CN" altLang="en-US" dirty="0" smtClean="0"/>
              <a:t>sparsity</a:t>
            </a:r>
            <a:r>
              <a:rPr lang="en-US" altLang="zh-CN" dirty="0" smtClean="0"/>
              <a:t>.</a:t>
            </a:r>
            <a:endParaRPr lang="zh-CN" altLang="en-US" dirty="0"/>
          </a:p>
        </p:txBody>
      </p:sp>
      <p:graphicFrame>
        <p:nvGraphicFramePr>
          <p:cNvPr id="9" name="图表 8"/>
          <p:cNvGraphicFramePr/>
          <p:nvPr>
            <p:extLst>
              <p:ext uri="{D42A27DB-BD31-4B8C-83A1-F6EECF244321}">
                <p14:modId xmlns:p14="http://schemas.microsoft.com/office/powerpoint/2010/main" val="2013455861"/>
              </p:ext>
            </p:extLst>
          </p:nvPr>
        </p:nvGraphicFramePr>
        <p:xfrm>
          <a:off x="-7286" y="2819400"/>
          <a:ext cx="3893486" cy="2590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图表 18"/>
          <p:cNvGraphicFramePr/>
          <p:nvPr>
            <p:extLst>
              <p:ext uri="{D42A27DB-BD31-4B8C-83A1-F6EECF244321}">
                <p14:modId xmlns:p14="http://schemas.microsoft.com/office/powerpoint/2010/main" val="1329856208"/>
              </p:ext>
            </p:extLst>
          </p:nvPr>
        </p:nvGraphicFramePr>
        <p:xfrm>
          <a:off x="5425729" y="2682456"/>
          <a:ext cx="3870671" cy="2667001"/>
        </p:xfrm>
        <a:graphic>
          <a:graphicData uri="http://schemas.openxmlformats.org/drawingml/2006/chart">
            <c:chart xmlns:c="http://schemas.openxmlformats.org/drawingml/2006/chart" xmlns:r="http://schemas.openxmlformats.org/officeDocument/2006/relationships" r:id="rId5"/>
          </a:graphicData>
        </a:graphic>
      </p:graphicFrame>
      <p:sp>
        <p:nvSpPr>
          <p:cNvPr id="10" name="矩形 9"/>
          <p:cNvSpPr/>
          <p:nvPr/>
        </p:nvSpPr>
        <p:spPr>
          <a:xfrm>
            <a:off x="4027056" y="3239963"/>
            <a:ext cx="1295490" cy="923330"/>
          </a:xfrm>
          <a:prstGeom prst="rect">
            <a:avLst/>
          </a:prstGeom>
        </p:spPr>
        <p:txBody>
          <a:bodyPr wrap="square">
            <a:spAutoFit/>
          </a:bodyPr>
          <a:lstStyle/>
          <a:p>
            <a:r>
              <a:rPr lang="en-US" altLang="zh-CN" dirty="0"/>
              <a:t>After using </a:t>
            </a:r>
            <a:endParaRPr lang="en-US" altLang="zh-CN" dirty="0" smtClean="0"/>
          </a:p>
          <a:p>
            <a:r>
              <a:rPr lang="en-US" altLang="zh-CN" dirty="0" smtClean="0"/>
              <a:t>smoothing </a:t>
            </a:r>
            <a:r>
              <a:rPr lang="en-US" altLang="zh-CN" dirty="0"/>
              <a:t>technology</a:t>
            </a:r>
            <a:endParaRPr lang="zh-CN" altLang="en-US" dirty="0"/>
          </a:p>
        </p:txBody>
      </p:sp>
      <p:sp>
        <p:nvSpPr>
          <p:cNvPr id="11" name="右箭头 10"/>
          <p:cNvSpPr/>
          <p:nvPr/>
        </p:nvSpPr>
        <p:spPr>
          <a:xfrm>
            <a:off x="3794470" y="4127578"/>
            <a:ext cx="1615730" cy="4550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33400" y="228600"/>
            <a:ext cx="8458200" cy="1005788"/>
          </a:xfrm>
          <a:prstGeom prst="rect">
            <a:avLst/>
          </a:prstGeom>
        </p:spPr>
        <p:txBody>
          <a:bodyPr wrap="square">
            <a:spAutoFit/>
          </a:bodyPr>
          <a:lstStyle/>
          <a:p>
            <a:pPr>
              <a:lnSpc>
                <a:spcPct val="130000"/>
              </a:lnSpc>
            </a:pPr>
            <a:r>
              <a:rPr lang="zh-CN" altLang="en-US" sz="2400" b="1" dirty="0">
                <a:solidFill>
                  <a:srgbClr val="0070C0"/>
                </a:solidFill>
                <a:latin typeface="微软雅黑" panose="020B0503020204020204" pitchFamily="34" charset="-122"/>
                <a:ea typeface="微软雅黑" panose="020B0503020204020204" pitchFamily="34" charset="-122"/>
              </a:rPr>
              <a:t>smoothing technology for neural information retrieval </a:t>
            </a:r>
            <a:r>
              <a:rPr lang="zh-CN" altLang="en-US" sz="2400" b="1" dirty="0" smtClean="0">
                <a:solidFill>
                  <a:srgbClr val="0070C0"/>
                </a:solidFill>
                <a:latin typeface="微软雅黑" panose="020B0503020204020204" pitchFamily="34" charset="-122"/>
                <a:ea typeface="微软雅黑" panose="020B0503020204020204" pitchFamily="34" charset="-122"/>
              </a:rPr>
              <a:t>models？</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a:xfrm>
            <a:off x="381000" y="396074"/>
            <a:ext cx="0" cy="37549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33400" y="2514600"/>
            <a:ext cx="800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33400" y="5638800"/>
            <a:ext cx="8001000" cy="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20177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anim calcmode="lin" valueType="num">
                                      <p:cBhvr>
                                        <p:cTn id="13" dur="500" fill="hold"/>
                                        <p:tgtEl>
                                          <p:spTgt spid="16"/>
                                        </p:tgtEl>
                                        <p:attrNameLst>
                                          <p:attrName>ppt_x</p:attrName>
                                        </p:attrNameLst>
                                      </p:cBhvr>
                                      <p:tavLst>
                                        <p:tav tm="0">
                                          <p:val>
                                            <p:strVal val="#ppt_x"/>
                                          </p:val>
                                        </p:tav>
                                        <p:tav tm="100000">
                                          <p:val>
                                            <p:strVal val="#ppt_x"/>
                                          </p:val>
                                        </p:tav>
                                      </p:tavLst>
                                    </p:anim>
                                    <p:anim calcmode="lin" valueType="num">
                                      <p:cBhvr>
                                        <p:cTn id="14"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anim calcmode="lin" valueType="num">
                                      <p:cBhvr>
                                        <p:cTn id="20" dur="500" fill="hold"/>
                                        <p:tgtEl>
                                          <p:spTgt spid="2"/>
                                        </p:tgtEl>
                                        <p:attrNameLst>
                                          <p:attrName>ppt_x</p:attrName>
                                        </p:attrNameLst>
                                      </p:cBhvr>
                                      <p:tavLst>
                                        <p:tav tm="0">
                                          <p:val>
                                            <p:strVal val="#ppt_x"/>
                                          </p:val>
                                        </p:tav>
                                        <p:tav tm="100000">
                                          <p:val>
                                            <p:strVal val="#ppt_x"/>
                                          </p:val>
                                        </p:tav>
                                      </p:tavLst>
                                    </p:anim>
                                    <p:anim calcmode="lin" valueType="num">
                                      <p:cBhvr>
                                        <p:cTn id="21"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anim calcmode="lin" valueType="num">
                                      <p:cBhvr>
                                        <p:cTn id="27" dur="500" fill="hold"/>
                                        <p:tgtEl>
                                          <p:spTgt spid="6"/>
                                        </p:tgtEl>
                                        <p:attrNameLst>
                                          <p:attrName>ppt_x</p:attrName>
                                        </p:attrNameLst>
                                      </p:cBhvr>
                                      <p:tavLst>
                                        <p:tav tm="0">
                                          <p:val>
                                            <p:strVal val="#ppt_x"/>
                                          </p:val>
                                        </p:tav>
                                        <p:tav tm="100000">
                                          <p:val>
                                            <p:strVal val="#ppt_x"/>
                                          </p:val>
                                        </p:tav>
                                      </p:tavLst>
                                    </p:anim>
                                    <p:anim calcmode="lin" valueType="num">
                                      <p:cBhvr>
                                        <p:cTn id="28"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anim calcmode="lin" valueType="num">
                                      <p:cBhvr>
                                        <p:cTn id="44" dur="500" fill="hold"/>
                                        <p:tgtEl>
                                          <p:spTgt spid="10"/>
                                        </p:tgtEl>
                                        <p:attrNameLst>
                                          <p:attrName>ppt_x</p:attrName>
                                        </p:attrNameLst>
                                      </p:cBhvr>
                                      <p:tavLst>
                                        <p:tav tm="0">
                                          <p:val>
                                            <p:strVal val="#ppt_x"/>
                                          </p:val>
                                        </p:tav>
                                        <p:tav tm="100000">
                                          <p:val>
                                            <p:strVal val="#ppt_x"/>
                                          </p:val>
                                        </p:tav>
                                      </p:tavLst>
                                    </p:anim>
                                    <p:anim calcmode="lin" valueType="num">
                                      <p:cBhvr>
                                        <p:cTn id="45"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10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anim calcmode="lin" valueType="num">
                                      <p:cBhvr>
                                        <p:cTn id="56" dur="500" fill="hold"/>
                                        <p:tgtEl>
                                          <p:spTgt spid="20"/>
                                        </p:tgtEl>
                                        <p:attrNameLst>
                                          <p:attrName>ppt_x</p:attrName>
                                        </p:attrNameLst>
                                      </p:cBhvr>
                                      <p:tavLst>
                                        <p:tav tm="0">
                                          <p:val>
                                            <p:strVal val="#ppt_x"/>
                                          </p:val>
                                        </p:tav>
                                        <p:tav tm="100000">
                                          <p:val>
                                            <p:strVal val="#ppt_x"/>
                                          </p:val>
                                        </p:tav>
                                      </p:tavLst>
                                    </p:anim>
                                    <p:anim calcmode="lin" valueType="num">
                                      <p:cBhvr>
                                        <p:cTn id="57"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fade">
                                      <p:cBhvr>
                                        <p:cTn id="62" dur="500"/>
                                        <p:tgtEl>
                                          <p:spTgt spid="4"/>
                                        </p:tgtEl>
                                      </p:cBhvr>
                                    </p:animEffect>
                                    <p:anim calcmode="lin" valueType="num">
                                      <p:cBhvr>
                                        <p:cTn id="63" dur="500" fill="hold"/>
                                        <p:tgtEl>
                                          <p:spTgt spid="4"/>
                                        </p:tgtEl>
                                        <p:attrNameLst>
                                          <p:attrName>ppt_x</p:attrName>
                                        </p:attrNameLst>
                                      </p:cBhvr>
                                      <p:tavLst>
                                        <p:tav tm="0">
                                          <p:val>
                                            <p:strVal val="#ppt_x"/>
                                          </p:val>
                                        </p:tav>
                                        <p:tav tm="100000">
                                          <p:val>
                                            <p:strVal val="#ppt_x"/>
                                          </p:val>
                                        </p:tav>
                                      </p:tavLst>
                                    </p:anim>
                                    <p:anim calcmode="lin" valueType="num">
                                      <p:cBhvr>
                                        <p:cTn id="6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Graphic spid="9" grpId="0">
        <p:bldAsOne/>
      </p:bldGraphic>
      <p:bldGraphic spid="19" grpId="0">
        <p:bldAsOne/>
      </p:bldGraphic>
      <p:bldP spid="10" grpId="0"/>
      <p:bldP spid="11" grpId="0" animBg="1"/>
      <p:bldP spid="16"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4|0.2"/>
</p:tagLst>
</file>

<file path=ppt/tags/tag2.xml><?xml version="1.0" encoding="utf-8"?>
<p:tagLst xmlns:a="http://schemas.openxmlformats.org/drawingml/2006/main" xmlns:r="http://schemas.openxmlformats.org/officeDocument/2006/relationships" xmlns:p="http://schemas.openxmlformats.org/presentationml/2006/main">
  <p:tag name="TIMING" val="|0.4|0.2"/>
</p:tagLst>
</file>

<file path=ppt/tags/tag3.xml><?xml version="1.0" encoding="utf-8"?>
<p:tagLst xmlns:a="http://schemas.openxmlformats.org/drawingml/2006/main" xmlns:r="http://schemas.openxmlformats.org/officeDocument/2006/relationships" xmlns:p="http://schemas.openxmlformats.org/presentationml/2006/main">
  <p:tag name="ISLIDE.DIAGRAM" val="52b0676d-feee-4c24-97a0-d7f3952809e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19477</TotalTime>
  <Words>3685</Words>
  <Application>Microsoft Office PowerPoint</Application>
  <PresentationFormat>全屏显示(4:3)</PresentationFormat>
  <Paragraphs>331</Paragraphs>
  <Slides>31</Slides>
  <Notes>24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宋体</vt:lpstr>
      <vt:lpstr>微软雅黑</vt:lpstr>
      <vt:lpstr>Agency FB</vt:lpstr>
      <vt:lpstr>Arial</vt:lpstr>
      <vt:lpstr>Calibri</vt:lpstr>
      <vt:lpstr>Cambria Math</vt:lpstr>
      <vt:lpstr>Futura Bk BT</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Deep Top-K Relevance Matching Model(DTMM)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References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sp9cx</dc:creator>
  <cp:lastModifiedBy>邓 辉</cp:lastModifiedBy>
  <cp:revision>1606</cp:revision>
  <cp:lastPrinted>2016-04-05T15:06:45Z</cp:lastPrinted>
  <dcterms:created xsi:type="dcterms:W3CDTF">2006-08-16T00:00:00Z</dcterms:created>
  <dcterms:modified xsi:type="dcterms:W3CDTF">2018-09-27T03:06:42Z</dcterms:modified>
</cp:coreProperties>
</file>