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3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76760" cy="68497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33400" y="1786255"/>
            <a:ext cx="11228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Ad-hoc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任务的深度关联匹配模型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(DRMM)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算法的改进与实现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6835" y="4297680"/>
            <a:ext cx="178244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/>
              <a:t>讲解人：杨州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826115" y="631761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2018.1.5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56835" y="3084830"/>
            <a:ext cx="145415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zh-CN" altLang="zh-CN"/>
              <a:t>导师：王越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6835" y="3691255"/>
            <a:ext cx="198056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/>
              <a:t>副导师：朱小飞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拟解决关键问题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81" descr="04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</a:blip>
          <a:srcRect/>
          <a:stretch>
            <a:fillRect/>
          </a:stretch>
        </p:blipFill>
        <p:spPr bwMode="auto">
          <a:xfrm>
            <a:off x="3197860" y="1186180"/>
            <a:ext cx="5781675" cy="233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2516687">
            <a:off x="6588062" y="1938434"/>
            <a:ext cx="1608321" cy="5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651635" y="3533140"/>
            <a:ext cx="9229725" cy="2797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515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给出一个查询时，查询词语在文档之间的位置关系对查询时有影响的，例如某个查询词汇 文档的开始与文档的结尾频繁出现的重要程度是不一样的，因此对于该模型加上位置信息是十分有必要的</a:t>
            </a:r>
            <a:endParaRPr lang="zh-CN" altLang="en-US" sz="3515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5130800" y="1585595"/>
            <a:ext cx="2270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隶书" panose="02010800040101010101" pitchFamily="2" charset="-122"/>
                <a:ea typeface="楷体" panose="02010609060101010101" pitchFamily="49" charset="-122"/>
              </a:rPr>
              <a:t>添</a:t>
            </a:r>
            <a:r>
              <a:rPr lang="zh-CN" altLang="en-US" sz="2000" b="1" dirty="0">
                <a:solidFill>
                  <a:schemeClr val="bg1"/>
                </a:solidFill>
                <a:latin typeface="华文隶书" panose="02010800040101010101" pitchFamily="2" charset="-122"/>
                <a:ea typeface="楷体" panose="02010609060101010101" pitchFamily="49" charset="-122"/>
                <a:sym typeface="+mn-ea"/>
              </a:rPr>
              <a:t>关于查询与文档之间位置关系对查询精度的影响</a:t>
            </a:r>
            <a:endParaRPr lang="zh-CN" altLang="en-US" sz="2000" b="1" dirty="0">
              <a:solidFill>
                <a:schemeClr val="bg1"/>
              </a:solidFill>
              <a:latin typeface="华文隶书" panose="02010800040101010101" pitchFamily="2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拟解决关键问题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81" descr="04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</a:blip>
          <a:srcRect/>
          <a:stretch>
            <a:fillRect/>
          </a:stretch>
        </p:blipFill>
        <p:spPr bwMode="auto">
          <a:xfrm>
            <a:off x="3197860" y="1186180"/>
            <a:ext cx="5781675" cy="233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2516687">
            <a:off x="6588062" y="1938434"/>
            <a:ext cx="1608321" cy="5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651635" y="3533140"/>
            <a:ext cx="9229725" cy="333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在文本检索Ad-Hoc任务中，许多模型都是单粒度的，而当人类进行查询的时候，往往是根据词或者多个词的表达来查询的，因此，多粒度的查询对于模型的改进是有很大的帮助的，在此基础之上，对模型进行研究，在多粒度的角度之下来探究粒度对于查询的影响</a:t>
            </a:r>
            <a:endParaRPr lang="zh-CN" altLang="en-US" sz="3515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5130800" y="1847850"/>
            <a:ext cx="2576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隶书" panose="02010800040101010101" pitchFamily="2" charset="-122"/>
                <a:ea typeface="楷体" panose="02010609060101010101" pitchFamily="49" charset="-122"/>
                <a:sym typeface="+mn-ea"/>
              </a:rPr>
              <a:t>多粒度对查询的影响</a:t>
            </a:r>
            <a:endParaRPr lang="zh-CN" altLang="en-US" sz="2000" b="1" dirty="0">
              <a:solidFill>
                <a:schemeClr val="bg1"/>
              </a:solidFill>
              <a:latin typeface="华文隶书" panose="02010800040101010101" pitchFamily="2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拟解决关键问题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81" descr="04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</a:blip>
          <a:srcRect/>
          <a:stretch>
            <a:fillRect/>
          </a:stretch>
        </p:blipFill>
        <p:spPr bwMode="auto">
          <a:xfrm>
            <a:off x="2998470" y="1198880"/>
            <a:ext cx="6534150" cy="2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2516687">
            <a:off x="6862382" y="2807749"/>
            <a:ext cx="1608321" cy="5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651000" y="3839210"/>
            <a:ext cx="9229725" cy="225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在前两个研究内容的基础之上，分别对深度相关匹配模型(DRMM)模型进行基于位置信息的改进与多粒度的改进，并做大量的实验，对两种不同的研究思想加以实现</a:t>
            </a:r>
            <a:endParaRPr lang="zh-CN" altLang="en-US" sz="3515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4953000" y="1540510"/>
            <a:ext cx="2270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隶书" panose="02010800040101010101" pitchFamily="2" charset="-122"/>
                <a:ea typeface="楷体" panose="02010609060101010101" pitchFamily="49" charset="-122"/>
                <a:sym typeface="+mn-ea"/>
              </a:rPr>
              <a:t>将查询与文档之间的位置信息、多粒度对查询的影响分别进行不同的实现</a:t>
            </a:r>
            <a:endParaRPr lang="zh-CN" altLang="en-US" sz="2000" b="1" dirty="0">
              <a:solidFill>
                <a:schemeClr val="bg1"/>
              </a:solidFill>
              <a:latin typeface="华文隶书" panose="02010800040101010101" pitchFamily="2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9490" y="2389505"/>
            <a:ext cx="765365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第五章</a:t>
            </a:r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研究方法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269380" y="285777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3220" y="511609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2349582" y="140392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研究方法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C:\Users\Thinkpad\Desktop\PNG\1_0001_图层-17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432290" y="4448810"/>
            <a:ext cx="2289175" cy="1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hinkpad\Desktop\PNG\1_0000_图层-17-副本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201785" y="5603240"/>
            <a:ext cx="2352040" cy="11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1124585" y="2264410"/>
            <a:ext cx="1016698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一、对数据进行收集与整理，标注出document中每个词在文档中的位置，计算出多个粒度在去除禁用词的情况下的逆文档频率(IDF值)</a:t>
            </a: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033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54020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08901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9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研究方法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C:\Users\Thinkpad\Desktop\PNG\1_0001_图层-17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432290" y="4448810"/>
            <a:ext cx="2289175" cy="1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hinkpad\Desktop\PNG\1_0000_图层-17-副本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201785" y="5603240"/>
            <a:ext cx="2352040" cy="11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1287780" y="2237105"/>
            <a:ext cx="10166985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二、</a:t>
            </a: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对模型进行改进，包括两个方向的改进，即基于位置信息的改进与基于多粒度的改进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033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54020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08901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9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研究方法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C:\Users\Thinkpad\Desktop\PNG\1_0001_图层-17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432290" y="4448810"/>
            <a:ext cx="2289175" cy="1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hinkpad\Desktop\PNG\1_0000_图层-17-副本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201785" y="5603240"/>
            <a:ext cx="2352040" cy="11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1287780" y="2237105"/>
            <a:ext cx="10166985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三</a:t>
            </a: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、</a:t>
            </a: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最后在MatchZoo的环境之下对新模型进行评测，评测指标有MAP,NDCG,Precesion等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033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54020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ng\0101000028865661_0007_图层-2-副本-7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089015" y="5226050"/>
            <a:ext cx="2722245" cy="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9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9490" y="2419985"/>
            <a:ext cx="765365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第六</a:t>
            </a:r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章技术路线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132220" y="287301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6060" y="513133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2212422" y="141916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439920" y="4422775"/>
            <a:ext cx="3312160" cy="632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图1 技术路线图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61975" y="2728595"/>
          <a:ext cx="1106805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8796000" imgH="1905000" progId="Visio.Drawing.11">
                  <p:embed/>
                </p:oleObj>
              </mc:Choice>
              <mc:Fallback>
                <p:oleObj name="" r:id="rId1" imgW="18796000" imgH="19050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975" y="2728595"/>
                        <a:ext cx="11068050" cy="109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charset="-122"/>
              </a:rPr>
              <a:t>技术路线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7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0900" y="2767965"/>
            <a:ext cx="3422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latin typeface="华文仿宋" panose="02010600040101010101" charset="-122"/>
                <a:ea typeface="华文仿宋" panose="02010600040101010101" charset="-122"/>
              </a:rPr>
              <a:t>Thanks!</a:t>
            </a:r>
            <a:endParaRPr lang="en-US" altLang="zh-CN" sz="80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517381" y="2158513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2159619" y="2880757"/>
            <a:ext cx="145316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选题意义</a:t>
            </a:r>
            <a:endParaRPr lang="zh-CN" altLang="en-US" sz="2000" b="1" dirty="0">
              <a:latin typeface="方正宋黑简体" pitchFamily="2" charset="-122"/>
              <a:ea typeface="方正宋黑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6197" y="2300012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方正古隶简体" pitchFamily="65" charset="-122"/>
                <a:ea typeface="方正古隶简体" pitchFamily="65" charset="-122"/>
              </a:rPr>
              <a:t>壹</a:t>
            </a:r>
            <a:endParaRPr lang="zh-CN" altLang="en-US" sz="32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7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862703" y="2200605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"/>
          <p:cNvSpPr txBox="1"/>
          <p:nvPr/>
        </p:nvSpPr>
        <p:spPr>
          <a:xfrm>
            <a:off x="4504940" y="2922848"/>
            <a:ext cx="14531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国内外研究现状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1519" y="2342103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方正古隶简体" pitchFamily="65" charset="-122"/>
                <a:ea typeface="方正古隶简体" pitchFamily="65" charset="-122"/>
              </a:rPr>
              <a:t>贰</a:t>
            </a:r>
            <a:endParaRPr lang="zh-CN" altLang="en-US" sz="32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0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208023" y="2184887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8"/>
          <p:cNvSpPr txBox="1"/>
          <p:nvPr/>
        </p:nvSpPr>
        <p:spPr>
          <a:xfrm>
            <a:off x="6850260" y="2907131"/>
            <a:ext cx="14531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研究目标及内容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86840" y="2326385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方正古隶简体" pitchFamily="65" charset="-122"/>
                <a:ea typeface="方正古隶简体" pitchFamily="65" charset="-122"/>
              </a:rPr>
              <a:t>叁</a:t>
            </a:r>
            <a:endParaRPr lang="zh-CN" altLang="en-US" sz="32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3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8577475" y="2200605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3"/>
          <p:cNvSpPr txBox="1"/>
          <p:nvPr/>
        </p:nvSpPr>
        <p:spPr>
          <a:xfrm>
            <a:off x="9195583" y="2922848"/>
            <a:ext cx="14531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拟解决关键问题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2161" y="2342103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方正古隶简体" pitchFamily="65" charset="-122"/>
                <a:ea typeface="方正古隶简体" pitchFamily="65" charset="-122"/>
              </a:rPr>
              <a:t>肆</a:t>
            </a:r>
            <a:endParaRPr lang="zh-CN" altLang="en-US" sz="3200" dirty="0">
              <a:latin typeface="方正古隶简体" pitchFamily="65" charset="-122"/>
              <a:ea typeface="方正古隶简体" pitchFamily="65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04424" y="291103"/>
            <a:ext cx="4191543" cy="1573845"/>
            <a:chOff x="945803" y="915566"/>
            <a:chExt cx="3143657" cy="1180384"/>
          </a:xfrm>
        </p:grpSpPr>
        <p:pic>
          <p:nvPicPr>
            <p:cNvPr id="17" name="Picture 2" descr="C:\Users\Thinkpad\Desktop\PNG\1_0001_图层-6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945803" y="915566"/>
              <a:ext cx="3143657" cy="118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1433000" y="1138982"/>
              <a:ext cx="1055370" cy="761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4800" b="1" dirty="0" smtClean="0">
                  <a:solidFill>
                    <a:schemeClr val="bg1"/>
                  </a:solidFill>
                  <a:latin typeface="方正古隶简体" pitchFamily="65" charset="-122"/>
                  <a:ea typeface="方正古隶简体" pitchFamily="65" charset="-122"/>
                </a:rPr>
                <a:t>目录</a:t>
              </a:r>
              <a:endParaRPr lang="zh-CN" altLang="en-US" sz="4800" b="1" dirty="0">
                <a:solidFill>
                  <a:schemeClr val="bg1"/>
                </a:solidFill>
                <a:latin typeface="方正古隶简体" pitchFamily="65" charset="-122"/>
                <a:ea typeface="方正古隶简体" pitchFamily="65" charset="-122"/>
              </a:endParaRPr>
            </a:p>
          </p:txBody>
        </p:sp>
      </p:grpSp>
      <p:pic>
        <p:nvPicPr>
          <p:cNvPr id="2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613045" y="4430725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3"/>
          <p:cNvSpPr txBox="1"/>
          <p:nvPr/>
        </p:nvSpPr>
        <p:spPr>
          <a:xfrm>
            <a:off x="4231153" y="5152968"/>
            <a:ext cx="145316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7731" y="4572223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3200" dirty="0">
                <a:latin typeface="方正古隶简体" pitchFamily="65" charset="-122"/>
                <a:ea typeface="方正古隶简体" pitchFamily="65" charset="-122"/>
              </a:rPr>
              <a:t>伍</a:t>
            </a:r>
            <a:endParaRPr lang="zh-CN" altLang="en-US" sz="32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27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448955" y="4430725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3"/>
          <p:cNvSpPr txBox="1"/>
          <p:nvPr/>
        </p:nvSpPr>
        <p:spPr>
          <a:xfrm>
            <a:off x="7067063" y="5152968"/>
            <a:ext cx="145316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技术路线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03641" y="4572223"/>
            <a:ext cx="58928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3200" dirty="0" smtClean="0">
                <a:latin typeface="方正古隶简体" pitchFamily="65" charset="-122"/>
                <a:ea typeface="方正古隶简体" pitchFamily="65" charset="-122"/>
              </a:rPr>
              <a:t>陆</a:t>
            </a:r>
            <a:endParaRPr lang="zh-CN" altLang="en-US" sz="3200" dirty="0" smtClean="0">
              <a:latin typeface="方正古隶简体" pitchFamily="65" charset="-122"/>
              <a:ea typeface="方正古隶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4" grpId="0"/>
      <p:bldP spid="15" grpId="0"/>
      <p:bldP spid="19" grpId="0"/>
      <p:bldP spid="20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8250" y="2099945"/>
            <a:ext cx="638873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第一章选题意义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115835" y="264441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675" y="490273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3196037" y="119056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charset="-122"/>
              </a:rPr>
              <a:t>选题意义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2655" y="168402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813693" y="150047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7781" y="1684020"/>
            <a:ext cx="10696574" cy="996952"/>
            <a:chOff x="2447656" y="1377327"/>
            <a:chExt cx="4982720" cy="747489"/>
          </a:xfrm>
        </p:grpSpPr>
        <p:sp>
          <p:nvSpPr>
            <p:cNvPr id="14" name="矩形 13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对于传统的文本匹配问题的解决，多是专业人员选取特征，然后计算相似度对文本进行排序</a:t>
              </a:r>
              <a:endParaRPr lang="zh-CN" altLang="en-US" sz="3200" spc="-300" dirty="0">
                <a:solidFill>
                  <a:schemeClr val="tx1"/>
                </a:solidFill>
                <a:ea typeface="楷体" panose="02010609060101010101" pitchFamily="49" charset="-122"/>
                <a:sym typeface="+mn-ea"/>
              </a:endParaRPr>
            </a:p>
          </p:txBody>
        </p:sp>
        <p:pic>
          <p:nvPicPr>
            <p:cNvPr id="15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6" descr="F:\360安全浏览器下载\水墨\1402\09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9810115" y="4540250"/>
            <a:ext cx="2494280" cy="26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815" y="367030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96853" y="348675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70941" y="3670300"/>
            <a:ext cx="10696574" cy="996952"/>
            <a:chOff x="2447656" y="1377327"/>
            <a:chExt cx="4982720" cy="747489"/>
          </a:xfrm>
        </p:grpSpPr>
        <p:sp>
          <p:nvSpPr>
            <p:cNvPr id="30" name="矩形 29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深度相关匹配模型</a:t>
              </a:r>
              <a:r>
                <a:rPr lang="en-US" altLang="zh-CN" sz="3200">
                  <a:solidFill>
                    <a:schemeClr val="tx1"/>
                  </a:solidFill>
                  <a:sym typeface="+mn-ea"/>
                </a:rPr>
                <a:t>(DRMM)</a:t>
              </a: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中，没有用到位置信息，但是经过大量的调研，位置信息对性能提升是有帮助的</a:t>
              </a:r>
              <a:endParaRPr lang="zh-CN" altLang="en-US" sz="3200" spc="-300" dirty="0">
                <a:solidFill>
                  <a:schemeClr val="tx1"/>
                </a:solidFill>
                <a:ea typeface="楷体" panose="02010609060101010101" pitchFamily="49" charset="-122"/>
                <a:sym typeface="+mn-ea"/>
              </a:endParaRPr>
            </a:p>
          </p:txBody>
        </p:sp>
        <p:pic>
          <p:nvPicPr>
            <p:cNvPr id="31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830" y="565658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 bwMode="auto">
          <a:xfrm>
            <a:off x="562868" y="547303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36956" y="5656580"/>
            <a:ext cx="10696574" cy="996952"/>
            <a:chOff x="2447656" y="1377327"/>
            <a:chExt cx="4982720" cy="747489"/>
          </a:xfrm>
        </p:grpSpPr>
        <p:sp>
          <p:nvSpPr>
            <p:cNvPr id="35" name="矩形 34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深度相关匹配模型</a:t>
              </a:r>
              <a:r>
                <a:rPr lang="en-US" altLang="zh-CN" sz="3200">
                  <a:solidFill>
                    <a:schemeClr val="tx1"/>
                  </a:solidFill>
                  <a:sym typeface="+mn-ea"/>
                </a:rPr>
                <a:t>(DRMM)</a:t>
              </a: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中，没有用到</a:t>
              </a: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多粒度信息</a:t>
              </a: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，经过大量的调研，位置信息对性能提升是有帮助的</a:t>
              </a:r>
              <a:endParaRPr lang="zh-CN" altLang="en-US" sz="3200" spc="-300" dirty="0">
                <a:solidFill>
                  <a:schemeClr val="tx1"/>
                </a:solidFill>
                <a:ea typeface="楷体" panose="02010609060101010101" pitchFamily="49" charset="-122"/>
                <a:sym typeface="+mn-ea"/>
              </a:endParaRPr>
            </a:p>
          </p:txBody>
        </p:sp>
        <p:pic>
          <p:nvPicPr>
            <p:cNvPr id="36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9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49"/>
                            </p:stCondLst>
                            <p:childTnLst>
                              <p:par>
                                <p:cTn id="4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49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49"/>
                            </p:stCondLst>
                            <p:childTnLst>
                              <p:par>
                                <p:cTn id="5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49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2" grpId="0" bldLvl="0" animBg="1"/>
      <p:bldP spid="3" grpId="0" bldLvl="0" animBg="1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83050" y="2176145"/>
            <a:ext cx="638873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第二章国内外现状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115835" y="264441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675" y="490273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3196037" y="119056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国内外现状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C:\Users\Thinkpad\Desktop\PNG\1_0000_图层-11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12540" y="1254125"/>
            <a:ext cx="2204720" cy="17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hinkpad\Desktop\PNG\1_0001_图层-11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756910" y="1254125"/>
            <a:ext cx="2204720" cy="17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70070" y="1328420"/>
            <a:ext cx="614680" cy="147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800" b="1">
                <a:solidFill>
                  <a:schemeClr val="bg1"/>
                </a:solidFill>
                <a:latin typeface="方正古隶简体" pitchFamily="65" charset="-122"/>
                <a:ea typeface="方正古隶简体" pitchFamily="65" charset="-122"/>
              </a:defRPr>
            </a:lvl1pPr>
          </a:lstStyle>
          <a:p>
            <a:r>
              <a:rPr lang="en-US" altLang="zh-CN" sz="7200" dirty="0" smtClean="0">
                <a:solidFill>
                  <a:schemeClr val="tx1"/>
                </a:solidFill>
              </a:rPr>
              <a:t>1</a:t>
            </a:r>
            <a:endParaRPr lang="en-US" altLang="zh-CN" sz="7200" dirty="0">
              <a:solidFill>
                <a:schemeClr val="tx1"/>
              </a:solidFill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6706235" y="1328420"/>
            <a:ext cx="614680" cy="147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800" b="1">
                <a:solidFill>
                  <a:schemeClr val="bg1"/>
                </a:solidFill>
                <a:latin typeface="方正古隶简体" pitchFamily="65" charset="-122"/>
                <a:ea typeface="方正古隶简体" pitchFamily="65" charset="-122"/>
              </a:defRPr>
            </a:lvl1pPr>
          </a:lstStyle>
          <a:p>
            <a:pPr algn="l"/>
            <a:r>
              <a:rPr lang="en-US" altLang="zh-CN" sz="7200" dirty="0" smtClean="0">
                <a:solidFill>
                  <a:schemeClr val="tx1"/>
                </a:solidFill>
              </a:rPr>
              <a:t>2</a:t>
            </a:r>
            <a:endParaRPr lang="en-US" altLang="zh-CN" sz="7200" dirty="0" smtClean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58213" y="1623577"/>
            <a:ext cx="2440121" cy="142292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950917" y="931105"/>
            <a:ext cx="914828" cy="947731"/>
            <a:chOff x="611560" y="1470114"/>
            <a:chExt cx="864096" cy="895175"/>
          </a:xfrm>
        </p:grpSpPr>
        <p:pic>
          <p:nvPicPr>
            <p:cNvPr id="14" name="Picture 4" descr="C:\Users\Thinkpad\Desktop\PNG\1_0000_渐变映射-2-副本-9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11560" y="1599515"/>
              <a:ext cx="864096" cy="76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53"/>
            <p:cNvSpPr txBox="1">
              <a:spLocks noChangeArrowheads="1"/>
            </p:cNvSpPr>
            <p:nvPr/>
          </p:nvSpPr>
          <p:spPr bwMode="auto">
            <a:xfrm>
              <a:off x="755577" y="1470114"/>
              <a:ext cx="431246" cy="8618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lnSpc>
                  <a:spcPct val="125000"/>
                </a:lnSpc>
                <a:defRPr sz="2800" b="1">
                  <a:solidFill>
                    <a:schemeClr val="bg1"/>
                  </a:solidFill>
                  <a:latin typeface="方正古隶简体" pitchFamily="65" charset="-122"/>
                  <a:ea typeface="方正古隶简体" pitchFamily="65" charset="-122"/>
                </a:defRPr>
              </a:lvl1pPr>
            </a:lstStyle>
            <a:p>
              <a:r>
                <a:rPr lang="en-US" altLang="zh-CN" sz="4265" dirty="0" smtClean="0"/>
                <a:t>1</a:t>
              </a:r>
              <a:endParaRPr lang="en-US" altLang="zh-CN" sz="4265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3709" y="1750013"/>
            <a:ext cx="1987444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1865" b="1" dirty="0">
                <a:sym typeface="+mn-ea"/>
              </a:rPr>
              <a:t>基于传统文本匹配学习模型</a:t>
            </a:r>
            <a:endParaRPr lang="en-US" altLang="zh-CN" sz="1865" b="1" dirty="0"/>
          </a:p>
          <a:p>
            <a:r>
              <a:rPr lang="zh-CN" altLang="en-US" sz="1860">
                <a:sym typeface="+mn-ea"/>
              </a:rPr>
              <a:t>例如</a:t>
            </a:r>
            <a:r>
              <a:rPr lang="en-US" altLang="zh-CN" sz="1860">
                <a:sym typeface="+mn-ea"/>
              </a:rPr>
              <a:t>BM25</a:t>
            </a:r>
            <a:r>
              <a:rPr lang="zh-CN" altLang="en-US" sz="1860">
                <a:sym typeface="+mn-ea"/>
              </a:rPr>
              <a:t>等</a:t>
            </a:r>
            <a:endParaRPr lang="zh-CN" altLang="en-US" sz="1865" dirty="0"/>
          </a:p>
        </p:txBody>
      </p:sp>
      <p:sp>
        <p:nvSpPr>
          <p:cNvPr id="17" name="圆角矩形 16"/>
          <p:cNvSpPr/>
          <p:nvPr/>
        </p:nvSpPr>
        <p:spPr>
          <a:xfrm>
            <a:off x="8430505" y="1623577"/>
            <a:ext cx="2440121" cy="142292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8223207" y="931105"/>
            <a:ext cx="914828" cy="947731"/>
            <a:chOff x="611560" y="1470114"/>
            <a:chExt cx="864096" cy="895175"/>
          </a:xfrm>
        </p:grpSpPr>
        <p:pic>
          <p:nvPicPr>
            <p:cNvPr id="19" name="Picture 4" descr="C:\Users\Thinkpad\Desktop\PNG\1_0000_渐变映射-2-副本-9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11560" y="1599515"/>
              <a:ext cx="864096" cy="76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755577" y="1470114"/>
              <a:ext cx="431246" cy="8618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lnSpc>
                  <a:spcPct val="125000"/>
                </a:lnSpc>
                <a:defRPr sz="2800" b="1">
                  <a:solidFill>
                    <a:schemeClr val="bg1"/>
                  </a:solidFill>
                  <a:latin typeface="方正古隶简体" pitchFamily="65" charset="-122"/>
                  <a:ea typeface="方正古隶简体" pitchFamily="65" charset="-122"/>
                </a:defRPr>
              </a:lvl1pPr>
            </a:lstStyle>
            <a:p>
              <a:r>
                <a:rPr lang="en-US" altLang="zh-CN" sz="4265" dirty="0" smtClean="0"/>
                <a:t>2</a:t>
              </a:r>
              <a:endParaRPr lang="en-US" altLang="zh-CN" sz="4265" dirty="0"/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8716001" y="1750013"/>
            <a:ext cx="1987444" cy="121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1865" b="1" dirty="0">
                <a:sym typeface="+mn-ea"/>
              </a:rPr>
              <a:t>基于深度学习的模型</a:t>
            </a:r>
            <a:endParaRPr lang="zh-CN" altLang="en-US" sz="1865" b="1" dirty="0">
              <a:sym typeface="+mn-ea"/>
            </a:endParaRPr>
          </a:p>
          <a:p>
            <a:r>
              <a:rPr lang="zh-CN" altLang="en-US" sz="1865" dirty="0"/>
              <a:t>如下表</a:t>
            </a:r>
            <a:endParaRPr lang="zh-CN" altLang="en-US" sz="1865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2318385" y="3296285"/>
          <a:ext cx="755459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235"/>
                <a:gridCol w="1923415"/>
                <a:gridCol w="1920240"/>
                <a:gridCol w="2338705"/>
              </a:tblGrid>
              <a:tr h="385445"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基于单</a:t>
                      </a:r>
                      <a:r>
                        <a:rPr lang="zh-CN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语义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文档表达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基于多语义文档表达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直接建模匹配模式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全连接网络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DSSM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---</a:t>
                      </a:r>
                      <a:endParaRPr lang="en-US" altLang="zh-CN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---</a:t>
                      </a:r>
                      <a:endParaRPr lang="en-US" altLang="zh-CN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卷积网络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CDSSM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, ARC-I , CNTN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MultiGranCNN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DeepMatch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, ARC-II , MatchPyramid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递归网络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---</a:t>
                      </a:r>
                      <a:endParaRPr lang="en-US" altLang="zh-CN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uRAE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---</a:t>
                      </a:r>
                      <a:endParaRPr lang="en-US" altLang="zh-CN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循环网络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LSTM-RNN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MV-LSTM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Match-SRNN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2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0" grpId="0"/>
      <p:bldP spid="11" grpId="0"/>
      <p:bldP spid="12" grpId="0" bldLvl="0" animBg="1"/>
      <p:bldP spid="16" grpId="0"/>
      <p:bldP spid="17" grpId="0" bldLvl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9490" y="2298065"/>
            <a:ext cx="765365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第三章</a:t>
            </a:r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研究目标及内容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485155" y="279681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8995" y="505513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1565357" y="134296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1265424" y="390384"/>
            <a:ext cx="5294420" cy="626110"/>
          </a:xfrm>
          <a:prstGeom prst="rect">
            <a:avLst/>
          </a:prstGeom>
          <a:noFill/>
          <a:ln>
            <a:noFill/>
          </a:ln>
        </p:spPr>
        <p:txBody>
          <a:bodyPr wrap="square" lIns="85980" tIns="42989" rIns="85980" bIns="42989">
            <a:spAutoFit/>
          </a:bodyPr>
          <a:lstStyle/>
          <a:p>
            <a:pPr defTabSz="909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15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研究目标及内容</a:t>
            </a:r>
            <a:endParaRPr lang="zh-CN" altLang="en-US" sz="3515" dirty="0">
              <a:latin typeface="隶书" panose="02010509060101010101" pitchFamily="49" charset="-122"/>
              <a:ea typeface="隶书" panose="02010509060101010101" pitchFamily="49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84" y="390384"/>
            <a:ext cx="748303" cy="749685"/>
            <a:chOff x="420490" y="179675"/>
            <a:chExt cx="739730" cy="741097"/>
          </a:xfrm>
        </p:grpSpPr>
        <p:pic>
          <p:nvPicPr>
            <p:cNvPr id="6" name="Picture 4" descr="C:\Users\Soloman\Desktop\墨斑2.png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420490" y="180057"/>
              <a:ext cx="739730" cy="7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Soloman\Desktop\未标题-3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259909">
              <a:off x="449487" y="179675"/>
              <a:ext cx="681735" cy="6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2655" y="168402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813693" y="150047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7781" y="1684020"/>
            <a:ext cx="10696574" cy="996952"/>
            <a:chOff x="2447656" y="1377327"/>
            <a:chExt cx="4982720" cy="747489"/>
          </a:xfrm>
        </p:grpSpPr>
        <p:sp>
          <p:nvSpPr>
            <p:cNvPr id="14" name="矩形 13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研究原始的深度相关匹配模型(DRMM)模型，并理解模型的意义以及方法</a:t>
              </a:r>
              <a:endParaRPr lang="zh-CN" altLang="en-US" sz="3200">
                <a:solidFill>
                  <a:schemeClr val="tx1"/>
                </a:solidFill>
                <a:sym typeface="+mn-ea"/>
              </a:endParaRPr>
            </a:p>
          </p:txBody>
        </p:sp>
        <p:pic>
          <p:nvPicPr>
            <p:cNvPr id="15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815" y="367030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96853" y="348675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70941" y="3670300"/>
            <a:ext cx="10696574" cy="996952"/>
            <a:chOff x="2447656" y="1377327"/>
            <a:chExt cx="4982720" cy="747489"/>
          </a:xfrm>
        </p:grpSpPr>
        <p:sp>
          <p:nvSpPr>
            <p:cNvPr id="30" name="矩形 29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研究深度相关匹配模型(DRMM)模型中关于查询与文档之间位置关系对查询精度的影响</a:t>
              </a:r>
              <a:endParaRPr lang="zh-CN" altLang="en-US" sz="3200">
                <a:solidFill>
                  <a:schemeClr val="tx1"/>
                </a:solidFill>
                <a:sym typeface="+mn-ea"/>
              </a:endParaRPr>
            </a:p>
          </p:txBody>
        </p:sp>
        <p:pic>
          <p:nvPicPr>
            <p:cNvPr id="31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图片 24" descr="D_042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830" y="5656580"/>
            <a:ext cx="96456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 bwMode="auto">
          <a:xfrm>
            <a:off x="562868" y="5473032"/>
            <a:ext cx="1101235" cy="1101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方正华隶简体" pitchFamily="65" charset="-122"/>
                <a:ea typeface="方正华隶简体" pitchFamily="65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36956" y="5656580"/>
            <a:ext cx="10696574" cy="996952"/>
            <a:chOff x="2447656" y="1377327"/>
            <a:chExt cx="4982720" cy="747489"/>
          </a:xfrm>
        </p:grpSpPr>
        <p:sp>
          <p:nvSpPr>
            <p:cNvPr id="35" name="矩形 34"/>
            <p:cNvSpPr/>
            <p:nvPr/>
          </p:nvSpPr>
          <p:spPr bwMode="auto">
            <a:xfrm>
              <a:off x="2816423" y="1377327"/>
              <a:ext cx="4613953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sym typeface="+mn-ea"/>
                </a:rPr>
                <a:t>研究深度相关匹配模型(DRMM)模型中多粒度对查询结果的关系和影响</a:t>
              </a:r>
              <a:endParaRPr lang="zh-CN" altLang="en-US" sz="3200">
                <a:solidFill>
                  <a:schemeClr val="tx1"/>
                </a:solidFill>
                <a:sym typeface="+mn-ea"/>
              </a:endParaRPr>
            </a:p>
          </p:txBody>
        </p:sp>
        <p:pic>
          <p:nvPicPr>
            <p:cNvPr id="36" name="图片 28" descr="C_108.jp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7656" y="1972462"/>
              <a:ext cx="4982720" cy="15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5" descr="毛笔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596956" y="5235145"/>
            <a:ext cx="2254768" cy="15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65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12" grpId="0" bldLvl="0" animBg="1"/>
      <p:bldP spid="3" grpId="0" bldLvl="0" animBg="1"/>
      <p:bldP spid="3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9490" y="2298065"/>
            <a:ext cx="7653655" cy="91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第四章</a:t>
            </a:r>
            <a:r>
              <a:rPr lang="zh-CN" altLang="en-US" sz="5335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拟解决关键问题</a:t>
            </a:r>
            <a:endParaRPr lang="zh-CN" altLang="en-US" sz="5335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5" descr="毛笔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485155" y="2796813"/>
            <a:ext cx="3006357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41" descr="C_108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8995" y="5055133"/>
            <a:ext cx="7127205" cy="2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hinkpad\Desktop\PNG\1_0002_图层-5-副本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6501704">
            <a:off x="1565357" y="1342969"/>
            <a:ext cx="2688655" cy="24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2292 -0.00401 C -0.02101 0.01451 -0.02292 0.02006 -0.01233 0.02654 C -0.00313 0.02222 0.00035 0.02099 0.00729 0.00988 C 0.01007 0.00555 0.01528 -0.00401 0.01528 -0.0037 C 0.01233 0.0108 0.01146 0.02099 0.00608 0.0358 C 0.00521 0.03827 0.00243 0.04105 0.00347 0.0429 C 0.00382 0.04352 0.01545 0.03642 0.01667 0.0358 C 0.02049 0.0287 0.02413 0.025 0.02708 0.01697 C 0.02552 0.02623 0.02378 0.02901 0.03368 0.0216 C 0.03958 0.01728 0.04496 0.00864 0.04948 0.00062 C 0.05 -0.00247 0.05087 -0.01173 0.05087 -0.00864 C 0.05087 -0.00124 0.04878 0.01234 0.04687 0.01944 C 0.04618 0.02191 0.04288 0.025 0.04427 0.02654 C 0.04549 0.02778 0.05278 0.02284 0.05469 0.0216 C 0.05799 0.00586 0.05781 0.02469 0.05868 0.03117 C 0.06076 0.07685 0.05764 0.06265 0.06667 0.04753 C 0.06858 0.03642 0.07483 0.02901 0.08108 0.02654 C 0.08576 0.0179 0.08576 0.01204 0.09028 0.02407 C 0.09167 0.02315 0.09306 0.02006 0.09427 0.0216 C 0.09792 0.02592 0.10052 0.04846 0.10347 0.05679 C 0.12187 0.05432 0.12205 0.05957 0.12969 0.0358 C 0.12934 0.03025 0.12847 0.025 0.12847 0.01944 C 0.12847 0.01481 0.12847 0.02901 0.12969 0.03333 C 0.13038 0.0358 0.13229 0.03642 0.13368 0.03796 C 0.13594 0.03642 0.13837 0.0358 0.14028 0.03333 C 0.1434 0.02932 0.14306 0.02253 0.14427 0.01697 C 0.14653 0.00648 0.14618 0.00864 0.15087 0.00309 C 0.15885 0.00648 0.16545 0.01451 0.17309 0.01944 C 0.17726 0.02994 0.17865 0.03796 0.17049 0.0429 C 0.16597 0.05463 0.16979 0.04938 0.16528 0.0429 C 0.16424 0.04136 0.16267 0.04136 0.16128 0.04043 C 0.15694 0.04136 0.15226 0.04043 0.14809 0.0429 C 0.14635 0.04383 0.15417 0.04197 0.15347 0.04506 C 0.15191 0.05092 0.14635 0.04784 0.14288 0.04969 C 0.14201 0.05216 0.13924 0.05463 0.14028 0.05679 C 0.14219 0.06018 0.14549 0.05957 0.14809 0.05926 C 0.15434 0.05864 0.16042 0.05617 0.16667 0.05432 C 0.17066 0.05309 0.17847 0.04969 0.17847 0.05 C 0.18403 0.04475 0.18819 0.04259 0.19427 0.04043 C 0.19983 0.05555 0.20556 0.05185 0.21528 0.04969 C 0.21806 0.04228 0.21962 0.03457 0.22187 0.02654 C 0.22222 0.02346 0.2224 0.02006 0.22309 0.01697 C 0.22378 0.0142 0.22535 0.0071 0.22587 0.00988 C 0.23351 0.04599 0.22101 0.0287 0.23108 0.04043 C 0.23212 0.0392 0.23924 0.03055 0.24028 0.03117 C 0.24201 0.03241 0.24115 0.03734 0.24167 0.04043 C 0.24271 0.05988 0.2408 0.07222 0.25087 0.05432 C 0.2533 0.04105 0.25017 0.05339 0.25608 0.0429 C 0.25712 0.04105 0.25868 0.0358 0.25868 0.03611 C 0.25955 0.03333 0.26059 0.03117 0.26128 0.0287 C 0.26198 0.02654 0.26128 0.0216 0.26267 0.0216 C 0.26545 0.0216 0.26319 0.03241 0.26528 0.0358 C 0.26823 0.04074 0.27309 0.0392 0.27708 0.04043 C 0.28559 0.03734 0.28958 0.03271 0.29549 0.0216 C 0.29601 0.01944 0.29549 0.01481 0.29687 0.01481 C 0.29844 0.01481 0.29861 0.01944 0.29948 0.0216 C 0.30243 0.02809 0.30243 0.02685 0.30729 0.03117 C 0.31215 0.03025 0.31753 0.025 0.32187 0.0287 C 0.33559 0.04074 0.31458 0.04969 0.32708 0.0429 C 0.33871 0.0287 0.325 0.04197 0.33229 0.04506 C 0.33576 0.0466 0.33941 0.04352 0.34288 0.0429 C 0.34844 0.03302 0.35312 0.02222 0.35868 0.01234 C 0.36319 0.02438 0.36267 0.02623 0.37049 0.01944 C 0.37361 0.01111 0.37431 0.00555 0.3783 -0.00154 C 0.38472 0.00957 0.38819 0.0179 0.39687 0.0216 C 0.40399 0.01913 0.40972 0.01975 0.41667 0.02407 C 0.42153 0.03117 0.42656 0.03302 0.42847 0.0429 C 0.42222 0.04722 0.41545 0.04722 0.41788 0.06142 C 0.42066 0.06111 0.44792 0.06821 0.44427 0.04753 C 0.44809 0.04043 0.45469 0.01944 0.44288 0.02654 C 0.43993 0.04352 0.44774 0.03025 0.45087 0.02654 C 0.45434 0.04475 0.45764 0.05216 0.46788 0.06142 C 0.46875 0.05895 0.46927 0.05617 0.47049 0.05432 C 0.47569 0.0466 0.47812 0.05339 0.47309 0.04506 C 0.47448 0.04444 0.47604 0.04475 0.47708 0.0429 C 0.4842 0.03025 0.47969 0.02407 0.48368 0.03117 L 0.49167 0.01234 " pathEditMode="relative" rAng="0" ptsTypes="AAAAAAAAAAAAAAAAAAAAAAAAAAAAAAAAAAAAAAAAAAAAAAAAAAAAAAAAAAAAAAAAAAAAAAAAAAA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宽屏</PresentationFormat>
  <Paragraphs>168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黑体</vt:lpstr>
      <vt:lpstr>Times New Roman</vt:lpstr>
      <vt:lpstr>Wingdings</vt:lpstr>
      <vt:lpstr>华文仿宋</vt:lpstr>
      <vt:lpstr>Calibri</vt:lpstr>
      <vt:lpstr>Arial Unicode MS</vt:lpstr>
      <vt:lpstr>Calibri Light</vt:lpstr>
      <vt:lpstr>方正宋黑简体</vt:lpstr>
      <vt:lpstr>方正古隶简体</vt:lpstr>
      <vt:lpstr>新宋体</vt:lpstr>
      <vt:lpstr>华文行楷</vt:lpstr>
      <vt:lpstr>隶书</vt:lpstr>
      <vt:lpstr>方正华隶简体</vt:lpstr>
      <vt:lpstr>楷体</vt:lpstr>
      <vt:lpstr>华文隶书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116</cp:revision>
  <dcterms:created xsi:type="dcterms:W3CDTF">2015-05-05T08:02:00Z</dcterms:created>
  <dcterms:modified xsi:type="dcterms:W3CDTF">2018-01-04T07:55:23Z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