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72" r:id="rId7"/>
    <p:sldId id="263" r:id="rId8"/>
    <p:sldId id="274" r:id="rId9"/>
    <p:sldId id="260" r:id="rId10"/>
    <p:sldId id="261" r:id="rId11"/>
    <p:sldId id="275" r:id="rId12"/>
    <p:sldId id="262" r:id="rId13"/>
    <p:sldId id="264" r:id="rId14"/>
    <p:sldId id="265" r:id="rId15"/>
    <p:sldId id="273" r:id="rId16"/>
    <p:sldId id="270" r:id="rId17"/>
    <p:sldId id="27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 smtClean="0"/>
              <a:t>Similarity between query and document words</a:t>
            </a:r>
            <a:endParaRPr lang="zh-CN" altLang="en-US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word 1</c:v>
                </c:pt>
                <c:pt idx="1">
                  <c:v>word 2</c:v>
                </c:pt>
                <c:pt idx="2">
                  <c:v>word 3</c:v>
                </c:pt>
                <c:pt idx="3">
                  <c:v>word 4</c:v>
                </c:pt>
                <c:pt idx="4">
                  <c:v>word 5</c:v>
                </c:pt>
                <c:pt idx="5">
                  <c:v>word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</c:v>
                </c:pt>
                <c:pt idx="1">
                  <c:v>0</c:v>
                </c:pt>
                <c:pt idx="2">
                  <c:v>0.5</c:v>
                </c:pt>
                <c:pt idx="3">
                  <c:v>0.9</c:v>
                </c:pt>
                <c:pt idx="4">
                  <c:v>0.89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7D2-45C6-89C3-9B64AED2F1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word 1</c:v>
                </c:pt>
                <c:pt idx="1">
                  <c:v>word 2</c:v>
                </c:pt>
                <c:pt idx="2">
                  <c:v>word 3</c:v>
                </c:pt>
                <c:pt idx="3">
                  <c:v>word 4</c:v>
                </c:pt>
                <c:pt idx="4">
                  <c:v>word 5</c:v>
                </c:pt>
                <c:pt idx="5">
                  <c:v>word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7D2-45C6-89C3-9B64AED2F1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word 1</c:v>
                </c:pt>
                <c:pt idx="1">
                  <c:v>word 2</c:v>
                </c:pt>
                <c:pt idx="2">
                  <c:v>word 3</c:v>
                </c:pt>
                <c:pt idx="3">
                  <c:v>word 4</c:v>
                </c:pt>
                <c:pt idx="4">
                  <c:v>word 5</c:v>
                </c:pt>
                <c:pt idx="5">
                  <c:v>word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7D2-45C6-89C3-9B64AED2F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0244608"/>
        <c:axId val="51036928"/>
        <c:axId val="0"/>
      </c:bar3DChart>
      <c:catAx>
        <c:axId val="5024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036928"/>
        <c:crosses val="autoZero"/>
        <c:auto val="1"/>
        <c:lblAlgn val="ctr"/>
        <c:lblOffset val="100"/>
        <c:noMultiLvlLbl val="0"/>
      </c:catAx>
      <c:valAx>
        <c:axId val="5103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24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 dirty="0" smtClean="0">
                <a:effectLst/>
              </a:rPr>
              <a:t>Similarity between query and document words</a:t>
            </a:r>
            <a:endParaRPr lang="zh-CN" altLang="zh-CN" b="1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word 1</c:v>
                </c:pt>
                <c:pt idx="1">
                  <c:v>word 2</c:v>
                </c:pt>
                <c:pt idx="2">
                  <c:v>word 3</c:v>
                </c:pt>
                <c:pt idx="3">
                  <c:v>word 4</c:v>
                </c:pt>
                <c:pt idx="4">
                  <c:v>word 5</c:v>
                </c:pt>
                <c:pt idx="5">
                  <c:v>word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</c:v>
                </c:pt>
                <c:pt idx="1">
                  <c:v>0.1</c:v>
                </c:pt>
                <c:pt idx="2">
                  <c:v>0.5</c:v>
                </c:pt>
                <c:pt idx="3">
                  <c:v>0.85</c:v>
                </c:pt>
                <c:pt idx="4">
                  <c:v>0.8</c:v>
                </c:pt>
                <c:pt idx="5">
                  <c:v>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7F8-492F-808A-47D532B548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word 1</c:v>
                </c:pt>
                <c:pt idx="1">
                  <c:v>word 2</c:v>
                </c:pt>
                <c:pt idx="2">
                  <c:v>word 3</c:v>
                </c:pt>
                <c:pt idx="3">
                  <c:v>word 4</c:v>
                </c:pt>
                <c:pt idx="4">
                  <c:v>word 5</c:v>
                </c:pt>
                <c:pt idx="5">
                  <c:v>word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7F8-492F-808A-47D532B548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word 1</c:v>
                </c:pt>
                <c:pt idx="1">
                  <c:v>word 2</c:v>
                </c:pt>
                <c:pt idx="2">
                  <c:v>word 3</c:v>
                </c:pt>
                <c:pt idx="3">
                  <c:v>word 4</c:v>
                </c:pt>
                <c:pt idx="4">
                  <c:v>word 5</c:v>
                </c:pt>
                <c:pt idx="5">
                  <c:v>word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7F8-492F-808A-47D532B54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9811584"/>
        <c:axId val="76256384"/>
        <c:axId val="0"/>
      </c:bar3DChart>
      <c:catAx>
        <c:axId val="6981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256384"/>
        <c:crosses val="autoZero"/>
        <c:auto val="1"/>
        <c:lblAlgn val="ctr"/>
        <c:lblOffset val="100"/>
        <c:noMultiLvlLbl val="0"/>
      </c:catAx>
      <c:valAx>
        <c:axId val="7625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81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95046-01F8-41EB-A29F-4305A224C47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B5531-BBE3-4943-AF0A-B4129B21F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2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以上是我的讲解，谢谢大家</a:t>
            </a:r>
            <a:endParaRPr lang="en-US" altLang="zh-CN" dirty="0" smtClean="0"/>
          </a:p>
          <a:p>
            <a:r>
              <a:rPr lang="zh-CN" altLang="en-US" dirty="0" smtClean="0"/>
              <a:t>如果大家有什么问题，欢迎随时提问</a:t>
            </a:r>
            <a:endParaRPr lang="en-US" altLang="zh-CN" dirty="0" smtClean="0"/>
          </a:p>
          <a:p>
            <a:r>
              <a:rPr lang="zh-CN" altLang="en-US" dirty="0" smtClean="0"/>
              <a:t>如果大家对论文或者我的观点有什么问题，欢迎随时联系我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07B9-D2BD-4FF7-8683-1AC6B3F72C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8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3888" y="303437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师：王越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3671453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副导师：朱小飞</a:t>
            </a:r>
          </a:p>
        </p:txBody>
      </p:sp>
      <p:sp>
        <p:nvSpPr>
          <p:cNvPr id="7" name="矩形 6"/>
          <p:cNvSpPr/>
          <p:nvPr/>
        </p:nvSpPr>
        <p:spPr>
          <a:xfrm>
            <a:off x="395028" y="935222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600" dirty="0"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Ad-hoc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</a:rPr>
              <a:t>任务的深度关联匹配模型算法的改进与实现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442695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演讲人：杨州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532473" y="6021288"/>
            <a:ext cx="5611527" cy="0"/>
            <a:chOff x="3532473" y="3185958"/>
            <a:chExt cx="5611527" cy="0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3532473" y="3185958"/>
              <a:ext cx="3058874" cy="0"/>
            </a:xfrm>
            <a:prstGeom prst="line">
              <a:avLst/>
            </a:prstGeom>
            <a:ln w="25400">
              <a:solidFill>
                <a:srgbClr val="3A83C0">
                  <a:alpha val="5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468177" y="3185958"/>
              <a:ext cx="2675823" cy="0"/>
            </a:xfrm>
            <a:prstGeom prst="line">
              <a:avLst/>
            </a:prstGeom>
            <a:ln w="25400">
              <a:solidFill>
                <a:srgbClr val="3A83C0">
                  <a:alpha val="59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71500" y="2420888"/>
            <a:ext cx="9144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99784" y="6165304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2018.12.28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44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090" y="184284"/>
            <a:ext cx="3073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3.1.3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模型性能</a:t>
            </a:r>
            <a:endParaRPr lang="zh-CN" altLang="zh-CN" sz="32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04800" y="304800"/>
            <a:ext cx="0" cy="3754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39552" y="1418658"/>
            <a:ext cx="7897313" cy="3862009"/>
            <a:chOff x="461682" y="1752600"/>
            <a:chExt cx="7897313" cy="38620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461682" y="1752600"/>
              <a:ext cx="7897313" cy="386200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11" name="矩形 10"/>
            <p:cNvSpPr/>
            <p:nvPr/>
          </p:nvSpPr>
          <p:spPr>
            <a:xfrm>
              <a:off x="2256154" y="5105400"/>
              <a:ext cx="4297046" cy="304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56154" y="2766963"/>
              <a:ext cx="4297046" cy="304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56154" y="4086126"/>
              <a:ext cx="4297046" cy="304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14557" y="5717287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DTMM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指标上相对于最优的模型提升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12.5%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5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090" y="184284"/>
            <a:ext cx="3073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3.1.3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模型性能</a:t>
            </a:r>
            <a:endParaRPr lang="zh-CN" altLang="zh-CN" sz="32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04800" y="304800"/>
            <a:ext cx="0" cy="3754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28319" y="1647318"/>
            <a:ext cx="8015568" cy="3651617"/>
            <a:chOff x="806599" y="1762765"/>
            <a:chExt cx="8015568" cy="301154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806599" y="1762765"/>
              <a:ext cx="8001000" cy="301154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6" name="矩形 5"/>
            <p:cNvSpPr/>
            <p:nvPr/>
          </p:nvSpPr>
          <p:spPr>
            <a:xfrm>
              <a:off x="868775" y="3580285"/>
              <a:ext cx="7947789" cy="304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8775" y="4406662"/>
              <a:ext cx="7947789" cy="304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74378" y="2519683"/>
              <a:ext cx="7947789" cy="304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67949" y="5717287"/>
            <a:ext cx="572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DTMM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指标上相对于最优的模型提升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%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2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348880"/>
            <a:ext cx="9144000" cy="450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" y="200161"/>
            <a:ext cx="5131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3.2 </a:t>
            </a:r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添加知识图谱信息模型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1394" y="1107097"/>
            <a:ext cx="70812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由于查询和文档的词一般用词嵌入表示，信息量太少，通过引入知识图谱信息，增加知识量，丰富查询和文档词的表示。</a:t>
            </a:r>
          </a:p>
        </p:txBody>
      </p:sp>
      <p:sp>
        <p:nvSpPr>
          <p:cNvPr id="5" name="矩形 4"/>
          <p:cNvSpPr/>
          <p:nvPr/>
        </p:nvSpPr>
        <p:spPr>
          <a:xfrm>
            <a:off x="5130022" y="5961474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优点：简单、可理解、丰富词表示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800" y="304800"/>
            <a:ext cx="0" cy="3754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360安全浏览器下载\3417eb9bbd9017cb44c8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85" y="2996952"/>
            <a:ext cx="4882137" cy="363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燕尾形箭头 7"/>
          <p:cNvSpPr/>
          <p:nvPr/>
        </p:nvSpPr>
        <p:spPr>
          <a:xfrm>
            <a:off x="5112127" y="4521314"/>
            <a:ext cx="906430" cy="5040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189134" y="4312484"/>
            <a:ext cx="2438400" cy="921715"/>
            <a:chOff x="5512934" y="3249629"/>
            <a:chExt cx="2438400" cy="921715"/>
          </a:xfrm>
        </p:grpSpPr>
        <p:sp>
          <p:nvSpPr>
            <p:cNvPr id="10" name="立方体 9"/>
            <p:cNvSpPr/>
            <p:nvPr/>
          </p:nvSpPr>
          <p:spPr>
            <a:xfrm>
              <a:off x="5512934" y="3249629"/>
              <a:ext cx="2438400" cy="92171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5623992" y="3643855"/>
              <a:ext cx="2059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DTMM</a:t>
              </a:r>
              <a:r>
                <a:rPr lang="zh-CN" altLang="en-US" sz="2800" b="1" dirty="0" smtClean="0">
                  <a:solidFill>
                    <a:schemeClr val="bg1"/>
                  </a:solidFill>
                </a:rPr>
                <a:t>模型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5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4" y="404664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四、进展和计划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22913" y="2057591"/>
            <a:ext cx="26420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1. 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模型一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进展</a:t>
            </a:r>
          </a:p>
        </p:txBody>
      </p:sp>
      <p:sp>
        <p:nvSpPr>
          <p:cNvPr id="4" name="矩形 3"/>
          <p:cNvSpPr/>
          <p:nvPr/>
        </p:nvSpPr>
        <p:spPr>
          <a:xfrm>
            <a:off x="3222912" y="2805462"/>
            <a:ext cx="2698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二进展</a:t>
            </a:r>
          </a:p>
        </p:txBody>
      </p:sp>
      <p:sp>
        <p:nvSpPr>
          <p:cNvPr id="5" name="矩形 4"/>
          <p:cNvSpPr/>
          <p:nvPr/>
        </p:nvSpPr>
        <p:spPr>
          <a:xfrm>
            <a:off x="3222913" y="3554378"/>
            <a:ext cx="1467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论文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013176"/>
            <a:ext cx="9144000" cy="184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43448" y="1412776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" y="200161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模型一</a:t>
            </a:r>
          </a:p>
        </p:txBody>
      </p:sp>
      <p:sp>
        <p:nvSpPr>
          <p:cNvPr id="3" name="矩形 2"/>
          <p:cNvSpPr/>
          <p:nvPr/>
        </p:nvSpPr>
        <p:spPr>
          <a:xfrm>
            <a:off x="1727684" y="1243268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进展：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DTMM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模型已经完成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，已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经发表并见刊。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6670" y="5589240"/>
            <a:ext cx="856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该模型发表于</a:t>
            </a:r>
            <a:r>
              <a:rPr lang="en-US" altLang="zh-CN" sz="2000" b="1" dirty="0"/>
              <a:t>CCIR2018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题目为</a:t>
            </a:r>
            <a:r>
              <a:rPr lang="en-US" altLang="zh-CN" sz="2000" b="1" dirty="0"/>
              <a:t>A Deep Top-K Relevance Matching Model for Ad-hoc Retrieval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，该会议接受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160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篇论文，提名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篇最佳论文。获最佳论文提名奖，推荐到</a:t>
            </a:r>
            <a:r>
              <a:rPr lang="en-US" altLang="zh-CN" sz="2000" b="1" dirty="0">
                <a:ea typeface="微软雅黑" pitchFamily="34" charset="-122"/>
              </a:rPr>
              <a:t>EI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检索。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4800" y="304800"/>
            <a:ext cx="0" cy="3754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988840"/>
            <a:ext cx="62293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71500" y="5550565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33400" y="1844824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" y="200161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模型二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66874" y="2019331"/>
            <a:ext cx="4191068" cy="3497122"/>
            <a:chOff x="1055688" y="2901949"/>
            <a:chExt cx="3380676" cy="2932793"/>
          </a:xfrm>
        </p:grpSpPr>
        <p:sp>
          <p:nvSpPr>
            <p:cNvPr id="8" name="矩形 7"/>
            <p:cNvSpPr/>
            <p:nvPr/>
          </p:nvSpPr>
          <p:spPr>
            <a:xfrm>
              <a:off x="1055688" y="2901949"/>
              <a:ext cx="3313089" cy="2932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4"/>
            <p:cNvSpPr/>
            <p:nvPr/>
          </p:nvSpPr>
          <p:spPr>
            <a:xfrm>
              <a:off x="1483857" y="3244334"/>
              <a:ext cx="493486" cy="478189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19"/>
            <p:cNvSpPr txBox="1"/>
            <p:nvPr/>
          </p:nvSpPr>
          <p:spPr>
            <a:xfrm>
              <a:off x="1407898" y="3834792"/>
              <a:ext cx="3028466" cy="19676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. </a:t>
              </a:r>
              <a:r>
                <a:rPr lang="zh-CN" altLang="zh-CN" sz="2000" dirty="0">
                  <a:latin typeface="微软雅黑" pitchFamily="34" charset="-122"/>
                  <a:ea typeface="微软雅黑" pitchFamily="34" charset="-122"/>
                </a:rPr>
                <a:t>基于</a:t>
              </a: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知识图谱</a:t>
              </a:r>
              <a:r>
                <a:rPr lang="zh-CN" altLang="zh-CN" sz="2000" dirty="0">
                  <a:latin typeface="微软雅黑" pitchFamily="34" charset="-122"/>
                  <a:ea typeface="微软雅黑" pitchFamily="34" charset="-122"/>
                </a:rPr>
                <a:t>的词嵌入的源码已经找到</a:t>
              </a: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. </a:t>
              </a:r>
              <a:r>
                <a:rPr lang="zh-CN" altLang="zh-CN" sz="2000" dirty="0">
                  <a:latin typeface="微软雅黑" pitchFamily="34" charset="-122"/>
                  <a:ea typeface="微软雅黑" pitchFamily="34" charset="-122"/>
                </a:rPr>
                <a:t>查询和文档词已经通过</a:t>
              </a:r>
              <a:r>
                <a:rPr lang="en-US" altLang="zh-CN" sz="2000" dirty="0">
                  <a:latin typeface="+mj-lt"/>
                  <a:ea typeface="微软雅黑" pitchFamily="34" charset="-122"/>
                </a:rPr>
                <a:t>nltk.tag.stanford</a:t>
              </a:r>
              <a:r>
                <a:rPr lang="zh-CN" altLang="zh-CN" sz="2000" dirty="0">
                  <a:latin typeface="微软雅黑" pitchFamily="34" charset="-122"/>
                  <a:ea typeface="微软雅黑" pitchFamily="34" charset="-122"/>
                </a:rPr>
                <a:t>提取出来。</a:t>
              </a:r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. </a:t>
              </a:r>
              <a:r>
                <a:rPr lang="zh-CN" altLang="zh-CN" sz="2000" dirty="0">
                  <a:latin typeface="微软雅黑" pitchFamily="34" charset="-122"/>
                  <a:ea typeface="微软雅黑" pitchFamily="34" charset="-122"/>
                </a:rPr>
                <a:t>知识图谱已经找到。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96972" y="2069033"/>
            <a:ext cx="4496598" cy="3447419"/>
            <a:chOff x="1055687" y="2901949"/>
            <a:chExt cx="3857857" cy="2932793"/>
          </a:xfrm>
        </p:grpSpPr>
        <p:sp>
          <p:nvSpPr>
            <p:cNvPr id="12" name="矩形 11"/>
            <p:cNvSpPr/>
            <p:nvPr/>
          </p:nvSpPr>
          <p:spPr>
            <a:xfrm>
              <a:off x="1055687" y="2901949"/>
              <a:ext cx="3857857" cy="2932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4"/>
            <p:cNvSpPr/>
            <p:nvPr/>
          </p:nvSpPr>
          <p:spPr>
            <a:xfrm>
              <a:off x="1483857" y="3136836"/>
              <a:ext cx="493486" cy="478189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TextBox 19"/>
            <p:cNvSpPr txBox="1"/>
            <p:nvPr/>
          </p:nvSpPr>
          <p:spPr>
            <a:xfrm>
              <a:off x="1407898" y="3809499"/>
              <a:ext cx="3182219" cy="1989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A. </a:t>
              </a:r>
              <a:r>
                <a:rPr lang="zh-CN" altLang="zh-CN" sz="2000" dirty="0">
                  <a:latin typeface="微软雅黑" pitchFamily="34" charset="-122"/>
                  <a:ea typeface="微软雅黑" pitchFamily="34" charset="-122"/>
                </a:rPr>
                <a:t>完成环境安装 一周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B. </a:t>
              </a:r>
              <a:r>
                <a:rPr lang="zh-CN" altLang="zh-CN" sz="2000" dirty="0">
                  <a:latin typeface="微软雅黑" pitchFamily="34" charset="-122"/>
                  <a:ea typeface="微软雅黑" pitchFamily="34" charset="-122"/>
                </a:rPr>
                <a:t>提取出知识图谱词嵌入 一周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C. </a:t>
              </a:r>
              <a:r>
                <a:rPr lang="zh-CN" altLang="zh-CN" sz="2000" dirty="0">
                  <a:latin typeface="微软雅黑" pitchFamily="34" charset="-122"/>
                  <a:ea typeface="微软雅黑" pitchFamily="34" charset="-122"/>
                </a:rPr>
                <a:t>将知识图谱词嵌入加入模型 一周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000" dirty="0" smtClean="0">
                  <a:latin typeface="+mn-lt"/>
                </a:rPr>
                <a:t>.</a:t>
              </a:r>
              <a:endParaRPr lang="zh-CN" altLang="en-US" sz="2000" dirty="0">
                <a:latin typeface="+mn-lt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400717" y="259769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进展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5502373" y="259769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20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04800" y="304800"/>
            <a:ext cx="0" cy="3754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00161"/>
            <a:ext cx="16289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论文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972596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进展：论文提纲撰写完成，完成第一章撰写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29371" y="1988840"/>
            <a:ext cx="3352800" cy="470306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445046" y="1988840"/>
            <a:ext cx="3595464" cy="47030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31640" y="1372706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每周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撰写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一章内容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04800" y="304800"/>
            <a:ext cx="0" cy="3754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44546" y="1772816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9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3703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96871" y="1772816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rgbClr val="0070C0"/>
                </a:solidFill>
              </a:rPr>
              <a:t>谢</a:t>
            </a:r>
            <a:r>
              <a:rPr lang="zh-CN" altLang="en-US" sz="5400" b="1" spc="300" dirty="0" smtClean="0">
                <a:solidFill>
                  <a:srgbClr val="0070C0"/>
                </a:solidFill>
              </a:rPr>
              <a:t>谢大家</a:t>
            </a:r>
            <a:endParaRPr lang="zh-CN" altLang="en-US" sz="5400" b="1" spc="300" dirty="0">
              <a:solidFill>
                <a:srgbClr val="0070C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32474" y="3276600"/>
            <a:ext cx="5611527" cy="0"/>
            <a:chOff x="3532473" y="3185958"/>
            <a:chExt cx="5611527" cy="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3532473" y="3185958"/>
              <a:ext cx="3058874" cy="0"/>
            </a:xfrm>
            <a:prstGeom prst="line">
              <a:avLst/>
            </a:prstGeom>
            <a:ln w="25400">
              <a:solidFill>
                <a:srgbClr val="3A83C0">
                  <a:alpha val="5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6468177" y="3185958"/>
              <a:ext cx="2675823" cy="0"/>
            </a:xfrm>
            <a:prstGeom prst="line">
              <a:avLst/>
            </a:prstGeom>
            <a:ln w="25400">
              <a:solidFill>
                <a:srgbClr val="3A83C0">
                  <a:alpha val="59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87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88640"/>
            <a:ext cx="2160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一、任务</a:t>
            </a:r>
          </a:p>
        </p:txBody>
      </p:sp>
      <p:sp>
        <p:nvSpPr>
          <p:cNvPr id="4" name="矩形 3"/>
          <p:cNvSpPr/>
          <p:nvPr/>
        </p:nvSpPr>
        <p:spPr>
          <a:xfrm>
            <a:off x="555239" y="1446695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文本检索，即用户给出一个查询，在库中查询出相关的文档，并且按照相关度从高到低排序。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04813"/>
              </p:ext>
            </p:extLst>
          </p:nvPr>
        </p:nvGraphicFramePr>
        <p:xfrm>
          <a:off x="1259632" y="3809703"/>
          <a:ext cx="29078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653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查询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zh-CN" altLang="en-US" dirty="0" smtClean="0"/>
                        <a:t>大规模机器学习应用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22698"/>
              </p:ext>
            </p:extLst>
          </p:nvPr>
        </p:nvGraphicFramePr>
        <p:xfrm>
          <a:off x="5991719" y="2873599"/>
          <a:ext cx="81253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2368"/>
              </p:ext>
            </p:extLst>
          </p:nvPr>
        </p:nvGraphicFramePr>
        <p:xfrm>
          <a:off x="5991719" y="3593679"/>
          <a:ext cx="81253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51902"/>
              </p:ext>
            </p:extLst>
          </p:nvPr>
        </p:nvGraphicFramePr>
        <p:xfrm>
          <a:off x="6012161" y="4313759"/>
          <a:ext cx="792088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40295"/>
              </p:ext>
            </p:extLst>
          </p:nvPr>
        </p:nvGraphicFramePr>
        <p:xfrm>
          <a:off x="6012161" y="5033839"/>
          <a:ext cx="792088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 flipV="1">
            <a:off x="4167500" y="3089623"/>
            <a:ext cx="1824219" cy="90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9" idx="1"/>
          </p:cNvCxnSpPr>
          <p:nvPr/>
        </p:nvCxnSpPr>
        <p:spPr>
          <a:xfrm flipV="1">
            <a:off x="4167500" y="3809703"/>
            <a:ext cx="1824219" cy="18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10" idx="1"/>
          </p:cNvCxnSpPr>
          <p:nvPr/>
        </p:nvCxnSpPr>
        <p:spPr>
          <a:xfrm>
            <a:off x="4167500" y="3992583"/>
            <a:ext cx="1844661" cy="53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3"/>
            <a:endCxn id="11" idx="1"/>
          </p:cNvCxnSpPr>
          <p:nvPr/>
        </p:nvCxnSpPr>
        <p:spPr>
          <a:xfrm>
            <a:off x="4167500" y="3992583"/>
            <a:ext cx="1844661" cy="1257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04248" y="28858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0.95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04248" y="362546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0.85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04248" y="432047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04248" y="504368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</a:t>
            </a:r>
            <a:endParaRPr lang="zh-CN" altLang="en-US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533400" y="25146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33400" y="56388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2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55179"/>
            <a:ext cx="2160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二、问题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3545684"/>
            <a:ext cx="228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在深度学习模型中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缓解文本失配问题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3166" y="1348627"/>
            <a:ext cx="3801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zh-CN" sz="2000" b="1" dirty="0">
                <a:latin typeface="黑体" pitchFamily="49" charset="-122"/>
                <a:ea typeface="黑体" pitchFamily="49" charset="-122"/>
              </a:rPr>
              <a:t>如何提升文本检索的精度？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32565"/>
              </p:ext>
            </p:extLst>
          </p:nvPr>
        </p:nvGraphicFramePr>
        <p:xfrm>
          <a:off x="3687432" y="2790937"/>
          <a:ext cx="46360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65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Query: A little dog was running happily on the road.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91586"/>
              </p:ext>
            </p:extLst>
          </p:nvPr>
        </p:nvGraphicFramePr>
        <p:xfrm>
          <a:off x="3707904" y="4365104"/>
          <a:ext cx="46360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22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Document:  A puppy runs cheerfully on the path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587729" y="3678804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模型会判定它们不相关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248" y="2762735"/>
            <a:ext cx="0" cy="2394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3400" y="2247099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628" y="256292"/>
            <a:ext cx="1944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二、问题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793166" y="1348627"/>
            <a:ext cx="3801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zh-CN" sz="2000" b="1" dirty="0">
                <a:latin typeface="黑体" pitchFamily="49" charset="-122"/>
                <a:ea typeface="黑体" pitchFamily="49" charset="-122"/>
              </a:rPr>
              <a:t>如何提升文本检索的精度？</a:t>
            </a:r>
          </a:p>
        </p:txBody>
      </p:sp>
      <p:sp>
        <p:nvSpPr>
          <p:cNvPr id="5" name="矩形 4"/>
          <p:cNvSpPr/>
          <p:nvPr/>
        </p:nvSpPr>
        <p:spPr>
          <a:xfrm>
            <a:off x="1474586" y="2037702"/>
            <a:ext cx="60364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深度学习模型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添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加知识图谱信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为额外信息。</a:t>
            </a:r>
          </a:p>
        </p:txBody>
      </p:sp>
      <p:pic>
        <p:nvPicPr>
          <p:cNvPr id="1026" name="Picture 2" descr="D:\360安全浏览器下载\3417eb9bbd9017cb44c8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54523"/>
            <a:ext cx="4882137" cy="363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51937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三、解决方案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2963" y="1211473"/>
            <a:ext cx="35429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zh-CN" sz="2000" b="1" dirty="0">
                <a:latin typeface="黑体" pitchFamily="49" charset="-122"/>
                <a:ea typeface="黑体" pitchFamily="49" charset="-122"/>
              </a:rPr>
              <a:t>文本失配问题解决方案。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2047" y="1844824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在深度学习模型中，文本一般用词嵌入表示，在信息检索模型中，一般会首先构建交互矩阵，也就是将查询的词嵌入与文档的词嵌入点击构成交互矩阵。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8324"/>
              </p:ext>
            </p:extLst>
          </p:nvPr>
        </p:nvGraphicFramePr>
        <p:xfrm>
          <a:off x="2483768" y="5229200"/>
          <a:ext cx="37806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73"/>
                <a:gridCol w="945173"/>
                <a:gridCol w="945173"/>
                <a:gridCol w="9451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Q1*D1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Q1*D2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Q1*D3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Q1*D4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Q2*D1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Q2*D2</a:t>
                      </a:r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Q2*D3</a:t>
                      </a:r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Q2*D4</a:t>
                      </a:r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Q3*D1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Q3*D2</a:t>
                      </a:r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Q3*D3</a:t>
                      </a:r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Q3*D4</a:t>
                      </a:r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07129"/>
              </p:ext>
            </p:extLst>
          </p:nvPr>
        </p:nvGraphicFramePr>
        <p:xfrm>
          <a:off x="1507760" y="3367792"/>
          <a:ext cx="2258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14854"/>
              </p:ext>
            </p:extLst>
          </p:nvPr>
        </p:nvGraphicFramePr>
        <p:xfrm>
          <a:off x="4843538" y="2996952"/>
          <a:ext cx="22586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1" name="直接箭头连接符 20"/>
          <p:cNvCxnSpPr>
            <a:stCxn id="18" idx="2"/>
            <a:endCxn id="17" idx="0"/>
          </p:cNvCxnSpPr>
          <p:nvPr/>
        </p:nvCxnSpPr>
        <p:spPr>
          <a:xfrm>
            <a:off x="2637085" y="4480312"/>
            <a:ext cx="1737029" cy="74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</p:cNvCxnSpPr>
          <p:nvPr/>
        </p:nvCxnSpPr>
        <p:spPr>
          <a:xfrm flipH="1">
            <a:off x="4354529" y="4480312"/>
            <a:ext cx="1618334" cy="726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15921" y="4632672"/>
            <a:ext cx="677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Dot</a:t>
            </a:r>
            <a:endParaRPr lang="zh-CN" altLang="en-US" sz="20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533400" y="2771783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3400" y="1687783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60648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三、解决方案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9358" y="1268760"/>
            <a:ext cx="3284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zh-CN" sz="2000" b="1" dirty="0">
                <a:latin typeface="黑体" pitchFamily="49" charset="-122"/>
                <a:ea typeface="黑体" pitchFamily="49" charset="-122"/>
              </a:rPr>
              <a:t>文本失配问题解决方案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2372" y="1844824"/>
            <a:ext cx="69362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但是我们发现交互矩阵的信息并不一定符合文本检索要求，例如下图：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03788" y="2716862"/>
            <a:ext cx="2465884" cy="3982178"/>
            <a:chOff x="809624" y="1908128"/>
            <a:chExt cx="2085976" cy="336232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25" y="1908128"/>
              <a:ext cx="2085975" cy="33623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9" name="圆角矩形 8"/>
            <p:cNvSpPr/>
            <p:nvPr/>
          </p:nvSpPr>
          <p:spPr>
            <a:xfrm>
              <a:off x="809625" y="2085248"/>
              <a:ext cx="2085975" cy="244009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09625" y="2512170"/>
              <a:ext cx="2085975" cy="244009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09624" y="3955382"/>
              <a:ext cx="2085975" cy="244009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09624" y="5014232"/>
              <a:ext cx="2085975" cy="244009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69036" y="2754304"/>
            <a:ext cx="4797060" cy="3944952"/>
            <a:chOff x="4383741" y="1762125"/>
            <a:chExt cx="4343400" cy="357187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3741" y="1762125"/>
              <a:ext cx="4343400" cy="357187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15" name="矩形 14"/>
            <p:cNvSpPr/>
            <p:nvPr/>
          </p:nvSpPr>
          <p:spPr>
            <a:xfrm>
              <a:off x="5307931" y="1767586"/>
              <a:ext cx="509338" cy="439666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891662" y="2911344"/>
              <a:ext cx="509338" cy="439666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77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5562" y="1303806"/>
            <a:ext cx="5096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3.1.1 </a:t>
            </a:r>
            <a:r>
              <a:rPr lang="zh-CN" altLang="zh-CN" sz="2000" b="1" dirty="0">
                <a:latin typeface="黑体" pitchFamily="49" charset="-122"/>
                <a:ea typeface="黑体" pitchFamily="49" charset="-122"/>
              </a:rPr>
              <a:t>文本失配问题解决方案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DTMM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模型）</a:t>
            </a:r>
          </a:p>
        </p:txBody>
      </p:sp>
      <p:sp>
        <p:nvSpPr>
          <p:cNvPr id="4" name="矩形 3"/>
          <p:cNvSpPr/>
          <p:nvPr/>
        </p:nvSpPr>
        <p:spPr>
          <a:xfrm>
            <a:off x="732047" y="1844824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们通过修改交互矩阵中的值来修正交互矩阵的信息，也就是将文档词权重加入交互矩阵，缓解交互矩阵表示失当的问题。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由此提出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DTMM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模型。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" y="189797"/>
            <a:ext cx="2869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3.1 DTMM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模型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48003852"/>
              </p:ext>
            </p:extLst>
          </p:nvPr>
        </p:nvGraphicFramePr>
        <p:xfrm>
          <a:off x="-161376" y="3603840"/>
          <a:ext cx="3870671" cy="266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849303551"/>
              </p:ext>
            </p:extLst>
          </p:nvPr>
        </p:nvGraphicFramePr>
        <p:xfrm>
          <a:off x="5271639" y="3543097"/>
          <a:ext cx="3870671" cy="266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右箭头 9"/>
          <p:cNvSpPr/>
          <p:nvPr/>
        </p:nvSpPr>
        <p:spPr>
          <a:xfrm>
            <a:off x="3724823" y="4937340"/>
            <a:ext cx="1455087" cy="563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文本框 2"/>
          <p:cNvSpPr txBox="1"/>
          <p:nvPr/>
        </p:nvSpPr>
        <p:spPr>
          <a:xfrm>
            <a:off x="3728771" y="3785599"/>
            <a:ext cx="1506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Adding weight of document word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66351" y="3284984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04800" y="304800"/>
            <a:ext cx="0" cy="3754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5562" y="1303806"/>
            <a:ext cx="5096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3.1.1 </a:t>
            </a:r>
            <a:r>
              <a:rPr lang="zh-CN" altLang="zh-CN" sz="2000" b="1" dirty="0">
                <a:latin typeface="黑体" pitchFamily="49" charset="-122"/>
                <a:ea typeface="黑体" pitchFamily="49" charset="-122"/>
              </a:rPr>
              <a:t>文本失配问题解决方案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DTMM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模型）</a:t>
            </a:r>
          </a:p>
        </p:txBody>
      </p:sp>
      <p:sp>
        <p:nvSpPr>
          <p:cNvPr id="5" name="矩形 4"/>
          <p:cNvSpPr/>
          <p:nvPr/>
        </p:nvSpPr>
        <p:spPr>
          <a:xfrm>
            <a:off x="732047" y="2132856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同时，加入信息之后我们发现会引入噪音，选取交互矩阵每一行前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个最强信号量。</a:t>
            </a:r>
          </a:p>
        </p:txBody>
      </p:sp>
      <p:sp>
        <p:nvSpPr>
          <p:cNvPr id="7" name="矩形 6"/>
          <p:cNvSpPr/>
          <p:nvPr/>
        </p:nvSpPr>
        <p:spPr>
          <a:xfrm>
            <a:off x="292254" y="200161"/>
            <a:ext cx="2869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3.1 DTMM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66351" y="3284984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20314"/>
              </p:ext>
            </p:extLst>
          </p:nvPr>
        </p:nvGraphicFramePr>
        <p:xfrm>
          <a:off x="1427611" y="3446397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下箭头 13"/>
          <p:cNvSpPr/>
          <p:nvPr/>
        </p:nvSpPr>
        <p:spPr>
          <a:xfrm>
            <a:off x="4208911" y="4096967"/>
            <a:ext cx="533400" cy="577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693503"/>
              </p:ext>
            </p:extLst>
          </p:nvPr>
        </p:nvGraphicFramePr>
        <p:xfrm>
          <a:off x="2215350" y="4755512"/>
          <a:ext cx="43826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65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65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65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65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下箭头 15"/>
          <p:cNvSpPr/>
          <p:nvPr/>
        </p:nvSpPr>
        <p:spPr>
          <a:xfrm>
            <a:off x="4192069" y="5247637"/>
            <a:ext cx="533400" cy="577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169005" y="5874405"/>
            <a:ext cx="2438400" cy="921715"/>
            <a:chOff x="2427194" y="5399808"/>
            <a:chExt cx="2438400" cy="921715"/>
          </a:xfrm>
        </p:grpSpPr>
        <p:sp>
          <p:nvSpPr>
            <p:cNvPr id="18" name="立方体 17"/>
            <p:cNvSpPr/>
            <p:nvPr/>
          </p:nvSpPr>
          <p:spPr>
            <a:xfrm>
              <a:off x="2427194" y="5399808"/>
              <a:ext cx="2438400" cy="92171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9"/>
            <p:cNvSpPr txBox="1"/>
            <p:nvPr/>
          </p:nvSpPr>
          <p:spPr>
            <a:xfrm>
              <a:off x="3090924" y="5675192"/>
              <a:ext cx="13664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model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10"/>
          <p:cNvSpPr txBox="1"/>
          <p:nvPr/>
        </p:nvSpPr>
        <p:spPr>
          <a:xfrm>
            <a:off x="5967265" y="5255277"/>
            <a:ext cx="24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选取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个最强的信号量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304800" y="304800"/>
            <a:ext cx="0" cy="3754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19711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优点：简单、可理解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" y="200161"/>
            <a:ext cx="3278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3.1.2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模型</a:t>
            </a:r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结构图</a:t>
            </a:r>
          </a:p>
        </p:txBody>
      </p:sp>
      <p:sp>
        <p:nvSpPr>
          <p:cNvPr id="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123825" y="838200"/>
            <a:ext cx="8943975" cy="5543577"/>
            <a:chOff x="123825" y="838200"/>
            <a:chExt cx="8943975" cy="5543577"/>
          </a:xfrm>
        </p:grpSpPr>
        <p:pic>
          <p:nvPicPr>
            <p:cNvPr id="7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587" y="937609"/>
              <a:ext cx="6653213" cy="508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左大括号 7"/>
            <p:cNvSpPr/>
            <p:nvPr/>
          </p:nvSpPr>
          <p:spPr>
            <a:xfrm>
              <a:off x="2135187" y="3469671"/>
              <a:ext cx="142875" cy="2286000"/>
            </a:xfrm>
            <a:prstGeom prst="leftBrac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9" name="文本框 3"/>
            <p:cNvSpPr txBox="1">
              <a:spLocks noChangeArrowheads="1"/>
            </p:cNvSpPr>
            <p:nvPr/>
          </p:nvSpPr>
          <p:spPr bwMode="auto">
            <a:xfrm>
              <a:off x="123825" y="4458684"/>
              <a:ext cx="215423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/>
                <a:t>Matching Matrix Layer</a:t>
              </a:r>
            </a:p>
          </p:txBody>
        </p:sp>
        <p:sp>
          <p:nvSpPr>
            <p:cNvPr id="10" name="文本框 4"/>
            <p:cNvSpPr txBox="1">
              <a:spLocks noChangeArrowheads="1"/>
            </p:cNvSpPr>
            <p:nvPr/>
          </p:nvSpPr>
          <p:spPr bwMode="auto">
            <a:xfrm>
              <a:off x="123825" y="2637821"/>
              <a:ext cx="21542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/>
                <a:t>K-MAX pooling Layer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2135187" y="2407634"/>
              <a:ext cx="142875" cy="768350"/>
            </a:xfrm>
            <a:prstGeom prst="leftBrac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2168525" y="1809146"/>
              <a:ext cx="76200" cy="452438"/>
            </a:xfrm>
            <a:prstGeom prst="leftBrac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3" name="文本框 7"/>
            <p:cNvSpPr txBox="1">
              <a:spLocks noChangeArrowheads="1"/>
            </p:cNvSpPr>
            <p:nvPr/>
          </p:nvSpPr>
          <p:spPr bwMode="auto">
            <a:xfrm>
              <a:off x="123825" y="1882171"/>
              <a:ext cx="2154237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dirty="0"/>
                <a:t>Fully connected network</a:t>
              </a:r>
            </a:p>
          </p:txBody>
        </p:sp>
        <p:sp>
          <p:nvSpPr>
            <p:cNvPr id="14" name="文本框 2"/>
            <p:cNvSpPr txBox="1"/>
            <p:nvPr/>
          </p:nvSpPr>
          <p:spPr>
            <a:xfrm>
              <a:off x="3443285" y="6012445"/>
              <a:ext cx="178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Dimension:3</a:t>
              </a:r>
              <a:r>
                <a:rPr lang="zh-CN" altLang="en-US" dirty="0">
                  <a:solidFill>
                    <a:srgbClr val="0070C0"/>
                  </a:solidFill>
                </a:rPr>
                <a:t>*</a:t>
              </a:r>
              <a:r>
                <a:rPr lang="en-US" altLang="zh-CN" dirty="0">
                  <a:solidFill>
                    <a:srgbClr val="0070C0"/>
                  </a:solidFill>
                </a:rPr>
                <a:t>50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文本框 23"/>
            <p:cNvSpPr txBox="1"/>
            <p:nvPr/>
          </p:nvSpPr>
          <p:spPr>
            <a:xfrm>
              <a:off x="6255542" y="5985408"/>
              <a:ext cx="178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Dimension:5</a:t>
              </a:r>
              <a:r>
                <a:rPr lang="zh-CN" altLang="en-US" dirty="0">
                  <a:solidFill>
                    <a:srgbClr val="0070C0"/>
                  </a:solidFill>
                </a:rPr>
                <a:t>*</a:t>
              </a:r>
              <a:r>
                <a:rPr lang="en-US" altLang="zh-CN" dirty="0">
                  <a:solidFill>
                    <a:srgbClr val="0070C0"/>
                  </a:solidFill>
                </a:rPr>
                <a:t>50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文本框 24"/>
            <p:cNvSpPr txBox="1"/>
            <p:nvPr/>
          </p:nvSpPr>
          <p:spPr>
            <a:xfrm>
              <a:off x="3511610" y="4395739"/>
              <a:ext cx="178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Dimension:3</a:t>
              </a:r>
              <a:r>
                <a:rPr lang="zh-CN" altLang="en-US" dirty="0" smtClean="0">
                  <a:solidFill>
                    <a:srgbClr val="0070C0"/>
                  </a:solidFill>
                </a:rPr>
                <a:t>*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5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文本框 25"/>
            <p:cNvSpPr txBox="1"/>
            <p:nvPr/>
          </p:nvSpPr>
          <p:spPr>
            <a:xfrm>
              <a:off x="6229069" y="4890625"/>
              <a:ext cx="178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Dimension:5*1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文本框 26"/>
            <p:cNvSpPr txBox="1"/>
            <p:nvPr/>
          </p:nvSpPr>
          <p:spPr>
            <a:xfrm>
              <a:off x="6260024" y="4381593"/>
              <a:ext cx="178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Dimension:3*5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文本框 27"/>
            <p:cNvSpPr txBox="1"/>
            <p:nvPr/>
          </p:nvSpPr>
          <p:spPr>
            <a:xfrm>
              <a:off x="4864510" y="3626679"/>
              <a:ext cx="178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Dimension:3*5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文本框 28"/>
            <p:cNvSpPr txBox="1"/>
            <p:nvPr/>
          </p:nvSpPr>
          <p:spPr>
            <a:xfrm>
              <a:off x="4738687" y="2679599"/>
              <a:ext cx="178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Dimension:3*3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文本框 29"/>
            <p:cNvSpPr txBox="1"/>
            <p:nvPr/>
          </p:nvSpPr>
          <p:spPr>
            <a:xfrm>
              <a:off x="5922027" y="1310303"/>
              <a:ext cx="178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Dimension:3*1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文本框 30"/>
            <p:cNvSpPr txBox="1"/>
            <p:nvPr/>
          </p:nvSpPr>
          <p:spPr>
            <a:xfrm>
              <a:off x="3513254" y="1103103"/>
              <a:ext cx="178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Dimension:3*1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3" name="文本框 31"/>
            <p:cNvSpPr txBox="1"/>
            <p:nvPr/>
          </p:nvSpPr>
          <p:spPr>
            <a:xfrm>
              <a:off x="5863758" y="838200"/>
              <a:ext cx="178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Dimension:1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304800" y="304800"/>
            <a:ext cx="0" cy="3754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1016</Words>
  <Application>Microsoft Office PowerPoint</Application>
  <PresentationFormat>全屏显示(4:3)</PresentationFormat>
  <Paragraphs>124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as</cp:lastModifiedBy>
  <cp:revision>280</cp:revision>
  <dcterms:created xsi:type="dcterms:W3CDTF">2018-12-26T09:09:03Z</dcterms:created>
  <dcterms:modified xsi:type="dcterms:W3CDTF">2018-12-27T05:23:09Z</dcterms:modified>
</cp:coreProperties>
</file>