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3"/>
    <p:sldId id="268" r:id="rId4"/>
    <p:sldId id="269" r:id="rId5"/>
    <p:sldId id="273" r:id="rId7"/>
    <p:sldId id="276" r:id="rId8"/>
    <p:sldId id="282" r:id="rId9"/>
    <p:sldId id="278" r:id="rId10"/>
    <p:sldId id="27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E7AC5"/>
    <a:srgbClr val="0D9BE5"/>
    <a:srgbClr val="008CD7"/>
    <a:srgbClr val="005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" y="0"/>
            <a:ext cx="9142857" cy="48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76" y="61424"/>
            <a:ext cx="7886700" cy="4206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3392" y="689622"/>
            <a:ext cx="8102538" cy="5711178"/>
          </a:xfrm>
        </p:spPr>
        <p:txBody>
          <a:bodyPr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l"/>
              <a:defRPr lang="zh-CN" altLang="en-US" sz="2000" kern="1200" dirty="0" smtClean="0">
                <a:solidFill>
                  <a:srgbClr val="0E7A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>
              <a:spcAft>
                <a:spcPts val="600"/>
              </a:spcAft>
              <a:buFont typeface="Wingdings" panose="05000000000000000000" pitchFamily="2" charset="2"/>
              <a:buChar char="l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644" y="61912"/>
            <a:ext cx="7886700" cy="4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249" y="816746"/>
            <a:ext cx="7678075" cy="549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648" y="857729"/>
            <a:ext cx="696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张静静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高级工程师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E:\【电脑资料】\【project】\21.PPT背景\logo_中国科学院网络数据科学与技术重点实验室（白小）1.pnglogo_中国科学院网络数据科学与技术重点实验室（白小）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3605" y="6062110"/>
            <a:ext cx="4249103" cy="4619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" y="3524096"/>
            <a:ext cx="9142857" cy="3333903"/>
          </a:xfrm>
          <a:prstGeom prst="rect">
            <a:avLst/>
          </a:prstGeom>
        </p:spPr>
      </p:pic>
      <p:pic>
        <p:nvPicPr>
          <p:cNvPr id="8" name="图片 7" descr="E:\【电脑资料】\【project】\21.PPT背景\logo_中国科学院网络数据科学与技术重点实验室（白小）1.pnglogo_中国科学院网络数据科学与技术重点实验室（白小）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36467" y="5909656"/>
            <a:ext cx="4249103" cy="4619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6467" y="3685462"/>
            <a:ext cx="41198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          名：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 在 小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         级：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 接 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3232" y="2377957"/>
            <a:ext cx="9164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08C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4400" b="1" dirty="0" smtClean="0">
                <a:solidFill>
                  <a:srgbClr val="008C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年度工作总结</a:t>
            </a:r>
            <a:endParaRPr lang="zh-CN" altLang="en-US" sz="4400" b="1" dirty="0">
              <a:solidFill>
                <a:srgbClr val="008C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" y="0"/>
            <a:ext cx="9142857" cy="1839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5460" y="3766820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孙海洲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5460" y="4204335"/>
            <a:ext cx="284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网络大数据感知与监测组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5460" y="4637405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研一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5460" y="5092065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俞晓明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年度工作总结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参与科研项目情况</a:t>
            </a:r>
            <a:endParaRPr lang="en-US" altLang="zh-CN" dirty="0" smtClean="0"/>
          </a:p>
          <a:p>
            <a:r>
              <a:rPr lang="zh-CN" altLang="en-US" dirty="0" smtClean="0"/>
              <a:t>本年度最主要成果</a:t>
            </a:r>
            <a:endParaRPr lang="en-US" altLang="zh-CN" dirty="0" smtClean="0"/>
          </a:p>
          <a:p>
            <a:r>
              <a:rPr lang="zh-CN" altLang="en-US" dirty="0" smtClean="0"/>
              <a:t>未来定位期望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参与科研项目情况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60070"/>
            <a:ext cx="8102600" cy="584073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sz="2000" dirty="0" smtClean="0"/>
              <a:t>多组件通用</a:t>
            </a:r>
            <a:r>
              <a:rPr lang="en-US" altLang="zh-CN" sz="2000" dirty="0" smtClean="0"/>
              <a:t>HTTP</a:t>
            </a:r>
            <a:r>
              <a:rPr sz="2000" dirty="0" smtClean="0"/>
              <a:t>框架</a:t>
            </a:r>
            <a:endParaRPr lang="en-US" altLang="zh-CN" dirty="0" smtClean="0"/>
          </a:p>
          <a:p>
            <a:pPr lvl="1"/>
            <a:r>
              <a:rPr lang="zh-CN" sz="1800" dirty="0" smtClean="0"/>
              <a:t>熟悉服务、掌握部署流程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>
                <a:sym typeface="+mn-ea"/>
              </a:rPr>
              <a:t>亦庄备份预处理系统搭建</a:t>
            </a:r>
            <a:endParaRPr lang="zh-CN" sz="1800" dirty="0" smtClean="0"/>
          </a:p>
          <a:p>
            <a:pPr lvl="1"/>
            <a:r>
              <a:rPr lang="zh-CN" sz="1800" dirty="0" smtClean="0">
                <a:sym typeface="+mn-ea"/>
              </a:rPr>
              <a:t>重构</a:t>
            </a:r>
            <a:r>
              <a:rPr sz="1800" dirty="0" smtClean="0">
                <a:sym typeface="+mn-ea"/>
              </a:rPr>
              <a:t>多组件通用</a:t>
            </a:r>
            <a:r>
              <a:rPr lang="en-US" altLang="zh-CN" sz="1800" dirty="0" smtClean="0">
                <a:sym typeface="+mn-ea"/>
              </a:rPr>
              <a:t>HTTP</a:t>
            </a:r>
            <a:r>
              <a:rPr sz="1800" dirty="0" smtClean="0">
                <a:sym typeface="+mn-ea"/>
              </a:rPr>
              <a:t>框架</a:t>
            </a:r>
            <a:endParaRPr lang="zh-CN" sz="1800" dirty="0" smtClean="0"/>
          </a:p>
          <a:p>
            <a:pPr lvl="1"/>
            <a:r>
              <a:rPr lang="zh-CN" sz="1800" dirty="0" smtClean="0"/>
              <a:t>调研新的分布式服务框架（</a:t>
            </a:r>
            <a:r>
              <a:rPr lang="en-US" altLang="zh-CN" sz="1800" dirty="0" smtClean="0"/>
              <a:t>dubbo</a:t>
            </a:r>
            <a:r>
              <a:rPr lang="zh-CN" sz="1800" dirty="0" smtClean="0"/>
              <a:t>）</a:t>
            </a:r>
            <a:endParaRPr lang="zh-CN" sz="1800" dirty="0" smtClean="0"/>
          </a:p>
          <a:p>
            <a:r>
              <a:rPr sz="1800">
                <a:sym typeface="+mn-ea"/>
              </a:rPr>
              <a:t>论文阅读</a:t>
            </a:r>
            <a:endParaRPr sz="1800">
              <a:sym typeface="+mn-ea"/>
            </a:endParaRPr>
          </a:p>
          <a:p>
            <a:pPr lvl="1"/>
            <a:r>
              <a:rPr sz="1800">
                <a:sym typeface="+mn-ea"/>
              </a:rPr>
              <a:t>每周一篇</a:t>
            </a:r>
            <a:r>
              <a:rPr lang="en-US" altLang="zh-CN" sz="1800">
                <a:sym typeface="+mn-ea"/>
              </a:rPr>
              <a:t>SIGIR</a:t>
            </a:r>
            <a:r>
              <a:rPr sz="1800">
                <a:sym typeface="+mn-ea"/>
              </a:rPr>
              <a:t>论文、国内会议论文</a:t>
            </a:r>
            <a:endParaRPr lang="zh-CN" altLang="en-US" sz="1800" dirty="0" smtClean="0">
              <a:sym typeface="+mn-ea"/>
            </a:endParaRPr>
          </a:p>
          <a:p>
            <a:pPr lvl="1"/>
            <a:r>
              <a:rPr sz="1800">
                <a:sym typeface="+mn-ea"/>
              </a:rPr>
              <a:t>学习深度学习基础知识</a:t>
            </a:r>
            <a:endParaRPr lang="en-US" altLang="zh-CN" sz="1800" dirty="0" smtClean="0">
              <a:sym typeface="+mn-ea"/>
            </a:endParaRPr>
          </a:p>
          <a:p>
            <a:r>
              <a:rPr sz="1800">
                <a:sym typeface="+mn-ea"/>
              </a:rPr>
              <a:t>采集器调研</a:t>
            </a:r>
            <a:endParaRPr sz="1800">
              <a:sym typeface="+mn-ea"/>
            </a:endParaRPr>
          </a:p>
          <a:p>
            <a:pPr lvl="1"/>
            <a:r>
              <a:rPr lang="en-US" altLang="zh-CN" sz="1800" dirty="0" smtClean="0">
                <a:sym typeface="+mn-ea"/>
              </a:rPr>
              <a:t>Import.io</a:t>
            </a:r>
            <a:endParaRPr lang="en-US" altLang="zh-CN" sz="1800" dirty="0" smtClean="0">
              <a:sym typeface="+mn-ea"/>
            </a:endParaRPr>
          </a:p>
          <a:p>
            <a:pPr lvl="1"/>
            <a:r>
              <a:rPr lang="en-US" altLang="zh-CN" sz="1800" dirty="0" smtClean="0">
                <a:sym typeface="+mn-ea"/>
              </a:rPr>
              <a:t>Visual Web Ripper</a:t>
            </a:r>
            <a:endParaRPr lang="en-US" altLang="zh-CN" sz="1800" dirty="0" smtClean="0">
              <a:sym typeface="+mn-ea"/>
            </a:endParaRPr>
          </a:p>
          <a:p>
            <a:endParaRPr lang="en-US" altLang="zh-CN" sz="1800" dirty="0" smtClean="0">
              <a:sym typeface="+mn-ea"/>
            </a:endParaRPr>
          </a:p>
          <a:p>
            <a:pPr lvl="1"/>
            <a:endParaRPr lang="zh-CN" sz="1800">
              <a:sym typeface="+mn-ea"/>
            </a:endParaRPr>
          </a:p>
          <a:p>
            <a:pPr lvl="1"/>
            <a:endParaRPr lang="zh-CN" sz="1800">
              <a:sym typeface="+mn-ea"/>
            </a:endParaRP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本年度最主要</a:t>
            </a:r>
            <a:r>
              <a:rPr lang="zh-CN" altLang="en-US" dirty="0" smtClean="0"/>
              <a:t>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本年度自认为最有成效的工作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多组件通用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框架重构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9525" y="4337050"/>
            <a:ext cx="9163050" cy="2503170"/>
          </a:xfrm>
          <a:prstGeom prst="rect">
            <a:avLst/>
          </a:prstGeom>
          <a:solidFill>
            <a:srgbClr val="0D9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0405" y="4225925"/>
            <a:ext cx="257175" cy="24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69895" y="4225925"/>
            <a:ext cx="257175" cy="245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39385" y="4225925"/>
            <a:ext cx="257175" cy="245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08875" y="4225925"/>
            <a:ext cx="257175" cy="245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2900" y="5316220"/>
            <a:ext cx="1386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多组件通用</a:t>
            </a:r>
            <a:r>
              <a:rPr lang="en-US" altLang="zh-CN" b="1">
                <a:solidFill>
                  <a:schemeClr val="bg1"/>
                </a:solidFill>
              </a:rPr>
              <a:t>HTTP</a:t>
            </a:r>
            <a:r>
              <a:rPr lang="zh-CN" altLang="en-US" b="1">
                <a:solidFill>
                  <a:schemeClr val="bg1"/>
                </a:solidFill>
              </a:rPr>
              <a:t>框架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3700" y="4556125"/>
            <a:ext cx="97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安装部署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68905" y="4523740"/>
            <a:ext cx="97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熟悉代码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81245" y="4556125"/>
            <a:ext cx="97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代码重构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98030" y="4523740"/>
            <a:ext cx="1089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dubbo</a:t>
            </a:r>
            <a:r>
              <a:rPr lang="zh-CN" altLang="en-US" sz="1400">
                <a:solidFill>
                  <a:schemeClr val="bg1"/>
                </a:solidFill>
              </a:rPr>
              <a:t>调研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68905" y="3383915"/>
            <a:ext cx="1508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Thrift RPC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ZooKeeper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C/C++</a:t>
            </a:r>
            <a:r>
              <a:rPr lang="zh-CN" altLang="en-US" sz="1400">
                <a:solidFill>
                  <a:schemeClr val="tx1"/>
                </a:solidFill>
              </a:rPr>
              <a:t>编程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en-US" altLang="zh-CN" sz="1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3700" y="3383915"/>
            <a:ext cx="14217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Linux</a:t>
            </a:r>
            <a:r>
              <a:rPr lang="zh-CN" altLang="en-US" sz="1400">
                <a:solidFill>
                  <a:schemeClr val="tx1"/>
                </a:solidFill>
              </a:rPr>
              <a:t>操作熟悉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shell</a:t>
            </a:r>
            <a:r>
              <a:rPr lang="zh-CN" altLang="en-US" sz="1400">
                <a:solidFill>
                  <a:schemeClr val="tx1"/>
                </a:solidFill>
              </a:rPr>
              <a:t>脚本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服务总体功能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626985" y="1165860"/>
            <a:ext cx="20955" cy="288861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508875" y="1298575"/>
            <a:ext cx="257175" cy="245745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509510" y="2039620"/>
            <a:ext cx="257175" cy="245745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10145" y="2780665"/>
            <a:ext cx="257175" cy="245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510780" y="3521710"/>
            <a:ext cx="257175" cy="245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00975" y="1237615"/>
            <a:ext cx="148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安装部署</a:t>
            </a:r>
            <a:r>
              <a:rPr lang="en-US" altLang="zh-CN" sz="1400">
                <a:solidFill>
                  <a:schemeClr val="tx1"/>
                </a:solidFill>
              </a:rPr>
              <a:t>demo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27975" y="2009140"/>
            <a:ext cx="148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添加服务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47330" y="2719705"/>
            <a:ext cx="148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研究源码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90510" y="3491865"/>
            <a:ext cx="148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学习借鉴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80610" y="3521710"/>
            <a:ext cx="97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JsonCPP</a:t>
            </a:r>
            <a:r>
              <a:rPr lang="en-US" altLang="zh-CN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本年度最主要</a:t>
            </a:r>
            <a:r>
              <a:rPr lang="zh-CN" altLang="en-US" dirty="0" smtClean="0"/>
              <a:t>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多组件通用</a:t>
            </a:r>
            <a:r>
              <a:rPr lang="en-US" altLang="zh-CN">
                <a:sym typeface="+mn-ea"/>
              </a:rPr>
              <a:t>HTTP</a:t>
            </a:r>
            <a:r>
              <a:rPr>
                <a:sym typeface="+mn-ea"/>
              </a:rPr>
              <a:t>框架重构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72490" y="2188845"/>
            <a:ext cx="198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合并服务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07085" y="3361055"/>
            <a:ext cx="196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抽离反序列化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58800" y="2002790"/>
            <a:ext cx="1703070" cy="821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89585" y="3046095"/>
            <a:ext cx="1841500" cy="9232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6895" y="4721860"/>
            <a:ext cx="1890395" cy="8432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10565" y="4959350"/>
            <a:ext cx="241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解耦合、易维护</a:t>
            </a:r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1350010" y="4137660"/>
            <a:ext cx="313055" cy="508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2928620" y="1838325"/>
          <a:ext cx="5824220" cy="341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5601970" imgH="3260725" progId="Visio.Drawing.11">
                  <p:embed/>
                </p:oleObj>
              </mc:Choice>
              <mc:Fallback>
                <p:oleObj name="" r:id="rId1" imgW="5601970" imgH="3260725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8620" y="1838325"/>
                        <a:ext cx="5824220" cy="341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本年度最主要</a:t>
            </a:r>
            <a:r>
              <a:rPr lang="zh-CN" altLang="en-US" dirty="0" smtClean="0"/>
              <a:t>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多组件通用</a:t>
            </a:r>
            <a:r>
              <a:rPr lang="en-US" altLang="zh-CN">
                <a:sym typeface="+mn-ea"/>
              </a:rPr>
              <a:t>HTTP</a:t>
            </a:r>
            <a:r>
              <a:rPr>
                <a:sym typeface="+mn-ea"/>
              </a:rPr>
              <a:t>框架迭代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925955"/>
            <a:ext cx="7963535" cy="2343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4790" y="4364355"/>
            <a:ext cx="166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单一应用架构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1030" y="1235710"/>
            <a:ext cx="650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对于框架的增量迭代，我们是在现有基础上开发还是使用已有开源的成熟框架？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8490" y="4364355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垂直应用架构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68850" y="436435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分布式服务架构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04305" y="4364355"/>
            <a:ext cx="1878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流动计算架构：偏重服务治理，动态部署，流动计算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本年度最主要</a:t>
            </a:r>
            <a:r>
              <a:rPr lang="zh-CN" altLang="en-US" dirty="0" smtClean="0"/>
              <a:t>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DUBBO</a:t>
            </a:r>
            <a:r>
              <a:rPr>
                <a:sym typeface="+mn-ea"/>
              </a:rPr>
              <a:t>分布式服务框架调研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5525" y="3844290"/>
            <a:ext cx="4109085" cy="2506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835" y="1502410"/>
            <a:ext cx="75723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调研目的：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了解产品架构、优缺点、性能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学习设计原则（高内聚、低耦合）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学以致用，完善调度中心、监控中心、治理中心模块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3891280"/>
            <a:ext cx="4319270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未来定位</a:t>
            </a:r>
            <a:r>
              <a:rPr lang="zh-CN" altLang="en-US" dirty="0" smtClean="0"/>
              <a:t>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深入学习分布式框架的架构原则，设计；应用到现有项目中。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掌握基础知识，学习机器学习经典算法，动手实现每一个算法。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阅读信息检索领域的顶会论文，找到自己的兴趣点。以项目为驱动进行科研。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3"/>
          <p:cNvSpPr/>
          <p:nvPr/>
        </p:nvSpPr>
        <p:spPr>
          <a:xfrm>
            <a:off x="1629728" y="2282671"/>
            <a:ext cx="4552336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defTabSz="685165">
              <a:spcBef>
                <a:spcPct val="0"/>
              </a:spcBef>
              <a:buNone/>
            </a:pPr>
            <a:r>
              <a:rPr lang="en-US" altLang="x-none" sz="6000" dirty="0">
                <a:solidFill>
                  <a:srgbClr val="0D9BE5"/>
                </a:solidFill>
                <a:latin typeface="Arial Black" panose="020B0A04020102020204" pitchFamily="2" charset="0"/>
                <a:sym typeface="Broadway" pitchFamily="2" charset="0"/>
              </a:rPr>
              <a:t>Thank you</a:t>
            </a:r>
            <a:endParaRPr lang="en-US" altLang="x-none" sz="6000" dirty="0">
              <a:solidFill>
                <a:srgbClr val="0D9BE5"/>
              </a:solidFill>
              <a:latin typeface="Arial Black" panose="020B0A04020102020204" pitchFamily="2" charset="0"/>
              <a:sym typeface="Broadway" pitchFamily="2" charset="0"/>
            </a:endParaRPr>
          </a:p>
        </p:txBody>
      </p:sp>
      <p:sp>
        <p:nvSpPr>
          <p:cNvPr id="15363" name="直接连接符 4"/>
          <p:cNvSpPr/>
          <p:nvPr/>
        </p:nvSpPr>
        <p:spPr>
          <a:xfrm>
            <a:off x="6352939" y="2666048"/>
            <a:ext cx="1190" cy="609600"/>
          </a:xfrm>
          <a:prstGeom prst="line">
            <a:avLst/>
          </a:prstGeom>
          <a:ln w="6350" cap="flat" cmpd="sng">
            <a:solidFill>
              <a:srgbClr val="0E7AC5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5365" name="文本框 10"/>
          <p:cNvSpPr/>
          <p:nvPr/>
        </p:nvSpPr>
        <p:spPr>
          <a:xfrm>
            <a:off x="6352937" y="2664857"/>
            <a:ext cx="1090930" cy="300355"/>
          </a:xfrm>
          <a:prstGeom prst="rect">
            <a:avLst/>
          </a:prstGeom>
          <a:solidFill>
            <a:srgbClr val="0E7AC5"/>
          </a:solidFill>
          <a:ln w="9525">
            <a:noFill/>
            <a:miter/>
          </a:ln>
        </p:spPr>
        <p:txBody>
          <a:bodyPr wrap="none" lIns="67628" tIns="35243" rIns="67628" bIns="35243">
            <a:spAutoFit/>
          </a:bodyPr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defTabSz="685165">
              <a:spcBef>
                <a:spcPct val="0"/>
              </a:spcBef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Microsoft Yi Baiti" panose="03000500000000000000" pitchFamily="2" charset="0"/>
                <a:ea typeface="Arial Unicode MS" pitchFamily="2" charset="-122"/>
              </a:rPr>
              <a:t>201</a:t>
            </a:r>
            <a:r>
              <a:rPr lang="en-US" altLang="zh-CN" sz="1500" dirty="0" smtClean="0">
                <a:solidFill>
                  <a:schemeClr val="bg1"/>
                </a:solidFill>
                <a:latin typeface="Microsoft Yi Baiti" panose="03000500000000000000" pitchFamily="2" charset="0"/>
                <a:ea typeface="Arial Unicode MS" pitchFamily="2" charset="-122"/>
              </a:rPr>
              <a:t>7.12.17</a:t>
            </a:r>
            <a:r>
              <a:rPr lang="zh-CN" altLang="en-US" sz="1500" dirty="0" smtClean="0">
                <a:solidFill>
                  <a:schemeClr val="bg1"/>
                </a:solidFill>
                <a:latin typeface="Microsoft Yi Baiti" panose="03000500000000000000" pitchFamily="2" charset="0"/>
                <a:ea typeface="Arial Unicode MS" pitchFamily="2" charset="-122"/>
              </a:rPr>
              <a:t> </a:t>
            </a:r>
            <a:endParaRPr lang="zh-CN" altLang="en-US" sz="1500" dirty="0">
              <a:solidFill>
                <a:schemeClr val="bg1"/>
              </a:solidFill>
              <a:latin typeface="Microsoft Yi Baiti" panose="03000500000000000000" pitchFamily="2" charset="0"/>
              <a:ea typeface="Arial Unicode MS" pitchFamily="2" charset="-122"/>
            </a:endParaRPr>
          </a:p>
        </p:txBody>
      </p:sp>
      <p:pic>
        <p:nvPicPr>
          <p:cNvPr id="10" name="图片 9" descr="E:\【电脑资料】\【project】\21.PPT背景\logo_中国科学院网络数据科学与技术重点实验室（白小）1.pnglogo_中国科学院网络数据科学与技术重点实验室（白小）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3605" y="6062110"/>
            <a:ext cx="4249103" cy="461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725</Words>
  <Application>WPS 演示</Application>
  <PresentationFormat>全屏显示(4:3)</PresentationFormat>
  <Paragraphs>124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Black</vt:lpstr>
      <vt:lpstr>Broadway</vt:lpstr>
      <vt:lpstr>Microsoft Yi Baiti</vt:lpstr>
      <vt:lpstr>Arial Unicode MS</vt:lpstr>
      <vt:lpstr>Calibri</vt:lpstr>
      <vt:lpstr>Arial Unicode MS</vt:lpstr>
      <vt:lpstr>Segoe Print</vt:lpstr>
      <vt:lpstr>Office 主题</vt:lpstr>
      <vt:lpstr>Visio.Drawing.11</vt:lpstr>
      <vt:lpstr>PowerPoint 演示文稿</vt:lpstr>
      <vt:lpstr>2017年度工作总结</vt:lpstr>
      <vt:lpstr>参与科研项目情况</vt:lpstr>
      <vt:lpstr>本年度最主要成果</vt:lpstr>
      <vt:lpstr>本年度最主要成果</vt:lpstr>
      <vt:lpstr>本年度最主要成果</vt:lpstr>
      <vt:lpstr>本年度最主要成果</vt:lpstr>
      <vt:lpstr>未来定位期望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sunhuihui</dc:creator>
  <cp:lastModifiedBy>hai:</cp:lastModifiedBy>
  <cp:revision>129</cp:revision>
  <dcterms:created xsi:type="dcterms:W3CDTF">2015-12-17T08:36:00Z</dcterms:created>
  <dcterms:modified xsi:type="dcterms:W3CDTF">2017-12-15T13:29:28Z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KSORubyTemplateID">
    <vt:lpwstr>2</vt:lpwstr>
  </property>
</Properties>
</file>