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.xml" ContentType="application/vnd.openxmlformats-officedocument.presentationml.notesSlide+xml"/>
  <Override PartName="/ppt/tags/tag76.xml" ContentType="application/vnd.openxmlformats-officedocument.presentationml.tags+xml"/>
  <Override PartName="/ppt/notesSlides/notesSlide5.xml" ContentType="application/vnd.openxmlformats-officedocument.presentationml.notesSlide+xml"/>
  <Override PartName="/ppt/tags/tag77.xml" ContentType="application/vnd.openxmlformats-officedocument.presentationml.tags+xml"/>
  <Override PartName="/ppt/notesSlides/notesSlide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tags/tag87.xml" ContentType="application/vnd.openxmlformats-officedocument.presentationml.tags+xml"/>
  <Override PartName="/ppt/notesSlides/notesSlide8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86" r:id="rId2"/>
    <p:sldId id="285" r:id="rId3"/>
    <p:sldId id="256" r:id="rId4"/>
    <p:sldId id="257" r:id="rId5"/>
    <p:sldId id="258" r:id="rId6"/>
    <p:sldId id="261" r:id="rId7"/>
    <p:sldId id="262" r:id="rId8"/>
    <p:sldId id="264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81" r:id="rId19"/>
    <p:sldId id="275" r:id="rId20"/>
    <p:sldId id="276" r:id="rId21"/>
    <p:sldId id="278" r:id="rId22"/>
    <p:sldId id="283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82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80" y="282"/>
      </p:cViewPr>
      <p:guideLst>
        <p:guide orient="horz" pos="215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png"/><Relationship Id="rId1" Type="http://schemas.openxmlformats.org/officeDocument/2006/relationships/tags" Target="../tags/tag75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png"/><Relationship Id="rId1" Type="http://schemas.openxmlformats.org/officeDocument/2006/relationships/tags" Target="../tags/tag76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png"/><Relationship Id="rId1" Type="http://schemas.openxmlformats.org/officeDocument/2006/relationships/tags" Target="../tags/tag77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png"/><Relationship Id="rId1" Type="http://schemas.openxmlformats.org/officeDocument/2006/relationships/tags" Target="../tags/tag85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8.png"/><Relationship Id="rId1" Type="http://schemas.openxmlformats.org/officeDocument/2006/relationships/tags" Target="../tags/tag86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png"/><Relationship Id="rId1" Type="http://schemas.openxmlformats.org/officeDocument/2006/relationships/tags" Target="../tags/tag87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44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image" Target="../media/image1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png"/><Relationship Id="rId1" Type="http://schemas.openxmlformats.org/officeDocument/2006/relationships/tags" Target="../tags/tag95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png"/><Relationship Id="rId1" Type="http://schemas.openxmlformats.org/officeDocument/2006/relationships/tags" Target="../tags/tag96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png"/><Relationship Id="rId1" Type="http://schemas.openxmlformats.org/officeDocument/2006/relationships/tags" Target="../tags/tag9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11.png"/><Relationship Id="rId3" Type="http://schemas.openxmlformats.org/officeDocument/2006/relationships/image" Target="../media/image202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17" Type="http://schemas.openxmlformats.org/officeDocument/2006/relationships/image" Target="../media/image20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png"/><Relationship Id="rId1" Type="http://schemas.openxmlformats.org/officeDocument/2006/relationships/tags" Target="../tags/tag98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5" Type="http://schemas.openxmlformats.org/officeDocument/2006/relationships/image" Target="../media/image189.png"/><Relationship Id="rId15" Type="http://schemas.openxmlformats.org/officeDocument/2006/relationships/image" Target="../media/image213.png"/><Relationship Id="rId10" Type="http://schemas.openxmlformats.org/officeDocument/2006/relationships/image" Target="../media/image208.png"/><Relationship Id="rId4" Type="http://schemas.openxmlformats.org/officeDocument/2006/relationships/image" Target="../media/image203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" Type="http://schemas.openxmlformats.org/officeDocument/2006/relationships/tags" Target="../tags/tag6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" Type="http://schemas.openxmlformats.org/officeDocument/2006/relationships/tags" Target="../tags/tag70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4.png"/><Relationship Id="rId18" Type="http://schemas.openxmlformats.org/officeDocument/2006/relationships/image" Target="../media/image61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64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1" Type="http://schemas.openxmlformats.org/officeDocument/2006/relationships/tags" Target="../tags/tag7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47.png"/><Relationship Id="rId10" Type="http://schemas.openxmlformats.org/officeDocument/2006/relationships/image" Target="../media/image56.png"/><Relationship Id="rId19" Type="http://schemas.openxmlformats.org/officeDocument/2006/relationships/image" Target="../media/image62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60580" cy="601579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spc="0" dirty="0">
                <a:ea typeface="微软雅黑" panose="020B0503020204020204" charset="-122"/>
                <a:cs typeface="+mj-lt"/>
              </a:rPr>
              <a:t>Dynamic Modeling (Bit- &amp; Cycle-Accurate)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-327691" y="916825"/>
            <a:ext cx="12260775" cy="4618192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</a:p>
          <a:p>
            <a:pPr lvl="2" algn="l">
              <a:lnSpc>
                <a:spcPct val="150000"/>
              </a:lnSpc>
              <a:buClrTx/>
              <a:buSzTx/>
            </a:pPr>
            <a:r>
              <a:rPr lang="en-US" altLang="zh-CN" sz="2700" spc="0">
                <a:solidFill>
                  <a:schemeClr val="tx1"/>
                </a:solidFill>
                <a:ea typeface="+mj-ea"/>
                <a:cs typeface="+mn-lt"/>
              </a:rPr>
              <a:t>Behaves like hardware on each clock rising edge</a:t>
            </a:r>
          </a:p>
          <a:p>
            <a:pPr lvl="2">
              <a:lnSpc>
                <a:spcPct val="150000"/>
              </a:lnSpc>
            </a:pPr>
            <a:r>
              <a:rPr lang="en-US" altLang="zh-CN" sz="2700" spc="0">
                <a:solidFill>
                  <a:schemeClr val="tx1"/>
                </a:solidFill>
                <a:ea typeface="+mj-ea"/>
                <a:cs typeface="+mn-lt"/>
              </a:rPr>
              <a:t>Instantaneous EMA, utilization, power, etc.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  <a:p>
            <a:pPr lvl="2" algn="l">
              <a:lnSpc>
                <a:spcPct val="150000"/>
              </a:lnSpc>
              <a:buClrTx/>
              <a:buSzTx/>
            </a:pPr>
            <a:r>
              <a:rPr lang="en-US" altLang="zh-CN" sz="2700" spc="0">
                <a:solidFill>
                  <a:schemeClr val="tx1"/>
                </a:solidFill>
                <a:ea typeface="+mj-ea"/>
                <a:cs typeface="+mn-lt"/>
              </a:rPr>
              <a:t>Covers all modules: interfaces, NoC, memory management (allocate, release, conflict)</a:t>
            </a:r>
          </a:p>
          <a:p>
            <a:pPr lvl="2">
              <a:lnSpc>
                <a:spcPct val="150000"/>
              </a:lnSpc>
            </a:pPr>
            <a:r>
              <a:rPr lang="en-US" altLang="zh-CN" sz="2700" spc="0">
                <a:solidFill>
                  <a:schemeClr val="tx1"/>
                </a:solidFill>
                <a:ea typeface="+mj-ea"/>
                <a:cs typeface="+mn-lt"/>
              </a:rPr>
              <a:t>Models real dataflow: on-chip, off-chip, and inter-module communication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Scalable: Speed vs Granularity(Diffusion model)</a:t>
            </a:r>
          </a:p>
          <a:p>
            <a:pPr lvl="2" algn="l">
              <a:lnSpc>
                <a:spcPct val="150000"/>
              </a:lnSpc>
              <a:buClrTx/>
              <a:buSzTx/>
            </a:pPr>
            <a:r>
              <a:rPr lang="en-US" altLang="zh-CN" sz="2700" spc="0">
                <a:solidFill>
                  <a:schemeClr val="tx1"/>
                </a:solidFill>
                <a:ea typeface="+mj-ea"/>
                <a:cs typeface="+mn-lt"/>
              </a:rPr>
              <a:t>Cycle-accurate (1 cycle/step): ~ 6 hours</a:t>
            </a:r>
          </a:p>
          <a:p>
            <a:pPr lvl="2" algn="l">
              <a:lnSpc>
                <a:spcPct val="150000"/>
              </a:lnSpc>
              <a:buClrTx/>
              <a:buSzTx/>
            </a:pPr>
            <a:r>
              <a:rPr lang="en-US" altLang="zh-CN" sz="2700" spc="0">
                <a:solidFill>
                  <a:schemeClr val="tx1"/>
                </a:solidFill>
                <a:ea typeface="+mj-ea"/>
                <a:cs typeface="+mn-lt"/>
              </a:rPr>
              <a:t>Stride mode (100 cycles/step): ~10 minutes (&lt;10% deviation)</a:t>
            </a:r>
          </a:p>
        </p:txBody>
      </p:sp>
      <p:pic>
        <p:nvPicPr>
          <p:cNvPr id="1026" name="Picture 2" descr="verilog - Signal A is triggered at posedge of clock (40kHz), and it should  go down to 0 during 1/4 of the clock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70" y="916940"/>
            <a:ext cx="3965575" cy="18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946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PE_BANK = 2)</a:t>
            </a:r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955" y="562610"/>
            <a:ext cx="4584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微软雅黑" panose="020B0503020204020204" charset="-122"/>
                <a:cs typeface="+mn-lt"/>
              </a:rPr>
              <a:t>1. Hardware Setting Overview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27800" y="961390"/>
            <a:ext cx="5816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a typeface="+mj-ea"/>
                <a:cs typeface="+mn-lt"/>
                <a:sym typeface="+mn-ea"/>
              </a:rPr>
              <a:t>4)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ULTIRATIO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FPSUTI       = 0.2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1/5; utilization 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KNNUTI     = 0.1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1/10</a:t>
            </a:r>
            <a:r>
              <a:rPr lang="en-US" altLang="zh-CN">
                <a:ea typeface="+mj-ea"/>
                <a:cs typeface="+mn-lt"/>
                <a:sym typeface="+mn-ea"/>
              </a:rPr>
              <a:t> 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SYAUTI       = 1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POLUTI       = 1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RESUTI        = 1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CNCUTI       = 1</a:t>
            </a:r>
          </a:p>
          <a:p>
            <a:endParaRPr lang="en-US" altLang="zh-CN">
              <a:ea typeface="+mj-ea"/>
              <a:cs typeface="+mn-lt"/>
              <a:sym typeface="+mn-ea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5)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TO CALCULATE POWER CONSUMPTION</a:t>
            </a:r>
            <a:endParaRPr lang="en-US" altLang="zh-CN">
              <a:solidFill>
                <a:schemeClr val="accent1">
                  <a:lumMod val="75000"/>
                </a:schemeClr>
              </a:solidFill>
              <a:ea typeface="+mj-ea"/>
              <a:cs typeface="+mn-lt"/>
              <a:sym typeface="+mn-ea"/>
            </a:endParaRPr>
          </a:p>
          <a:p>
            <a:r>
              <a:rPr lang="en-US" altLang="zh-CN">
                <a:ea typeface="+mj-ea"/>
                <a:cs typeface="+mn-lt"/>
              </a:rPr>
              <a:t>    TECH             = 16 </a:t>
            </a:r>
          </a:p>
          <a:p>
            <a:r>
              <a:rPr lang="en-US" altLang="zh-CN">
                <a:ea typeface="+mj-ea"/>
                <a:cs typeface="+mn-lt"/>
              </a:rPr>
              <a:t>    SYA_AREA     = 4 </a:t>
            </a:r>
          </a:p>
          <a:p>
            <a:r>
              <a:rPr lang="en-US" altLang="zh-CN">
                <a:ea typeface="+mj-ea"/>
                <a:cs typeface="+mn-lt"/>
              </a:rPr>
              <a:t>    AREA             = 7.2</a:t>
            </a:r>
          </a:p>
          <a:p>
            <a:r>
              <a:rPr lang="en-US" altLang="zh-CN">
                <a:ea typeface="+mj-ea"/>
                <a:cs typeface="+mn-lt"/>
              </a:rPr>
              <a:t>    FREQ             = 1000</a:t>
            </a:r>
          </a:p>
          <a:p>
            <a:r>
              <a:rPr lang="en-US" altLang="zh-CN">
                <a:ea typeface="+mj-ea"/>
                <a:cs typeface="+mn-lt"/>
              </a:rPr>
              <a:t>    VOLTAGE       = 0.8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0355" y="1063625"/>
            <a:ext cx="61201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ea typeface="+mj-ea"/>
                <a:cs typeface="+mn-lt"/>
                <a:sym typeface="+mn-ea"/>
              </a:rPr>
              <a:t>1)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PE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</a:t>
            </a:r>
            <a:r>
              <a:rPr lang="en-US" altLang="zh-CN">
                <a:solidFill>
                  <a:srgbClr val="C00000"/>
                </a:solidFill>
                <a:ea typeface="+mj-ea"/>
                <a:cs typeface="+mn-lt"/>
                <a:sym typeface="+mn-ea"/>
              </a:rPr>
              <a:t>PE_BANK = 2</a:t>
            </a:r>
            <a:endParaRPr lang="en-US" altLang="zh-CN">
              <a:solidFill>
                <a:srgbClr val="C00000"/>
              </a:solidFill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PE_ROW  = 16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PE_COL    = 16</a:t>
            </a:r>
            <a:endParaRPr lang="en-US" altLang="zh-CN">
              <a:ea typeface="+mj-ea"/>
              <a:cs typeface="+mn-lt"/>
            </a:endParaRPr>
          </a:p>
          <a:p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2)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PRESTART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ITFPRE       = 10 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SYAPRE      = 5 </a:t>
            </a:r>
          </a:p>
          <a:p>
            <a:endParaRPr lang="en-US" altLang="zh-CN">
              <a:ea typeface="+mj-ea"/>
              <a:cs typeface="+mn-lt"/>
              <a:sym typeface="+mn-ea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3)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GB- 512KB   = 128*128*32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</a:t>
            </a:r>
            <a:r>
              <a:rPr lang="en-US" altLang="zh-CN">
                <a:solidFill>
                  <a:srgbClr val="C00000"/>
                </a:solidFill>
                <a:ea typeface="+mj-ea"/>
                <a:cs typeface="+mn-lt"/>
                <a:sym typeface="+mn-ea"/>
              </a:rPr>
              <a:t>GLB_NUMSRAM = 128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GLB_DEPSRAM   = 128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GLB_NUMDATA   = 32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GLB_WORD        = GLB_DEPSRAM*GLB_NUMSRAM</a:t>
            </a:r>
            <a:endParaRPr lang="en-US" altLang="zh-CN">
              <a:ea typeface="+mj-ea"/>
              <a:cs typeface="+mn-lt"/>
            </a:endParaRPr>
          </a:p>
          <a:p>
            <a:endParaRPr lang="en-US" altLang="zh-CN">
              <a:ea typeface="+mj-ea"/>
              <a:cs typeface="+mn-lt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07785" y="819150"/>
            <a:ext cx="12700" cy="56896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941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PE_BANK = 2)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635000" y="754380"/>
          <a:ext cx="10995660" cy="473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BW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128GB/s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Stat_InfTime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6.72s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1.68s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1.4s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19.83J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18.90J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18.14J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2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Stat_Power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2.95W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11.23W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12.96W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624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PE_BANK = 2)</a:t>
            </a:r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955" y="562610"/>
            <a:ext cx="5765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</a:t>
            </a:r>
            <a:r>
              <a:rPr lang="en-US" altLang="zh-CN" sz="2000">
                <a:cs typeface="+mn-lt"/>
                <a:sym typeface="+mn-ea"/>
              </a:rPr>
              <a:t>BW = 2GB/s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4275" y="976630"/>
            <a:ext cx="9633585" cy="5755005"/>
            <a:chOff x="1865" y="1538"/>
            <a:chExt cx="15171" cy="9063"/>
          </a:xfrm>
        </p:grpSpPr>
        <p:grpSp>
          <p:nvGrpSpPr>
            <p:cNvPr id="24" name="组合 23"/>
            <p:cNvGrpSpPr/>
            <p:nvPr/>
          </p:nvGrpSpPr>
          <p:grpSpPr>
            <a:xfrm>
              <a:off x="1865" y="1538"/>
              <a:ext cx="15171" cy="9063"/>
              <a:chOff x="907" y="1816"/>
              <a:chExt cx="15171" cy="90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rcRect l="-18" t="1011" r="18" b="1011"/>
              <a:stretch>
                <a:fillRect/>
              </a:stretch>
            </p:blipFill>
            <p:spPr>
              <a:xfrm>
                <a:off x="1064" y="1821"/>
                <a:ext cx="2820" cy="2863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/>
              <a:srcRect l="1351" t="-16" r="1351" b="16"/>
              <a:stretch>
                <a:fillRect/>
              </a:stretch>
            </p:blipFill>
            <p:spPr>
              <a:xfrm>
                <a:off x="907" y="7796"/>
                <a:ext cx="2977" cy="3004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6"/>
              <a:srcRect l="1355" t="772" r="1355" b="17"/>
              <a:stretch>
                <a:fillRect/>
              </a:stretch>
            </p:blipFill>
            <p:spPr>
              <a:xfrm>
                <a:off x="7350" y="1844"/>
                <a:ext cx="2764" cy="289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rcRect l="-18" t="1314" r="18" b="1314"/>
              <a:stretch>
                <a:fillRect/>
              </a:stretch>
            </p:blipFill>
            <p:spPr>
              <a:xfrm>
                <a:off x="7349" y="4889"/>
                <a:ext cx="2853" cy="2907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8"/>
              <a:srcRect l="438" r="438"/>
              <a:stretch>
                <a:fillRect/>
              </a:stretch>
            </p:blipFill>
            <p:spPr>
              <a:xfrm>
                <a:off x="7349" y="7834"/>
                <a:ext cx="2853" cy="2966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9"/>
              <a:srcRect l="-18" t="758" r="18" b="758"/>
              <a:stretch>
                <a:fillRect/>
              </a:stretch>
            </p:blipFill>
            <p:spPr>
              <a:xfrm>
                <a:off x="10436" y="7866"/>
                <a:ext cx="2837" cy="2926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0"/>
              <a:srcRect t="820" b="820"/>
              <a:stretch>
                <a:fillRect/>
              </a:stretch>
            </p:blipFill>
            <p:spPr>
              <a:xfrm>
                <a:off x="13273" y="4941"/>
                <a:ext cx="2805" cy="2788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11"/>
              <a:srcRect l="118" t="-17" r="118" b="17"/>
              <a:stretch>
                <a:fillRect/>
              </a:stretch>
            </p:blipFill>
            <p:spPr>
              <a:xfrm>
                <a:off x="13274" y="7837"/>
                <a:ext cx="2803" cy="2955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/>
              <a:srcRect t="573" b="573"/>
              <a:stretch>
                <a:fillRect/>
              </a:stretch>
            </p:blipFill>
            <p:spPr>
              <a:xfrm>
                <a:off x="3970" y="1821"/>
                <a:ext cx="3110" cy="286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3"/>
              <a:srcRect l="-18" t="862" r="18" b="862"/>
              <a:stretch>
                <a:fillRect/>
              </a:stretch>
            </p:blipFill>
            <p:spPr>
              <a:xfrm>
                <a:off x="4268" y="4890"/>
                <a:ext cx="2843" cy="2925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4"/>
              <a:srcRect t="1961" b="1961"/>
              <a:stretch>
                <a:fillRect/>
              </a:stretch>
            </p:blipFill>
            <p:spPr>
              <a:xfrm>
                <a:off x="1064" y="4890"/>
                <a:ext cx="2906" cy="2892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5"/>
              <a:srcRect l="-17" t="1488" r="17" b="1488"/>
              <a:stretch>
                <a:fillRect/>
              </a:stretch>
            </p:blipFill>
            <p:spPr>
              <a:xfrm>
                <a:off x="10347" y="4941"/>
                <a:ext cx="2771" cy="2788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6"/>
              <a:srcRect l="572" r="572"/>
              <a:stretch>
                <a:fillRect/>
              </a:stretch>
            </p:blipFill>
            <p:spPr>
              <a:xfrm>
                <a:off x="13125" y="1816"/>
                <a:ext cx="2894" cy="2971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7"/>
              <a:srcRect t="498" b="498"/>
              <a:stretch>
                <a:fillRect/>
              </a:stretch>
            </p:blipFill>
            <p:spPr>
              <a:xfrm>
                <a:off x="4303" y="7902"/>
                <a:ext cx="2812" cy="2977"/>
              </a:xfrm>
              <a:prstGeom prst="rect">
                <a:avLst/>
              </a:prstGeom>
            </p:spPr>
          </p:pic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8"/>
            <a:srcRect t="1373"/>
            <a:stretch>
              <a:fillRect/>
            </a:stretch>
          </p:blipFill>
          <p:spPr>
            <a:xfrm>
              <a:off x="8296" y="1543"/>
              <a:ext cx="2863" cy="2864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18350" y="995045"/>
            <a:ext cx="1824355" cy="1803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955" y="562610"/>
            <a:ext cx="5765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1.BW = 32GB/s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82194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PE_BANK = 2)</a:t>
            </a:r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30935" y="958850"/>
            <a:ext cx="9633585" cy="5755005"/>
            <a:chOff x="907" y="1816"/>
            <a:chExt cx="15171" cy="906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rcRect t="638" r="1032" b="638"/>
            <a:stretch>
              <a:fillRect/>
            </a:stretch>
          </p:blipFill>
          <p:spPr>
            <a:xfrm>
              <a:off x="1064" y="1821"/>
              <a:ext cx="2877" cy="286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rcRect t="1072" b="1072"/>
            <a:stretch>
              <a:fillRect/>
            </a:stretch>
          </p:blipFill>
          <p:spPr>
            <a:xfrm>
              <a:off x="907" y="7729"/>
              <a:ext cx="3078" cy="3071"/>
            </a:xfrm>
            <a:prstGeom prst="rect">
              <a:avLst/>
            </a:prstGeom>
          </p:spPr>
        </p:pic>
        <p:pic>
          <p:nvPicPr>
            <p:cNvPr id="20" name="图片 19"/>
            <p:cNvPicPr/>
            <p:nvPr/>
          </p:nvPicPr>
          <p:blipFill>
            <a:blip r:embed="rId6"/>
            <a:srcRect l="1162" t="-17" r="1162" b="17"/>
            <a:stretch>
              <a:fillRect/>
            </a:stretch>
          </p:blipFill>
          <p:spPr>
            <a:xfrm>
              <a:off x="7197" y="1821"/>
              <a:ext cx="3014" cy="288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rcRect l="-18" t="824" r="18" b="824"/>
            <a:stretch>
              <a:fillRect/>
            </a:stretch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/>
            <a:srcRect l="-18" t="368" r="18" b="368"/>
            <a:stretch>
              <a:fillRect/>
            </a:stretch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rcRect t="987" b="987"/>
            <a:stretch>
              <a:fillRect/>
            </a:stretch>
          </p:blipFill>
          <p:spPr>
            <a:xfrm>
              <a:off x="10436" y="7866"/>
              <a:ext cx="2837" cy="292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0"/>
            <a:srcRect l="1607" r="1607"/>
            <a:stretch>
              <a:fillRect/>
            </a:stretch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/>
            <a:srcRect l="-18" t="303" r="18" b="303"/>
            <a:stretch>
              <a:fillRect/>
            </a:stretch>
          </p:blipFill>
          <p:spPr>
            <a:xfrm>
              <a:off x="13273" y="4941"/>
              <a:ext cx="2805" cy="2788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2"/>
            <a:srcRect l="-18" t="410" r="18" b="410"/>
            <a:stretch>
              <a:fillRect/>
            </a:stretch>
          </p:blipFill>
          <p:spPr>
            <a:xfrm>
              <a:off x="13274" y="7837"/>
              <a:ext cx="2803" cy="2955"/>
            </a:xfrm>
            <a:prstGeom prst="rect">
              <a:avLst/>
            </a:prstGeom>
          </p:spPr>
        </p:pic>
        <p:pic>
          <p:nvPicPr>
            <p:cNvPr id="28" name="图片 27"/>
            <p:cNvPicPr/>
            <p:nvPr/>
          </p:nvPicPr>
          <p:blipFill>
            <a:blip r:embed="rId13"/>
            <a:srcRect l="-17" t="865" r="17" b="865"/>
            <a:stretch>
              <a:fillRect/>
            </a:stretch>
          </p:blipFill>
          <p:spPr>
            <a:xfrm>
              <a:off x="4163" y="1888"/>
              <a:ext cx="2948" cy="283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/>
            <a:srcRect t="1090" b="1090"/>
            <a:stretch>
              <a:fillRect/>
            </a:stretch>
          </p:blipFill>
          <p:spPr>
            <a:xfrm>
              <a:off x="4268" y="4890"/>
              <a:ext cx="2843" cy="292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/>
            <a:srcRect t="482" b="482"/>
            <a:stretch>
              <a:fillRect/>
            </a:stretch>
          </p:blipFill>
          <p:spPr>
            <a:xfrm>
              <a:off x="1064" y="4890"/>
              <a:ext cx="2906" cy="289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/>
            <a:srcRect l="-17" t="1215" r="17" b="1215"/>
            <a:stretch>
              <a:fillRect/>
            </a:stretch>
          </p:blipFill>
          <p:spPr>
            <a:xfrm>
              <a:off x="10202" y="1826"/>
              <a:ext cx="2923" cy="291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/>
            <a:srcRect l="1313" r="1313"/>
            <a:stretch>
              <a:fillRect/>
            </a:stretch>
          </p:blipFill>
          <p:spPr>
            <a:xfrm>
              <a:off x="13125" y="1816"/>
              <a:ext cx="2894" cy="297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/>
            <a:srcRect l="67" r="67"/>
            <a:stretch>
              <a:fillRect/>
            </a:stretch>
          </p:blipFill>
          <p:spPr>
            <a:xfrm>
              <a:off x="4303" y="7902"/>
              <a:ext cx="2812" cy="2977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955" y="562610"/>
            <a:ext cx="10698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BW</a:t>
            </a:r>
            <a:r>
              <a:rPr lang="en-US" altLang="zh-CN" sz="2000">
                <a:cs typeface="+mn-lt"/>
                <a:sym typeface="+mn-ea"/>
              </a:rPr>
              <a:t> = 128GB/s 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8326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PE_BANK = 2)</a:t>
            </a:r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36015" y="962025"/>
            <a:ext cx="9628505" cy="5751830"/>
            <a:chOff x="915" y="1821"/>
            <a:chExt cx="15163" cy="905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rcRect l="-17" t="893" r="17" b="893"/>
            <a:stretch>
              <a:fillRect/>
            </a:stretch>
          </p:blipFill>
          <p:spPr>
            <a:xfrm>
              <a:off x="915" y="1821"/>
              <a:ext cx="2969" cy="286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rcRect l="-17" t="253" r="17" b="253"/>
            <a:stretch>
              <a:fillRect/>
            </a:stretch>
          </p:blipFill>
          <p:spPr>
            <a:xfrm>
              <a:off x="915" y="7729"/>
              <a:ext cx="2969" cy="3071"/>
            </a:xfrm>
            <a:prstGeom prst="rect">
              <a:avLst/>
            </a:prstGeom>
          </p:spPr>
        </p:pic>
        <p:pic>
          <p:nvPicPr>
            <p:cNvPr id="20" name="图片 19"/>
            <p:cNvPicPr/>
            <p:nvPr/>
          </p:nvPicPr>
          <p:blipFill>
            <a:blip r:embed="rId6"/>
            <a:srcRect t="233" b="233"/>
            <a:stretch>
              <a:fillRect/>
            </a:stretch>
          </p:blipFill>
          <p:spPr>
            <a:xfrm>
              <a:off x="7229" y="1888"/>
              <a:ext cx="2936" cy="286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rcRect l="-18" t="754" r="18" b="754"/>
            <a:stretch>
              <a:fillRect/>
            </a:stretch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/>
            <a:srcRect t="526" b="526"/>
            <a:stretch>
              <a:fillRect/>
            </a:stretch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rcRect l="-18" t="476" r="18" b="476"/>
            <a:stretch>
              <a:fillRect/>
            </a:stretch>
          </p:blipFill>
          <p:spPr>
            <a:xfrm>
              <a:off x="10436" y="7866"/>
              <a:ext cx="2837" cy="292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0"/>
            <a:srcRect l="1624" t="-17" r="1624" b="17"/>
            <a:stretch>
              <a:fillRect/>
            </a:stretch>
          </p:blipFill>
          <p:spPr>
            <a:xfrm>
              <a:off x="10441" y="4940"/>
              <a:ext cx="2684" cy="2849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/>
            <a:srcRect t="71" b="71"/>
            <a:stretch>
              <a:fillRect/>
            </a:stretch>
          </p:blipFill>
          <p:spPr>
            <a:xfrm>
              <a:off x="13273" y="4941"/>
              <a:ext cx="2805" cy="285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2"/>
            <a:srcRect l="-18" t="553" r="18" b="553"/>
            <a:stretch>
              <a:fillRect/>
            </a:stretch>
          </p:blipFill>
          <p:spPr>
            <a:xfrm>
              <a:off x="13274" y="7837"/>
              <a:ext cx="2803" cy="2955"/>
            </a:xfrm>
            <a:prstGeom prst="rect">
              <a:avLst/>
            </a:prstGeom>
          </p:spPr>
        </p:pic>
        <p:pic>
          <p:nvPicPr>
            <p:cNvPr id="28" name="图片 27"/>
            <p:cNvPicPr/>
            <p:nvPr/>
          </p:nvPicPr>
          <p:blipFill>
            <a:blip r:embed="rId13"/>
            <a:srcRect l="1534" t="-18" r="1534" b="18"/>
            <a:stretch>
              <a:fillRect/>
            </a:stretch>
          </p:blipFill>
          <p:spPr>
            <a:xfrm>
              <a:off x="4163" y="1888"/>
              <a:ext cx="2948" cy="283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/>
            <a:srcRect l="1162" r="1162"/>
            <a:stretch>
              <a:fillRect/>
            </a:stretch>
          </p:blipFill>
          <p:spPr>
            <a:xfrm>
              <a:off x="4268" y="4890"/>
              <a:ext cx="2843" cy="292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/>
            <a:srcRect l="-16" t="409" r="16" b="409"/>
            <a:stretch>
              <a:fillRect/>
            </a:stretch>
          </p:blipFill>
          <p:spPr>
            <a:xfrm>
              <a:off x="945" y="4890"/>
              <a:ext cx="3025" cy="289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/>
            <a:srcRect l="-18" t="300" r="18" b="300"/>
            <a:stretch>
              <a:fillRect/>
            </a:stretch>
          </p:blipFill>
          <p:spPr>
            <a:xfrm>
              <a:off x="10287" y="1915"/>
              <a:ext cx="2838" cy="282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/>
            <a:srcRect t="663" b="663"/>
            <a:stretch>
              <a:fillRect/>
            </a:stretch>
          </p:blipFill>
          <p:spPr>
            <a:xfrm>
              <a:off x="13154" y="1921"/>
              <a:ext cx="2865" cy="278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/>
            <a:srcRect l="-18" t="160" r="18" b="160"/>
            <a:stretch>
              <a:fillRect/>
            </a:stretch>
          </p:blipFill>
          <p:spPr>
            <a:xfrm>
              <a:off x="4303" y="7902"/>
              <a:ext cx="2812" cy="2977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009650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</a:t>
            </a:r>
            <a:r>
              <a:rPr lang="en-US" altLang="zh-CN" sz="2400" b="1" dirty="0">
                <a:solidFill>
                  <a:srgbClr val="111111"/>
                </a:solidFill>
                <a:latin typeface="+mj-lt"/>
                <a:ea typeface="Arial" panose="020B0604020202020204"/>
                <a:cs typeface="+mj-lt"/>
                <a:sym typeface="+mn-ea"/>
              </a:rPr>
              <a:t>Comparison of different PE_BANK numbers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i="0" dirty="0">
              <a:solidFill>
                <a:srgbClr val="111111"/>
              </a:solidFill>
              <a:latin typeface="+mj-lt"/>
              <a:ea typeface="Arial" panose="020B0604020202020204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95325" y="1203325"/>
          <a:ext cx="10492740" cy="425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BW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2GB/s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32GB/s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128GB/s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Stat_InfTime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6.63s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1.05s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0.80s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  <a:sym typeface="+mn-ea"/>
                        </a:rPr>
                        <a:t>Stat_InfTime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6.72s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1.68s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1.4s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10.57J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9.51J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9.46J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19.83J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18.90J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18.14J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Stat_Power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1.59W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9.05W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11.83W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  <a:sym typeface="+mn-ea"/>
                        </a:rPr>
                        <a:t>Stat_Power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2.95W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11.23W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12.96W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700020" y="835025"/>
            <a:ext cx="1986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ea typeface="+mj-ea"/>
                <a:cs typeface="+mn-lt"/>
                <a:sym typeface="+mn-ea"/>
              </a:rPr>
              <a:t>PE_BANK = 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5325" y="835025"/>
            <a:ext cx="2004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PE_BANK = 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732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</a:rPr>
              <a:t>(BITWIDTH = 1)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955" y="562610"/>
            <a:ext cx="4584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微软雅黑" panose="020B0503020204020204" charset="-122"/>
                <a:cs typeface="+mn-lt"/>
              </a:rPr>
              <a:t>1. Hardware Setting Overview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27800" y="961390"/>
            <a:ext cx="58166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  <a:cs typeface="+mn-lt"/>
                <a:sym typeface="+mn-ea"/>
              </a:rPr>
              <a:t>4)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ULTIRATIO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FPSUTI       = 0.2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1/5; utilization 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KNNUTI     = 0.1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1/10</a:t>
            </a:r>
            <a:r>
              <a:rPr lang="en-US" altLang="zh-CN" dirty="0">
                <a:ea typeface="+mj-ea"/>
                <a:cs typeface="+mn-lt"/>
                <a:sym typeface="+mn-ea"/>
              </a:rPr>
              <a:t> 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SYAUTI       = 1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POLUTI       = 1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RESUTI        = 1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CNCUTI       = 1</a:t>
            </a:r>
          </a:p>
          <a:p>
            <a:endParaRPr lang="en-US" altLang="zh-CN" dirty="0">
              <a:ea typeface="+mj-ea"/>
              <a:cs typeface="+mn-lt"/>
              <a:sym typeface="+mn-ea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5)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TO CALCULATE POWER CONSUMPTION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ea typeface="+mj-ea"/>
              <a:cs typeface="+mn-lt"/>
              <a:sym typeface="+mn-ea"/>
            </a:endParaRPr>
          </a:p>
          <a:p>
            <a:r>
              <a:rPr lang="en-US" altLang="zh-CN" dirty="0">
                <a:ea typeface="+mj-ea"/>
                <a:cs typeface="+mn-lt"/>
              </a:rPr>
              <a:t>    TECH             = 16 </a:t>
            </a:r>
          </a:p>
          <a:p>
            <a:r>
              <a:rPr lang="en-US" altLang="zh-CN" dirty="0">
                <a:ea typeface="+mj-ea"/>
                <a:cs typeface="+mn-lt"/>
              </a:rPr>
              <a:t>    SYA_AREA     = 4 </a:t>
            </a:r>
          </a:p>
          <a:p>
            <a:r>
              <a:rPr lang="en-US" altLang="zh-CN" dirty="0">
                <a:ea typeface="+mj-ea"/>
                <a:cs typeface="+mn-lt"/>
              </a:rPr>
              <a:t>    AREA             = 7.2</a:t>
            </a:r>
          </a:p>
          <a:p>
            <a:r>
              <a:rPr lang="en-US" altLang="zh-CN" dirty="0">
                <a:ea typeface="+mj-ea"/>
                <a:cs typeface="+mn-lt"/>
              </a:rPr>
              <a:t>    FREQ             = 1000</a:t>
            </a:r>
          </a:p>
          <a:p>
            <a:r>
              <a:rPr lang="en-US" altLang="zh-CN" dirty="0">
                <a:ea typeface="+mj-ea"/>
                <a:cs typeface="+mn-lt"/>
              </a:rPr>
              <a:t>    VOLTAGE       = 0.8</a:t>
            </a:r>
          </a:p>
          <a:p>
            <a:r>
              <a:rPr lang="en-US" altLang="zh-CN" dirty="0">
                <a:ea typeface="+mj-ea"/>
                <a:cs typeface="+mn-lt"/>
              </a:rPr>
              <a:t>    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POWER_FPS  * ((1/BITWIDTH_RATE)**2)  </a:t>
            </a:r>
          </a:p>
          <a:p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    POWER_KNN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  <a:sym typeface="+mn-ea"/>
              </a:rPr>
              <a:t>* ((1/BITWIDTH_RATE)**2)  </a:t>
            </a:r>
            <a:endParaRPr lang="en-US" altLang="zh-CN" dirty="0">
              <a:solidFill>
                <a:srgbClr val="C00000"/>
              </a:solidFill>
              <a:ea typeface="+mj-ea"/>
              <a:cs typeface="+mn-lt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    POWER_SYA  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  <a:sym typeface="+mn-ea"/>
              </a:rPr>
              <a:t>* 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((1/BITWIDTH_RATE)**2) </a:t>
            </a:r>
          </a:p>
          <a:p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    POWER_POL  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  <a:sym typeface="+mn-ea"/>
              </a:rPr>
              <a:t>* ((1/BITWIDTH_RATE)**2)  </a:t>
            </a:r>
            <a:endParaRPr lang="en-US" altLang="zh-CN" dirty="0">
              <a:solidFill>
                <a:srgbClr val="C00000"/>
              </a:solidFill>
              <a:ea typeface="+mj-ea"/>
              <a:cs typeface="+mn-lt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    POWER_GLB  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  <a:sym typeface="+mn-ea"/>
              </a:rPr>
              <a:t>* ((1/BITWIDTH_RATE)**2)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0355" y="1063625"/>
            <a:ext cx="612013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ea typeface="+mj-ea"/>
                <a:cs typeface="+mn-lt"/>
                <a:sym typeface="+mn-ea"/>
              </a:rPr>
              <a:t>1)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PE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    PE_BANK_ROW = 2 * BITWIDTH_RATE</a:t>
            </a:r>
          </a:p>
          <a:p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    PE_BANK_COL = 2 * BITWIDTH_RATE</a:t>
            </a:r>
          </a:p>
          <a:p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    PE_BANK = PE_BANK_COL * PE_BANK_ROW</a:t>
            </a: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PE_ROW  = 16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PE_COL    = 16</a:t>
            </a:r>
            <a:endParaRPr lang="en-US" altLang="zh-CN" dirty="0">
              <a:ea typeface="+mj-ea"/>
              <a:cs typeface="+mn-lt"/>
            </a:endParaRPr>
          </a:p>
          <a:p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2)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PRESTART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ITFPRE       = 10 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SYAPRE      = 5 </a:t>
            </a:r>
          </a:p>
          <a:p>
            <a:endParaRPr lang="en-US" altLang="zh-CN" dirty="0">
              <a:ea typeface="+mj-ea"/>
              <a:cs typeface="+mn-lt"/>
              <a:sym typeface="+mn-ea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3)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GB- 512KB   = 128*128*32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  <a:sym typeface="+mn-ea"/>
              </a:rPr>
              <a:t>GLB_NUMSRAM = 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</a:rPr>
              <a:t>128 * BITWIDTH_RATE # 1024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GLB_DEPSRAM   = 128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GLB_NUMDATA   = 32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GLB_WORD        = GLB_DEPSRAM*GLB_NUMSRAM</a:t>
            </a:r>
            <a:endParaRPr lang="en-US" altLang="zh-CN" dirty="0">
              <a:ea typeface="+mj-ea"/>
              <a:cs typeface="+mn-lt"/>
            </a:endParaRPr>
          </a:p>
          <a:p>
            <a:endParaRPr lang="en-US" altLang="zh-CN" dirty="0">
              <a:ea typeface="+mj-ea"/>
              <a:cs typeface="+mn-lt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07785" y="819150"/>
            <a:ext cx="12700" cy="56896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7955" y="6120765"/>
            <a:ext cx="65271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# REF_BITWIDTH      = 8</a:t>
            </a:r>
          </a:p>
          <a:p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# BITWIDTH               = 1</a:t>
            </a:r>
          </a:p>
          <a:p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# BITWIDTH_RATE    = REF_BITWIDTH / BITWIDTH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491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1, PE_BANK = 4)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256540" y="746125"/>
          <a:ext cx="11645900" cy="501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BW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128GB/s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512GB/s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Stat_InfTime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257.42ms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24.49ms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13.68ms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12.69ms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47.73mJ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8.55mJ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6.99mJ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6.84mJ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Stat_Power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177.65mW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349.33mW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511.10mW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538.96mW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Stat_Total_EMA_Energy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181.89mJ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181.30mJ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160.54mJ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98.97mJ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56845" y="746125"/>
          <a:ext cx="11805920" cy="543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5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BW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128GB/s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512GB/s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2048GB/s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Stat_InfTime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257.42ms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24.49ms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13.68ms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12.69ms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12.55ms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47.73mJ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8.55mJ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6.99mJ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6.84mJ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6.90mJ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Stat_Power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177.65mW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349.33mW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511.10mW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538.96mW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549.65mW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Stat_Total_EMA_Energy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181.89mJ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181.30mJ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160.54mJ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98.97mJ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67.08mJ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0" y="0"/>
            <a:ext cx="10491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1, PE_BANK = 4)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831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1, PE_BANK = 4)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955" y="562610"/>
            <a:ext cx="5765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BW = 2GB/s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74945" y="926465"/>
            <a:ext cx="5542280" cy="5755005"/>
            <a:chOff x="7349" y="1737"/>
            <a:chExt cx="8728" cy="906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rcRect t="561" b="561"/>
            <a:stretch>
              <a:fillRect/>
            </a:stretch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rcRect l="944" r="944"/>
            <a:stretch>
              <a:fillRect/>
            </a:stretch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rcRect l="632" t="-17" r="632" b="17"/>
            <a:stretch>
              <a:fillRect/>
            </a:stretch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rcRect l="-18" t="1159" r="18" b="1159"/>
            <a:stretch>
              <a:fillRect/>
            </a:stretch>
          </p:blipFill>
          <p:spPr>
            <a:xfrm>
              <a:off x="13274" y="7837"/>
              <a:ext cx="2803" cy="2872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/>
            <a:srcRect t="1433" b="1433"/>
            <a:stretch>
              <a:fillRect/>
            </a:stretch>
          </p:blipFill>
          <p:spPr>
            <a:xfrm>
              <a:off x="13163" y="1737"/>
              <a:ext cx="2791" cy="2913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rcRect l="481" r="481"/>
          <a:stretch>
            <a:fillRect/>
          </a:stretch>
        </p:blipFill>
        <p:spPr>
          <a:xfrm>
            <a:off x="3326130" y="2927985"/>
            <a:ext cx="1765935" cy="18465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rcRect t="449" b="449"/>
          <a:stretch>
            <a:fillRect/>
          </a:stretch>
        </p:blipFill>
        <p:spPr>
          <a:xfrm>
            <a:off x="9036685" y="2912110"/>
            <a:ext cx="1767205" cy="18586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630" y="926465"/>
            <a:ext cx="1772285" cy="1897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1270" y="2920365"/>
            <a:ext cx="1851660" cy="18783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3955" y="4799965"/>
            <a:ext cx="1965960" cy="18815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1840" y="921385"/>
            <a:ext cx="1780540" cy="18967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35655" y="4769485"/>
            <a:ext cx="1741170" cy="19119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5095" y="963930"/>
            <a:ext cx="1857375" cy="18656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02475" y="918845"/>
            <a:ext cx="1845310" cy="18999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80580" y="4769485"/>
            <a:ext cx="1783715" cy="1911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513277"/>
          </a:xfrm>
        </p:spPr>
        <p:txBody>
          <a:bodyPr>
            <a:normAutofit/>
          </a:bodyPr>
          <a:lstStyle/>
          <a:p>
            <a:r>
              <a:rPr lang="en-US" altLang="zh-CN" sz="2400" b="1" spc="0" dirty="0">
                <a:ea typeface="微软雅黑" panose="020B0503020204020204" charset="-122"/>
                <a:cs typeface="+mj-lt"/>
              </a:rPr>
              <a:t>SoC Overview</a:t>
            </a:r>
            <a:r>
              <a:rPr lang="en-US" altLang="zh-CN" sz="2400" dirty="0">
                <a:cs typeface="+mj-lt"/>
              </a:rPr>
              <a:t> 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-393032" y="797560"/>
            <a:ext cx="11623007" cy="4410710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zh-CN" sz="2000" spc="0" dirty="0">
                <a:solidFill>
                  <a:schemeClr val="tx1"/>
                </a:solidFill>
                <a:ea typeface="+mj-ea"/>
                <a:cs typeface="+mn-lt"/>
              </a:rPr>
              <a:t>SoC Integration, redesign UFP and SMP, and variable-bit BCA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00810"/>
            <a:ext cx="10036810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955" y="562610"/>
            <a:ext cx="576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BW</a:t>
            </a:r>
            <a:r>
              <a:rPr lang="en-US" altLang="zh-CN" sz="2000">
                <a:cs typeface="+mn-lt"/>
                <a:sym typeface="+mn-ea"/>
              </a:rPr>
              <a:t> = 32GB/s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  <a:p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9888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1, PE_BANK = 4)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1605" y="926465"/>
            <a:ext cx="5499100" cy="5737225"/>
            <a:chOff x="7349" y="1765"/>
            <a:chExt cx="8660" cy="903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rcRect l="-18" t="333" r="18" b="333"/>
            <a:stretch>
              <a:fillRect/>
            </a:stretch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rcRect l="337" r="337"/>
            <a:stretch>
              <a:fillRect/>
            </a:stretch>
          </p:blipFill>
          <p:spPr>
            <a:xfrm>
              <a:off x="13115" y="1765"/>
              <a:ext cx="2894" cy="297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l="115" r="115"/>
          <a:stretch>
            <a:fillRect/>
          </a:stretch>
        </p:blipFill>
        <p:spPr>
          <a:xfrm>
            <a:off x="1180465" y="2813050"/>
            <a:ext cx="1840865" cy="1938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rcRect t="709" b="709"/>
          <a:stretch>
            <a:fillRect/>
          </a:stretch>
        </p:blipFill>
        <p:spPr>
          <a:xfrm>
            <a:off x="1141095" y="4823460"/>
            <a:ext cx="1880870" cy="1900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rcRect t="227" b="227"/>
          <a:stretch>
            <a:fillRect/>
          </a:stretch>
        </p:blipFill>
        <p:spPr>
          <a:xfrm>
            <a:off x="3258820" y="2849245"/>
            <a:ext cx="1814830" cy="1910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rcRect t="846" b="846"/>
          <a:stretch>
            <a:fillRect/>
          </a:stretch>
        </p:blipFill>
        <p:spPr>
          <a:xfrm>
            <a:off x="5193665" y="958850"/>
            <a:ext cx="1839595" cy="1854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rcRect t="397" b="397"/>
          <a:stretch>
            <a:fillRect/>
          </a:stretch>
        </p:blipFill>
        <p:spPr>
          <a:xfrm>
            <a:off x="5195570" y="2844165"/>
            <a:ext cx="1837690" cy="18694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rcRect l="681" r="681"/>
          <a:stretch>
            <a:fillRect/>
          </a:stretch>
        </p:blipFill>
        <p:spPr>
          <a:xfrm>
            <a:off x="7033260" y="932815"/>
            <a:ext cx="1849755" cy="18878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rcRect t="941" b="941"/>
          <a:stretch>
            <a:fillRect/>
          </a:stretch>
        </p:blipFill>
        <p:spPr>
          <a:xfrm>
            <a:off x="7065645" y="2800350"/>
            <a:ext cx="1821815" cy="19132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rcRect t="703" b="703"/>
          <a:stretch>
            <a:fillRect/>
          </a:stretch>
        </p:blipFill>
        <p:spPr>
          <a:xfrm>
            <a:off x="7135495" y="4751705"/>
            <a:ext cx="1807210" cy="19119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rcRect t="883" b="883"/>
          <a:stretch>
            <a:fillRect/>
          </a:stretch>
        </p:blipFill>
        <p:spPr>
          <a:xfrm>
            <a:off x="8919845" y="2800350"/>
            <a:ext cx="1833880" cy="191262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5"/>
          <a:srcRect t="372" b="372"/>
          <a:stretch>
            <a:fillRect/>
          </a:stretch>
        </p:blipFill>
        <p:spPr>
          <a:xfrm>
            <a:off x="8962390" y="4759960"/>
            <a:ext cx="1791335" cy="19030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35075" y="926465"/>
            <a:ext cx="1787525" cy="1887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02305" y="955040"/>
            <a:ext cx="1878330" cy="18516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63900" y="4825365"/>
            <a:ext cx="1813560" cy="1884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955" y="562610"/>
            <a:ext cx="5765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BW = 128 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0946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1, PE_BANK = 4)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-17" t="1693" r="17" b="1693"/>
          <a:stretch>
            <a:fillRect/>
          </a:stretch>
        </p:blipFill>
        <p:spPr>
          <a:xfrm>
            <a:off x="7089775" y="1087120"/>
            <a:ext cx="1802130" cy="179133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rcRect t="1415" b="1415"/>
          <a:stretch>
            <a:fillRect/>
          </a:stretch>
        </p:blipFill>
        <p:spPr>
          <a:xfrm>
            <a:off x="7094220" y="983615"/>
            <a:ext cx="1818005" cy="180594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rcRect l="1327" r="1327"/>
          <a:stretch>
            <a:fillRect/>
          </a:stretch>
        </p:blipFill>
        <p:spPr>
          <a:xfrm>
            <a:off x="8985250" y="2811780"/>
            <a:ext cx="1804035" cy="1969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rcRect l="209" r="209"/>
          <a:stretch>
            <a:fillRect/>
          </a:stretch>
        </p:blipFill>
        <p:spPr>
          <a:xfrm>
            <a:off x="7094220" y="4807585"/>
            <a:ext cx="1839595" cy="1930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570" y="979805"/>
            <a:ext cx="1882775" cy="18383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570" y="2853690"/>
            <a:ext cx="1876425" cy="18840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345" y="4850130"/>
            <a:ext cx="1905000" cy="18872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7220" y="979805"/>
            <a:ext cx="1905000" cy="17913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8975" y="2837815"/>
            <a:ext cx="1833245" cy="19431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8975" y="4847590"/>
            <a:ext cx="1833245" cy="18770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28260" y="979805"/>
            <a:ext cx="1895475" cy="18091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47310" y="2821940"/>
            <a:ext cx="1865630" cy="19596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47310" y="4814570"/>
            <a:ext cx="1861820" cy="192151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65645" y="2823210"/>
            <a:ext cx="1866900" cy="19335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12225" y="925830"/>
            <a:ext cx="1869440" cy="18865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93505" y="4807585"/>
            <a:ext cx="1809750" cy="1952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36853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</a:t>
            </a:r>
            <a:r>
              <a:rPr lang="en-US" altLang="zh-CN" sz="2400" b="1" dirty="0">
                <a:solidFill>
                  <a:srgbClr val="111111"/>
                </a:solidFill>
                <a:latin typeface="+mj-lt"/>
                <a:ea typeface="Arial" panose="020B0604020202020204"/>
                <a:cs typeface="+mj-lt"/>
                <a:sym typeface="+mn-ea"/>
              </a:rPr>
              <a:t>Comparison of different PE_BANK numbers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(PE_BANK = 4)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i="0" dirty="0">
              <a:solidFill>
                <a:srgbClr val="111111"/>
              </a:solidFill>
              <a:latin typeface="+mj-lt"/>
              <a:ea typeface="Arial" panose="020B0604020202020204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95325" y="1203325"/>
          <a:ext cx="10492740" cy="425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BW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2GB/s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32GB/s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128GB/s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Stat_InfTime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6.63s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1.05s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0.80s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  <a:sym typeface="+mn-ea"/>
                        </a:rPr>
                        <a:t>Stat_InfTime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257.42ms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24.49ms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13.68ms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10.57J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9.51J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9.46J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47.73mJ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8.55mJ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6.99mJ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Stat_Power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1.59W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9.05W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11.83W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C00000"/>
                          </a:solidFill>
                          <a:sym typeface="+mn-ea"/>
                        </a:rPr>
                        <a:t>Stat_Power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177.65mW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349.33mW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sym typeface="+mn-ea"/>
                        </a:rPr>
                        <a:t>511.10mW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700020" y="835025"/>
            <a:ext cx="1986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ea typeface="+mj-ea"/>
                <a:cs typeface="+mn-lt"/>
                <a:sym typeface="+mn-ea"/>
              </a:rPr>
              <a:t>BITWIDTH = 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5325" y="835025"/>
            <a:ext cx="2004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BITWIDTH = 8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" y="708792"/>
            <a:ext cx="11020425" cy="5581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1" y="0"/>
            <a:ext cx="11020425" cy="47307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spc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charset="-122"/>
                <a:cs typeface="+mj-lt"/>
                <a:sym typeface="+mn-ea"/>
              </a:rPr>
              <a:t>Point Cloud Transformers (PTV2) Structure Overview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-1" y="5782611"/>
            <a:ext cx="223583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uFillTx/>
                <a:sym typeface="+mn-ea"/>
              </a:rPr>
              <a:t>NUM_INF   = 1</a:t>
            </a:r>
            <a:endParaRPr lang="en-US" altLang="zh-CN" sz="2000" dirty="0">
              <a:solidFill>
                <a:schemeClr val="tx1"/>
              </a:solidFill>
              <a:uFillTx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uFillTx/>
                <a:sym typeface="+mn-ea"/>
              </a:rPr>
              <a:t>Max_Stage</a:t>
            </a:r>
            <a:r>
              <a:rPr lang="en-US" altLang="zh-CN" sz="2000" dirty="0">
                <a:solidFill>
                  <a:schemeClr val="tx1"/>
                </a:solidFill>
                <a:uFillTx/>
                <a:sym typeface="+mn-ea"/>
              </a:rPr>
              <a:t> = 61</a:t>
            </a:r>
          </a:p>
          <a:p>
            <a:r>
              <a:rPr lang="en-US" altLang="zh-CN" sz="2000" dirty="0" err="1">
                <a:solidFill>
                  <a:schemeClr val="tx1"/>
                </a:solidFill>
                <a:uFillTx/>
                <a:sym typeface="+mn-ea"/>
              </a:rPr>
              <a:t>Max_Layer</a:t>
            </a:r>
            <a:r>
              <a:rPr lang="en-US" altLang="zh-CN" sz="2000" dirty="0">
                <a:solidFill>
                  <a:schemeClr val="tx1"/>
                </a:solidFill>
                <a:uFillTx/>
                <a:sym typeface="+mn-ea"/>
              </a:rPr>
              <a:t> = </a:t>
            </a:r>
            <a:r>
              <a:rPr lang="en-US" altLang="zh-CN" sz="2000" dirty="0">
                <a:sym typeface="+mn-ea"/>
              </a:rPr>
              <a:t>5</a:t>
            </a:r>
            <a:endParaRPr lang="en-US" altLang="zh-CN" sz="2000" dirty="0">
              <a:solidFill>
                <a:schemeClr val="tx1"/>
              </a:solidFill>
              <a:uFillTx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22B1-75E2-CB8E-A062-46F7F1845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88B4E3-ADC2-F0D5-F2EE-453C59E31036}"/>
              </a:ext>
            </a:extLst>
          </p:cNvPr>
          <p:cNvSpPr txBox="1"/>
          <p:nvPr/>
        </p:nvSpPr>
        <p:spPr>
          <a:xfrm>
            <a:off x="-1" y="0"/>
            <a:ext cx="1086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</a:rPr>
              <a:t>(BITWIDTH = 8, PE_BANK = 4, BW = 16GB/s)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A1AE15-2A63-D31A-14F3-CCE40A8DBABD}"/>
              </a:ext>
            </a:extLst>
          </p:cNvPr>
          <p:cNvSpPr txBox="1"/>
          <p:nvPr/>
        </p:nvSpPr>
        <p:spPr>
          <a:xfrm>
            <a:off x="147955" y="562610"/>
            <a:ext cx="4584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微软雅黑" panose="020B0503020204020204" charset="-122"/>
                <a:cs typeface="+mn-lt"/>
              </a:rPr>
              <a:t>1. Hardware Setting Overview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A0AD2C-124C-026F-F244-F002E48F2582}"/>
              </a:ext>
            </a:extLst>
          </p:cNvPr>
          <p:cNvSpPr txBox="1"/>
          <p:nvPr/>
        </p:nvSpPr>
        <p:spPr>
          <a:xfrm>
            <a:off x="6527800" y="961390"/>
            <a:ext cx="56102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  <a:cs typeface="+mn-lt"/>
                <a:sym typeface="+mn-ea"/>
              </a:rPr>
              <a:t>4)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ULTIRATIO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FPSUTI       = 0.2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1/5; utilization 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KNNUTI     = 0.1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1/10</a:t>
            </a:r>
            <a:r>
              <a:rPr lang="en-US" altLang="zh-CN" dirty="0">
                <a:ea typeface="+mj-ea"/>
                <a:cs typeface="+mn-lt"/>
                <a:sym typeface="+mn-ea"/>
              </a:rPr>
              <a:t> 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SYAUTI       = 0.6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POLUTI       = 1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RESUTI        = 1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CNCUTI       = 1</a:t>
            </a:r>
          </a:p>
          <a:p>
            <a:endParaRPr lang="en-US" altLang="zh-CN" dirty="0">
              <a:ea typeface="+mj-ea"/>
              <a:cs typeface="+mn-lt"/>
              <a:sym typeface="+mn-ea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5)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TO CALCULATE POWER CONSUMPTION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ea typeface="+mj-ea"/>
              <a:cs typeface="+mn-lt"/>
              <a:sym typeface="+mn-ea"/>
            </a:endParaRPr>
          </a:p>
          <a:p>
            <a:r>
              <a:rPr lang="en-US" altLang="zh-CN" dirty="0">
                <a:ea typeface="+mj-ea"/>
                <a:cs typeface="+mn-lt"/>
              </a:rPr>
              <a:t>    TECH             = 28 </a:t>
            </a:r>
          </a:p>
          <a:p>
            <a:r>
              <a:rPr lang="en-US" altLang="zh-CN" dirty="0">
                <a:ea typeface="+mj-ea"/>
                <a:cs typeface="+mn-lt"/>
              </a:rPr>
              <a:t>    SYA_AREA     = 1</a:t>
            </a:r>
          </a:p>
          <a:p>
            <a:r>
              <a:rPr lang="en-US" altLang="zh-CN" dirty="0">
                <a:ea typeface="+mj-ea"/>
                <a:cs typeface="+mn-lt"/>
              </a:rPr>
              <a:t>    AREA             = 2.4</a:t>
            </a:r>
          </a:p>
          <a:p>
            <a:r>
              <a:rPr lang="en-US" altLang="zh-CN" dirty="0">
                <a:ea typeface="+mj-ea"/>
                <a:cs typeface="+mn-lt"/>
              </a:rPr>
              <a:t>    FREQ             = 200</a:t>
            </a:r>
          </a:p>
          <a:p>
            <a:r>
              <a:rPr lang="en-US" altLang="zh-CN" dirty="0">
                <a:ea typeface="+mj-ea"/>
                <a:cs typeface="+mn-lt"/>
              </a:rPr>
              <a:t>    VOLTAGE       = 0.6</a:t>
            </a:r>
          </a:p>
          <a:p>
            <a:r>
              <a:rPr lang="en-US" altLang="zh-CN" dirty="0">
                <a:cs typeface="+mn-lt"/>
              </a:rPr>
              <a:t>    </a:t>
            </a:r>
            <a:r>
              <a:rPr lang="en-US" altLang="zh-CN" dirty="0">
                <a:solidFill>
                  <a:srgbClr val="C00000"/>
                </a:solidFill>
                <a:cs typeface="+mn-lt"/>
              </a:rPr>
              <a:t>POWER_FPS  * ((1/BITWIDTH_RATE)**2)  </a:t>
            </a:r>
          </a:p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    POWER_KNN</a:t>
            </a:r>
            <a:r>
              <a:rPr lang="en-US" altLang="zh-CN" dirty="0">
                <a:solidFill>
                  <a:srgbClr val="C00000"/>
                </a:solidFill>
                <a:cs typeface="+mn-lt"/>
                <a:sym typeface="+mn-ea"/>
              </a:rPr>
              <a:t>* ((1/BITWIDTH_RATE)**2)  </a:t>
            </a:r>
            <a:endParaRPr lang="en-US" altLang="zh-CN" dirty="0">
              <a:solidFill>
                <a:srgbClr val="C00000"/>
              </a:solidFill>
              <a:cs typeface="+mn-lt"/>
            </a:endParaRPr>
          </a:p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    POWER_SYA  </a:t>
            </a:r>
            <a:r>
              <a:rPr lang="en-US" altLang="zh-CN" dirty="0">
                <a:solidFill>
                  <a:srgbClr val="C00000"/>
                </a:solidFill>
                <a:cs typeface="+mn-lt"/>
                <a:sym typeface="+mn-ea"/>
              </a:rPr>
              <a:t>* </a:t>
            </a:r>
            <a:r>
              <a:rPr lang="en-US" altLang="zh-CN" dirty="0">
                <a:solidFill>
                  <a:srgbClr val="C00000"/>
                </a:solidFill>
                <a:cs typeface="+mn-lt"/>
              </a:rPr>
              <a:t>((1/BITWIDTH_RATE)**2) </a:t>
            </a:r>
          </a:p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    POWER_POL  </a:t>
            </a:r>
            <a:r>
              <a:rPr lang="en-US" altLang="zh-CN" dirty="0">
                <a:solidFill>
                  <a:srgbClr val="C00000"/>
                </a:solidFill>
                <a:cs typeface="+mn-lt"/>
                <a:sym typeface="+mn-ea"/>
              </a:rPr>
              <a:t>* ((1/BITWIDTH_RATE)**2)  </a:t>
            </a:r>
            <a:endParaRPr lang="en-US" altLang="zh-CN" dirty="0">
              <a:solidFill>
                <a:srgbClr val="C00000"/>
              </a:solidFill>
              <a:cs typeface="+mn-lt"/>
            </a:endParaRPr>
          </a:p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    POWER_GLB  </a:t>
            </a:r>
            <a:r>
              <a:rPr lang="en-US" altLang="zh-CN" dirty="0">
                <a:solidFill>
                  <a:srgbClr val="C00000"/>
                </a:solidFill>
                <a:cs typeface="+mn-lt"/>
                <a:sym typeface="+mn-ea"/>
              </a:rPr>
              <a:t>* ((1/BITWIDTH_RATE)**2) </a:t>
            </a:r>
            <a:endParaRPr lang="en-US" altLang="zh-CN" dirty="0">
              <a:ea typeface="+mj-ea"/>
              <a:cs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F8DF6F-4516-E39B-8C13-45DAB8F6C8A9}"/>
              </a:ext>
            </a:extLst>
          </p:cNvPr>
          <p:cNvSpPr txBox="1"/>
          <p:nvPr/>
        </p:nvSpPr>
        <p:spPr>
          <a:xfrm>
            <a:off x="300355" y="1063625"/>
            <a:ext cx="6120130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ea typeface="+mj-ea"/>
                <a:cs typeface="+mn-lt"/>
                <a:sym typeface="+mn-ea"/>
              </a:rPr>
              <a:t>1)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PE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    PE_BANK_ROW = 2 * BITWIDTH_RATE</a:t>
            </a:r>
          </a:p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    PE_BANK_COL = 2 * BITWIDTH_RATE</a:t>
            </a:r>
          </a:p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    PE_BANK = PE_BANK_COL * PE_BANK_ROW</a:t>
            </a:r>
          </a:p>
          <a:p>
            <a:r>
              <a:rPr lang="en-US" altLang="zh-CN" dirty="0">
                <a:cs typeface="+mn-lt"/>
                <a:sym typeface="+mn-ea"/>
              </a:rPr>
              <a:t>    PE_ROW  = 16</a:t>
            </a:r>
            <a:endParaRPr lang="en-US" altLang="zh-CN" dirty="0">
              <a:cs typeface="+mn-lt"/>
            </a:endParaRPr>
          </a:p>
          <a:p>
            <a:r>
              <a:rPr lang="en-US" altLang="zh-CN" dirty="0">
                <a:cs typeface="+mn-lt"/>
                <a:sym typeface="+mn-ea"/>
              </a:rPr>
              <a:t>    PE_COL    = 16</a:t>
            </a:r>
          </a:p>
          <a:p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2)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PRESTART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ITFPRE       = 10 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SYAPRE      = 5 </a:t>
            </a:r>
          </a:p>
          <a:p>
            <a:endParaRPr lang="en-US" altLang="zh-CN" dirty="0">
              <a:ea typeface="+mj-ea"/>
              <a:cs typeface="+mn-lt"/>
              <a:sym typeface="+mn-ea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3)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GB- 128KB   = 32*128*32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ea typeface="+mj-ea"/>
                <a:cs typeface="+mn-lt"/>
                <a:sym typeface="+mn-ea"/>
              </a:rPr>
              <a:t>GLB_NUMSRAM = 32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GLB_DEPSRAM   = 128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GLB_NUMDATA   = 32</a:t>
            </a:r>
            <a:endParaRPr lang="en-US" altLang="zh-CN" dirty="0">
              <a:ea typeface="+mj-ea"/>
              <a:cs typeface="+mn-lt"/>
            </a:endParaRPr>
          </a:p>
          <a:p>
            <a:r>
              <a:rPr lang="en-US" altLang="zh-CN" dirty="0">
                <a:ea typeface="+mj-ea"/>
                <a:cs typeface="+mn-lt"/>
                <a:sym typeface="+mn-ea"/>
              </a:rPr>
              <a:t>    GLB_WORD        = GLB_DEPSRAM*GLB_NUMSRAM</a:t>
            </a:r>
            <a:endParaRPr lang="en-US" altLang="zh-CN" dirty="0">
              <a:ea typeface="+mj-ea"/>
              <a:cs typeface="+mn-lt"/>
            </a:endParaRPr>
          </a:p>
          <a:p>
            <a:endParaRPr lang="en-US" altLang="zh-CN" dirty="0">
              <a:ea typeface="+mj-ea"/>
              <a:cs typeface="+mn-lt"/>
              <a:sym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ED357-9EF2-6DC3-A38F-B1FDB5C91D75}"/>
              </a:ext>
            </a:extLst>
          </p:cNvPr>
          <p:cNvCxnSpPr/>
          <p:nvPr/>
        </p:nvCxnSpPr>
        <p:spPr>
          <a:xfrm>
            <a:off x="6407785" y="819150"/>
            <a:ext cx="12700" cy="56896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495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14F26-2B55-751A-B18D-77F3C40D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9342B-C4E8-F647-82E4-8A20C46AEBEA}"/>
              </a:ext>
            </a:extLst>
          </p:cNvPr>
          <p:cNvSpPr txBox="1"/>
          <p:nvPr/>
        </p:nvSpPr>
        <p:spPr>
          <a:xfrm>
            <a:off x="0" y="0"/>
            <a:ext cx="1115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PE_BANK = 2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</a:rPr>
              <a:t> , BW = 16GB/s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EBDF372-4E6D-CAC3-8EDA-AFD246A4739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2849404"/>
              </p:ext>
            </p:extLst>
          </p:nvPr>
        </p:nvGraphicFramePr>
        <p:xfrm>
          <a:off x="120316" y="754380"/>
          <a:ext cx="11903243" cy="59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0649">
                  <a:extLst>
                    <a:ext uri="{9D8B030D-6E8A-4147-A177-3AD203B41FA5}">
                      <a16:colId xmlns:a16="http://schemas.microsoft.com/office/drawing/2014/main" val="951524538"/>
                    </a:ext>
                  </a:extLst>
                </a:gridCol>
              </a:tblGrid>
              <a:tr h="8370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Dataset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KITTI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(131072)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KITTI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(2048)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nuScenes</a:t>
                      </a:r>
                      <a:endParaRPr lang="en-US" altLang="zh-CN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(32768)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nuScenes</a:t>
                      </a:r>
                      <a:endParaRPr lang="en-US" altLang="zh-CN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(1024)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0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sym typeface="+mn-ea"/>
                        </a:rPr>
                        <a:t>Stat_InfTime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3.49s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52.33ms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868.39ms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27.11ms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0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226.96mJ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4.01mJ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57.95mJ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2.18mJ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5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sym typeface="+mn-ea"/>
                        </a:rPr>
                        <a:t>Stat_Power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64.96mW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76.66mW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66.73mW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80.45mW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5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Stat_Total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EMA_Energy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485.61mJ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7.34mJ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128.86mJ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3.79mJ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129337"/>
                  </a:ext>
                </a:extLst>
              </a:tr>
              <a:tr h="9955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Stat_ITF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333966425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5047840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83117605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+mn-ea"/>
                        </a:rPr>
                        <a:t>2607290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5763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999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B5109-A821-7306-81C6-FD20C6D3A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40ADBA-5829-B280-C130-42DCAF45CBCD}"/>
              </a:ext>
            </a:extLst>
          </p:cNvPr>
          <p:cNvSpPr txBox="1"/>
          <p:nvPr/>
        </p:nvSpPr>
        <p:spPr>
          <a:xfrm>
            <a:off x="0" y="0"/>
            <a:ext cx="983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微软雅黑" panose="020B0503020204020204" charset="-122"/>
                <a:cs typeface="+mj-lt"/>
              </a:rPr>
              <a:t> Simulation results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  <a:sym typeface="+mn-ea"/>
              </a:rPr>
              <a:t>(BITWIDTH = 8, PE_BANK = 2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</a:rPr>
              <a:t> , BW = 16GB/s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21EDD3-952E-7EEE-0DE3-77666D288CCD}"/>
              </a:ext>
            </a:extLst>
          </p:cNvPr>
          <p:cNvSpPr txBox="1"/>
          <p:nvPr/>
        </p:nvSpPr>
        <p:spPr>
          <a:xfrm>
            <a:off x="147955" y="562610"/>
            <a:ext cx="576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</a:t>
            </a:r>
            <a:r>
              <a:rPr lang="en-US" altLang="zh-CN" sz="2000" dirty="0"/>
              <a:t>KITTI (131072)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8EC7467-AB60-B368-D288-90C956EA732C}"/>
              </a:ext>
            </a:extLst>
          </p:cNvPr>
          <p:cNvGrpSpPr/>
          <p:nvPr/>
        </p:nvGrpSpPr>
        <p:grpSpPr>
          <a:xfrm>
            <a:off x="5274945" y="926465"/>
            <a:ext cx="5542280" cy="5755005"/>
            <a:chOff x="7349" y="1737"/>
            <a:chExt cx="8728" cy="90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745EF35-876A-6949-E2DB-EEE7294F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" r="582"/>
            <a:stretch/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E7B1E43-DA34-CE54-9D9C-EA3AED1C9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" r="386"/>
            <a:stretch/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A0E06EE-2890-CC40-A20A-79B13368B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5" b="1255"/>
            <a:stretch/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56B2E61-6ABA-486C-9D52-892526FB3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" r="15"/>
            <a:stretch/>
          </p:blipFill>
          <p:spPr>
            <a:xfrm>
              <a:off x="13274" y="7837"/>
              <a:ext cx="2803" cy="287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192B802-206E-BA37-534A-BDE611C11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" r="1265"/>
            <a:stretch/>
          </p:blipFill>
          <p:spPr>
            <a:xfrm>
              <a:off x="13163" y="1737"/>
              <a:ext cx="2791" cy="2913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F91527D-9CA1-CCB4-2C1F-D833F1CF05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" b="562"/>
          <a:stretch/>
        </p:blipFill>
        <p:spPr>
          <a:xfrm>
            <a:off x="3326130" y="2927985"/>
            <a:ext cx="1765935" cy="1846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EC31B15-E1B7-497D-4E2B-C50053F660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" b="1169"/>
          <a:stretch/>
        </p:blipFill>
        <p:spPr>
          <a:xfrm>
            <a:off x="9036685" y="2912110"/>
            <a:ext cx="1767205" cy="18586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318B8E1-3F86-10A0-8103-B381D9DF72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630" y="928010"/>
            <a:ext cx="1772285" cy="18942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12275A-A61C-C79D-E00D-31FFECA485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209" y="2920365"/>
            <a:ext cx="1813781" cy="1878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919EA6-C2F9-70FE-45B1-0A90EB0A4B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2693" y="4799965"/>
            <a:ext cx="1868483" cy="18815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74BACBB-F164-4E9E-6932-919891B514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1840" y="1020219"/>
            <a:ext cx="1780540" cy="16990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9DDDACB-223F-AE99-304F-A14F06B508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5655" y="4770747"/>
            <a:ext cx="1741170" cy="19094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0974D39-5602-596A-F551-434EEA7650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6832" y="963930"/>
            <a:ext cx="1833901" cy="186563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626A1E1-37BE-05C2-36C2-87DF8F4B6D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2475" y="961735"/>
            <a:ext cx="1845310" cy="18141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503ED83-75BA-2984-AB41-BEF256FF6A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183" y="4831715"/>
            <a:ext cx="1706508" cy="18497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2726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67656-2CF0-B6CE-AC63-45EA9295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9E0BC3-C34F-F328-F2A9-9DE10F77DDE1}"/>
              </a:ext>
            </a:extLst>
          </p:cNvPr>
          <p:cNvSpPr txBox="1"/>
          <p:nvPr/>
        </p:nvSpPr>
        <p:spPr>
          <a:xfrm>
            <a:off x="0" y="0"/>
            <a:ext cx="983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微软雅黑" panose="020B0503020204020204" charset="-122"/>
                <a:cs typeface="+mj-lt"/>
              </a:rPr>
              <a:t> Simulation results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  <a:sym typeface="+mn-ea"/>
              </a:rPr>
              <a:t>(BITWIDTH = 8, PE_BANK = 2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</a:rPr>
              <a:t> , BW = 16GB/s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E923B0-14C0-F815-A586-9CCC99175763}"/>
              </a:ext>
            </a:extLst>
          </p:cNvPr>
          <p:cNvSpPr txBox="1"/>
          <p:nvPr/>
        </p:nvSpPr>
        <p:spPr>
          <a:xfrm>
            <a:off x="147955" y="562610"/>
            <a:ext cx="576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ea typeface="+mj-ea"/>
                <a:cs typeface="+mn-lt"/>
                <a:sym typeface="+mn-ea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a typeface="+mj-ea"/>
                <a:cs typeface="+mn-lt"/>
                <a:sym typeface="+mn-ea"/>
              </a:rPr>
              <a:t>. </a:t>
            </a:r>
            <a:r>
              <a:rPr lang="en-US" altLang="zh-CN" sz="2000" dirty="0"/>
              <a:t>KITTI (2048)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500E4B9-3B61-7B73-275B-C413351A0DC8}"/>
              </a:ext>
            </a:extLst>
          </p:cNvPr>
          <p:cNvGrpSpPr/>
          <p:nvPr/>
        </p:nvGrpSpPr>
        <p:grpSpPr>
          <a:xfrm>
            <a:off x="5274945" y="926465"/>
            <a:ext cx="5542280" cy="5697220"/>
            <a:chOff x="7349" y="1737"/>
            <a:chExt cx="8728" cy="897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12748EE-AAB2-239F-EF52-9D1FE6A4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" b="902"/>
            <a:stretch/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E7A3FC2-EBE8-8A4C-5C61-8280FA10C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8" b="738"/>
            <a:stretch/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F964FB7-93AA-1666-5A6F-ECB82C3D8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" r="691"/>
            <a:stretch/>
          </p:blipFill>
          <p:spPr>
            <a:xfrm>
              <a:off x="13274" y="7837"/>
              <a:ext cx="2803" cy="287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844E3A9-9726-C3BB-F937-24351B58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" r="512"/>
            <a:stretch/>
          </p:blipFill>
          <p:spPr>
            <a:xfrm>
              <a:off x="13163" y="1737"/>
              <a:ext cx="2791" cy="2913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78F4984-E93E-3E5F-2C79-C8BB01B643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" b="562"/>
          <a:stretch/>
        </p:blipFill>
        <p:spPr>
          <a:xfrm>
            <a:off x="3326130" y="2927985"/>
            <a:ext cx="1765935" cy="1846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5E0455-4796-8403-15F7-6BC7BF91E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" b="314"/>
          <a:stretch/>
        </p:blipFill>
        <p:spPr>
          <a:xfrm>
            <a:off x="9036685" y="2912110"/>
            <a:ext cx="1767205" cy="18586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D0AD35-E4ED-B87B-D787-8E4C81F80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630" y="960731"/>
            <a:ext cx="1772285" cy="18288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86613C-3D92-960D-6726-7753011D67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209" y="2933547"/>
            <a:ext cx="1813781" cy="18519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77DDAF-DF65-4EA1-D77D-B78455F89B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261" y="4799965"/>
            <a:ext cx="1811347" cy="18815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7B8521B-089B-764E-0B25-EF2201C48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0730" y="960731"/>
            <a:ext cx="1776095" cy="17585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9494EF-8895-302E-2E4D-A640652E5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5655" y="4784991"/>
            <a:ext cx="1741170" cy="1880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5D8586-5885-6415-72DE-3DB587D00C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1008" y="963930"/>
            <a:ext cx="1725548" cy="186563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B6B1C1C-C2B6-8AE9-DB61-6D23021E4C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6681" y="961735"/>
            <a:ext cx="1696898" cy="18141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C2430F4-6719-027C-4722-C0F948644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183" y="4784990"/>
            <a:ext cx="1706508" cy="18386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9E046D-3ED6-C7CA-F9B7-BD625590F3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46349" y="4769485"/>
            <a:ext cx="1840252" cy="1880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684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F316E-D636-64FF-CB70-C2B3488BA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2C8976-5B16-671C-0D52-57AB55BE5656}"/>
              </a:ext>
            </a:extLst>
          </p:cNvPr>
          <p:cNvSpPr txBox="1"/>
          <p:nvPr/>
        </p:nvSpPr>
        <p:spPr>
          <a:xfrm>
            <a:off x="0" y="0"/>
            <a:ext cx="983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微软雅黑" panose="020B0503020204020204" charset="-122"/>
                <a:cs typeface="+mj-lt"/>
              </a:rPr>
              <a:t> Simulation results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  <a:sym typeface="+mn-ea"/>
              </a:rPr>
              <a:t>(BITWIDTH = 8, PE_BANK = 2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</a:rPr>
              <a:t> , BW = 16GB/s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3B9AE7-7D9E-E858-515E-221F59176AF2}"/>
              </a:ext>
            </a:extLst>
          </p:cNvPr>
          <p:cNvSpPr txBox="1"/>
          <p:nvPr/>
        </p:nvSpPr>
        <p:spPr>
          <a:xfrm>
            <a:off x="147955" y="562610"/>
            <a:ext cx="772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+mj-ea"/>
                <a:cs typeface="+mn-lt"/>
                <a:sym typeface="+mn-ea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ea typeface="+mj-ea"/>
                <a:cs typeface="+mn-lt"/>
                <a:sym typeface="+mn-ea"/>
              </a:rPr>
              <a:t>. </a:t>
            </a:r>
            <a:r>
              <a:rPr lang="en-US" altLang="zh-CN" sz="2000" dirty="0" err="1"/>
              <a:t>nuScenes</a:t>
            </a:r>
            <a:r>
              <a:rPr lang="en-US" altLang="zh-CN" sz="2000" dirty="0"/>
              <a:t> (32768)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753925E-51E5-7D27-CB01-61272A9D7F0F}"/>
              </a:ext>
            </a:extLst>
          </p:cNvPr>
          <p:cNvGrpSpPr/>
          <p:nvPr/>
        </p:nvGrpSpPr>
        <p:grpSpPr>
          <a:xfrm>
            <a:off x="5274945" y="926465"/>
            <a:ext cx="5542280" cy="5755005"/>
            <a:chOff x="7349" y="1737"/>
            <a:chExt cx="8728" cy="90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C59F80B-7DA4-222D-86D8-3B852A09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" b="469"/>
            <a:stretch/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92FC3F8-CDD4-2C08-115A-90C07FC70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" r="555"/>
            <a:stretch/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6195308-695E-5E08-D2ED-4518EDB57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" b="376"/>
            <a:stretch/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333AFE0-D0AA-7E11-2116-6652EFE0C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2" b="1042"/>
            <a:stretch/>
          </p:blipFill>
          <p:spPr>
            <a:xfrm>
              <a:off x="13274" y="7837"/>
              <a:ext cx="2803" cy="287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6ABBE8E-FB1E-1275-253B-6C51408C8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" r="1096"/>
            <a:stretch/>
          </p:blipFill>
          <p:spPr>
            <a:xfrm>
              <a:off x="13163" y="1737"/>
              <a:ext cx="2791" cy="2913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C85A859-535F-0244-37B8-3DEA133FD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" b="412"/>
          <a:stretch/>
        </p:blipFill>
        <p:spPr>
          <a:xfrm>
            <a:off x="3326130" y="2927985"/>
            <a:ext cx="1765935" cy="1846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C273502-0317-676B-AA4A-757BA916FB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" b="846"/>
          <a:stretch/>
        </p:blipFill>
        <p:spPr>
          <a:xfrm>
            <a:off x="9036685" y="2912110"/>
            <a:ext cx="1767205" cy="18586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F1EF55-2F2E-AAFF-1EBF-FF7F8BA37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630" y="944387"/>
            <a:ext cx="1772285" cy="18615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AD6B33-037B-B0CE-B764-DAB4454CC7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209" y="2933412"/>
            <a:ext cx="1813781" cy="18522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EAA936D-3FA2-F00F-DBED-128DE18926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283" y="4799012"/>
            <a:ext cx="1836707" cy="18815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FED6122-2244-ECED-AC65-C8F5C83F3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0787" y="1020219"/>
            <a:ext cx="1762646" cy="16990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767DE03-36CD-51E0-2700-332DB05BB4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5655" y="4787180"/>
            <a:ext cx="1741170" cy="18765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E000256-55BF-C903-E9FC-BCC4C7BB62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6832" y="967014"/>
            <a:ext cx="1833901" cy="185946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2E60F73-BCFD-E32A-B9FC-96B142845C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6699" y="961735"/>
            <a:ext cx="1776862" cy="18141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A791528-24FB-5E64-87B3-B9BCAD457C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183" y="4840829"/>
            <a:ext cx="1706508" cy="1831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682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F2E63-862E-2F04-EDDC-C0DF3798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E76FBF-3A47-4C20-8218-564632D3FD3C}"/>
              </a:ext>
            </a:extLst>
          </p:cNvPr>
          <p:cNvSpPr txBox="1"/>
          <p:nvPr/>
        </p:nvSpPr>
        <p:spPr>
          <a:xfrm>
            <a:off x="0" y="0"/>
            <a:ext cx="983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微软雅黑" panose="020B0503020204020204" charset="-122"/>
                <a:cs typeface="+mj-lt"/>
              </a:rPr>
              <a:t> Simulation results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  <a:sym typeface="+mn-ea"/>
              </a:rPr>
              <a:t>(BITWIDTH = 8, PE_BANK = 2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</a:rPr>
              <a:t> , BW = 16GB/s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E60CB9-BE13-80C2-826F-2EE4C0CF279C}"/>
              </a:ext>
            </a:extLst>
          </p:cNvPr>
          <p:cNvSpPr txBox="1"/>
          <p:nvPr/>
        </p:nvSpPr>
        <p:spPr>
          <a:xfrm>
            <a:off x="147955" y="562610"/>
            <a:ext cx="772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ea typeface="+mj-ea"/>
                <a:cs typeface="+mn-lt"/>
                <a:sym typeface="+mn-ea"/>
              </a:rPr>
              <a:t>4. </a:t>
            </a:r>
            <a:r>
              <a:rPr lang="en-US" altLang="zh-CN" sz="2000" dirty="0" err="1"/>
              <a:t>nuScenes</a:t>
            </a:r>
            <a:r>
              <a:rPr lang="en-US" altLang="zh-CN" sz="2000" dirty="0"/>
              <a:t> (1024)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69898C-C317-38EF-EB56-F6BFA95118B7}"/>
              </a:ext>
            </a:extLst>
          </p:cNvPr>
          <p:cNvGrpSpPr/>
          <p:nvPr/>
        </p:nvGrpSpPr>
        <p:grpSpPr>
          <a:xfrm>
            <a:off x="5274945" y="926465"/>
            <a:ext cx="5542280" cy="5755005"/>
            <a:chOff x="7349" y="1737"/>
            <a:chExt cx="8728" cy="90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902F766-0867-D31F-BB5C-D464B4B9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0" b="960"/>
            <a:stretch/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C4A9898-5A04-E4DC-F727-7FFF02E5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" r="555"/>
            <a:stretch/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9C74631-EE95-1537-4760-730CC5F2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" b="376"/>
            <a:stretch/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3A793F8-F345-4538-53C7-7E29F6D9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" r="2023"/>
            <a:stretch/>
          </p:blipFill>
          <p:spPr>
            <a:xfrm>
              <a:off x="13274" y="7837"/>
              <a:ext cx="2803" cy="287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FA5AC49-A26C-2A76-CA4F-AB4E3FB8F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" r="395"/>
            <a:stretch/>
          </p:blipFill>
          <p:spPr>
            <a:xfrm>
              <a:off x="13163" y="1737"/>
              <a:ext cx="2791" cy="2913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D4B3589-EEE0-BDA2-ADEA-60CEA22FA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r="1187"/>
          <a:stretch/>
        </p:blipFill>
        <p:spPr>
          <a:xfrm>
            <a:off x="3326130" y="2927985"/>
            <a:ext cx="1765935" cy="18465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91921AA-8DD7-4D7D-3E76-EB651A9DA1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 r="1800"/>
          <a:stretch/>
        </p:blipFill>
        <p:spPr>
          <a:xfrm>
            <a:off x="9036685" y="2912110"/>
            <a:ext cx="1767205" cy="18586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071C692-DE3A-AD89-E964-3BF516C321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631" y="964567"/>
            <a:ext cx="1762682" cy="18113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4F5A40F-98AC-DE69-8F5D-A78E67E32E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209" y="2955703"/>
            <a:ext cx="1813781" cy="18076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2AC3BD-20CC-6A1E-9E29-F14AA932AA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283" y="4827574"/>
            <a:ext cx="1836707" cy="18243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3003E5-125E-9B7D-AA7E-26F31C1C4F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6387" y="1020219"/>
            <a:ext cx="1751445" cy="16990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205112C-D4A9-B5A3-EA17-36931BFB73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5655" y="4814616"/>
            <a:ext cx="1741170" cy="18217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8AF02A2-CB96-CF4F-B00A-5C74E3020B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1326" y="967014"/>
            <a:ext cx="1764912" cy="185946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6A1A31F-11B6-790A-BF7A-BE16CC7A52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6699" y="961735"/>
            <a:ext cx="1776862" cy="18141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342F30A-BA45-2826-3BC9-BDCE7FF95E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183" y="4840829"/>
            <a:ext cx="1706508" cy="1831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470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0"/>
            <a:ext cx="7251032" cy="47307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spc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charset="-122"/>
                <a:cs typeface="+mj-lt"/>
                <a:sym typeface="+mn-ea"/>
              </a:rPr>
              <a:t>Diffusion Model Structure Overview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75895" y="514350"/>
            <a:ext cx="11527155" cy="5867400"/>
            <a:chOff x="277" y="1162"/>
            <a:chExt cx="18153" cy="9180"/>
          </a:xfrm>
        </p:grpSpPr>
        <p:pic>
          <p:nvPicPr>
            <p:cNvPr id="4" name="图片 3"/>
            <p:cNvPicPr/>
            <p:nvPr/>
          </p:nvPicPr>
          <p:blipFill>
            <a:blip r:embed="rId4"/>
            <a:srcRect l="4465" t="2079" r="4667" b="2068"/>
            <a:stretch>
              <a:fillRect/>
            </a:stretch>
          </p:blipFill>
          <p:spPr>
            <a:xfrm>
              <a:off x="517" y="1838"/>
              <a:ext cx="3951" cy="850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77" y="1162"/>
              <a:ext cx="513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+mj-ea"/>
                  <a:ea typeface="+mj-ea"/>
                </a:rPr>
                <a:t>Branch of Embedding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2F2F2">
                    <a:alpha val="100000"/>
                  </a:srgbClr>
                </a:clrFrom>
                <a:clrTo>
                  <a:srgbClr val="F2F2F2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10" y="3297"/>
              <a:ext cx="8377" cy="5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右大括号 17"/>
            <p:cNvSpPr/>
            <p:nvPr/>
          </p:nvSpPr>
          <p:spPr>
            <a:xfrm rot="5400000">
              <a:off x="10698" y="4254"/>
              <a:ext cx="1423" cy="8592"/>
            </a:xfrm>
            <a:prstGeom prst="rightBrace">
              <a:avLst>
                <a:gd name="adj1" fmla="val 6200"/>
                <a:gd name="adj2" fmla="val 44157"/>
              </a:avLst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80" y="1258"/>
              <a:ext cx="33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+mj-ea"/>
                  <a:ea typeface="+mj-ea"/>
                </a:rPr>
                <a:t>Branch of Main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467" y="1257"/>
              <a:ext cx="13963" cy="9084"/>
              <a:chOff x="4467" y="1728"/>
              <a:chExt cx="13963" cy="861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EFECEB">
                      <a:alpha val="100000"/>
                    </a:srgbClr>
                  </a:clrFrom>
                  <a:clrTo>
                    <a:srgbClr val="EFECEB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467" y="1728"/>
                <a:ext cx="13963" cy="8613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90" y="2458"/>
                <a:ext cx="1755" cy="6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/>
          </p:nvSpPr>
          <p:spPr>
            <a:xfrm>
              <a:off x="4936" y="1838"/>
              <a:ext cx="931" cy="4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/>
                <a:t>VAE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79" y="3392"/>
              <a:ext cx="1200" cy="4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/>
                <a:t>Unet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787015" y="5695372"/>
            <a:ext cx="22358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uFillTx/>
                <a:sym typeface="+mn-ea"/>
              </a:rPr>
              <a:t>NUM_INF   = 1</a:t>
            </a:r>
            <a:endParaRPr lang="en-US" altLang="zh-CN" sz="1600" dirty="0">
              <a:solidFill>
                <a:schemeClr val="tx1"/>
              </a:solidFill>
              <a:uFillTx/>
            </a:endParaRPr>
          </a:p>
          <a:p>
            <a:r>
              <a:rPr lang="en-US" altLang="zh-CN" sz="1600" dirty="0" err="1">
                <a:solidFill>
                  <a:schemeClr val="tx1"/>
                </a:solidFill>
                <a:uFillTx/>
                <a:sym typeface="+mn-ea"/>
              </a:rPr>
              <a:t>Max_Stage</a:t>
            </a:r>
            <a:r>
              <a:rPr lang="en-US" altLang="zh-CN" sz="1600" dirty="0">
                <a:solidFill>
                  <a:schemeClr val="tx1"/>
                </a:solidFill>
                <a:uFillTx/>
                <a:sym typeface="+mn-ea"/>
              </a:rPr>
              <a:t> = 244</a:t>
            </a:r>
          </a:p>
          <a:p>
            <a:r>
              <a:rPr lang="en-US" altLang="zh-CN" sz="1600" dirty="0" err="1">
                <a:solidFill>
                  <a:schemeClr val="tx1"/>
                </a:solidFill>
                <a:uFillTx/>
                <a:sym typeface="+mn-ea"/>
              </a:rPr>
              <a:t>Max_Layer</a:t>
            </a:r>
            <a:r>
              <a:rPr lang="en-US" altLang="zh-CN" sz="1600" dirty="0">
                <a:solidFill>
                  <a:schemeClr val="tx1"/>
                </a:solidFill>
                <a:uFillTx/>
                <a:sym typeface="+mn-ea"/>
              </a:rPr>
              <a:t> = 7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Summary</a:t>
            </a:r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987" y="1250438"/>
            <a:ext cx="11884025" cy="46038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ts val="3040"/>
              </a:lnSpc>
            </a:pPr>
            <a:r>
              <a:rPr lang="en-US" altLang="zh-CN" sz="2200" b="1" dirty="0">
                <a:solidFill>
                  <a:schemeClr val="tx1"/>
                </a:solidFill>
              </a:rPr>
              <a:t>Decoupled:</a:t>
            </a:r>
            <a:r>
              <a:rPr lang="en-US" altLang="zh-CN" sz="2200" dirty="0"/>
              <a:t> Model / Settings / Arch</a:t>
            </a:r>
            <a:endParaRPr lang="zh-CN" altLang="en-US" sz="2200" dirty="0"/>
          </a:p>
          <a:p>
            <a:pPr indent="0" fontAlgn="auto">
              <a:lnSpc>
                <a:spcPct val="250000"/>
              </a:lnSpc>
            </a:pPr>
            <a:r>
              <a:rPr lang="en-US" altLang="zh-CN" sz="2200" b="1" dirty="0"/>
              <a:t>Runtime:</a:t>
            </a:r>
            <a:r>
              <a:rPr lang="en-US" altLang="zh-CN" sz="2200" dirty="0"/>
              <a:t> 50h+ </a:t>
            </a:r>
            <a:r>
              <a:rPr lang="en-US" altLang="en-US" sz="2200" dirty="0"/>
              <a:t>→</a:t>
            </a:r>
            <a:r>
              <a:rPr lang="en-US" altLang="zh-CN" sz="2200" dirty="0"/>
              <a:t> ~10 min (Diffusion model)</a:t>
            </a:r>
          </a:p>
          <a:p>
            <a:pPr indent="0" fontAlgn="auto">
              <a:lnSpc>
                <a:spcPct val="200000"/>
              </a:lnSpc>
            </a:pPr>
            <a:r>
              <a:rPr lang="en-US" altLang="zh-CN" sz="2200" b="1" dirty="0"/>
              <a:t>Correctness:</a:t>
            </a:r>
            <a:r>
              <a:rPr lang="en-US" altLang="zh-CN" sz="2200" dirty="0"/>
              <a:t> modified  POL / RES / SYA</a:t>
            </a:r>
          </a:p>
          <a:p>
            <a:pPr indent="0" fontAlgn="auto">
              <a:lnSpc>
                <a:spcPct val="200000"/>
              </a:lnSpc>
            </a:pPr>
            <a:r>
              <a:rPr lang="en-US" altLang="zh-CN" sz="2200" b="1" dirty="0">
                <a:solidFill>
                  <a:schemeClr val="tx1"/>
                </a:solidFill>
              </a:rPr>
              <a:t>Dataflow redesigned</a:t>
            </a:r>
            <a:r>
              <a:rPr lang="en-US" altLang="zh-CN" sz="2200" b="1" dirty="0"/>
              <a:t>:</a:t>
            </a:r>
            <a:r>
              <a:rPr lang="en-US" altLang="zh-CN" sz="2200" dirty="0"/>
              <a:t> supports cross-layer routing &amp; multi-source inputs.</a:t>
            </a:r>
          </a:p>
          <a:p>
            <a:pPr indent="0" fontAlgn="auto">
              <a:lnSpc>
                <a:spcPct val="200000"/>
              </a:lnSpc>
            </a:pPr>
            <a:r>
              <a:rPr lang="en-US" altLang="zh-CN" sz="2200" b="1" dirty="0"/>
              <a:t>Process-aware HW model:</a:t>
            </a:r>
            <a:r>
              <a:rPr lang="en-US" altLang="zh-CN" sz="2200" dirty="0"/>
              <a:t> reports runtime, energy, power, off-chip energy &amp; access count</a:t>
            </a:r>
          </a:p>
          <a:p>
            <a:pPr indent="0" fontAlgn="auto">
              <a:lnSpc>
                <a:spcPct val="200000"/>
              </a:lnSpc>
            </a:pPr>
            <a:r>
              <a:rPr lang="en-US" altLang="zh-CN" sz="2200" b="1" dirty="0"/>
              <a:t>Bit-width parameter in </a:t>
            </a:r>
            <a:r>
              <a:rPr lang="en-US" altLang="zh-CN" sz="2200" b="1" dirty="0" err="1"/>
              <a:t>HW_Setting</a:t>
            </a:r>
            <a:r>
              <a:rPr lang="en-US" altLang="zh-CN" sz="2200" b="1" dirty="0"/>
              <a:t>:</a:t>
            </a:r>
            <a:r>
              <a:rPr lang="en-US" altLang="zh-CN" sz="2200" dirty="0"/>
              <a:t> simulates different precisions.</a:t>
            </a:r>
          </a:p>
          <a:p>
            <a:pPr indent="0" fontAlgn="auto">
              <a:lnSpc>
                <a:spcPct val="200000"/>
              </a:lnSpc>
            </a:pPr>
            <a:r>
              <a:rPr lang="en-US" altLang="zh-CN" sz="2200" b="1" dirty="0" err="1"/>
              <a:t>Local_attention</a:t>
            </a:r>
            <a:r>
              <a:rPr lang="en-US" altLang="zh-CN" sz="2200" b="1" dirty="0"/>
              <a:t> module:</a:t>
            </a:r>
            <a:r>
              <a:rPr lang="en-US" altLang="zh-CN" sz="2200" dirty="0"/>
              <a:t> aggregate per-stage metrics and scale for large repeated stages.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87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  <a:ea typeface="微软雅黑" panose="020B0503020204020204" charset="-122"/>
                <a:cs typeface="+mj-lt"/>
              </a:rPr>
              <a:t> Next steps</a:t>
            </a:r>
            <a:endParaRPr lang="en-US" altLang="zh-CN" sz="40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4000" b="1" dirty="0">
              <a:solidFill>
                <a:srgbClr val="C00000"/>
              </a:solidFill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670" y="829945"/>
            <a:ext cx="11884025" cy="4983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</a:rPr>
              <a:t>Add (non) linear module (UFP) and transpose</a:t>
            </a: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</a:rPr>
              <a:t>Add and evaluate technique options</a:t>
            </a: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</a:rPr>
              <a:t>Evaluate more SOTA algorithm model</a:t>
            </a:r>
          </a:p>
          <a:p>
            <a:pPr lvl="1" fontAlgn="auto">
              <a:lnSpc>
                <a:spcPct val="20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1) Flux</a:t>
            </a:r>
          </a:p>
          <a:p>
            <a:pPr lvl="1" fontAlgn="auto">
              <a:lnSpc>
                <a:spcPct val="20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2) Video Diffusion Models</a:t>
            </a:r>
          </a:p>
          <a:p>
            <a:pPr indent="0" fontAlgn="auto">
              <a:lnSpc>
                <a:spcPts val="3040"/>
              </a:lnSpc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indent="0" fontAlgn="auto">
              <a:lnSpc>
                <a:spcPts val="3040"/>
              </a:lnSpc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indent="0" fontAlgn="auto">
              <a:lnSpc>
                <a:spcPts val="3040"/>
              </a:lnSpc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4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</a:rPr>
              <a:t>(BITWIDTH = 8, PE_BANK = 4)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955" y="562610"/>
            <a:ext cx="4584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微软雅黑" panose="020B0503020204020204" charset="-122"/>
                <a:cs typeface="+mn-lt"/>
              </a:rPr>
              <a:t>1. Hardware Setting Overview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27800" y="961390"/>
            <a:ext cx="56102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a typeface="+mj-ea"/>
                <a:cs typeface="+mn-lt"/>
                <a:sym typeface="+mn-ea"/>
              </a:rPr>
              <a:t>4)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ULTIRATIO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FPSUTI       = 0.2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1/5; utilization 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KNNUTI     = 0.1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1/10</a:t>
            </a:r>
            <a:r>
              <a:rPr lang="en-US" altLang="zh-CN">
                <a:ea typeface="+mj-ea"/>
                <a:cs typeface="+mn-lt"/>
                <a:sym typeface="+mn-ea"/>
              </a:rPr>
              <a:t> 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SYAUTI       = 1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POLUTI       = 1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RESUTI        = 1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CNCUTI       = 1</a:t>
            </a:r>
          </a:p>
          <a:p>
            <a:endParaRPr lang="en-US" altLang="zh-CN">
              <a:ea typeface="+mj-ea"/>
              <a:cs typeface="+mn-lt"/>
              <a:sym typeface="+mn-ea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5)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TO CALCULATE POWER CONSUMPTION</a:t>
            </a:r>
            <a:endParaRPr lang="en-US" altLang="zh-CN">
              <a:solidFill>
                <a:schemeClr val="accent1">
                  <a:lumMod val="75000"/>
                </a:schemeClr>
              </a:solidFill>
              <a:ea typeface="+mj-ea"/>
              <a:cs typeface="+mn-lt"/>
              <a:sym typeface="+mn-ea"/>
            </a:endParaRPr>
          </a:p>
          <a:p>
            <a:r>
              <a:rPr lang="en-US" altLang="zh-CN">
                <a:ea typeface="+mj-ea"/>
                <a:cs typeface="+mn-lt"/>
              </a:rPr>
              <a:t>    TECH             = 16 </a:t>
            </a:r>
          </a:p>
          <a:p>
            <a:r>
              <a:rPr lang="en-US" altLang="zh-CN">
                <a:ea typeface="+mj-ea"/>
                <a:cs typeface="+mn-lt"/>
              </a:rPr>
              <a:t>    SYA_AREA     = 4 </a:t>
            </a:r>
          </a:p>
          <a:p>
            <a:r>
              <a:rPr lang="en-US" altLang="zh-CN">
                <a:ea typeface="+mj-ea"/>
                <a:cs typeface="+mn-lt"/>
              </a:rPr>
              <a:t>    AREA             = 7.2</a:t>
            </a:r>
          </a:p>
          <a:p>
            <a:r>
              <a:rPr lang="en-US" altLang="zh-CN">
                <a:ea typeface="+mj-ea"/>
                <a:cs typeface="+mn-lt"/>
              </a:rPr>
              <a:t>    FREQ             = 1000</a:t>
            </a:r>
          </a:p>
          <a:p>
            <a:r>
              <a:rPr lang="en-US" altLang="zh-CN">
                <a:ea typeface="+mj-ea"/>
                <a:cs typeface="+mn-lt"/>
              </a:rPr>
              <a:t>    VOLTAGE       = 0.8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0355" y="1063625"/>
            <a:ext cx="61201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ea typeface="+mj-ea"/>
                <a:cs typeface="+mn-lt"/>
                <a:sym typeface="+mn-ea"/>
              </a:rPr>
              <a:t>1)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PE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</a:t>
            </a:r>
            <a:r>
              <a:rPr lang="en-US" altLang="zh-CN">
                <a:solidFill>
                  <a:srgbClr val="C00000"/>
                </a:solidFill>
                <a:ea typeface="+mj-ea"/>
                <a:cs typeface="+mn-lt"/>
                <a:sym typeface="+mn-ea"/>
              </a:rPr>
              <a:t>PE_BANK = 4</a:t>
            </a:r>
            <a:endParaRPr lang="en-US" altLang="zh-CN">
              <a:solidFill>
                <a:srgbClr val="C00000"/>
              </a:solidFill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PE_ROW  = 16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PE_COL    = 16</a:t>
            </a:r>
            <a:endParaRPr lang="en-US" altLang="zh-CN">
              <a:ea typeface="+mj-ea"/>
              <a:cs typeface="+mn-lt"/>
            </a:endParaRPr>
          </a:p>
          <a:p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2)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PRESTART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ITFPRE       = 10 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SYAPRE      = 5 </a:t>
            </a:r>
          </a:p>
          <a:p>
            <a:endParaRPr lang="en-US" altLang="zh-CN">
              <a:ea typeface="+mj-ea"/>
              <a:cs typeface="+mn-lt"/>
              <a:sym typeface="+mn-ea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3)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+mj-ea"/>
                <a:cs typeface="+mn-lt"/>
                <a:sym typeface="+mn-ea"/>
              </a:rPr>
              <a:t># GB- 512KB   = 128*128*32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</a:t>
            </a:r>
            <a:r>
              <a:rPr lang="en-US" altLang="zh-CN">
                <a:solidFill>
                  <a:srgbClr val="C00000"/>
                </a:solidFill>
                <a:ea typeface="+mj-ea"/>
                <a:cs typeface="+mn-lt"/>
                <a:sym typeface="+mn-ea"/>
              </a:rPr>
              <a:t>GLB_NUMSRAM = 128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GLB_DEPSRAM   = 128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GLB_NUMDATA   = 32</a:t>
            </a:r>
            <a:endParaRPr lang="en-US" altLang="zh-CN">
              <a:ea typeface="+mj-ea"/>
              <a:cs typeface="+mn-lt"/>
            </a:endParaRPr>
          </a:p>
          <a:p>
            <a:r>
              <a:rPr lang="en-US" altLang="zh-CN">
                <a:ea typeface="+mj-ea"/>
                <a:cs typeface="+mn-lt"/>
                <a:sym typeface="+mn-ea"/>
              </a:rPr>
              <a:t>    GLB_WORD        = GLB_DEPSRAM*GLB_NUMSRAM</a:t>
            </a:r>
            <a:endParaRPr lang="en-US" altLang="zh-CN">
              <a:ea typeface="+mj-ea"/>
              <a:cs typeface="+mn-lt"/>
            </a:endParaRPr>
          </a:p>
          <a:p>
            <a:endParaRPr lang="en-US" altLang="zh-CN">
              <a:ea typeface="+mj-ea"/>
              <a:cs typeface="+mn-lt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07785" y="819150"/>
            <a:ext cx="12700" cy="56896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51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</a:t>
            </a:r>
            <a:r>
              <a:rPr lang="en-US" altLang="zh-CN" sz="2400">
                <a:solidFill>
                  <a:srgbClr val="C00000"/>
                </a:solidFill>
                <a:ea typeface="+mj-ea"/>
                <a:cs typeface="+mn-lt"/>
                <a:sym typeface="+mn-ea"/>
              </a:rPr>
              <a:t>PE_BANK = 4</a:t>
            </a:r>
            <a:r>
              <a:rPr lang="en-US" altLang="zh-CN" sz="240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>
              <a:latin typeface="+mj-lt"/>
              <a:ea typeface="微软雅黑" panose="020B0503020204020204" charset="-122"/>
              <a:cs typeface="+mj-lt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502920" y="746125"/>
          <a:ext cx="11127740" cy="484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9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BW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32GB/s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128GB/s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512GB/s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Stat_InfTime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6.63s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1.05s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0.80s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0.75s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1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Stat_Energy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10.57J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9.51J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9.46J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9.47J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sym typeface="+mn-ea"/>
                        </a:rPr>
                        <a:t>Stat_Power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1.59W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9.05W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11.83W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12.56W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302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+mj-ea"/>
                <a:cs typeface="+mn-lt"/>
                <a:sym typeface="+mn-ea"/>
              </a:rPr>
              <a:t>PE_BANK = 4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955" y="562610"/>
            <a:ext cx="5765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</a:t>
            </a:r>
            <a:r>
              <a:rPr lang="en-US" altLang="zh-CN" sz="2000">
                <a:solidFill>
                  <a:srgbClr val="C00000"/>
                </a:solidFill>
                <a:ea typeface="+mj-ea"/>
                <a:cs typeface="+mn-lt"/>
                <a:sym typeface="+mn-ea"/>
              </a:rPr>
              <a:t> </a:t>
            </a:r>
            <a:r>
              <a:rPr lang="en-US" altLang="zh-CN" sz="2000">
                <a:cs typeface="+mn-lt"/>
                <a:sym typeface="+mn-ea"/>
              </a:rPr>
              <a:t>BW = 2GB/s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84275" y="927735"/>
            <a:ext cx="9633585" cy="5803900"/>
            <a:chOff x="907" y="1739"/>
            <a:chExt cx="15171" cy="9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rcRect l="3529" r="49533" b="50561"/>
            <a:stretch>
              <a:fillRect/>
            </a:stretch>
          </p:blipFill>
          <p:spPr>
            <a:xfrm>
              <a:off x="1064" y="1821"/>
              <a:ext cx="2820" cy="28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" y="7729"/>
              <a:ext cx="3078" cy="307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7" y="1821"/>
              <a:ext cx="3153" cy="291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rcRect b="1599"/>
            <a:stretch>
              <a:fillRect/>
            </a:stretch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36" y="7866"/>
              <a:ext cx="2837" cy="292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/>
            <a:srcRect t="2712"/>
            <a:stretch>
              <a:fillRect/>
            </a:stretch>
          </p:blipFill>
          <p:spPr>
            <a:xfrm>
              <a:off x="13273" y="4941"/>
              <a:ext cx="2805" cy="278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274" y="7837"/>
              <a:ext cx="2803" cy="295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rcRect t="49663" r="47719"/>
            <a:stretch>
              <a:fillRect/>
            </a:stretch>
          </p:blipFill>
          <p:spPr>
            <a:xfrm>
              <a:off x="3970" y="1821"/>
              <a:ext cx="3141" cy="291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rcRect l="51632" t="49491" r="1047"/>
            <a:stretch>
              <a:fillRect/>
            </a:stretch>
          </p:blipFill>
          <p:spPr>
            <a:xfrm>
              <a:off x="4268" y="4890"/>
              <a:ext cx="2843" cy="292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rcRect l="50583" r="1047" b="50060"/>
            <a:stretch>
              <a:fillRect/>
            </a:stretch>
          </p:blipFill>
          <p:spPr>
            <a:xfrm>
              <a:off x="1064" y="4890"/>
              <a:ext cx="2906" cy="289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02" y="1821"/>
              <a:ext cx="2923" cy="291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125" y="1739"/>
              <a:ext cx="2894" cy="3048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03" y="7902"/>
              <a:ext cx="2812" cy="2977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955" y="562610"/>
            <a:ext cx="5765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</a:t>
            </a:r>
            <a:r>
              <a:rPr lang="en-US" altLang="zh-CN" sz="2000">
                <a:cs typeface="+mn-lt"/>
                <a:sym typeface="+mn-ea"/>
              </a:rPr>
              <a:t>BW = 32GB/s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9690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+mj-ea"/>
                <a:cs typeface="+mn-lt"/>
                <a:sym typeface="+mn-ea"/>
              </a:rPr>
              <a:t>PE_BANK = 4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30935" y="958850"/>
            <a:ext cx="9633585" cy="5755005"/>
            <a:chOff x="907" y="1816"/>
            <a:chExt cx="15171" cy="906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rcRect l="1572" r="1572"/>
            <a:stretch>
              <a:fillRect/>
            </a:stretch>
          </p:blipFill>
          <p:spPr>
            <a:xfrm>
              <a:off x="1064" y="1821"/>
              <a:ext cx="2820" cy="286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rcRect l="-16" t="634" r="16" b="634"/>
            <a:stretch>
              <a:fillRect/>
            </a:stretch>
          </p:blipFill>
          <p:spPr>
            <a:xfrm>
              <a:off x="907" y="7729"/>
              <a:ext cx="3078" cy="3071"/>
            </a:xfrm>
            <a:prstGeom prst="rect">
              <a:avLst/>
            </a:prstGeom>
          </p:spPr>
        </p:pic>
        <p:pic>
          <p:nvPicPr>
            <p:cNvPr id="20" name="图片 19"/>
            <p:cNvPicPr/>
            <p:nvPr/>
          </p:nvPicPr>
          <p:blipFill>
            <a:blip r:embed="rId6"/>
            <a:srcRect l="34" r="34"/>
            <a:stretch>
              <a:fillRect/>
            </a:stretch>
          </p:blipFill>
          <p:spPr>
            <a:xfrm>
              <a:off x="7197" y="1821"/>
              <a:ext cx="3118" cy="288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rcRect l="86" t="-17" r="86" b="17"/>
            <a:stretch>
              <a:fillRect/>
            </a:stretch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/>
            <a:srcRect t="701" b="701"/>
            <a:stretch>
              <a:fillRect/>
            </a:stretch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rcRect t="1762" b="1762"/>
            <a:stretch>
              <a:fillRect/>
            </a:stretch>
          </p:blipFill>
          <p:spPr>
            <a:xfrm>
              <a:off x="10436" y="7866"/>
              <a:ext cx="2837" cy="292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0"/>
            <a:srcRect l="-18" t="739" r="18" b="739"/>
            <a:stretch>
              <a:fillRect/>
            </a:stretch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/>
            <a:srcRect l="-18" t="303" r="18" b="303"/>
            <a:stretch>
              <a:fillRect/>
            </a:stretch>
          </p:blipFill>
          <p:spPr>
            <a:xfrm>
              <a:off x="13273" y="4941"/>
              <a:ext cx="2805" cy="2788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2"/>
            <a:srcRect l="-18" t="1588" r="18" b="1588"/>
            <a:stretch>
              <a:fillRect/>
            </a:stretch>
          </p:blipFill>
          <p:spPr>
            <a:xfrm>
              <a:off x="13274" y="7837"/>
              <a:ext cx="2803" cy="2955"/>
            </a:xfrm>
            <a:prstGeom prst="rect">
              <a:avLst/>
            </a:prstGeom>
          </p:spPr>
        </p:pic>
        <p:pic>
          <p:nvPicPr>
            <p:cNvPr id="28" name="图片 27"/>
            <p:cNvPicPr/>
            <p:nvPr/>
          </p:nvPicPr>
          <p:blipFill>
            <a:blip r:embed="rId13"/>
            <a:srcRect t="271" b="271"/>
            <a:stretch>
              <a:fillRect/>
            </a:stretch>
          </p:blipFill>
          <p:spPr>
            <a:xfrm>
              <a:off x="4163" y="1888"/>
              <a:ext cx="2948" cy="283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/>
            <a:srcRect l="-18" t="979" r="18" b="979"/>
            <a:stretch>
              <a:fillRect/>
            </a:stretch>
          </p:blipFill>
          <p:spPr>
            <a:xfrm>
              <a:off x="4302" y="4890"/>
              <a:ext cx="2809" cy="292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/>
            <a:srcRect t="585" b="585"/>
            <a:stretch>
              <a:fillRect/>
            </a:stretch>
          </p:blipFill>
          <p:spPr>
            <a:xfrm>
              <a:off x="1064" y="4890"/>
              <a:ext cx="2906" cy="289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/>
            <a:srcRect l="-17" t="736" r="17" b="736"/>
            <a:stretch>
              <a:fillRect/>
            </a:stretch>
          </p:blipFill>
          <p:spPr>
            <a:xfrm>
              <a:off x="10202" y="1826"/>
              <a:ext cx="2923" cy="291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/>
            <a:srcRect l="1279" r="1279"/>
            <a:stretch>
              <a:fillRect/>
            </a:stretch>
          </p:blipFill>
          <p:spPr>
            <a:xfrm>
              <a:off x="13125" y="1816"/>
              <a:ext cx="2894" cy="297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/>
            <a:srcRect l="-18" t="160" r="18" b="160"/>
            <a:stretch>
              <a:fillRect/>
            </a:stretch>
          </p:blipFill>
          <p:spPr>
            <a:xfrm>
              <a:off x="4303" y="7902"/>
              <a:ext cx="2812" cy="2977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955" y="562610"/>
            <a:ext cx="5765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BW</a:t>
            </a:r>
            <a:r>
              <a:rPr lang="en-US" altLang="zh-CN" sz="2000">
                <a:cs typeface="+mn-lt"/>
                <a:sym typeface="+mn-ea"/>
              </a:rPr>
              <a:t> = 128GB/s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9145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</a:t>
            </a:r>
            <a:r>
              <a:rPr lang="en-US" altLang="zh-CN" sz="2400" b="1" dirty="0">
                <a:solidFill>
                  <a:srgbClr val="C00000"/>
                </a:solidFill>
                <a:ea typeface="+mj-ea"/>
                <a:cs typeface="+mn-lt"/>
                <a:sym typeface="+mn-ea"/>
              </a:rPr>
              <a:t>PE_BANK = 4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)</a:t>
            </a:r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38555" y="1021080"/>
            <a:ext cx="9627870" cy="5758180"/>
            <a:chOff x="915" y="1811"/>
            <a:chExt cx="15162" cy="906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rcRect l="1013" r="1013"/>
            <a:stretch>
              <a:fillRect/>
            </a:stretch>
          </p:blipFill>
          <p:spPr>
            <a:xfrm>
              <a:off x="915" y="1821"/>
              <a:ext cx="2969" cy="286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rcRect l="423" r="423"/>
            <a:stretch>
              <a:fillRect/>
            </a:stretch>
          </p:blipFill>
          <p:spPr>
            <a:xfrm>
              <a:off x="915" y="7729"/>
              <a:ext cx="2969" cy="3071"/>
            </a:xfrm>
            <a:prstGeom prst="rect">
              <a:avLst/>
            </a:prstGeom>
          </p:spPr>
        </p:pic>
        <p:pic>
          <p:nvPicPr>
            <p:cNvPr id="20" name="图片 19"/>
            <p:cNvPicPr/>
            <p:nvPr/>
          </p:nvPicPr>
          <p:blipFill>
            <a:blip r:embed="rId6"/>
            <a:srcRect l="668" r="668"/>
            <a:stretch>
              <a:fillRect/>
            </a:stretch>
          </p:blipFill>
          <p:spPr>
            <a:xfrm>
              <a:off x="7191" y="1811"/>
              <a:ext cx="2841" cy="284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rcRect l="688" r="688"/>
            <a:stretch>
              <a:fillRect/>
            </a:stretch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/>
            <a:srcRect l="-18" t="158" r="18" b="158"/>
            <a:stretch>
              <a:fillRect/>
            </a:stretch>
          </p:blipFill>
          <p:spPr>
            <a:xfrm>
              <a:off x="7349" y="7834"/>
              <a:ext cx="2853" cy="296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rcRect l="-18" t="1005" r="18" b="1005"/>
            <a:stretch>
              <a:fillRect/>
            </a:stretch>
          </p:blipFill>
          <p:spPr>
            <a:xfrm>
              <a:off x="10436" y="7866"/>
              <a:ext cx="2837" cy="292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0"/>
            <a:srcRect l="-18" t="162" r="18" b="162"/>
            <a:stretch>
              <a:fillRect/>
            </a:stretch>
          </p:blipFill>
          <p:spPr>
            <a:xfrm>
              <a:off x="10350" y="4864"/>
              <a:ext cx="2775" cy="292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1"/>
            <a:srcRect t="678" b="678"/>
            <a:stretch>
              <a:fillRect/>
            </a:stretch>
          </p:blipFill>
          <p:spPr>
            <a:xfrm>
              <a:off x="13274" y="7837"/>
              <a:ext cx="2803" cy="295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2"/>
            <a:srcRect l="105" r="140"/>
            <a:stretch>
              <a:fillRect/>
            </a:stretch>
          </p:blipFill>
          <p:spPr>
            <a:xfrm>
              <a:off x="4268" y="4890"/>
              <a:ext cx="2843" cy="292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3"/>
            <a:srcRect t="655" b="655"/>
            <a:stretch>
              <a:fillRect/>
            </a:stretch>
          </p:blipFill>
          <p:spPr>
            <a:xfrm>
              <a:off x="916" y="4890"/>
              <a:ext cx="3054" cy="289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4"/>
            <a:srcRect l="-17" t="1693" r="17" b="1693"/>
            <a:stretch>
              <a:fillRect/>
            </a:stretch>
          </p:blipFill>
          <p:spPr>
            <a:xfrm>
              <a:off x="10287" y="1915"/>
              <a:ext cx="2838" cy="282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5"/>
            <a:srcRect l="-18" t="53" r="18" b="53"/>
            <a:stretch>
              <a:fillRect/>
            </a:stretch>
          </p:blipFill>
          <p:spPr>
            <a:xfrm>
              <a:off x="4303" y="7902"/>
              <a:ext cx="2812" cy="2977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7395" y="1013460"/>
            <a:ext cx="1673860" cy="176657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4220" y="1024890"/>
            <a:ext cx="1770380" cy="18205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85885" y="2951480"/>
            <a:ext cx="1771015" cy="18573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91270" y="996315"/>
            <a:ext cx="1813560" cy="189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955" y="562610"/>
            <a:ext cx="5765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+mj-ea"/>
                <a:cs typeface="+mn-lt"/>
                <a:sym typeface="+mn-ea"/>
              </a:rPr>
              <a:t>1. BW</a:t>
            </a:r>
            <a:r>
              <a:rPr lang="en-US" altLang="zh-CN" sz="2000">
                <a:cs typeface="+mn-lt"/>
                <a:sym typeface="+mn-ea"/>
              </a:rPr>
              <a:t> = 512GB/s</a:t>
            </a:r>
            <a:endParaRPr lang="en-US" altLang="zh-CN" sz="2000">
              <a:ea typeface="微软雅黑" panose="020B0503020204020204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7633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ea typeface="微软雅黑" panose="020B0503020204020204" charset="-122"/>
                <a:cs typeface="+mj-lt"/>
              </a:rPr>
              <a:t> Simulation results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微软雅黑" panose="020B0503020204020204" charset="-122"/>
                <a:cs typeface="+mj-lt"/>
                <a:sym typeface="+mn-ea"/>
              </a:rPr>
              <a:t>(BITWIDTH = 8, PE_BANK = 4)</a:t>
            </a:r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  <a:p>
            <a:endParaRPr lang="en-US" altLang="zh-CN" sz="2400" b="1" dirty="0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38555" y="1021080"/>
            <a:ext cx="9627870" cy="5758180"/>
            <a:chOff x="915" y="1811"/>
            <a:chExt cx="15162" cy="906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rcRect l="-17" t="1061" r="17" b="1061"/>
            <a:stretch>
              <a:fillRect/>
            </a:stretch>
          </p:blipFill>
          <p:spPr>
            <a:xfrm>
              <a:off x="915" y="1821"/>
              <a:ext cx="2969" cy="286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rcRect l="684" r="684"/>
            <a:stretch>
              <a:fillRect/>
            </a:stretch>
          </p:blipFill>
          <p:spPr>
            <a:xfrm>
              <a:off x="915" y="7729"/>
              <a:ext cx="2969" cy="3071"/>
            </a:xfrm>
            <a:prstGeom prst="rect">
              <a:avLst/>
            </a:prstGeom>
          </p:spPr>
        </p:pic>
        <p:pic>
          <p:nvPicPr>
            <p:cNvPr id="20" name="图片 19"/>
            <p:cNvPicPr/>
            <p:nvPr/>
          </p:nvPicPr>
          <p:blipFill>
            <a:blip r:embed="rId6"/>
            <a:srcRect l="-18" t="898" r="18" b="898"/>
            <a:stretch>
              <a:fillRect/>
            </a:stretch>
          </p:blipFill>
          <p:spPr>
            <a:xfrm>
              <a:off x="7191" y="1811"/>
              <a:ext cx="2909" cy="292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rcRect l="-18" t="1104" r="18" b="1104"/>
            <a:stretch>
              <a:fillRect/>
            </a:stretch>
          </p:blipFill>
          <p:spPr>
            <a:xfrm>
              <a:off x="7349" y="4889"/>
              <a:ext cx="2853" cy="290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/>
            <a:srcRect t="1332" r="1823" b="1332"/>
            <a:stretch>
              <a:fillRect/>
            </a:stretch>
          </p:blipFill>
          <p:spPr>
            <a:xfrm>
              <a:off x="7349" y="7834"/>
              <a:ext cx="2801" cy="296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rcRect l="-18" t="2203" r="18" b="2203"/>
            <a:stretch>
              <a:fillRect/>
            </a:stretch>
          </p:blipFill>
          <p:spPr>
            <a:xfrm>
              <a:off x="10436" y="7866"/>
              <a:ext cx="2837" cy="292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0"/>
            <a:srcRect l="-18" t="126" r="18" b="1763"/>
            <a:stretch>
              <a:fillRect/>
            </a:stretch>
          </p:blipFill>
          <p:spPr>
            <a:xfrm>
              <a:off x="10428" y="4864"/>
              <a:ext cx="2747" cy="2877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1"/>
            <a:srcRect l="-18" t="1231" r="18" b="1231"/>
            <a:stretch>
              <a:fillRect/>
            </a:stretch>
          </p:blipFill>
          <p:spPr>
            <a:xfrm>
              <a:off x="13274" y="7837"/>
              <a:ext cx="2803" cy="295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2"/>
            <a:srcRect t="1408" b="1408"/>
            <a:stretch>
              <a:fillRect/>
            </a:stretch>
          </p:blipFill>
          <p:spPr>
            <a:xfrm>
              <a:off x="916" y="4890"/>
              <a:ext cx="3054" cy="289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3"/>
            <a:srcRect l="-17" t="1693" r="17" b="1693"/>
            <a:stretch>
              <a:fillRect/>
            </a:stretch>
          </p:blipFill>
          <p:spPr>
            <a:xfrm>
              <a:off x="10287" y="1915"/>
              <a:ext cx="2838" cy="282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4"/>
            <a:srcRect l="-18" t="800" r="18" b="800"/>
            <a:stretch>
              <a:fillRect/>
            </a:stretch>
          </p:blipFill>
          <p:spPr>
            <a:xfrm>
              <a:off x="4303" y="7902"/>
              <a:ext cx="2812" cy="2977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4220" y="1024890"/>
            <a:ext cx="1770380" cy="18205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6"/>
          <a:srcRect l="359" r="359"/>
          <a:stretch>
            <a:fillRect/>
          </a:stretch>
        </p:blipFill>
        <p:spPr>
          <a:xfrm>
            <a:off x="8985885" y="2951480"/>
            <a:ext cx="1771015" cy="18573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91270" y="996315"/>
            <a:ext cx="1813560" cy="1898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2920" y="1019175"/>
            <a:ext cx="2019300" cy="1875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25165" y="2934970"/>
            <a:ext cx="1800225" cy="1914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0"/>
          <a:srcRect l="2397"/>
          <a:stretch>
            <a:fillRect/>
          </a:stretch>
        </p:blipFill>
        <p:spPr>
          <a:xfrm>
            <a:off x="7035800" y="1008380"/>
            <a:ext cx="1887220" cy="1885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1"/>
          <a:srcRect t="2488" b="2073"/>
          <a:stretch>
            <a:fillRect/>
          </a:stretch>
        </p:blipFill>
        <p:spPr>
          <a:xfrm>
            <a:off x="8891905" y="994410"/>
            <a:ext cx="1849120" cy="18999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76*373"/>
  <p:tag name="TABLE_ENDDRAG_RECT" val="39*58*876*37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5*372"/>
  <p:tag name="TABLE_ENDDRAG_RECT" val="50*59*865*37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6*334"/>
  <p:tag name="TABLE_ENDDRAG_RECT" val="54*94*826*3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17*394"/>
  <p:tag name="TABLE_ENDDRAG_RECT" val="20*58*917*39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29*428"/>
  <p:tag name="TABLE_ENDDRAG_RECT" val="12*58*929*4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6*334"/>
  <p:tag name="TABLE_ENDDRAG_RECT" val="54*94*826*3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5*372"/>
  <p:tag name="TABLE_ENDDRAG_RECT" val="50*59*865*37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1853</Words>
  <Application>Microsoft Office PowerPoint</Application>
  <PresentationFormat>宽屏</PresentationFormat>
  <Paragraphs>398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Calibri</vt:lpstr>
      <vt:lpstr>Wingdings</vt:lpstr>
      <vt:lpstr>WPS</vt:lpstr>
      <vt:lpstr>Dynamic Modeling (Bit- &amp; Cycle-Accurate)</vt:lpstr>
      <vt:lpstr>SoC Overview </vt:lpstr>
      <vt:lpstr>Diffusion Model Structure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Point Cloud Transformers (PTV2) Structure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卓。</dc:creator>
  <cp:lastModifiedBy>。 卓</cp:lastModifiedBy>
  <cp:revision>245</cp:revision>
  <dcterms:created xsi:type="dcterms:W3CDTF">2019-06-19T02:08:00Z</dcterms:created>
  <dcterms:modified xsi:type="dcterms:W3CDTF">2025-09-04T22:40:38Z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A551758E2C5148FBA084615BC5E3FC00_13</vt:lpwstr>
  </property>
</Properties>
</file>