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27"/>
  </p:notesMasterIdLst>
  <p:sldIdLst>
    <p:sldId id="256" r:id="rId2"/>
    <p:sldId id="306" r:id="rId3"/>
    <p:sldId id="307" r:id="rId4"/>
    <p:sldId id="308" r:id="rId5"/>
    <p:sldId id="309" r:id="rId6"/>
    <p:sldId id="310" r:id="rId7"/>
    <p:sldId id="312" r:id="rId8"/>
    <p:sldId id="313" r:id="rId9"/>
    <p:sldId id="314" r:id="rId10"/>
    <p:sldId id="315" r:id="rId11"/>
    <p:sldId id="324" r:id="rId12"/>
    <p:sldId id="325" r:id="rId13"/>
    <p:sldId id="327" r:id="rId14"/>
    <p:sldId id="328" r:id="rId15"/>
    <p:sldId id="345" r:id="rId16"/>
    <p:sldId id="346" r:id="rId17"/>
    <p:sldId id="347" r:id="rId18"/>
    <p:sldId id="326" r:id="rId19"/>
    <p:sldId id="332" r:id="rId20"/>
    <p:sldId id="331" r:id="rId21"/>
    <p:sldId id="336" r:id="rId22"/>
    <p:sldId id="330" r:id="rId23"/>
    <p:sldId id="339" r:id="rId24"/>
    <p:sldId id="348" r:id="rId25"/>
    <p:sldId id="349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4"/>
    <a:srgbClr val="000096"/>
    <a:srgbClr val="0000A8"/>
    <a:srgbClr val="00FFA8"/>
    <a:srgbClr val="006699"/>
    <a:srgbClr val="CC0099"/>
    <a:srgbClr val="A7D9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4592A4-E237-4A56-9CB9-39DC0234BDB2}" type="datetimeFigureOut">
              <a:rPr lang="zh-CN" altLang="en-US"/>
              <a:pPr>
                <a:defRPr/>
              </a:pPr>
              <a:t>2020/3/20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941A3E1-9B29-4EC3-8654-927667BFF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860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4"/>
          <p:cNvSpPr>
            <a:spLocks noChangeArrowheads="1"/>
          </p:cNvSpPr>
          <p:nvPr/>
        </p:nvSpPr>
        <p:spPr bwMode="gray">
          <a:xfrm>
            <a:off x="0" y="3132138"/>
            <a:ext cx="9144000" cy="3725862"/>
          </a:xfrm>
          <a:prstGeom prst="rect">
            <a:avLst/>
          </a:prstGeom>
          <a:gradFill rotWithShape="1">
            <a:gsLst>
              <a:gs pos="0">
                <a:srgbClr val="003569"/>
              </a:gs>
              <a:gs pos="100000">
                <a:srgbClr val="417E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Line 65"/>
          <p:cNvSpPr>
            <a:spLocks noChangeShapeType="1"/>
          </p:cNvSpPr>
          <p:nvPr/>
        </p:nvSpPr>
        <p:spPr bwMode="gray">
          <a:xfrm>
            <a:off x="0" y="3125788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0" y="6537325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83415D4A-526D-4DC9-BF32-C7B8DBFED9D6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32363" y="4929188"/>
            <a:ext cx="371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000" b="1" smtClean="0">
                <a:solidFill>
                  <a:schemeClr val="bg1"/>
                </a:solidFill>
              </a:rPr>
              <a:t>pshcong@tongji.edu.cn</a:t>
            </a:r>
            <a:endParaRPr lang="zh-CN" altLang="en-US" sz="2000" b="1" smtClean="0">
              <a:solidFill>
                <a:schemeClr val="bg1"/>
              </a:solidFill>
            </a:endParaRPr>
          </a:p>
        </p:txBody>
      </p:sp>
      <p:pic>
        <p:nvPicPr>
          <p:cNvPr id="8" name="Picture 8" descr="http://www.rrcap.unep.org/userfiles/image/200px-Tongji_University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5750"/>
            <a:ext cx="1905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11" name="Rectangle 47"/>
          <p:cNvSpPr>
            <a:spLocks noGrp="1" noChangeArrowheads="1"/>
          </p:cNvSpPr>
          <p:nvPr>
            <p:ph type="ctrTitle" sz="quarter"/>
          </p:nvPr>
        </p:nvSpPr>
        <p:spPr>
          <a:xfrm>
            <a:off x="1117600" y="1406525"/>
            <a:ext cx="7508875" cy="1470025"/>
          </a:xfrm>
        </p:spPr>
        <p:txBody>
          <a:bodyPr anchor="ctr"/>
          <a:lstStyle>
            <a:lvl1pPr algn="r">
              <a:defRPr sz="48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88112" name="Rectangle 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1063" y="3357562"/>
            <a:ext cx="5205412" cy="1085859"/>
          </a:xfrm>
        </p:spPr>
        <p:txBody>
          <a:bodyPr/>
          <a:lstStyle>
            <a:lvl1pPr marL="0" indent="0" algn="r">
              <a:spcBef>
                <a:spcPct val="20000"/>
              </a:spcBef>
              <a:buClrTx/>
              <a:buFontTx/>
              <a:buNone/>
              <a:defRPr sz="2400">
                <a:solidFill>
                  <a:schemeClr val="bg1"/>
                </a:solidFill>
                <a:latin typeface="Bodoni MT Black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63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/>
        </p:nvCxnSpPr>
        <p:spPr bwMode="auto">
          <a:xfrm>
            <a:off x="571500" y="6858000"/>
            <a:ext cx="18573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95025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2613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84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4"/>
          <p:cNvSpPr>
            <a:spLocks noChangeArrowheads="1"/>
          </p:cNvSpPr>
          <p:nvPr/>
        </p:nvSpPr>
        <p:spPr bwMode="gray">
          <a:xfrm>
            <a:off x="0" y="6375400"/>
            <a:ext cx="9144000" cy="482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Line 56"/>
          <p:cNvSpPr>
            <a:spLocks noChangeShapeType="1"/>
          </p:cNvSpPr>
          <p:nvPr/>
        </p:nvSpPr>
        <p:spPr bwMode="gray">
          <a:xfrm>
            <a:off x="0" y="6369050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412875"/>
            <a:ext cx="82931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9" name="Text Box 45"/>
          <p:cNvSpPr txBox="1">
            <a:spLocks noChangeArrowheads="1"/>
          </p:cNvSpPr>
          <p:nvPr/>
        </p:nvSpPr>
        <p:spPr bwMode="ltGray">
          <a:xfrm>
            <a:off x="8621713" y="6453188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6FD76A5C-5101-48E2-B4FF-7E96E16CB41A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103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139700"/>
            <a:ext cx="8275638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pic>
        <p:nvPicPr>
          <p:cNvPr id="1032" name="Picture 9" descr="tongji university lo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15888"/>
            <a:ext cx="21240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4"/>
          <p:cNvSpPr txBox="1">
            <a:spLocks noChangeArrowheads="1"/>
          </p:cNvSpPr>
          <p:nvPr userDrawn="1"/>
        </p:nvSpPr>
        <p:spPr bwMode="auto">
          <a:xfrm>
            <a:off x="107504" y="6396693"/>
            <a:ext cx="70567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0" dirty="0" smtClean="0">
                <a:solidFill>
                  <a:srgbClr val="FFFF00"/>
                </a:solidFill>
              </a:rPr>
              <a:t>http://cal.tongji.edu.cn/IT</a:t>
            </a:r>
            <a:endParaRPr lang="zh-CN" altLang="en-US" sz="2400" dirty="0" smtClean="0">
              <a:solidFill>
                <a:srgbClr val="FFFF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3" r:id="rId3"/>
    <p:sldLayoutId id="2147483925" r:id="rId4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400" b="1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2200">
          <a:solidFill>
            <a:schemeClr val="tx1"/>
          </a:solidFill>
          <a:latin typeface="华文新魏" pitchFamily="2" charset="-122"/>
          <a:ea typeface="华文新魏" pitchFamily="2" charset="-122"/>
        </a:defRPr>
      </a:lvl2pPr>
      <a:lvl3pPr marL="11430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>
          <a:solidFill>
            <a:schemeClr val="tx1"/>
          </a:solidFill>
          <a:latin typeface="华文新魏" pitchFamily="2" charset="-122"/>
          <a:ea typeface="华文新魏" pitchFamily="2" charset="-122"/>
        </a:defRPr>
      </a:lvl3pPr>
      <a:lvl4pPr marL="16002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华文新魏" pitchFamily="2" charset="-122"/>
          <a:ea typeface="华文新魏" pitchFamily="2" charset="-122"/>
        </a:defRPr>
      </a:lvl4pPr>
      <a:lvl5pPr marL="20574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  <a:ea typeface="华文新魏" pitchFamily="2" charset="-122"/>
        </a:defRPr>
      </a:lvl5pPr>
      <a:lvl6pPr marL="25146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 smtClean="0"/>
              <a:t>Python</a:t>
            </a:r>
            <a:r>
              <a:rPr lang="zh-CN" altLang="en-US" dirty="0" smtClean="0"/>
              <a:t>语法基础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类</a:t>
            </a:r>
            <a:r>
              <a:rPr lang="en-US" altLang="zh-CN" smtClean="0"/>
              <a:t>—</a:t>
            </a:r>
            <a:r>
              <a:rPr lang="zh-CN" altLang="en-US" smtClean="0"/>
              <a:t>算法</a:t>
            </a:r>
            <a:r>
              <a:rPr lang="en-US" altLang="zh-CN" smtClean="0"/>
              <a:t>KNN</a:t>
            </a:r>
            <a:endParaRPr lang="zh-CN" altLang="en-US" dirty="0" smtClean="0"/>
          </a:p>
        </p:txBody>
      </p:sp>
      <p:sp>
        <p:nvSpPr>
          <p:cNvPr id="4099" name="副标题 2"/>
          <p:cNvSpPr>
            <a:spLocks noGrp="1"/>
          </p:cNvSpPr>
          <p:nvPr>
            <p:ph type="subTitle" sz="quarter" idx="1"/>
          </p:nvPr>
        </p:nvSpPr>
        <p:spPr>
          <a:xfrm>
            <a:off x="3421063" y="3357563"/>
            <a:ext cx="5205412" cy="1085850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latin typeface="Bodoni MT Black"/>
              </a:rPr>
              <a:t>  教师：丛培盛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4624"/>
            <a:ext cx="828092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例子：定义一元二次方程的类，求根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595" y="1052736"/>
            <a:ext cx="5616625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from math import *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class Equation: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def</a:t>
            </a:r>
            <a:r>
              <a:rPr lang="en-US" altLang="zh-CN" sz="2000" b="1" dirty="0"/>
              <a:t> __</a:t>
            </a:r>
            <a:r>
              <a:rPr lang="en-US" altLang="zh-CN" sz="2000" b="1" dirty="0" err="1"/>
              <a:t>init</a:t>
            </a:r>
            <a:r>
              <a:rPr lang="en-US" altLang="zh-CN" sz="2000" b="1" dirty="0"/>
              <a:t>__(</a:t>
            </a:r>
            <a:r>
              <a:rPr lang="en-US" altLang="zh-CN" sz="2000" b="1" dirty="0" err="1"/>
              <a:t>self,a,b,c</a:t>
            </a:r>
            <a:r>
              <a:rPr lang="en-US" altLang="zh-CN" sz="2000" b="1" dirty="0"/>
              <a:t>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    </a:t>
            </a:r>
            <a:r>
              <a:rPr lang="en-US" altLang="zh-CN" sz="2000" b="1" dirty="0" err="1" smtClean="0"/>
              <a:t>self.a</a:t>
            </a:r>
            <a:r>
              <a:rPr lang="en-US" altLang="zh-CN" sz="2000" b="1" dirty="0" smtClean="0"/>
              <a:t>=a;   </a:t>
            </a:r>
            <a:r>
              <a:rPr lang="en-US" altLang="zh-CN" sz="2000" b="1" dirty="0" err="1" smtClean="0"/>
              <a:t>self.b</a:t>
            </a:r>
            <a:r>
              <a:rPr lang="en-US" altLang="zh-CN" sz="2000" b="1" dirty="0" smtClean="0"/>
              <a:t>=b;  </a:t>
            </a:r>
            <a:r>
              <a:rPr lang="en-US" altLang="zh-CN" sz="2000" b="1" dirty="0" err="1"/>
              <a:t>self.c</a:t>
            </a:r>
            <a:r>
              <a:rPr lang="en-US" altLang="zh-CN" sz="2000" b="1" dirty="0"/>
              <a:t>=c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def</a:t>
            </a:r>
            <a:r>
              <a:rPr lang="en-US" altLang="zh-CN" sz="2000" b="1" dirty="0"/>
              <a:t> solve(self):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    delta </a:t>
            </a:r>
            <a:r>
              <a:rPr lang="en-US" altLang="zh-CN" sz="2000" b="1" dirty="0" smtClean="0"/>
              <a:t>= b **2 </a:t>
            </a:r>
            <a:r>
              <a:rPr lang="en-US" altLang="zh-CN" sz="2000" b="1" dirty="0"/>
              <a:t>- </a:t>
            </a:r>
            <a:r>
              <a:rPr lang="en-US" altLang="zh-CN" sz="2000" b="1" dirty="0" smtClean="0"/>
              <a:t>4.0*a*</a:t>
            </a:r>
            <a:r>
              <a:rPr lang="en-US" altLang="zh-CN" sz="2000" b="1" dirty="0" err="1" smtClean="0"/>
              <a:t>self.c</a:t>
            </a:r>
            <a:endParaRPr lang="en-US" altLang="zh-CN" sz="20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    if (delta&gt;=0):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        root1 = (-</a:t>
            </a:r>
            <a:r>
              <a:rPr lang="en-US" altLang="zh-CN" sz="2000" b="1" dirty="0" err="1"/>
              <a:t>self.b+sqrt</a:t>
            </a:r>
            <a:r>
              <a:rPr lang="en-US" altLang="zh-CN" sz="2000" b="1" dirty="0"/>
              <a:t>(delta))/(2.0*</a:t>
            </a:r>
            <a:r>
              <a:rPr lang="en-US" altLang="zh-CN" sz="2000" b="1" dirty="0" err="1"/>
              <a:t>self.a</a:t>
            </a:r>
            <a:r>
              <a:rPr lang="en-US" altLang="zh-CN" sz="2000" b="1" dirty="0"/>
              <a:t>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        root2 = (-</a:t>
            </a:r>
            <a:r>
              <a:rPr lang="en-US" altLang="zh-CN" sz="2000" b="1" dirty="0" err="1"/>
              <a:t>self.b</a:t>
            </a:r>
            <a:r>
              <a:rPr lang="en-US" altLang="zh-CN" sz="2000" b="1" dirty="0"/>
              <a:t> -</a:t>
            </a:r>
            <a:r>
              <a:rPr lang="en-US" altLang="zh-CN" sz="2000" b="1" dirty="0" err="1"/>
              <a:t>sqrt</a:t>
            </a:r>
            <a:r>
              <a:rPr lang="en-US" altLang="zh-CN" sz="2000" b="1" dirty="0"/>
              <a:t>(delta))/(2.0*</a:t>
            </a:r>
            <a:r>
              <a:rPr lang="en-US" altLang="zh-CN" sz="2000" b="1" dirty="0" err="1"/>
              <a:t>self.a</a:t>
            </a:r>
            <a:r>
              <a:rPr lang="en-US" altLang="zh-CN" sz="2000" b="1" dirty="0"/>
              <a:t>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    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ans</a:t>
            </a:r>
            <a:r>
              <a:rPr lang="en-US" altLang="zh-CN" sz="2000" b="1" dirty="0">
                <a:solidFill>
                  <a:srgbClr val="FF0000"/>
                </a:solidFill>
              </a:rPr>
              <a:t>=[root1,root2]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        return </a:t>
            </a:r>
            <a:r>
              <a:rPr lang="en-US" altLang="zh-CN" sz="2000" b="1" dirty="0" err="1"/>
              <a:t>ans</a:t>
            </a:r>
            <a:endParaRPr lang="en-US" altLang="zh-CN" sz="20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    else: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        </a:t>
            </a:r>
            <a:r>
              <a:rPr lang="en-US" altLang="zh-CN" sz="2000" b="1" dirty="0">
                <a:solidFill>
                  <a:srgbClr val="FF0000"/>
                </a:solidFill>
              </a:rPr>
              <a:t>return []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112106" y="1592796"/>
            <a:ext cx="2520280" cy="684076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chemeClr val="bg1"/>
                </a:solidFill>
              </a:rPr>
              <a:t>传递列表，函数改变列表元素的值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932086" y="2564904"/>
            <a:ext cx="2880320" cy="352839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 smtClean="0"/>
              <a:t>调用：</a:t>
            </a:r>
            <a:endParaRPr lang="en-US" altLang="zh-CN" sz="20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a=float(input('a='))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b=float(input('b='))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c=float(input('c</a:t>
            </a:r>
            <a:r>
              <a:rPr lang="en-US" altLang="zh-CN" sz="2000" b="1" dirty="0" smtClean="0"/>
              <a:t>='))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 err="1" smtClean="0"/>
              <a:t>equ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= Equation(</a:t>
            </a:r>
            <a:r>
              <a:rPr lang="en-US" altLang="zh-CN" sz="2000" b="1" dirty="0" err="1"/>
              <a:t>a,b,c</a:t>
            </a:r>
            <a:r>
              <a:rPr lang="en-US" altLang="zh-CN" sz="2000" b="1" dirty="0"/>
              <a:t>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 err="1"/>
              <a:t>ans</a:t>
            </a:r>
            <a:r>
              <a:rPr lang="en-US" altLang="zh-CN" sz="2000" b="1" dirty="0"/>
              <a:t>=</a:t>
            </a:r>
            <a:r>
              <a:rPr lang="en-US" altLang="zh-CN" sz="2000" b="1" dirty="0" err="1"/>
              <a:t>equ.solve</a:t>
            </a:r>
            <a:r>
              <a:rPr lang="en-US" altLang="zh-CN" sz="2000" b="1" dirty="0"/>
              <a:t>()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print (</a:t>
            </a:r>
            <a:r>
              <a:rPr lang="en-US" altLang="zh-CN" sz="2000" b="1" dirty="0" err="1"/>
              <a:t>ans</a:t>
            </a:r>
            <a:r>
              <a:rPr lang="en-US" altLang="zh-CN" sz="2000" b="1" dirty="0" smtClean="0"/>
              <a:t>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/>
              <a:t>结果</a:t>
            </a:r>
            <a:endParaRPr lang="en-US" altLang="zh-CN" sz="20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[-</a:t>
            </a:r>
            <a:r>
              <a:rPr lang="en-US" altLang="zh-CN" sz="2000" b="1" dirty="0" smtClean="0"/>
              <a:t>0.26794, </a:t>
            </a:r>
            <a:r>
              <a:rPr lang="en-US" altLang="zh-CN" sz="2000" b="1" dirty="0"/>
              <a:t>-</a:t>
            </a:r>
            <a:r>
              <a:rPr lang="en-US" altLang="zh-CN" sz="2000" b="1" dirty="0" smtClean="0"/>
              <a:t>3.73205]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56813665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80639" y="282352"/>
            <a:ext cx="8280920" cy="69837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形成类库及引用例子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56022" y="1027464"/>
            <a:ext cx="8389834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150000"/>
              </a:lnSpc>
              <a:buNone/>
            </a:pPr>
            <a:r>
              <a:rPr lang="zh-CN" altLang="en-US" sz="2400" b="1" dirty="0" smtClean="0"/>
              <a:t>相比函数，类更独立，更具有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复用性</a:t>
            </a:r>
            <a:r>
              <a:rPr lang="zh-CN" altLang="en-US" sz="2400" b="1" dirty="0" smtClean="0"/>
              <a:t>和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可组装</a:t>
            </a:r>
            <a:r>
              <a:rPr lang="zh-CN" altLang="en-US" sz="2400" b="1" dirty="0" smtClean="0"/>
              <a:t>性，因而可以更灵活地用于装配构造各类问题的解决方案</a:t>
            </a:r>
            <a:endParaRPr lang="en-US" altLang="zh-CN" sz="2400" b="1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52752" y="2348880"/>
            <a:ext cx="838983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150000"/>
              </a:lnSpc>
              <a:buNone/>
            </a:pPr>
            <a:r>
              <a:rPr lang="zh-CN" altLang="en-US" sz="2400" b="1" dirty="0" smtClean="0"/>
              <a:t>通常将某一些性质类似的类放进一个</a:t>
            </a:r>
            <a:r>
              <a:rPr lang="en-US" altLang="zh-CN" sz="2400" b="1" dirty="0" err="1" smtClean="0"/>
              <a:t>py</a:t>
            </a:r>
            <a:r>
              <a:rPr lang="zh-CN" altLang="en-US" sz="2400" b="1" dirty="0" smtClean="0"/>
              <a:t>文件中，称为包。</a:t>
            </a:r>
            <a:endParaRPr lang="en-US" altLang="zh-CN" sz="2400" b="1" dirty="0" smtClean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71725" y="3429000"/>
            <a:ext cx="8389834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150000"/>
              </a:lnSpc>
              <a:buNone/>
            </a:pPr>
            <a:r>
              <a:rPr lang="zh-CN" altLang="en-US" sz="2400" b="1" dirty="0" smtClean="0"/>
              <a:t>程序中引用自己定义的类</a:t>
            </a:r>
            <a:endParaRPr lang="en-US" altLang="zh-CN" sz="2400" b="1" dirty="0" smtClean="0"/>
          </a:p>
          <a:p>
            <a:pPr marL="68263" indent="0" eaLnBrk="1" hangingPunct="1">
              <a:lnSpc>
                <a:spcPct val="150000"/>
              </a:lnSpc>
              <a:buNone/>
            </a:pPr>
            <a:r>
              <a:rPr lang="en-US" altLang="zh-CN" sz="3200" b="1" dirty="0">
                <a:solidFill>
                  <a:srgbClr val="FF0000"/>
                </a:solidFill>
              </a:rPr>
              <a:t>f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rom  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py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文件 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import 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类名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pPr marL="68263" indent="0" eaLnBrk="1" hangingPunct="1">
              <a:lnSpc>
                <a:spcPct val="150000"/>
              </a:lnSpc>
              <a:buNone/>
            </a:pP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12223173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828092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类的组织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类库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---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模块化编程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93893" y="1340768"/>
            <a:ext cx="838983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150000"/>
              </a:lnSpc>
              <a:buNone/>
            </a:pPr>
            <a:r>
              <a:rPr lang="zh-CN" altLang="en-US" sz="2000" b="1" dirty="0" smtClean="0"/>
              <a:t>建立</a:t>
            </a:r>
            <a:r>
              <a:rPr lang="en-US" altLang="zh-CN" sz="2000" b="1" dirty="0" smtClean="0"/>
              <a:t>Library.py</a:t>
            </a:r>
            <a:r>
              <a:rPr lang="zh-CN" altLang="en-US" sz="2000" b="1" dirty="0" smtClean="0"/>
              <a:t>文件，里面只包含我们前面建立的类</a:t>
            </a:r>
            <a:r>
              <a:rPr lang="en-US" altLang="zh-CN" sz="2000" b="1" dirty="0" smtClean="0"/>
              <a:t>Circle, Equation</a:t>
            </a:r>
            <a:endParaRPr lang="en-US" altLang="zh-CN" sz="2000" b="1" dirty="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558869" y="2204864"/>
            <a:ext cx="3584269" cy="409583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smtClean="0"/>
              <a:t>Library.py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smtClean="0"/>
              <a:t>class </a:t>
            </a:r>
            <a:r>
              <a:rPr lang="en-US" altLang="zh-CN" sz="2400" b="1" dirty="0"/>
              <a:t>Equation: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err="1"/>
              <a:t>def</a:t>
            </a:r>
            <a:r>
              <a:rPr lang="en-US" altLang="zh-CN" sz="1600" b="1" dirty="0"/>
              <a:t> __</a:t>
            </a:r>
            <a:r>
              <a:rPr lang="en-US" altLang="zh-CN" sz="1600" b="1" dirty="0" err="1"/>
              <a:t>init</a:t>
            </a:r>
            <a:r>
              <a:rPr lang="en-US" altLang="zh-CN" sz="1600" b="1" dirty="0"/>
              <a:t>__(</a:t>
            </a:r>
            <a:r>
              <a:rPr lang="en-US" altLang="zh-CN" sz="1600" b="1" dirty="0" err="1"/>
              <a:t>self,a,b,c</a:t>
            </a:r>
            <a:r>
              <a:rPr lang="en-US" altLang="zh-CN" sz="1600" b="1" dirty="0"/>
              <a:t>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1600" b="1" dirty="0" smtClean="0"/>
              <a:t>      …</a:t>
            </a:r>
            <a:endParaRPr lang="en-US" altLang="zh-CN" sz="16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err="1"/>
              <a:t>def</a:t>
            </a:r>
            <a:r>
              <a:rPr lang="en-US" altLang="zh-CN" sz="1600" b="1" dirty="0"/>
              <a:t> solve(self):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 smtClean="0"/>
              <a:t>……</a:t>
            </a:r>
            <a:endParaRPr lang="en-US" altLang="zh-CN" sz="1600" b="1" dirty="0"/>
          </a:p>
          <a:p>
            <a:pPr marL="68263" indent="0" eaLnBrk="1" hangingPunct="1">
              <a:lnSpc>
                <a:spcPct val="90000"/>
              </a:lnSpc>
              <a:buNone/>
            </a:pPr>
            <a:endParaRPr lang="en-US" altLang="zh-CN" sz="10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class Circle: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err="1"/>
              <a:t>def</a:t>
            </a:r>
            <a:r>
              <a:rPr lang="en-US" altLang="zh-CN" sz="1600" b="1" dirty="0"/>
              <a:t> __</a:t>
            </a:r>
            <a:r>
              <a:rPr lang="en-US" altLang="zh-CN" sz="1600" b="1" dirty="0" err="1"/>
              <a:t>init</a:t>
            </a:r>
            <a:r>
              <a:rPr lang="en-US" altLang="zh-CN" sz="1600" b="1" dirty="0"/>
              <a:t>__(</a:t>
            </a:r>
            <a:r>
              <a:rPr lang="en-US" altLang="zh-CN" sz="1600" b="1" dirty="0" err="1"/>
              <a:t>self,radius</a:t>
            </a:r>
            <a:r>
              <a:rPr lang="en-US" altLang="zh-CN" sz="1600" b="1" dirty="0"/>
              <a:t>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 err="1"/>
              <a:t>self.r</a:t>
            </a:r>
            <a:r>
              <a:rPr lang="en-US" altLang="zh-CN" sz="1600" b="1" dirty="0"/>
              <a:t>=radius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err="1"/>
              <a:t>def</a:t>
            </a:r>
            <a:r>
              <a:rPr lang="en-US" altLang="zh-CN" sz="1600" b="1" dirty="0"/>
              <a:t> area(self):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1600" b="1" dirty="0"/>
              <a:t>        return 3.14 * </a:t>
            </a:r>
            <a:r>
              <a:rPr lang="en-US" altLang="zh-CN" sz="1600" b="1" dirty="0" err="1" smtClean="0"/>
              <a:t>self.r</a:t>
            </a:r>
            <a:r>
              <a:rPr lang="en-US" altLang="zh-CN" sz="1600" b="1" dirty="0" smtClean="0"/>
              <a:t>*</a:t>
            </a:r>
            <a:r>
              <a:rPr lang="en-US" altLang="zh-CN" sz="1600" b="1" dirty="0" err="1" smtClean="0"/>
              <a:t>self.r</a:t>
            </a:r>
            <a:endParaRPr lang="en-US" altLang="zh-CN" sz="1600" b="1" dirty="0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503171" y="2204864"/>
            <a:ext cx="4354153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dirty="0" smtClean="0"/>
              <a:t>调用的文件：</a:t>
            </a:r>
            <a:r>
              <a:rPr lang="en-US" altLang="zh-CN" sz="2000" dirty="0" smtClean="0"/>
              <a:t>testClassLib.py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dirty="0" smtClean="0"/>
              <a:t>from Library </a:t>
            </a:r>
            <a:r>
              <a:rPr lang="en-US" altLang="zh-CN" sz="2000" dirty="0"/>
              <a:t>import Equation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dirty="0"/>
              <a:t>a=1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dirty="0"/>
              <a:t>b=10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dirty="0"/>
              <a:t>c=4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dirty="0"/>
              <a:t>e=Equation(</a:t>
            </a:r>
            <a:r>
              <a:rPr lang="en-US" altLang="zh-CN" sz="2000" dirty="0" err="1"/>
              <a:t>a,b,c</a:t>
            </a:r>
            <a:r>
              <a:rPr lang="en-US" altLang="zh-CN" sz="2000" dirty="0"/>
              <a:t>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dirty="0"/>
              <a:t>print(</a:t>
            </a:r>
            <a:r>
              <a:rPr lang="en-US" altLang="zh-CN" sz="2000" dirty="0" err="1"/>
              <a:t>e.solve</a:t>
            </a:r>
            <a:r>
              <a:rPr lang="en-US" altLang="zh-CN" sz="2000" dirty="0"/>
              <a:t>())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503171" y="5085184"/>
            <a:ext cx="4353117" cy="12155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68263" indent="0" eaLnBrk="1" hangingPunct="1">
              <a:lnSpc>
                <a:spcPct val="90000"/>
              </a:lnSpc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  <a:defRPr sz="2000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结论：</a:t>
            </a:r>
            <a:endParaRPr lang="en-US" altLang="zh-CN" dirty="0"/>
          </a:p>
          <a:p>
            <a:r>
              <a:rPr lang="en-US" altLang="zh-CN" dirty="0"/>
              <a:t>1 </a:t>
            </a:r>
            <a:r>
              <a:rPr lang="zh-CN" altLang="en-US" dirty="0"/>
              <a:t>将各种类归纳到一个</a:t>
            </a:r>
            <a:r>
              <a:rPr lang="en-US" altLang="zh-CN" dirty="0" err="1"/>
              <a:t>py</a:t>
            </a:r>
            <a:r>
              <a:rPr lang="zh-CN" altLang="en-US" dirty="0"/>
              <a:t>文件中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用</a:t>
            </a:r>
            <a:r>
              <a:rPr lang="en-US" altLang="zh-CN" dirty="0"/>
              <a:t> from </a:t>
            </a:r>
            <a:r>
              <a:rPr lang="en-US" altLang="zh-CN" dirty="0" err="1"/>
              <a:t>py</a:t>
            </a:r>
            <a:r>
              <a:rPr lang="zh-CN" altLang="en-US" dirty="0"/>
              <a:t>文件 </a:t>
            </a:r>
            <a:r>
              <a:rPr lang="en-US" altLang="zh-CN" dirty="0"/>
              <a:t>import </a:t>
            </a:r>
            <a:r>
              <a:rPr lang="zh-CN" altLang="en-US" dirty="0"/>
              <a:t>类名使用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590797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280920" cy="62636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类继承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23528" y="908720"/>
            <a:ext cx="8389834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CN" dirty="0"/>
              <a:t>class </a:t>
            </a:r>
            <a:r>
              <a:rPr lang="zh-CN" altLang="zh-CN" dirty="0"/>
              <a:t>类名</a:t>
            </a:r>
            <a:r>
              <a:rPr lang="en-US" altLang="zh-CN" dirty="0"/>
              <a:t>(</a:t>
            </a:r>
            <a:r>
              <a:rPr lang="zh-CN" altLang="zh-CN" dirty="0"/>
              <a:t>父类</a:t>
            </a:r>
            <a:r>
              <a:rPr lang="en-US" altLang="zh-CN" dirty="0"/>
              <a:t>):</a:t>
            </a:r>
            <a:endParaRPr lang="zh-CN" altLang="zh-CN" dirty="0"/>
          </a:p>
          <a:p>
            <a:r>
              <a:rPr lang="zh-CN" altLang="zh-CN" dirty="0"/>
              <a:t>在</a:t>
            </a:r>
            <a:r>
              <a:rPr lang="zh-CN" altLang="zh-CN" dirty="0">
                <a:solidFill>
                  <a:srgbClr val="FF0000"/>
                </a:solidFill>
              </a:rPr>
              <a:t>子类的构造方法</a:t>
            </a:r>
            <a:r>
              <a:rPr lang="zh-CN" altLang="zh-CN" dirty="0"/>
              <a:t>中</a:t>
            </a:r>
            <a:r>
              <a:rPr lang="zh-CN" altLang="zh-CN" dirty="0" smtClean="0"/>
              <a:t>，</a:t>
            </a:r>
            <a:r>
              <a:rPr lang="zh-CN" altLang="zh-CN" dirty="0" smtClean="0">
                <a:solidFill>
                  <a:srgbClr val="FF0000"/>
                </a:solidFill>
              </a:rPr>
              <a:t>调用</a:t>
            </a:r>
            <a:r>
              <a:rPr lang="zh-CN" altLang="zh-CN" dirty="0">
                <a:solidFill>
                  <a:srgbClr val="FF0000"/>
                </a:solidFill>
              </a:rPr>
              <a:t>父类构造</a:t>
            </a:r>
            <a:r>
              <a:rPr lang="zh-CN" altLang="zh-CN" dirty="0" smtClean="0"/>
              <a:t>方法，</a:t>
            </a:r>
            <a:r>
              <a:rPr lang="zh-CN" altLang="zh-CN" dirty="0"/>
              <a:t>格式为：</a:t>
            </a:r>
          </a:p>
          <a:p>
            <a:r>
              <a:rPr lang="en-US" altLang="zh-CN" dirty="0"/>
              <a:t>        </a:t>
            </a:r>
            <a:r>
              <a:rPr lang="zh-CN" altLang="zh-CN" dirty="0"/>
              <a:t>父类名</a:t>
            </a:r>
            <a:r>
              <a:rPr lang="en-US" altLang="zh-CN" dirty="0"/>
              <a:t>.__</a:t>
            </a:r>
            <a:r>
              <a:rPr lang="en-US" altLang="zh-CN" dirty="0" err="1"/>
              <a:t>init</a:t>
            </a:r>
            <a:r>
              <a:rPr lang="en-US" altLang="zh-CN" dirty="0"/>
              <a:t>__(self, …….)</a:t>
            </a:r>
            <a:endParaRPr lang="zh-CN" altLang="zh-CN" dirty="0"/>
          </a:p>
          <a:p>
            <a:r>
              <a:rPr lang="zh-CN" altLang="zh-CN" smtClean="0"/>
              <a:t>子</a:t>
            </a:r>
            <a:r>
              <a:rPr lang="zh-CN" altLang="zh-CN" dirty="0"/>
              <a:t>类自动继承父类</a:t>
            </a:r>
            <a:r>
              <a:rPr lang="zh-CN" altLang="zh-CN" dirty="0" smtClean="0"/>
              <a:t>的</a:t>
            </a:r>
            <a:r>
              <a:rPr lang="zh-CN" altLang="en-US" dirty="0" smtClean="0"/>
              <a:t>可继承的</a:t>
            </a:r>
            <a:r>
              <a:rPr lang="zh-CN" altLang="zh-CN" dirty="0" smtClean="0"/>
              <a:t>属性</a:t>
            </a:r>
            <a:r>
              <a:rPr lang="zh-CN" altLang="zh-CN" dirty="0"/>
              <a:t>和</a:t>
            </a:r>
            <a:r>
              <a:rPr lang="zh-CN" altLang="zh-CN" dirty="0" smtClean="0"/>
              <a:t>方法</a:t>
            </a:r>
            <a:endParaRPr lang="en-US" altLang="zh-CN" dirty="0" smtClean="0"/>
          </a:p>
          <a:p>
            <a:r>
              <a:rPr lang="zh-CN" altLang="en-US" dirty="0"/>
              <a:t>子</a:t>
            </a:r>
            <a:r>
              <a:rPr lang="zh-CN" altLang="en-US" dirty="0" smtClean="0"/>
              <a:t>类的方法里调用父类的方法</a:t>
            </a:r>
            <a:endParaRPr lang="en-US" altLang="zh-CN" dirty="0" smtClean="0"/>
          </a:p>
          <a:p>
            <a:pPr marL="68263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self.</a:t>
            </a:r>
            <a:r>
              <a:rPr lang="zh-CN" altLang="en-US" dirty="0" smtClean="0"/>
              <a:t>方法名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参数表</a:t>
            </a:r>
            <a:r>
              <a:rPr lang="en-US" altLang="zh-CN" dirty="0" smtClean="0"/>
              <a:t>)</a:t>
            </a:r>
          </a:p>
          <a:p>
            <a:pPr marL="68263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5285469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06395"/>
            <a:ext cx="8280920" cy="75798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类继承  从圆到圆柱体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79512" y="980728"/>
            <a:ext cx="878497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 smtClean="0"/>
              <a:t>圆柱是圆平面，向上长高度</a:t>
            </a:r>
            <a:r>
              <a:rPr lang="en-US" altLang="zh-CN" dirty="0"/>
              <a:t>h</a:t>
            </a:r>
            <a:endParaRPr lang="en-US" altLang="zh-CN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33191" y="1812113"/>
            <a:ext cx="3672408" cy="252028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 smtClean="0"/>
              <a:t>class </a:t>
            </a:r>
            <a:r>
              <a:rPr lang="en-US" altLang="zh-CN" sz="2000" b="1" dirty="0"/>
              <a:t>Circle: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def</a:t>
            </a:r>
            <a:r>
              <a:rPr lang="en-US" altLang="zh-CN" sz="2000" b="1" dirty="0"/>
              <a:t> __</a:t>
            </a:r>
            <a:r>
              <a:rPr lang="en-US" altLang="zh-CN" sz="2000" b="1" dirty="0" err="1"/>
              <a:t>init</a:t>
            </a:r>
            <a:r>
              <a:rPr lang="en-US" altLang="zh-CN" sz="2000" b="1" dirty="0"/>
              <a:t>__(</a:t>
            </a:r>
            <a:r>
              <a:rPr lang="en-US" altLang="zh-CN" sz="2000" b="1" dirty="0" err="1"/>
              <a:t>self,radius</a:t>
            </a:r>
            <a:r>
              <a:rPr lang="en-US" altLang="zh-CN" sz="2000" b="1" dirty="0"/>
              <a:t>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    </a:t>
            </a:r>
            <a:r>
              <a:rPr lang="en-US" altLang="zh-CN" sz="2000" b="1" dirty="0" err="1"/>
              <a:t>self.r</a:t>
            </a:r>
            <a:r>
              <a:rPr lang="en-US" altLang="zh-CN" sz="2000" b="1" dirty="0"/>
              <a:t>=radius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def</a:t>
            </a:r>
            <a:r>
              <a:rPr lang="en-US" altLang="zh-CN" sz="2000" b="1" dirty="0"/>
              <a:t> area(self):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    return 3.14 * </a:t>
            </a:r>
            <a:r>
              <a:rPr lang="en-US" altLang="zh-CN" sz="2000" b="1" dirty="0" err="1" smtClean="0"/>
              <a:t>self.r</a:t>
            </a:r>
            <a:r>
              <a:rPr lang="en-US" altLang="zh-CN" sz="2000" b="1" dirty="0" smtClean="0"/>
              <a:t>*</a:t>
            </a:r>
            <a:r>
              <a:rPr lang="zh-CN" altLang="en-US" sz="2000" b="1" dirty="0" smtClean="0"/>
              <a:t>*</a:t>
            </a:r>
            <a:r>
              <a:rPr lang="en-US" altLang="zh-CN" sz="2000" b="1" dirty="0" smtClean="0"/>
              <a:t>2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23928" y="1812113"/>
            <a:ext cx="5040560" cy="252028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class Cylinder(Circle</a:t>
            </a:r>
            <a:r>
              <a:rPr lang="en-US" altLang="zh-CN" sz="2000" b="1" dirty="0" smtClean="0"/>
              <a:t>):  # </a:t>
            </a:r>
            <a:r>
              <a:rPr lang="zh-CN" altLang="en-US" sz="2000" b="1" dirty="0" smtClean="0"/>
              <a:t>继承</a:t>
            </a:r>
            <a:r>
              <a:rPr lang="en-US" altLang="zh-CN" sz="2000" b="1" dirty="0"/>
              <a:t>C</a:t>
            </a:r>
            <a:r>
              <a:rPr lang="en-US" altLang="zh-CN" sz="2000" b="1" dirty="0" smtClean="0"/>
              <a:t>ircle</a:t>
            </a:r>
            <a:endParaRPr lang="en-US" altLang="zh-CN" sz="20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def</a:t>
            </a:r>
            <a:r>
              <a:rPr lang="en-US" altLang="zh-CN" sz="2000" b="1" dirty="0"/>
              <a:t> __</a:t>
            </a:r>
            <a:r>
              <a:rPr lang="en-US" altLang="zh-CN" sz="2000" b="1" dirty="0" err="1"/>
              <a:t>init</a:t>
            </a:r>
            <a:r>
              <a:rPr lang="en-US" altLang="zh-CN" sz="2000" b="1" dirty="0"/>
              <a:t>__(</a:t>
            </a:r>
            <a:r>
              <a:rPr lang="en-US" altLang="zh-CN" sz="2000" b="1" dirty="0" err="1"/>
              <a:t>self,r,h</a:t>
            </a:r>
            <a:r>
              <a:rPr lang="en-US" altLang="zh-CN" sz="2000" b="1" dirty="0"/>
              <a:t>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    Circle.__</a:t>
            </a:r>
            <a:r>
              <a:rPr lang="en-US" altLang="zh-CN" sz="2000" b="1" dirty="0" err="1"/>
              <a:t>init</a:t>
            </a:r>
            <a:r>
              <a:rPr lang="en-US" altLang="zh-CN" sz="2000" b="1" dirty="0"/>
              <a:t>__(</a:t>
            </a:r>
            <a:r>
              <a:rPr lang="en-US" altLang="zh-CN" sz="2000" b="1" dirty="0" err="1"/>
              <a:t>self,r</a:t>
            </a:r>
            <a:r>
              <a:rPr lang="en-US" altLang="zh-CN" sz="2000" b="1" dirty="0" smtClean="0"/>
              <a:t>) # </a:t>
            </a:r>
            <a:r>
              <a:rPr lang="zh-CN" altLang="en-US" sz="2000" b="1" dirty="0" smtClean="0"/>
              <a:t>初始化父类</a:t>
            </a:r>
            <a:endParaRPr lang="en-US" altLang="zh-CN" sz="20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    </a:t>
            </a:r>
            <a:r>
              <a:rPr lang="en-US" altLang="zh-CN" sz="2000" b="1" dirty="0" err="1"/>
              <a:t>self.h</a:t>
            </a:r>
            <a:r>
              <a:rPr lang="en-US" altLang="zh-CN" sz="2000" b="1" dirty="0"/>
              <a:t>=h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def</a:t>
            </a:r>
            <a:r>
              <a:rPr lang="en-US" altLang="zh-CN" sz="2000" b="1" dirty="0"/>
              <a:t> volume(self):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    v=</a:t>
            </a:r>
            <a:r>
              <a:rPr lang="en-US" altLang="zh-CN" sz="2000" b="1" dirty="0" err="1"/>
              <a:t>self.area</a:t>
            </a:r>
            <a:r>
              <a:rPr lang="en-US" altLang="zh-CN" sz="2000" b="1" dirty="0"/>
              <a:t>()*</a:t>
            </a:r>
            <a:r>
              <a:rPr lang="en-US" altLang="zh-CN" sz="2000" b="1" dirty="0" err="1" smtClean="0"/>
              <a:t>self.h</a:t>
            </a:r>
            <a:r>
              <a:rPr lang="en-US" altLang="zh-CN" sz="2000" b="1" dirty="0" smtClean="0"/>
              <a:t>  # </a:t>
            </a:r>
            <a:r>
              <a:rPr lang="zh-CN" altLang="en-US" sz="2000" b="1" dirty="0" smtClean="0"/>
              <a:t>继承父类方法</a:t>
            </a:r>
            <a:endParaRPr lang="en-US" altLang="zh-CN" sz="20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    return v</a:t>
            </a:r>
            <a:endParaRPr lang="en-US" altLang="zh-CN" sz="2000" b="1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33191" y="4587714"/>
            <a:ext cx="5544616" cy="12262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cy=Cylinder(2.3,3)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print('</a:t>
            </a:r>
            <a:r>
              <a:rPr lang="zh-CN" altLang="en-US" sz="2000" b="1" dirty="0"/>
              <a:t>圆柱底盘面积：</a:t>
            </a:r>
            <a:r>
              <a:rPr lang="en-US" altLang="zh-CN" sz="2000" b="1" dirty="0"/>
              <a:t>',</a:t>
            </a:r>
            <a:r>
              <a:rPr lang="en-US" altLang="zh-CN" sz="2000" b="1" dirty="0" err="1"/>
              <a:t>cy.area</a:t>
            </a:r>
            <a:r>
              <a:rPr lang="en-US" altLang="zh-CN" sz="2000" b="1" dirty="0"/>
              <a:t>())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print('</a:t>
            </a:r>
            <a:r>
              <a:rPr lang="zh-CN" altLang="en-US" sz="2000" b="1" dirty="0"/>
              <a:t>圆柱体积：</a:t>
            </a:r>
            <a:r>
              <a:rPr lang="en-US" altLang="zh-CN" sz="2000" b="1" dirty="0"/>
              <a:t>',</a:t>
            </a:r>
            <a:r>
              <a:rPr lang="en-US" altLang="zh-CN" sz="2000" b="1" dirty="0" err="1"/>
              <a:t>cy.volume</a:t>
            </a:r>
            <a:r>
              <a:rPr lang="en-US" altLang="zh-CN" sz="2000" b="1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15723137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7614" y="213556"/>
            <a:ext cx="8280920" cy="639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对象列表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23528" y="943771"/>
            <a:ext cx="8568951" cy="42134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 smtClean="0"/>
              <a:t>如果</a:t>
            </a:r>
            <a:r>
              <a:rPr lang="en-US" altLang="zh-CN" sz="2800" dirty="0" smtClean="0"/>
              <a:t>[ ]</a:t>
            </a:r>
            <a:r>
              <a:rPr lang="zh-CN" altLang="en-US" sz="2800" dirty="0" smtClean="0"/>
              <a:t>中的元素，是同一种类型的对象，称为</a:t>
            </a:r>
            <a:r>
              <a:rPr lang="zh-CN" altLang="en-US" sz="2800" dirty="0" smtClean="0">
                <a:solidFill>
                  <a:srgbClr val="FF0000"/>
                </a:solidFill>
              </a:rPr>
              <a:t>对象列表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 smtClean="0"/>
              <a:t>对象列表可以用</a:t>
            </a:r>
            <a:r>
              <a:rPr lang="en-US" altLang="zh-CN" sz="2800" dirty="0" smtClean="0">
                <a:solidFill>
                  <a:srgbClr val="FF0000"/>
                </a:solidFill>
              </a:rPr>
              <a:t>lambda</a:t>
            </a:r>
            <a:r>
              <a:rPr lang="zh-CN" altLang="en-US" sz="2800" dirty="0" smtClean="0">
                <a:solidFill>
                  <a:srgbClr val="FF0000"/>
                </a:solidFill>
              </a:rPr>
              <a:t>表达式</a:t>
            </a:r>
            <a:r>
              <a:rPr lang="zh-CN" altLang="en-US" sz="2800" dirty="0" smtClean="0"/>
              <a:t>排序，如对表</a:t>
            </a:r>
            <a:r>
              <a:rPr lang="en-US" altLang="zh-CN" sz="2800" dirty="0" smtClean="0"/>
              <a:t>li</a:t>
            </a:r>
            <a:r>
              <a:rPr lang="zh-CN" altLang="en-US" sz="2800" dirty="0" smtClean="0"/>
              <a:t>，其元素对象有</a:t>
            </a:r>
            <a:r>
              <a:rPr lang="en-US" altLang="zh-CN" sz="2800" dirty="0" smtClean="0"/>
              <a:t>math</a:t>
            </a:r>
            <a:r>
              <a:rPr lang="zh-CN" altLang="en-US" sz="2800" dirty="0" smtClean="0"/>
              <a:t>属性，则排序（升序）</a:t>
            </a:r>
            <a:r>
              <a:rPr lang="en-US" altLang="zh-CN" sz="2800" b="1" dirty="0" smtClean="0"/>
              <a:t>li=sorted(</a:t>
            </a:r>
            <a:r>
              <a:rPr lang="en-US" altLang="zh-CN" sz="2800" b="1" dirty="0" err="1" smtClean="0"/>
              <a:t>li,key</a:t>
            </a:r>
            <a:r>
              <a:rPr lang="en-US" altLang="zh-CN" sz="2800" b="1" dirty="0" smtClean="0"/>
              <a:t>=lambda </a:t>
            </a:r>
            <a:r>
              <a:rPr lang="en-US" altLang="zh-CN" sz="2800" b="1" dirty="0"/>
              <a:t>o:o.math</a:t>
            </a:r>
            <a:r>
              <a:rPr lang="en-US" altLang="zh-CN" sz="2800" b="1" dirty="0" smtClean="0"/>
              <a:t>)</a:t>
            </a:r>
          </a:p>
          <a:p>
            <a:pPr marL="68263" indent="0" eaLnBrk="1" hangingPunct="1">
              <a:lnSpc>
                <a:spcPct val="150000"/>
              </a:lnSpc>
              <a:buNone/>
            </a:pPr>
            <a:endParaRPr lang="en-US" altLang="zh-CN" sz="2800" b="1" dirty="0"/>
          </a:p>
          <a:p>
            <a:pPr eaLnBrk="1" hangingPunct="1">
              <a:lnSpc>
                <a:spcPct val="150000"/>
              </a:lnSpc>
            </a:pPr>
            <a:endParaRPr lang="en-US" altLang="zh-CN" sz="2800" dirty="0" smtClean="0"/>
          </a:p>
          <a:p>
            <a:pPr eaLnBrk="1" hangingPunct="1">
              <a:lnSpc>
                <a:spcPct val="150000"/>
              </a:lnSpc>
            </a:pPr>
            <a:endParaRPr lang="en-US" altLang="zh-CN" sz="2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71600" y="49411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9204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828092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形成对象列表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899592" y="1340416"/>
            <a:ext cx="7632847" cy="360075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en-US" altLang="zh-CN" sz="2400" b="1" dirty="0" smtClean="0"/>
              <a:t>class </a:t>
            </a:r>
            <a:r>
              <a:rPr lang="en-US" altLang="zh-CN" sz="2400" b="1" dirty="0"/>
              <a:t>Student:</a:t>
            </a:r>
          </a:p>
          <a:p>
            <a:pPr marL="68263" indent="0" eaLnBrk="1" hangingPunct="1"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 err="1"/>
              <a:t>def</a:t>
            </a:r>
            <a:r>
              <a:rPr lang="en-US" altLang="zh-CN" sz="2400" b="1" dirty="0"/>
              <a:t> __</a:t>
            </a:r>
            <a:r>
              <a:rPr lang="en-US" altLang="zh-CN" sz="2400" b="1" dirty="0" err="1"/>
              <a:t>init</a:t>
            </a:r>
            <a:r>
              <a:rPr lang="en-US" altLang="zh-CN" sz="2400" b="1" dirty="0"/>
              <a:t>__(self, no, name, </a:t>
            </a:r>
            <a:r>
              <a:rPr lang="en-US" altLang="zh-CN" sz="2400" b="1" dirty="0" smtClean="0"/>
              <a:t>math):</a:t>
            </a:r>
            <a:endParaRPr lang="en-US" altLang="zh-CN" sz="2400" b="1" dirty="0"/>
          </a:p>
          <a:p>
            <a:pPr marL="68263" indent="0" eaLnBrk="1" hangingPunct="1">
              <a:buNone/>
            </a:pPr>
            <a:r>
              <a:rPr lang="en-US" altLang="zh-CN" sz="2400" b="1" dirty="0"/>
              <a:t>        self.no = no</a:t>
            </a:r>
          </a:p>
          <a:p>
            <a:pPr marL="68263" indent="0" eaLnBrk="1" hangingPunct="1">
              <a:buNone/>
            </a:pPr>
            <a:r>
              <a:rPr lang="en-US" altLang="zh-CN" sz="2400" b="1" dirty="0"/>
              <a:t>        self.name=name</a:t>
            </a:r>
          </a:p>
          <a:p>
            <a:pPr marL="68263" indent="0" eaLnBrk="1" hangingPunct="1">
              <a:buNone/>
            </a:pPr>
            <a:r>
              <a:rPr lang="en-US" altLang="zh-CN" sz="2400" b="1" dirty="0"/>
              <a:t>        </a:t>
            </a:r>
            <a:r>
              <a:rPr lang="en-US" altLang="zh-CN" sz="2400" b="1" dirty="0" err="1"/>
              <a:t>self.math</a:t>
            </a:r>
            <a:r>
              <a:rPr lang="en-US" altLang="zh-CN" sz="2400" b="1" dirty="0"/>
              <a:t>=math</a:t>
            </a:r>
          </a:p>
          <a:p>
            <a:pPr marL="68263" indent="0" eaLnBrk="1" hangingPunct="1">
              <a:buNone/>
            </a:pPr>
            <a:r>
              <a:rPr lang="en-US" altLang="zh-CN" sz="2400" b="1" dirty="0"/>
              <a:t>        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28148576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71744" y="188640"/>
            <a:ext cx="8280920" cy="62378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形成对象列表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53989" y="1052736"/>
            <a:ext cx="8398675" cy="412874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en-US" altLang="zh-CN" sz="2000" b="1" dirty="0"/>
              <a:t>li = </a:t>
            </a:r>
            <a:r>
              <a:rPr lang="en-US" altLang="zh-CN" sz="2000" b="1" dirty="0" smtClean="0"/>
              <a:t>[ ]</a:t>
            </a:r>
            <a:endParaRPr lang="en-US" altLang="zh-CN" sz="2000" b="1" dirty="0"/>
          </a:p>
          <a:p>
            <a:pPr marL="68263" indent="0" eaLnBrk="1" hangingPunct="1">
              <a:buNone/>
            </a:pPr>
            <a:r>
              <a:rPr lang="en-US" altLang="zh-CN" sz="2000" b="1" dirty="0"/>
              <a:t>s = Student('1200001','</a:t>
            </a:r>
            <a:r>
              <a:rPr lang="zh-CN" altLang="en-US" sz="2000" b="1" dirty="0"/>
              <a:t>许枫</a:t>
            </a:r>
            <a:r>
              <a:rPr lang="en-US" altLang="zh-CN" sz="2000" b="1" dirty="0"/>
              <a:t>',</a:t>
            </a:r>
            <a:r>
              <a:rPr lang="en-US" altLang="zh-CN" sz="2000" b="1" dirty="0" smtClean="0"/>
              <a:t>65)</a:t>
            </a:r>
            <a:endParaRPr lang="en-US" altLang="zh-CN" sz="2000" b="1" dirty="0"/>
          </a:p>
          <a:p>
            <a:pPr marL="68263" indent="0" eaLnBrk="1" hangingPunct="1">
              <a:buNone/>
            </a:pPr>
            <a:r>
              <a:rPr lang="en-US" altLang="zh-CN" sz="2000" b="1" dirty="0" err="1"/>
              <a:t>li.append</a:t>
            </a:r>
            <a:r>
              <a:rPr lang="en-US" altLang="zh-CN" sz="2000" b="1" dirty="0"/>
              <a:t>(s)</a:t>
            </a:r>
          </a:p>
          <a:p>
            <a:pPr marL="68263" indent="0" eaLnBrk="1" hangingPunct="1">
              <a:buNone/>
            </a:pPr>
            <a:r>
              <a:rPr lang="en-US" altLang="zh-CN" sz="2000" b="1" dirty="0"/>
              <a:t>s=Student('1200002','</a:t>
            </a:r>
            <a:r>
              <a:rPr lang="zh-CN" altLang="en-US" sz="2000" b="1" dirty="0"/>
              <a:t>周杰</a:t>
            </a:r>
            <a:r>
              <a:rPr lang="en-US" altLang="zh-CN" sz="2000" b="1" dirty="0"/>
              <a:t>',</a:t>
            </a:r>
            <a:r>
              <a:rPr lang="en-US" altLang="zh-CN" sz="2000" b="1" dirty="0" smtClean="0"/>
              <a:t>76)</a:t>
            </a:r>
            <a:endParaRPr lang="en-US" altLang="zh-CN" sz="2000" b="1" dirty="0"/>
          </a:p>
          <a:p>
            <a:pPr marL="68263" indent="0" eaLnBrk="1" hangingPunct="1">
              <a:buNone/>
            </a:pPr>
            <a:r>
              <a:rPr lang="en-US" altLang="zh-CN" sz="2000" b="1" dirty="0" err="1"/>
              <a:t>li.append</a:t>
            </a:r>
            <a:r>
              <a:rPr lang="en-US" altLang="zh-CN" sz="2000" b="1" dirty="0"/>
              <a:t>(s)</a:t>
            </a:r>
          </a:p>
          <a:p>
            <a:pPr marL="68263" indent="0" eaLnBrk="1" hangingPunct="1">
              <a:buNone/>
            </a:pPr>
            <a:r>
              <a:rPr lang="en-US" altLang="zh-CN" sz="2000" b="1" dirty="0"/>
              <a:t>s=Student('1200003','</a:t>
            </a:r>
            <a:r>
              <a:rPr lang="zh-CN" altLang="en-US" sz="2000" b="1" dirty="0"/>
              <a:t>李丽</a:t>
            </a:r>
            <a:r>
              <a:rPr lang="en-US" altLang="zh-CN" sz="2000" b="1" dirty="0"/>
              <a:t>',</a:t>
            </a:r>
            <a:r>
              <a:rPr lang="en-US" altLang="zh-CN" sz="2000" b="1" dirty="0" smtClean="0"/>
              <a:t>82)</a:t>
            </a:r>
            <a:endParaRPr lang="en-US" altLang="zh-CN" sz="2000" b="1" dirty="0"/>
          </a:p>
          <a:p>
            <a:pPr marL="68263" indent="0" eaLnBrk="1" hangingPunct="1">
              <a:buNone/>
            </a:pPr>
            <a:r>
              <a:rPr lang="en-US" altLang="zh-CN" sz="2000" b="1" dirty="0" err="1"/>
              <a:t>li.append</a:t>
            </a:r>
            <a:r>
              <a:rPr lang="en-US" altLang="zh-CN" sz="2000" b="1" dirty="0"/>
              <a:t>(s)</a:t>
            </a:r>
          </a:p>
          <a:p>
            <a:pPr marL="68263" indent="0" eaLnBrk="1" hangingPunct="1">
              <a:buNone/>
            </a:pPr>
            <a:r>
              <a:rPr lang="en-US" altLang="zh-CN" sz="2000" b="1" dirty="0"/>
              <a:t>s = Student('1200004','</a:t>
            </a:r>
            <a:r>
              <a:rPr lang="zh-CN" altLang="en-US" sz="2000" b="1" dirty="0"/>
              <a:t>王海</a:t>
            </a:r>
            <a:r>
              <a:rPr lang="en-US" altLang="zh-CN" sz="2000" b="1" dirty="0"/>
              <a:t>',</a:t>
            </a:r>
            <a:r>
              <a:rPr lang="en-US" altLang="zh-CN" sz="2000" b="1" dirty="0" smtClean="0"/>
              <a:t>81)</a:t>
            </a:r>
            <a:endParaRPr lang="en-US" altLang="zh-CN" sz="2000" b="1" dirty="0"/>
          </a:p>
          <a:p>
            <a:pPr marL="68263" indent="0" eaLnBrk="1" hangingPunct="1">
              <a:buNone/>
            </a:pPr>
            <a:r>
              <a:rPr lang="en-US" altLang="zh-CN" sz="2000" b="1" dirty="0" err="1"/>
              <a:t>li.append</a:t>
            </a:r>
            <a:r>
              <a:rPr lang="en-US" altLang="zh-CN" sz="2000" b="1" dirty="0"/>
              <a:t>(s</a:t>
            </a:r>
            <a:r>
              <a:rPr lang="en-US" altLang="zh-CN" sz="2000" b="1" dirty="0" smtClean="0"/>
              <a:t>)</a:t>
            </a:r>
          </a:p>
          <a:p>
            <a:pPr marL="68263" indent="0" eaLnBrk="1" hangingPunct="1">
              <a:buNone/>
            </a:pPr>
            <a:r>
              <a:rPr lang="en-US" altLang="zh-CN" sz="2000" b="1" smtClean="0">
                <a:solidFill>
                  <a:srgbClr val="FF0000"/>
                </a:solidFill>
              </a:rPr>
              <a:t>li</a:t>
            </a:r>
            <a:r>
              <a:rPr lang="en-US" altLang="zh-CN" sz="2000" b="1" smtClean="0">
                <a:solidFill>
                  <a:srgbClr val="FF0000"/>
                </a:solidFill>
              </a:rPr>
              <a:t>.</a:t>
            </a:r>
            <a:r>
              <a:rPr lang="en-US" altLang="zh-CN" sz="2000" b="1" smtClean="0">
                <a:solidFill>
                  <a:srgbClr val="FF0000"/>
                </a:solidFill>
              </a:rPr>
              <a:t>sort(key=lambda </a:t>
            </a:r>
            <a:r>
              <a:rPr lang="en-US" altLang="zh-CN" sz="2000" b="1" dirty="0">
                <a:solidFill>
                  <a:srgbClr val="FF0000"/>
                </a:solidFill>
              </a:rPr>
              <a:t>o:o.math)</a:t>
            </a:r>
          </a:p>
          <a:p>
            <a:pPr marL="68263" indent="0" eaLnBrk="1" hangingPunct="1">
              <a:buNone/>
            </a:pP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51652863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0756" y="102332"/>
            <a:ext cx="828092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KNN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模式识别算法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类设计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23529" y="1124744"/>
            <a:ext cx="8389834" cy="6130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150000"/>
              </a:lnSpc>
              <a:buNone/>
            </a:pPr>
            <a:r>
              <a:rPr lang="en-US" altLang="zh-CN" sz="2800" dirty="0"/>
              <a:t>K </a:t>
            </a:r>
            <a:r>
              <a:rPr lang="zh-CN" altLang="zh-CN" sz="2800" dirty="0"/>
              <a:t>最近邻（</a:t>
            </a:r>
            <a:r>
              <a:rPr lang="en-US" altLang="zh-CN" sz="2800" dirty="0"/>
              <a:t>K Nearest Neighbor</a:t>
            </a:r>
            <a:r>
              <a:rPr lang="zh-CN" altLang="zh-CN" sz="2800" dirty="0"/>
              <a:t>，</a:t>
            </a:r>
            <a:r>
              <a:rPr lang="en-US" altLang="zh-CN" sz="2800" dirty="0"/>
              <a:t>KNN</a:t>
            </a:r>
            <a:r>
              <a:rPr lang="zh-CN" altLang="zh-CN" sz="2800" dirty="0"/>
              <a:t>）</a:t>
            </a:r>
            <a:endParaRPr lang="en-US" altLang="zh-CN" sz="2800" b="1" dirty="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323529" y="1988242"/>
            <a:ext cx="4320480" cy="420218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lnSpc>
                <a:spcPct val="90000"/>
              </a:lnSpc>
            </a:pPr>
            <a:r>
              <a:rPr lang="zh-CN" altLang="zh-CN" sz="2400" dirty="0"/>
              <a:t>类别</a:t>
            </a:r>
            <a:r>
              <a:rPr lang="zh-CN" altLang="zh-CN" sz="2400" dirty="0" smtClean="0"/>
              <a:t>值定义</a:t>
            </a:r>
            <a:r>
              <a:rPr lang="zh-CN" altLang="zh-CN" sz="2400" dirty="0"/>
              <a:t>为</a:t>
            </a:r>
            <a:r>
              <a:rPr lang="en-US" altLang="zh-CN" sz="2400" dirty="0"/>
              <a:t>+1</a:t>
            </a:r>
            <a:r>
              <a:rPr lang="zh-CN" altLang="zh-CN" sz="2400" dirty="0"/>
              <a:t>和</a:t>
            </a:r>
            <a:r>
              <a:rPr lang="en-US" altLang="zh-CN" sz="2400" dirty="0"/>
              <a:t>-</a:t>
            </a:r>
            <a:r>
              <a:rPr lang="en-US" altLang="zh-CN" sz="2400" dirty="0" smtClean="0"/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2400" dirty="0"/>
              <a:t>计算未知样本与所有已知样本的</a:t>
            </a:r>
            <a:r>
              <a:rPr lang="zh-CN" altLang="zh-CN" sz="2400" dirty="0" smtClean="0"/>
              <a:t>距离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zh-CN" sz="2400" dirty="0" smtClean="0"/>
              <a:t>将</a:t>
            </a:r>
            <a:r>
              <a:rPr lang="zh-CN" altLang="en-US" sz="2400" dirty="0" smtClean="0"/>
              <a:t>样本按距离</a:t>
            </a:r>
            <a:r>
              <a:rPr lang="zh-CN" altLang="zh-CN" sz="2400" dirty="0" smtClean="0"/>
              <a:t>从小</a:t>
            </a:r>
            <a:r>
              <a:rPr lang="zh-CN" altLang="zh-CN" sz="2400" dirty="0"/>
              <a:t>到</a:t>
            </a:r>
            <a:r>
              <a:rPr lang="zh-CN" altLang="zh-CN" sz="2400" dirty="0" smtClean="0"/>
              <a:t>大排列，选</a:t>
            </a:r>
            <a:r>
              <a:rPr lang="zh-CN" altLang="zh-CN" sz="2400" dirty="0"/>
              <a:t>其中最小的</a:t>
            </a:r>
            <a:r>
              <a:rPr lang="en-US" altLang="zh-CN" sz="2400" dirty="0"/>
              <a:t>K</a:t>
            </a:r>
            <a:r>
              <a:rPr lang="zh-CN" altLang="zh-CN" sz="2400" dirty="0" smtClean="0"/>
              <a:t>个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zh-CN" sz="2400" dirty="0" smtClean="0"/>
              <a:t>让</a:t>
            </a:r>
            <a:r>
              <a:rPr lang="en-US" altLang="zh-CN" sz="2400" dirty="0" smtClean="0"/>
              <a:t>K</a:t>
            </a:r>
            <a:r>
              <a:rPr lang="zh-CN" altLang="zh-CN" sz="2400" dirty="0"/>
              <a:t>个样本对新样本进行投票</a:t>
            </a:r>
            <a:r>
              <a:rPr lang="zh-CN" altLang="zh-CN" sz="2400" dirty="0" smtClean="0"/>
              <a:t>表决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result&gt;0</a:t>
            </a:r>
            <a:r>
              <a:rPr lang="zh-CN" altLang="zh-CN" sz="2400" dirty="0"/>
              <a:t>， </a:t>
            </a:r>
            <a:r>
              <a:rPr lang="zh-CN" altLang="zh-CN" sz="2400" dirty="0" smtClean="0"/>
              <a:t>第</a:t>
            </a:r>
            <a:r>
              <a:rPr lang="zh-CN" altLang="zh-CN" sz="2400" dirty="0"/>
              <a:t>一类，</a:t>
            </a:r>
            <a:r>
              <a:rPr lang="zh-CN" altLang="zh-CN" sz="2400" dirty="0" smtClean="0"/>
              <a:t>否则第二</a:t>
            </a:r>
            <a:r>
              <a:rPr lang="zh-CN" altLang="zh-CN" sz="2400" dirty="0"/>
              <a:t>类。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400" b="1" dirty="0"/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04864"/>
            <a:ext cx="3960440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71600" y="49411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809412"/>
              </p:ext>
            </p:extLst>
          </p:nvPr>
        </p:nvGraphicFramePr>
        <p:xfrm>
          <a:off x="732833" y="4725144"/>
          <a:ext cx="3387440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公式" r:id="rId4" imgW="1916868" imgH="444307" progId="Equation.3">
                  <p:embed/>
                </p:oleObj>
              </mc:Choice>
              <mc:Fallback>
                <p:oleObj name="公式" r:id="rId4" imgW="1916868" imgH="444307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833" y="4725144"/>
                        <a:ext cx="3387440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760932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902" y="154909"/>
            <a:ext cx="828092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KNN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模式识别算法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类设计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37812" y="1196752"/>
            <a:ext cx="4320480" cy="165708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/>
              <a:t>基本组成是点</a:t>
            </a: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/>
              <a:t>属性</a:t>
            </a:r>
            <a:r>
              <a:rPr lang="zh-CN" altLang="en-US" sz="2400" b="1" smtClean="0"/>
              <a:t>：</a:t>
            </a:r>
            <a:r>
              <a:rPr lang="zh-CN" altLang="en-US" sz="2400" b="1" smtClean="0"/>
              <a:t>坐标（用列表），</a:t>
            </a:r>
            <a:r>
              <a:rPr lang="zh-CN" altLang="en-US" sz="2400" b="1" dirty="0" smtClean="0"/>
              <a:t>分类</a:t>
            </a: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/>
              <a:t>函数：计算与其他点</a:t>
            </a:r>
            <a:r>
              <a:rPr lang="zh-CN" altLang="en-US" sz="2400" b="1" smtClean="0"/>
              <a:t>的</a:t>
            </a:r>
            <a:r>
              <a:rPr lang="zh-CN" altLang="en-US" sz="2400" b="1" smtClean="0"/>
              <a:t>距离</a:t>
            </a:r>
            <a:endParaRPr lang="en-US" altLang="zh-CN" sz="2400" b="1" dirty="0" smtClean="0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560" y="2420888"/>
            <a:ext cx="3960440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71600" y="49411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13121" y="3322912"/>
            <a:ext cx="4330887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 smtClean="0"/>
              <a:t>参照</a:t>
            </a:r>
            <a:endParaRPr lang="en-US" altLang="zh-CN" sz="20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 smtClean="0"/>
              <a:t>class </a:t>
            </a:r>
            <a:r>
              <a:rPr lang="en-US" altLang="zh-CN" sz="2000" b="1" dirty="0"/>
              <a:t>Circle: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def</a:t>
            </a:r>
            <a:r>
              <a:rPr lang="en-US" altLang="zh-CN" sz="2000" b="1" dirty="0"/>
              <a:t> __</a:t>
            </a:r>
            <a:r>
              <a:rPr lang="en-US" altLang="zh-CN" sz="2000" b="1" dirty="0" err="1"/>
              <a:t>init</a:t>
            </a:r>
            <a:r>
              <a:rPr lang="en-US" altLang="zh-CN" sz="2000" b="1" dirty="0"/>
              <a:t>__(</a:t>
            </a:r>
            <a:r>
              <a:rPr lang="en-US" altLang="zh-CN" sz="2000" b="1" dirty="0" err="1"/>
              <a:t>self,radius</a:t>
            </a:r>
            <a:r>
              <a:rPr lang="en-US" altLang="zh-CN" sz="2000" b="1" dirty="0"/>
              <a:t>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    </a:t>
            </a:r>
            <a:r>
              <a:rPr lang="en-US" altLang="zh-CN" sz="2000" b="1" dirty="0" err="1"/>
              <a:t>self.r</a:t>
            </a:r>
            <a:r>
              <a:rPr lang="en-US" altLang="zh-CN" sz="2000" b="1" dirty="0"/>
              <a:t>=radius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def</a:t>
            </a:r>
            <a:r>
              <a:rPr lang="en-US" altLang="zh-CN" sz="2000" b="1" dirty="0"/>
              <a:t> area(self):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    return 3.14 * </a:t>
            </a:r>
            <a:r>
              <a:rPr lang="en-US" altLang="zh-CN" sz="2000" b="1" dirty="0" err="1" smtClean="0"/>
              <a:t>self.r</a:t>
            </a:r>
            <a:r>
              <a:rPr lang="en-US" altLang="zh-CN" sz="2000" b="1" dirty="0" smtClean="0"/>
              <a:t>*</a:t>
            </a:r>
            <a:r>
              <a:rPr lang="zh-CN" altLang="en-US" sz="2000" b="1" dirty="0" smtClean="0"/>
              <a:t>*</a:t>
            </a:r>
            <a:r>
              <a:rPr lang="en-US" altLang="zh-CN" sz="2000" b="1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9104054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4686" y="404664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模块化带来的优势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9854" y="1556792"/>
            <a:ext cx="7818069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/>
              <a:t>计算机制造：</a:t>
            </a:r>
            <a:endParaRPr lang="en-US" altLang="zh-CN" sz="24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smtClean="0"/>
              <a:t>CPU</a:t>
            </a:r>
            <a:r>
              <a:rPr lang="zh-CN" altLang="en-US" sz="2400" b="1" dirty="0" smtClean="0"/>
              <a:t>、显示器、主机板、键盘、机壳</a:t>
            </a:r>
            <a:endParaRPr lang="en-US" altLang="zh-CN" sz="2400" b="1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9854" y="2852936"/>
            <a:ext cx="7818069" cy="94156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/>
              <a:t>汽车生产</a:t>
            </a:r>
            <a:endParaRPr lang="en-US" altLang="zh-CN" sz="24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/>
              <a:t>发动机 、车外壳、轮胎、底盘</a:t>
            </a:r>
            <a:endParaRPr lang="en-US" altLang="zh-CN" sz="2400" b="1" dirty="0" smtClean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67631" y="4077072"/>
            <a:ext cx="7818069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/>
              <a:t>造房子</a:t>
            </a:r>
            <a:r>
              <a:rPr lang="en-US" altLang="zh-CN" sz="2400" b="1" dirty="0"/>
              <a:t> </a:t>
            </a:r>
            <a:r>
              <a:rPr lang="zh-CN" altLang="en-US" sz="2400" b="1" dirty="0" smtClean="0"/>
              <a:t>、城市高架路、高铁：</a:t>
            </a:r>
            <a:endParaRPr lang="en-US" altLang="zh-CN" sz="24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/>
              <a:t>砖头、混凝土构件、窗子、门等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75545136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7614" y="213556"/>
            <a:ext cx="8280920" cy="639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KNN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程序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07295" y="852687"/>
            <a:ext cx="8568951" cy="522153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import math</a:t>
            </a:r>
          </a:p>
          <a:p>
            <a:pPr marL="68263" indent="0" eaLnBrk="1" hangingPunct="1">
              <a:buNone/>
            </a:pP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class Point:</a:t>
            </a:r>
          </a:p>
          <a:p>
            <a:pPr marL="68263" indent="0" eaLnBrk="1" hangingPunct="1">
              <a:buNone/>
            </a:pP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def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 __</a:t>
            </a: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init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__(self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coor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4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classid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):  # </a:t>
            </a: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类</a:t>
            </a:r>
            <a:endParaRPr lang="en-US" altLang="zh-CN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</a:pP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sz="24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self.coor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24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coor</a:t>
            </a:r>
            <a:r>
              <a:rPr lang="en-US" altLang="zh-CN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; </a:t>
            </a:r>
            <a:r>
              <a:rPr lang="en-US" altLang="zh-CN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  # </a:t>
            </a:r>
            <a:r>
              <a:rPr lang="zh-CN" altLang="en-US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坐标</a:t>
            </a:r>
            <a:endParaRPr lang="en-US" altLang="zh-CN" sz="24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</a:pP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sz="24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self.classid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24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classid</a:t>
            </a:r>
            <a:endParaRPr lang="en-US" altLang="zh-CN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</a:pP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400" b="1" err="1">
                <a:latin typeface="等线" panose="02010600030101010101" pitchFamily="2" charset="-122"/>
                <a:ea typeface="等线" panose="02010600030101010101" pitchFamily="2" charset="-122"/>
              </a:rPr>
              <a:t>def</a:t>
            </a:r>
            <a:r>
              <a:rPr lang="en-US" altLang="zh-CN" sz="2400" b="1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distance(???):  # </a:t>
            </a:r>
            <a:r>
              <a:rPr lang="zh-CN" altLang="en-US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计算本身与另一个点的欧式距离</a:t>
            </a:r>
            <a:endParaRPr lang="en-US" altLang="zh-CN" sz="24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</a:pPr>
            <a:r>
              <a:rPr lang="en-US" altLang="zh-CN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zh-CN" altLang="en-US" sz="2400" b="1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请你逻辑实现</a:t>
            </a:r>
            <a:endParaRPr lang="en-US" altLang="zh-CN" sz="2400" b="1" smtClean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</a:pPr>
            <a:endParaRPr lang="en-US" altLang="zh-CN" sz="2400" b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</a:pPr>
            <a:r>
              <a:rPr lang="zh-CN" altLang="en-US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en-US" altLang="zh-CN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该方法</a:t>
            </a:r>
            <a:r>
              <a:rPr lang="zh-CN" altLang="en-US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记录该点到一个未知分类点的距离，距离还需要用于选择</a:t>
            </a:r>
            <a:r>
              <a:rPr lang="en-US" altLang="zh-CN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zh-CN" altLang="en-US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个样本，可以用</a:t>
            </a:r>
            <a:r>
              <a:rPr lang="en-US" altLang="zh-CN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lambda</a:t>
            </a:r>
            <a:r>
              <a:rPr lang="zh-CN" altLang="en-US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表达式实现</a:t>
            </a:r>
            <a:endParaRPr lang="en-US" altLang="zh-CN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</a:pP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71600" y="49411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32548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0756" y="102332"/>
            <a:ext cx="828092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KNN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模式识别，比对算法写程序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23529" y="1124744"/>
            <a:ext cx="8389834" cy="6130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150000"/>
              </a:lnSpc>
              <a:buNone/>
            </a:pPr>
            <a:r>
              <a:rPr lang="en-US" altLang="zh-CN" sz="2800" dirty="0"/>
              <a:t>K </a:t>
            </a:r>
            <a:r>
              <a:rPr lang="zh-CN" altLang="zh-CN" sz="2800" dirty="0"/>
              <a:t>最近邻（</a:t>
            </a:r>
            <a:r>
              <a:rPr lang="en-US" altLang="zh-CN" sz="2800" dirty="0"/>
              <a:t>K Nearest Neighbor</a:t>
            </a:r>
            <a:r>
              <a:rPr lang="zh-CN" altLang="zh-CN" sz="2800" dirty="0"/>
              <a:t>，</a:t>
            </a:r>
            <a:r>
              <a:rPr lang="en-US" altLang="zh-CN" sz="2800" dirty="0"/>
              <a:t>KNN</a:t>
            </a:r>
            <a:r>
              <a:rPr lang="zh-CN" altLang="zh-CN" sz="2800" dirty="0"/>
              <a:t>）</a:t>
            </a:r>
            <a:endParaRPr lang="en-US" altLang="zh-CN" sz="2800" b="1" dirty="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323529" y="1988242"/>
            <a:ext cx="4320480" cy="420218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lnSpc>
                <a:spcPct val="90000"/>
              </a:lnSpc>
            </a:pPr>
            <a:r>
              <a:rPr lang="zh-CN" altLang="zh-CN" sz="2400" dirty="0"/>
              <a:t>类别</a:t>
            </a:r>
            <a:r>
              <a:rPr lang="zh-CN" altLang="zh-CN" sz="2400" dirty="0" smtClean="0"/>
              <a:t>值定义</a:t>
            </a:r>
            <a:r>
              <a:rPr lang="zh-CN" altLang="zh-CN" sz="2400" dirty="0"/>
              <a:t>为</a:t>
            </a:r>
            <a:r>
              <a:rPr lang="en-US" altLang="zh-CN" sz="2400" dirty="0"/>
              <a:t>+1</a:t>
            </a:r>
            <a:r>
              <a:rPr lang="zh-CN" altLang="zh-CN" sz="2400" dirty="0"/>
              <a:t>和</a:t>
            </a:r>
            <a:r>
              <a:rPr lang="en-US" altLang="zh-CN" sz="2400" dirty="0"/>
              <a:t>-</a:t>
            </a:r>
            <a:r>
              <a:rPr lang="en-US" altLang="zh-CN" sz="2400" dirty="0" smtClean="0"/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2400" dirty="0"/>
              <a:t>计算未知样本与所有已知样本的</a:t>
            </a:r>
            <a:r>
              <a:rPr lang="zh-CN" altLang="zh-CN" sz="2400" dirty="0" smtClean="0"/>
              <a:t>距离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zh-CN" sz="2400" dirty="0" smtClean="0"/>
              <a:t>将</a:t>
            </a:r>
            <a:r>
              <a:rPr lang="zh-CN" altLang="en-US" sz="2400" dirty="0" smtClean="0"/>
              <a:t>样本按距离</a:t>
            </a:r>
            <a:r>
              <a:rPr lang="zh-CN" altLang="zh-CN" sz="2400" dirty="0" smtClean="0"/>
              <a:t>从小</a:t>
            </a:r>
            <a:r>
              <a:rPr lang="zh-CN" altLang="zh-CN" sz="2400" dirty="0"/>
              <a:t>到</a:t>
            </a:r>
            <a:r>
              <a:rPr lang="zh-CN" altLang="zh-CN" sz="2400" dirty="0" smtClean="0"/>
              <a:t>大排列，选</a:t>
            </a:r>
            <a:r>
              <a:rPr lang="zh-CN" altLang="zh-CN" sz="2400" dirty="0"/>
              <a:t>其中最小的</a:t>
            </a:r>
            <a:r>
              <a:rPr lang="en-US" altLang="zh-CN" sz="2400" dirty="0"/>
              <a:t>K</a:t>
            </a:r>
            <a:r>
              <a:rPr lang="zh-CN" altLang="zh-CN" sz="2400" dirty="0" smtClean="0"/>
              <a:t>个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zh-CN" sz="2400" dirty="0" smtClean="0"/>
              <a:t>让</a:t>
            </a:r>
            <a:r>
              <a:rPr lang="en-US" altLang="zh-CN" sz="2400" dirty="0" smtClean="0"/>
              <a:t>K</a:t>
            </a:r>
            <a:r>
              <a:rPr lang="zh-CN" altLang="zh-CN" sz="2400" dirty="0"/>
              <a:t>个样本对</a:t>
            </a:r>
            <a:r>
              <a:rPr lang="zh-CN" altLang="zh-CN" sz="2400" dirty="0">
                <a:solidFill>
                  <a:srgbClr val="FF0000"/>
                </a:solidFill>
              </a:rPr>
              <a:t>新样本</a:t>
            </a:r>
            <a:r>
              <a:rPr lang="zh-CN" altLang="zh-CN" sz="2400" dirty="0"/>
              <a:t>进行投票</a:t>
            </a:r>
            <a:r>
              <a:rPr lang="zh-CN" altLang="zh-CN" sz="2400" dirty="0" smtClean="0"/>
              <a:t>表决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result&gt;0</a:t>
            </a:r>
            <a:r>
              <a:rPr lang="zh-CN" altLang="zh-CN" sz="2400" dirty="0"/>
              <a:t>， </a:t>
            </a:r>
            <a:r>
              <a:rPr lang="zh-CN" altLang="zh-CN" sz="2400" dirty="0" smtClean="0"/>
              <a:t>第</a:t>
            </a:r>
            <a:r>
              <a:rPr lang="zh-CN" altLang="zh-CN" sz="2400" dirty="0"/>
              <a:t>一类，</a:t>
            </a:r>
            <a:r>
              <a:rPr lang="zh-CN" altLang="zh-CN" sz="2400" dirty="0" smtClean="0"/>
              <a:t>否则第二</a:t>
            </a:r>
            <a:r>
              <a:rPr lang="zh-CN" altLang="zh-CN" sz="2400" dirty="0"/>
              <a:t>类。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400" b="1" dirty="0"/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04864"/>
            <a:ext cx="3960440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71600" y="49411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732833" y="4725144"/>
          <a:ext cx="3387440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公式" r:id="rId4" imgW="1916868" imgH="444307" progId="Equation.3">
                  <p:embed/>
                </p:oleObj>
              </mc:Choice>
              <mc:Fallback>
                <p:oleObj name="公式" r:id="rId4" imgW="1916868" imgH="444307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833" y="4725144"/>
                        <a:ext cx="3387440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028951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7614" y="213556"/>
            <a:ext cx="8280920" cy="639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KNN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程序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07295" y="852687"/>
            <a:ext cx="8568951" cy="522153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en-US" altLang="zh-CN" sz="2000" b="1" dirty="0" smtClean="0"/>
              <a:t>p1=Point([1,0.4],1</a:t>
            </a:r>
            <a:r>
              <a:rPr lang="en-US" altLang="zh-CN" sz="2000" b="1" dirty="0"/>
              <a:t>);p2=Point</a:t>
            </a:r>
            <a:r>
              <a:rPr lang="en-US" altLang="zh-CN" sz="2000" b="1" dirty="0" smtClean="0"/>
              <a:t>([0.8,0.8],1</a:t>
            </a:r>
            <a:r>
              <a:rPr lang="en-US" altLang="zh-CN" sz="2000" b="1" dirty="0"/>
              <a:t>);p3=Point</a:t>
            </a:r>
            <a:r>
              <a:rPr lang="en-US" altLang="zh-CN" sz="2000" b="1" dirty="0" smtClean="0"/>
              <a:t>([0.5,0.2],1)  # 1</a:t>
            </a:r>
            <a:r>
              <a:rPr lang="zh-CN" altLang="en-US" sz="2000" b="1" dirty="0" smtClean="0"/>
              <a:t>类</a:t>
            </a:r>
            <a:endParaRPr lang="en-US" altLang="zh-CN" sz="2000" b="1" dirty="0"/>
          </a:p>
          <a:p>
            <a:pPr marL="68263" indent="0" eaLnBrk="1" hangingPunct="1">
              <a:buNone/>
            </a:pPr>
            <a:r>
              <a:rPr lang="en-US" altLang="zh-CN" sz="2000" b="1" dirty="0"/>
              <a:t>p4=Point</a:t>
            </a:r>
            <a:r>
              <a:rPr lang="en-US" altLang="zh-CN" sz="2000" b="1" dirty="0" smtClean="0"/>
              <a:t>([2</a:t>
            </a:r>
            <a:r>
              <a:rPr lang="en-US" altLang="zh-CN" sz="2000" b="1" dirty="0"/>
              <a:t>,  </a:t>
            </a:r>
            <a:r>
              <a:rPr lang="en-US" altLang="zh-CN" sz="2000" b="1" dirty="0" smtClean="0"/>
              <a:t>1.4],-</a:t>
            </a:r>
            <a:r>
              <a:rPr lang="en-US" altLang="zh-CN" sz="2000" b="1" dirty="0"/>
              <a:t>1);p5=Point</a:t>
            </a:r>
            <a:r>
              <a:rPr lang="en-US" altLang="zh-CN" sz="2000" b="1" dirty="0" smtClean="0"/>
              <a:t>([1.8,1.8],-</a:t>
            </a:r>
            <a:r>
              <a:rPr lang="en-US" altLang="zh-CN" sz="2000" b="1" dirty="0"/>
              <a:t>1);p6=Point</a:t>
            </a:r>
            <a:r>
              <a:rPr lang="en-US" altLang="zh-CN" sz="2000" b="1" dirty="0" smtClean="0"/>
              <a:t>([1.5,1.2],-</a:t>
            </a:r>
            <a:r>
              <a:rPr lang="en-US" altLang="zh-CN" sz="2000" b="1" dirty="0"/>
              <a:t>1</a:t>
            </a:r>
            <a:r>
              <a:rPr lang="en-US" altLang="zh-CN" sz="2000" b="1" dirty="0" smtClean="0"/>
              <a:t>) # 2</a:t>
            </a:r>
            <a:r>
              <a:rPr lang="zh-CN" altLang="en-US" sz="2000" b="1" dirty="0" smtClean="0"/>
              <a:t>类</a:t>
            </a:r>
            <a:endParaRPr lang="en-US" altLang="zh-CN" sz="2000" b="1" dirty="0"/>
          </a:p>
          <a:p>
            <a:pPr marL="68263" indent="0" eaLnBrk="1" hangingPunct="1">
              <a:buNone/>
            </a:pPr>
            <a:r>
              <a:rPr lang="en-US" altLang="zh-CN" sz="2000" b="1" dirty="0" err="1" smtClean="0"/>
              <a:t>lp</a:t>
            </a:r>
            <a:r>
              <a:rPr lang="en-US" altLang="zh-CN" sz="2000" b="1" dirty="0" smtClean="0"/>
              <a:t>=[</a:t>
            </a:r>
            <a:r>
              <a:rPr lang="en-US" altLang="zh-CN" sz="2000" b="1" dirty="0"/>
              <a:t>p1,p2,p3,p4,p5,p6</a:t>
            </a:r>
            <a:r>
              <a:rPr lang="en-US" altLang="zh-CN" sz="2000" b="1" dirty="0" smtClean="0"/>
              <a:t>];    #</a:t>
            </a:r>
            <a:r>
              <a:rPr lang="zh-CN" altLang="en-US" sz="2000" b="1" dirty="0" smtClean="0"/>
              <a:t>形成列表</a:t>
            </a:r>
            <a:endParaRPr lang="en-US" altLang="zh-CN" sz="2000" b="1" dirty="0" smtClean="0"/>
          </a:p>
          <a:p>
            <a:pPr marL="68263" indent="0" eaLnBrk="1" hangingPunct="1">
              <a:buNone/>
            </a:pPr>
            <a:endParaRPr lang="en-US" altLang="zh-CN" sz="2000" b="1" dirty="0" smtClean="0"/>
          </a:p>
          <a:p>
            <a:pPr marL="68263" indent="0" eaLnBrk="1" hangingPunct="1">
              <a:buNone/>
            </a:pPr>
            <a:r>
              <a:rPr lang="en-US" altLang="zh-CN" sz="2000" b="1" dirty="0" err="1" smtClean="0"/>
              <a:t>px</a:t>
            </a:r>
            <a:r>
              <a:rPr lang="en-US" altLang="zh-CN" sz="2000" b="1" dirty="0" smtClean="0"/>
              <a:t>=Point([0.2,1.7],</a:t>
            </a:r>
            <a:r>
              <a:rPr lang="en-US" altLang="zh-CN" sz="2000" b="1" smtClean="0"/>
              <a:t>0</a:t>
            </a:r>
            <a:r>
              <a:rPr lang="en-US" altLang="zh-CN" sz="2000" b="1" smtClean="0"/>
              <a:t>)   # </a:t>
            </a:r>
            <a:r>
              <a:rPr lang="zh-CN" altLang="en-US" sz="2000" b="1" smtClean="0"/>
              <a:t>未知样本</a:t>
            </a:r>
            <a:endParaRPr lang="en-US" altLang="zh-CN" sz="2000" b="1" dirty="0"/>
          </a:p>
          <a:p>
            <a:pPr marL="68263" indent="0" eaLnBrk="1" hangingPunct="1">
              <a:buNone/>
            </a:pPr>
            <a:r>
              <a:rPr lang="en-US" altLang="zh-CN" sz="2000" b="1" smtClean="0"/>
              <a:t># 1 </a:t>
            </a:r>
            <a:r>
              <a:rPr lang="zh-CN" altLang="en-US" sz="2000" b="1" smtClean="0"/>
              <a:t>计算所有训练集样本与未知样本的记录</a:t>
            </a:r>
            <a:endParaRPr lang="en-US" altLang="zh-CN" sz="2000" b="1" smtClean="0"/>
          </a:p>
          <a:p>
            <a:pPr marL="68263" indent="0" eaLnBrk="1" hangingPunct="1">
              <a:buNone/>
            </a:pPr>
            <a:r>
              <a:rPr lang="en-US" altLang="zh-CN" sz="2000" b="1" smtClean="0"/>
              <a:t># 2 </a:t>
            </a:r>
            <a:r>
              <a:rPr lang="zh-CN" altLang="en-US" sz="2000" b="1" smtClean="0"/>
              <a:t>按距离对训练集样本从小到达排序</a:t>
            </a:r>
            <a:endParaRPr lang="en-US" altLang="zh-CN" sz="2000" b="1" smtClean="0"/>
          </a:p>
          <a:p>
            <a:pPr marL="68263" indent="0" eaLnBrk="1" hangingPunct="1">
              <a:buNone/>
            </a:pPr>
            <a:r>
              <a:rPr lang="en-US" altLang="zh-CN" sz="2000" b="1" smtClean="0"/>
              <a:t># 3  </a:t>
            </a:r>
            <a:r>
              <a:rPr lang="zh-CN" altLang="en-US" sz="2000" b="1" smtClean="0"/>
              <a:t>选</a:t>
            </a:r>
            <a:r>
              <a:rPr lang="en-US" altLang="zh-CN" sz="2000" b="1" smtClean="0"/>
              <a:t>k</a:t>
            </a:r>
            <a:r>
              <a:rPr lang="zh-CN" altLang="en-US" sz="2000" b="1" smtClean="0"/>
              <a:t>个（假设</a:t>
            </a:r>
            <a:r>
              <a:rPr lang="en-US" altLang="zh-CN" sz="2000" b="1" smtClean="0"/>
              <a:t>=5</a:t>
            </a:r>
            <a:r>
              <a:rPr lang="zh-CN" altLang="en-US" sz="2000" b="1" smtClean="0"/>
              <a:t>），对未知样本判别（</a:t>
            </a:r>
            <a:r>
              <a:rPr lang="en-US" altLang="zh-CN" sz="2000" b="1" smtClean="0"/>
              <a:t>px</a:t>
            </a:r>
            <a:r>
              <a:rPr lang="zh-CN" altLang="en-US" sz="2000" b="1" smtClean="0"/>
              <a:t>的</a:t>
            </a:r>
            <a:r>
              <a:rPr lang="en-US" altLang="zh-CN" sz="2000" b="1" smtClean="0"/>
              <a:t>classid </a:t>
            </a:r>
            <a:r>
              <a:rPr lang="zh-CN" altLang="en-US" sz="2000" b="1" smtClean="0"/>
              <a:t>属性）</a:t>
            </a:r>
            <a:endParaRPr lang="en-US" altLang="zh-CN" sz="2000" b="1" smtClean="0"/>
          </a:p>
          <a:p>
            <a:pPr marL="68263" indent="0" eaLnBrk="1" hangingPunct="1">
              <a:buNone/>
            </a:pPr>
            <a:r>
              <a:rPr lang="zh-CN" altLang="en-US" sz="2000" b="1" smtClean="0"/>
              <a:t>输出结果</a:t>
            </a:r>
            <a:endParaRPr lang="en-US" altLang="zh-CN" sz="2800" dirty="0" smtClean="0"/>
          </a:p>
          <a:p>
            <a:pPr marL="68263" indent="0" eaLnBrk="1" hangingPunct="1">
              <a:buNone/>
            </a:pPr>
            <a:r>
              <a:rPr lang="zh-CN" altLang="en-US" sz="2800" smtClean="0"/>
              <a:t>把上述循环再考虑，如果有多个未知点，如何操作？</a:t>
            </a:r>
            <a:endParaRPr lang="en-US" altLang="zh-CN" sz="2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71600" y="49411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8411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鸢尾</a:t>
            </a:r>
            <a:r>
              <a:rPr lang="zh-CN" altLang="en-US" dirty="0" smtClean="0"/>
              <a:t>花</a:t>
            </a:r>
            <a:r>
              <a:rPr lang="zh-CN" altLang="en-US" smtClean="0"/>
              <a:t>的</a:t>
            </a:r>
            <a:r>
              <a:rPr lang="en-US" altLang="zh-CN" smtClean="0"/>
              <a:t>KNN</a:t>
            </a:r>
            <a:r>
              <a:rPr lang="zh-CN" altLang="en-US" smtClean="0"/>
              <a:t>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850" y="1008063"/>
            <a:ext cx="8153598" cy="5157241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#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数据准备</a:t>
            </a:r>
            <a:endParaRPr lang="es-E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s-E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x1</a:t>
            </a:r>
            <a:r>
              <a:rPr lang="es-E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=[[5.1, 3.5 ],  [4.9, 3. ],  [4.7, 3.2], [4.6, 3.1], [5. , 3.6], [5.4, 3.9],</a:t>
            </a:r>
          </a:p>
          <a:p>
            <a:pPr marL="0" indent="0">
              <a:buNone/>
            </a:pPr>
            <a:r>
              <a:rPr lang="es-E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[4.6, 3.4], [5. , 3.4 ], [4.4, 2.9], [4.9, 3.1]]</a:t>
            </a:r>
          </a:p>
          <a:p>
            <a:pPr marL="0" indent="0">
              <a:buNone/>
            </a:pPr>
            <a:r>
              <a:rPr lang="es-E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x2=[[5.5, 2.6 ],  [6.1, 3. ],  [5.8, 2.6], [5. , 2.3], [5.6, 2.7],</a:t>
            </a:r>
          </a:p>
          <a:p>
            <a:pPr marL="0" indent="0">
              <a:buNone/>
            </a:pPr>
            <a:r>
              <a:rPr lang="es-E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[5.7, 3. ],  [5.7, 2.9],  [6.2, 2.9], [5.1, 2.5],  [5.7, 2.8]]</a:t>
            </a:r>
          </a:p>
          <a:p>
            <a:pPr marL="0" indent="0">
              <a:buNone/>
            </a:pPr>
            <a:r>
              <a:rPr lang="es-E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x1.extend(x2)</a:t>
            </a:r>
          </a:p>
          <a:p>
            <a:pPr marL="0" indent="0">
              <a:buNone/>
            </a:pPr>
            <a:r>
              <a:rPr lang="es-E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x=x1</a:t>
            </a:r>
          </a:p>
          <a:p>
            <a:pPr marL="0" indent="0">
              <a:buNone/>
            </a:pPr>
            <a:r>
              <a:rPr lang="es-E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y=[-1, -1, -1, -1, -1, -1, -1, -1, -1, -1]</a:t>
            </a:r>
          </a:p>
          <a:p>
            <a:pPr marL="0" indent="0">
              <a:buNone/>
            </a:pPr>
            <a:r>
              <a:rPr lang="es-E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y1=[1, 1, 1, 1, 1, 1, 1, 1, 1, 1]</a:t>
            </a:r>
          </a:p>
          <a:p>
            <a:pPr marL="0" indent="0">
              <a:buNone/>
            </a:pPr>
            <a:r>
              <a:rPr lang="es-E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y.extend(y1</a:t>
            </a:r>
            <a:r>
              <a:rPr lang="es-E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0" indent="0">
              <a:buNone/>
            </a:pPr>
            <a:endParaRPr lang="es-E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将两类样本，</a:t>
            </a:r>
            <a:r>
              <a:rPr lang="zh-CN" altLang="en-US" sz="1800" smtClean="0">
                <a:latin typeface="等线" panose="02010600030101010101" pitchFamily="2" charset="-122"/>
                <a:ea typeface="等线" panose="02010600030101010101" pitchFamily="2" charset="-122"/>
              </a:rPr>
              <a:t>各</a:t>
            </a:r>
            <a:r>
              <a:rPr lang="zh-CN" altLang="en-US" sz="1800" smtClean="0">
                <a:latin typeface="等线" panose="02010600030101010101" pitchFamily="2" charset="-122"/>
                <a:ea typeface="等线" panose="02010600030101010101" pitchFamily="2" charset="-122"/>
              </a:rPr>
              <a:t>留最后一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个出来，剩下的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18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个作训练，预测这两个。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320712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从鸢尾</a:t>
            </a:r>
            <a:r>
              <a:rPr lang="zh-CN" altLang="en-US" dirty="0" smtClean="0"/>
              <a:t>花</a:t>
            </a:r>
            <a:r>
              <a:rPr lang="zh-CN" altLang="en-US" smtClean="0"/>
              <a:t>的</a:t>
            </a:r>
            <a:r>
              <a:rPr lang="en-US" altLang="zh-CN" smtClean="0"/>
              <a:t>KNN</a:t>
            </a:r>
            <a:r>
              <a:rPr lang="zh-CN" altLang="en-US" smtClean="0"/>
              <a:t>分类，体会到什么？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8022" y="1268760"/>
            <a:ext cx="8286036" cy="4608512"/>
          </a:xfrm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数据的组织，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，多数是分开的，需要组织成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Point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对象</a:t>
            </a:r>
            <a:endParaRPr lang="en-US" altLang="zh-CN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算法本身的可移植、复用程度不高</a:t>
            </a:r>
            <a:endParaRPr lang="en-US" altLang="zh-CN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能否包装成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KNN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类？</a:t>
            </a:r>
            <a:endParaRPr lang="en-US" altLang="zh-CN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endParaRPr lang="es-E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291245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KNN</a:t>
            </a:r>
            <a:r>
              <a:rPr lang="zh-CN" altLang="en-US" smtClean="0"/>
              <a:t>类分析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8022" y="1268760"/>
            <a:ext cx="8286036" cy="4608512"/>
          </a:xfrm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属性：训练集的点的列表</a:t>
            </a:r>
            <a:endParaRPr lang="en-US" altLang="zh-CN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构造函数：接收传递来的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属性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）和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（分类），形成属性：训练集点的列表</a:t>
            </a:r>
            <a:endParaRPr lang="en-US" altLang="zh-CN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预测方法：对于给定的测试集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X1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，形成测试集点的列表。并对每个点进行预测，返回预测的点分类值的列表。</a:t>
            </a:r>
            <a:endParaRPr lang="en-US" altLang="zh-CN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endParaRPr lang="es-E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092555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8309" y="188640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程序的模块化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面向数据流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5021" y="1268760"/>
            <a:ext cx="7818069" cy="252028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/>
              <a:t>以函数为基础：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处理数据流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</a:t>
            </a:r>
            <a:r>
              <a:rPr lang="zh-CN" altLang="en-US" sz="2400" b="1" dirty="0" smtClean="0"/>
              <a:t>例如，计算汽车的速率：</a:t>
            </a:r>
            <a:endParaRPr lang="en-US" altLang="zh-CN" sz="24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/>
              <a:t>计算速率函数</a:t>
            </a:r>
            <a:r>
              <a:rPr lang="en-US" altLang="zh-CN" sz="2400" b="1" dirty="0" err="1" smtClean="0"/>
              <a:t>getVolecity</a:t>
            </a:r>
            <a:r>
              <a:rPr lang="en-US" altLang="zh-CN" sz="2400" b="1" dirty="0" smtClean="0"/>
              <a:t>(r, rpm)</a:t>
            </a:r>
            <a:r>
              <a:rPr lang="zh-CN" altLang="en-US" sz="2400" b="1" dirty="0" smtClean="0"/>
              <a:t>：将某辆汽车的轮胎半径、转速输入，计算汽车的速度。</a:t>
            </a:r>
            <a:endParaRPr lang="en-US" altLang="zh-CN" sz="24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/>
              <a:t>换挡函数</a:t>
            </a:r>
            <a:r>
              <a:rPr lang="en-US" altLang="zh-CN" sz="2400" b="1" dirty="0" err="1" smtClean="0"/>
              <a:t>changeRPM</a:t>
            </a:r>
            <a:r>
              <a:rPr lang="en-US" altLang="zh-CN" sz="2400" b="1" dirty="0" smtClean="0"/>
              <a:t>(grade)</a:t>
            </a:r>
            <a:r>
              <a:rPr lang="zh-CN" altLang="en-US" sz="2400" b="1" dirty="0" smtClean="0"/>
              <a:t>：编写一个变更转速的函数</a:t>
            </a:r>
            <a:endParaRPr lang="en-US" altLang="zh-CN" sz="2400" b="1" dirty="0" smtClean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9091" y="3861048"/>
            <a:ext cx="7818069" cy="21849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/>
              <a:t>例子：计算汽车</a:t>
            </a:r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的速率</a:t>
            </a:r>
            <a:endParaRPr lang="en-US" altLang="zh-CN" sz="24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smtClean="0"/>
              <a:t>RPM = </a:t>
            </a:r>
            <a:r>
              <a:rPr lang="en-US" altLang="zh-CN" sz="2400" b="1" dirty="0" err="1" smtClean="0"/>
              <a:t>changeRPM</a:t>
            </a:r>
            <a:r>
              <a:rPr lang="en-US" altLang="zh-CN" sz="2400" b="1" dirty="0" smtClean="0"/>
              <a:t>(A</a:t>
            </a:r>
            <a:r>
              <a:rPr lang="zh-CN" altLang="en-US" sz="2400" b="1" dirty="0" smtClean="0"/>
              <a:t>车的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档</a:t>
            </a:r>
            <a:r>
              <a:rPr lang="en-US" altLang="zh-CN" sz="2400" b="1" dirty="0" smtClean="0"/>
              <a:t>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smtClean="0"/>
              <a:t>V=</a:t>
            </a:r>
            <a:r>
              <a:rPr lang="en-US" altLang="zh-CN" sz="2400" b="1" dirty="0" err="1" smtClean="0"/>
              <a:t>getVolecity</a:t>
            </a:r>
            <a:r>
              <a:rPr lang="en-US" altLang="zh-CN" sz="2400" b="1" dirty="0" smtClean="0"/>
              <a:t>(A</a:t>
            </a:r>
            <a:r>
              <a:rPr lang="zh-CN" altLang="en-US" sz="2400" b="1" dirty="0" smtClean="0"/>
              <a:t>车轮胎半径</a:t>
            </a:r>
            <a:r>
              <a:rPr lang="en-US" altLang="zh-CN" sz="2400" b="1" dirty="0" smtClean="0"/>
              <a:t>, RPM)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smtClean="0"/>
              <a:t>RPM= </a:t>
            </a:r>
            <a:r>
              <a:rPr lang="en-US" altLang="zh-CN" sz="2400" b="1" dirty="0" err="1"/>
              <a:t>changeRPM</a:t>
            </a:r>
            <a:r>
              <a:rPr lang="en-US" altLang="zh-CN" sz="2400" b="1" dirty="0"/>
              <a:t>(A</a:t>
            </a:r>
            <a:r>
              <a:rPr lang="zh-CN" altLang="en-US" sz="2400" b="1" dirty="0"/>
              <a:t>车</a:t>
            </a:r>
            <a:r>
              <a:rPr lang="zh-CN" altLang="en-US" sz="2400" b="1" dirty="0" smtClean="0"/>
              <a:t>的</a:t>
            </a: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档</a:t>
            </a:r>
            <a:r>
              <a:rPr lang="en-US" altLang="zh-CN" sz="2400" b="1" dirty="0" smtClean="0"/>
              <a:t>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V=</a:t>
            </a:r>
            <a:r>
              <a:rPr lang="en-US" altLang="zh-CN" sz="2400" b="1" dirty="0" err="1"/>
              <a:t>getVolecity</a:t>
            </a:r>
            <a:r>
              <a:rPr lang="en-US" altLang="zh-CN" sz="2400" b="1" dirty="0"/>
              <a:t>(A</a:t>
            </a:r>
            <a:r>
              <a:rPr lang="zh-CN" altLang="en-US" sz="2400" b="1" dirty="0"/>
              <a:t>车轮胎半径</a:t>
            </a:r>
            <a:r>
              <a:rPr lang="en-US" altLang="zh-CN" sz="2400" b="1" dirty="0"/>
              <a:t>, RPM</a:t>
            </a:r>
            <a:r>
              <a:rPr lang="en-US" altLang="zh-CN" sz="2400" b="1" dirty="0" smtClean="0"/>
              <a:t>)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65360059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4686" y="404664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程序的模块化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面向对象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14686" y="1513167"/>
            <a:ext cx="7959634" cy="169980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400" b="1" smtClean="0"/>
              <a:t>汽车</a:t>
            </a:r>
            <a:r>
              <a:rPr lang="zh-CN" altLang="en-US" sz="2400" b="1" dirty="0" smtClean="0"/>
              <a:t>，有自己的轮胎（半径已知）、变速箱（各档位转速已知）。</a:t>
            </a:r>
            <a:endParaRPr lang="en-US" altLang="zh-CN" sz="24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/>
              <a:t>将变速、计算速度代码和属性</a:t>
            </a:r>
            <a:r>
              <a:rPr lang="zh-CN" altLang="en-US" sz="2400" b="1" dirty="0"/>
              <a:t>（</a:t>
            </a:r>
            <a:r>
              <a:rPr lang="zh-CN" altLang="en-US" sz="2400" b="1" dirty="0" smtClean="0"/>
              <a:t>轮胎半径等）作为一个整体。</a:t>
            </a:r>
            <a:endParaRPr lang="en-US" altLang="zh-CN" sz="24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endParaRPr lang="en-US" altLang="zh-CN" sz="2400" b="1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9065" y="3645024"/>
            <a:ext cx="3766911" cy="21849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/>
              <a:t>汽车</a:t>
            </a:r>
            <a:r>
              <a:rPr lang="en-US" altLang="zh-CN" sz="2400" b="1" dirty="0" err="1" smtClean="0"/>
              <a:t>A.changeRPM</a:t>
            </a:r>
            <a:r>
              <a:rPr lang="en-US" altLang="zh-CN" sz="2400" b="1" dirty="0" smtClean="0"/>
              <a:t>(3</a:t>
            </a:r>
            <a:r>
              <a:rPr lang="zh-CN" altLang="en-US" sz="2400" b="1" dirty="0" smtClean="0"/>
              <a:t>档</a:t>
            </a:r>
            <a:r>
              <a:rPr lang="en-US" altLang="zh-CN" sz="2400" b="1" dirty="0" smtClean="0"/>
              <a:t>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smtClean="0"/>
              <a:t>V=</a:t>
            </a:r>
            <a:r>
              <a:rPr lang="zh-CN" altLang="en-US" sz="2400" b="1" dirty="0" smtClean="0"/>
              <a:t>汽车</a:t>
            </a:r>
            <a:r>
              <a:rPr lang="en-US" altLang="zh-CN" sz="2400" b="1" dirty="0" err="1" smtClean="0"/>
              <a:t>A.getVolecity</a:t>
            </a:r>
            <a:r>
              <a:rPr lang="en-US" altLang="zh-CN" sz="2400" b="1" dirty="0" smtClean="0"/>
              <a:t>()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/>
              <a:t>汽车</a:t>
            </a:r>
            <a:r>
              <a:rPr lang="en-US" altLang="zh-CN" sz="2400" b="1" dirty="0" smtClean="0"/>
              <a:t>B. </a:t>
            </a:r>
            <a:r>
              <a:rPr lang="en-US" altLang="zh-CN" sz="2400" b="1" dirty="0" err="1" smtClean="0"/>
              <a:t>changeRPM</a:t>
            </a:r>
            <a:r>
              <a:rPr lang="en-US" altLang="zh-CN" sz="2400" b="1" dirty="0" smtClean="0"/>
              <a:t>(5</a:t>
            </a:r>
            <a:r>
              <a:rPr lang="zh-CN" altLang="en-US" sz="2400" b="1" dirty="0" smtClean="0"/>
              <a:t>档</a:t>
            </a:r>
            <a:r>
              <a:rPr lang="en-US" altLang="zh-CN" sz="2400" b="1" dirty="0" smtClean="0"/>
              <a:t>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smtClean="0"/>
              <a:t>V=</a:t>
            </a:r>
            <a:r>
              <a:rPr lang="zh-CN" altLang="en-US" sz="2400" b="1" dirty="0" smtClean="0"/>
              <a:t>汽车</a:t>
            </a:r>
            <a:r>
              <a:rPr lang="en-US" altLang="zh-CN" sz="2400" b="1" dirty="0" err="1" smtClean="0"/>
              <a:t>B.getVolecity</a:t>
            </a:r>
            <a:r>
              <a:rPr lang="en-US" altLang="zh-CN" sz="2400" b="1" dirty="0" smtClean="0"/>
              <a:t>()</a:t>
            </a:r>
            <a:endParaRPr lang="en-US" altLang="zh-CN" sz="2400" b="1" dirty="0"/>
          </a:p>
        </p:txBody>
      </p:sp>
      <p:sp>
        <p:nvSpPr>
          <p:cNvPr id="2" name="矩形 1"/>
          <p:cNvSpPr/>
          <p:nvPr/>
        </p:nvSpPr>
        <p:spPr>
          <a:xfrm>
            <a:off x="4594503" y="3645024"/>
            <a:ext cx="4002152" cy="21849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/>
              <a:t>由于数据与处理数据的代码，是一个整体，封装，所以更健壮、更易复用。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6533881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4686" y="404664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面向对象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OOP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基础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--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类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2709" y="2708920"/>
            <a:ext cx="7818069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 smtClean="0"/>
              <a:t>每类事物中的个体，有共同的属性和行为：</a:t>
            </a:r>
            <a:endParaRPr lang="en-US" altLang="zh-CN" sz="20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 smtClean="0"/>
              <a:t>人：有五官、四肢，能行走、说话</a:t>
            </a:r>
            <a:endParaRPr lang="en-US" altLang="zh-CN" sz="20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 smtClean="0"/>
              <a:t>汽车：有发动机、轮胎、跑</a:t>
            </a:r>
            <a:endParaRPr lang="en-US" altLang="zh-CN" sz="20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 smtClean="0"/>
              <a:t>手机：颜色、尺寸、电话号码本、可以打电话、发微信</a:t>
            </a:r>
            <a:endParaRPr lang="en-US" altLang="zh-CN" sz="2000" b="1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2708" y="1479321"/>
            <a:ext cx="7818069" cy="94156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 smtClean="0"/>
              <a:t>客观世界中存在的事物，可以归结为不同的类，</a:t>
            </a:r>
            <a:endParaRPr lang="en-US" altLang="zh-CN" sz="20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 smtClean="0"/>
              <a:t>例如：球、人、书、猫科动物、狮子、手机、汽车，</a:t>
            </a:r>
            <a:r>
              <a:rPr lang="zh-CN" altLang="en-US" sz="2000" b="1" dirty="0"/>
              <a:t>建筑物</a:t>
            </a:r>
            <a:r>
              <a:rPr lang="zh-CN" altLang="en-US" sz="2000" b="1" dirty="0" smtClean="0"/>
              <a:t>，树</a:t>
            </a:r>
            <a:endParaRPr lang="en-US" altLang="zh-CN" sz="2000" b="1" dirty="0" smtClean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82708" y="4581128"/>
            <a:ext cx="7818069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 smtClean="0"/>
              <a:t>OOP</a:t>
            </a:r>
            <a:r>
              <a:rPr lang="zh-CN" altLang="en-US" sz="2000" b="1" dirty="0" smtClean="0"/>
              <a:t>认为：</a:t>
            </a:r>
            <a:endParaRPr lang="en-US" altLang="zh-CN" sz="20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 smtClean="0"/>
              <a:t>事物的属性和行为是分不开的，是一个统一的整体</a:t>
            </a:r>
            <a:endParaRPr lang="en-US" altLang="zh-CN" sz="20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 smtClean="0"/>
              <a:t>例如：姚明走</a:t>
            </a:r>
            <a:r>
              <a:rPr lang="en-US" altLang="zh-CN" sz="2000" b="1" dirty="0" smtClean="0"/>
              <a:t>10</a:t>
            </a:r>
            <a:r>
              <a:rPr lang="zh-CN" altLang="en-US" sz="2000" b="1" dirty="0" smtClean="0"/>
              <a:t>步，和你走</a:t>
            </a:r>
            <a:r>
              <a:rPr lang="en-US" altLang="zh-CN" sz="2000" b="1" dirty="0" smtClean="0"/>
              <a:t>10</a:t>
            </a:r>
            <a:r>
              <a:rPr lang="zh-CN" altLang="en-US" sz="2000" b="1" dirty="0" smtClean="0"/>
              <a:t>步，走出的距离不一样，因为姚明的腿长，属性值不一样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97401110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27166" y="354360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对象与类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710660" y="1484784"/>
            <a:ext cx="780527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类是一类事物的抽象，例如我们说手机，只能大概的说出一些它应该有的性质及功能</a:t>
            </a:r>
            <a:endParaRPr kumimoji="1" lang="en-US" altLang="zh-CN" sz="2400" b="1" dirty="0" smtClean="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02454" y="2708920"/>
            <a:ext cx="7880202" cy="24929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对象：是类中某个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charset="-122"/>
              </a:rPr>
              <a:t>明确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的个体，内容很具体。</a:t>
            </a:r>
            <a:endParaRPr kumimoji="1" lang="en-US" altLang="zh-CN" sz="2400" b="1" dirty="0" smtClean="0">
              <a:solidFill>
                <a:schemeClr val="tx1"/>
              </a:solidFill>
              <a:latin typeface="宋体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例如 </a:t>
            </a:r>
            <a:endParaRPr kumimoji="1" lang="en-US" altLang="zh-CN" sz="2400" b="1" dirty="0" smtClean="0">
              <a:solidFill>
                <a:schemeClr val="tx1"/>
              </a:solidFill>
              <a:latin typeface="宋体" charset="-122"/>
            </a:endParaRPr>
          </a:p>
          <a:p>
            <a:pPr marL="342900" indent="-342900" algn="l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小米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5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手机，我们就知道它的屏幕大小，具体的功能，比手机这个概念要具体很多</a:t>
            </a:r>
            <a:endParaRPr kumimoji="1" lang="en-US" altLang="zh-CN" sz="2400" b="1" dirty="0" smtClean="0">
              <a:solidFill>
                <a:schemeClr val="tx1"/>
              </a:solidFill>
              <a:latin typeface="宋体" charset="-122"/>
            </a:endParaRPr>
          </a:p>
          <a:p>
            <a:pPr marL="342900" indent="-342900" algn="l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朱芃琦的小米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5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手机，则更具体，因为彻底具体化</a:t>
            </a:r>
            <a:endParaRPr kumimoji="1" lang="en-US" altLang="zh-CN" sz="2400" b="1" dirty="0" smtClean="0">
              <a:solidFill>
                <a:schemeClr val="tx1"/>
              </a:solidFill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949403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98967" y="150424"/>
            <a:ext cx="828092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类定义格式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00914" y="1484784"/>
            <a:ext cx="4979198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 smtClean="0"/>
              <a:t>class  </a:t>
            </a:r>
            <a:r>
              <a:rPr lang="zh-CN" altLang="en-US" sz="2000" b="1" dirty="0" smtClean="0"/>
              <a:t>类名</a:t>
            </a:r>
            <a:r>
              <a:rPr lang="en-US" altLang="zh-CN" sz="2000" b="1" dirty="0" smtClean="0"/>
              <a:t>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</a:t>
            </a:r>
            <a:r>
              <a:rPr lang="en-US" altLang="zh-CN" sz="2000" b="1" dirty="0" err="1" smtClean="0"/>
              <a:t>def</a:t>
            </a:r>
            <a:r>
              <a:rPr lang="en-US" altLang="zh-CN" sz="2000" b="1" dirty="0" smtClean="0"/>
              <a:t>  __</a:t>
            </a:r>
            <a:r>
              <a:rPr lang="en-US" altLang="zh-CN" sz="2000" b="1" dirty="0" err="1" smtClean="0"/>
              <a:t>init</a:t>
            </a:r>
            <a:r>
              <a:rPr lang="en-US" altLang="zh-CN" sz="2000" b="1" dirty="0" smtClean="0"/>
              <a:t>__(self, </a:t>
            </a:r>
            <a:r>
              <a:rPr lang="zh-CN" altLang="en-US" sz="2000" b="1" dirty="0" smtClean="0"/>
              <a:t>参数</a:t>
            </a:r>
            <a:r>
              <a:rPr lang="en-US" altLang="zh-CN" sz="2000" b="1" dirty="0" smtClean="0"/>
              <a:t>1,…, </a:t>
            </a:r>
            <a:r>
              <a:rPr lang="zh-CN" altLang="en-US" sz="2000" b="1" dirty="0" smtClean="0"/>
              <a:t>参数</a:t>
            </a:r>
            <a:r>
              <a:rPr lang="en-US" altLang="zh-CN" sz="2000" b="1" dirty="0" smtClean="0"/>
              <a:t>n):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</a:t>
            </a:r>
            <a:r>
              <a:rPr lang="zh-CN" altLang="en-US" sz="2000" b="1" dirty="0" smtClean="0"/>
              <a:t>确定类的属性，用</a:t>
            </a:r>
            <a:r>
              <a:rPr lang="en-US" altLang="zh-CN" sz="2000" b="1" dirty="0" smtClean="0"/>
              <a:t>self.</a:t>
            </a:r>
            <a:r>
              <a:rPr lang="zh-CN" altLang="en-US" sz="2000" b="1" dirty="0" smtClean="0"/>
              <a:t>属性名定义</a:t>
            </a:r>
            <a:endParaRPr lang="en-US" altLang="zh-CN" sz="20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 smtClean="0"/>
              <a:t>  </a:t>
            </a:r>
            <a:r>
              <a:rPr lang="en-US" altLang="zh-CN" sz="2000" b="1" dirty="0" err="1" smtClean="0"/>
              <a:t>def</a:t>
            </a:r>
            <a:r>
              <a:rPr lang="en-US" altLang="zh-CN" sz="2000" b="1" dirty="0" smtClean="0"/>
              <a:t>  </a:t>
            </a:r>
            <a:r>
              <a:rPr lang="zh-CN" altLang="en-US" sz="2000" b="1" dirty="0" smtClean="0"/>
              <a:t>行为</a:t>
            </a:r>
            <a:r>
              <a:rPr lang="en-US" altLang="zh-CN" sz="2000" b="1" dirty="0" smtClean="0"/>
              <a:t>1(self,</a:t>
            </a:r>
            <a:r>
              <a:rPr lang="zh-CN" altLang="en-US" sz="2000" b="1" dirty="0" smtClean="0"/>
              <a:t>形参表</a:t>
            </a:r>
            <a:r>
              <a:rPr lang="en-US" altLang="zh-CN" sz="2000" b="1" dirty="0" smtClean="0"/>
              <a:t>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</a:t>
            </a:r>
            <a:r>
              <a:rPr lang="zh-CN" altLang="en-US" sz="2000" b="1" dirty="0" smtClean="0"/>
              <a:t>行为逻辑</a:t>
            </a:r>
            <a:endParaRPr lang="en-US" altLang="zh-CN" sz="20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 </a:t>
            </a:r>
            <a:r>
              <a:rPr lang="en-US" altLang="zh-CN" sz="2000" b="1" dirty="0" err="1" smtClean="0"/>
              <a:t>def</a:t>
            </a:r>
            <a:r>
              <a:rPr lang="en-US" altLang="zh-CN" sz="2000" b="1" dirty="0" smtClean="0"/>
              <a:t>  </a:t>
            </a:r>
            <a:r>
              <a:rPr lang="zh-CN" altLang="en-US" sz="2000" b="1" dirty="0" smtClean="0"/>
              <a:t>行为</a:t>
            </a:r>
            <a:r>
              <a:rPr lang="en-US" altLang="zh-CN" sz="2000" b="1" dirty="0" smtClean="0"/>
              <a:t>n(self, </a:t>
            </a:r>
            <a:r>
              <a:rPr lang="zh-CN" altLang="en-US" sz="2000" b="1" dirty="0" smtClean="0"/>
              <a:t>形参</a:t>
            </a:r>
            <a:r>
              <a:rPr lang="zh-CN" altLang="en-US" sz="2000" b="1" dirty="0"/>
              <a:t>表</a:t>
            </a:r>
            <a:r>
              <a:rPr lang="en-US" altLang="zh-CN" sz="2000" b="1" dirty="0"/>
              <a:t>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  </a:t>
            </a:r>
            <a:r>
              <a:rPr lang="zh-CN" altLang="en-US" sz="2000" b="1" dirty="0"/>
              <a:t>行为逻辑</a:t>
            </a:r>
            <a:endParaRPr lang="en-US" altLang="zh-CN" sz="2000" b="1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868144" y="1484784"/>
            <a:ext cx="2880320" cy="1692188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chemeClr val="bg1"/>
                </a:solidFill>
              </a:rPr>
              <a:t>写法为 前面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2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个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_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，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init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, </a:t>
            </a:r>
          </a:p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chemeClr val="bg1"/>
                </a:solidFill>
              </a:rPr>
              <a:t>后面再跟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2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个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_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，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chemeClr val="bg1"/>
                </a:solidFill>
              </a:rPr>
              <a:t>称为构造函数，用来定义并具体确定对象的属性值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3" name="直接箭头连接符 2"/>
          <p:cNvCxnSpPr>
            <a:stCxn id="7" idx="1"/>
          </p:cNvCxnSpPr>
          <p:nvPr/>
        </p:nvCxnSpPr>
        <p:spPr>
          <a:xfrm flipH="1" flipV="1">
            <a:off x="4932040" y="2060848"/>
            <a:ext cx="936104" cy="27003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98967" y="4293096"/>
            <a:ext cx="4981146" cy="188120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 smtClean="0"/>
              <a:t>class </a:t>
            </a:r>
            <a:r>
              <a:rPr lang="en-US" altLang="zh-CN" sz="2000" b="1" dirty="0"/>
              <a:t>Circle: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def</a:t>
            </a:r>
            <a:r>
              <a:rPr lang="en-US" altLang="zh-CN" sz="2000" b="1" dirty="0"/>
              <a:t> __</a:t>
            </a:r>
            <a:r>
              <a:rPr lang="en-US" altLang="zh-CN" sz="2000" b="1" dirty="0" err="1"/>
              <a:t>init</a:t>
            </a:r>
            <a:r>
              <a:rPr lang="en-US" altLang="zh-CN" sz="2000" b="1" dirty="0"/>
              <a:t>__(</a:t>
            </a:r>
            <a:r>
              <a:rPr lang="en-US" altLang="zh-CN" sz="2000" b="1" dirty="0" err="1"/>
              <a:t>self,radius</a:t>
            </a:r>
            <a:r>
              <a:rPr lang="en-US" altLang="zh-CN" sz="2000" b="1" dirty="0"/>
              <a:t>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    </a:t>
            </a:r>
            <a:r>
              <a:rPr lang="en-US" altLang="zh-CN" sz="2000" b="1" dirty="0" err="1"/>
              <a:t>self.r</a:t>
            </a:r>
            <a:r>
              <a:rPr lang="en-US" altLang="zh-CN" sz="2000" b="1" dirty="0"/>
              <a:t>=radius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def</a:t>
            </a:r>
            <a:r>
              <a:rPr lang="en-US" altLang="zh-CN" sz="2000" b="1" dirty="0"/>
              <a:t> area(self):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    return 3.14 * </a:t>
            </a:r>
            <a:r>
              <a:rPr lang="en-US" altLang="zh-CN" sz="2000" b="1" dirty="0" err="1"/>
              <a:t>self.r</a:t>
            </a:r>
            <a:r>
              <a:rPr lang="en-US" altLang="zh-CN" sz="2000" b="1" dirty="0"/>
              <a:t>*</a:t>
            </a:r>
            <a:r>
              <a:rPr lang="en-US" altLang="zh-CN" sz="2000" b="1" dirty="0" err="1"/>
              <a:t>self.r</a:t>
            </a:r>
            <a:endParaRPr lang="en-US" altLang="zh-CN" sz="2000" b="1" dirty="0" smtClean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6045624" y="4224175"/>
            <a:ext cx="2880320" cy="846094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</a:rPr>
              <a:t>构造函数，确定圆的半径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025316" y="5265204"/>
            <a:ext cx="2880320" cy="846094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</a:rPr>
              <a:t>行为中，操作自己的属性，要有</a:t>
            </a:r>
            <a:r>
              <a:rPr lang="en-US" altLang="zh-CN" sz="2000" dirty="0" smtClean="0">
                <a:solidFill>
                  <a:schemeClr val="bg1"/>
                </a:solidFill>
              </a:rPr>
              <a:t>self</a:t>
            </a:r>
            <a:r>
              <a:rPr lang="zh-CN" altLang="en-US" sz="2000" dirty="0" smtClean="0">
                <a:solidFill>
                  <a:schemeClr val="bg1"/>
                </a:solidFill>
              </a:rPr>
              <a:t>参数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cxnSp>
        <p:nvCxnSpPr>
          <p:cNvPr id="5" name="直接箭头连接符 4"/>
          <p:cNvCxnSpPr>
            <a:stCxn id="14" idx="1"/>
          </p:cNvCxnSpPr>
          <p:nvPr/>
        </p:nvCxnSpPr>
        <p:spPr>
          <a:xfrm flipH="1">
            <a:off x="2915816" y="4647222"/>
            <a:ext cx="3129808" cy="5819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5" idx="1"/>
          </p:cNvCxnSpPr>
          <p:nvPr/>
        </p:nvCxnSpPr>
        <p:spPr>
          <a:xfrm flipH="1">
            <a:off x="4283968" y="5688251"/>
            <a:ext cx="1741348" cy="2610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12943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65990" y="153753"/>
            <a:ext cx="8280920" cy="67569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用类生成对象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508104" y="3850153"/>
            <a:ext cx="3240360" cy="1019007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chemeClr val="bg1"/>
                </a:solidFill>
              </a:rPr>
              <a:t>用类生产对象，不需要管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self, 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只关注后面的参数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chemeClr val="bg1"/>
                </a:solidFill>
              </a:rPr>
              <a:t>被生</a:t>
            </a:r>
            <a:r>
              <a:rPr lang="zh-CN" altLang="en-US" sz="2000" b="1" dirty="0">
                <a:solidFill>
                  <a:schemeClr val="bg1"/>
                </a:solidFill>
              </a:rPr>
              <a:t>成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的对象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c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就是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self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932040" y="5222868"/>
            <a:ext cx="3312368" cy="772305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chemeClr val="bg1"/>
                </a:solidFill>
              </a:rPr>
              <a:t>调用对象的行为，只当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self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不存在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61230" y="1340768"/>
            <a:ext cx="4981146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 smtClean="0"/>
              <a:t>class </a:t>
            </a:r>
            <a:r>
              <a:rPr lang="en-US" altLang="zh-CN" sz="2000" b="1" dirty="0"/>
              <a:t>Circle: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def</a:t>
            </a:r>
            <a:r>
              <a:rPr lang="en-US" altLang="zh-CN" sz="2000" b="1" dirty="0"/>
              <a:t> __</a:t>
            </a:r>
            <a:r>
              <a:rPr lang="en-US" altLang="zh-CN" sz="2000" b="1" dirty="0" err="1"/>
              <a:t>init</a:t>
            </a:r>
            <a:r>
              <a:rPr lang="en-US" altLang="zh-CN" sz="2000" b="1" dirty="0"/>
              <a:t>__(</a:t>
            </a:r>
            <a:r>
              <a:rPr lang="en-US" altLang="zh-CN" sz="2000" b="1" dirty="0" err="1"/>
              <a:t>self,radius</a:t>
            </a:r>
            <a:r>
              <a:rPr lang="en-US" altLang="zh-CN" sz="2000" b="1" dirty="0"/>
              <a:t>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    </a:t>
            </a:r>
            <a:r>
              <a:rPr lang="en-US" altLang="zh-CN" sz="2000" b="1" dirty="0" err="1"/>
              <a:t>self.r</a:t>
            </a:r>
            <a:r>
              <a:rPr lang="en-US" altLang="zh-CN" sz="2000" b="1" dirty="0"/>
              <a:t>=radius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def</a:t>
            </a:r>
            <a:r>
              <a:rPr lang="en-US" altLang="zh-CN" sz="2000" b="1" dirty="0"/>
              <a:t> area(self):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    return 3.14 * </a:t>
            </a:r>
            <a:r>
              <a:rPr lang="en-US" altLang="zh-CN" sz="2000" b="1" dirty="0" err="1" smtClean="0"/>
              <a:t>self.r</a:t>
            </a:r>
            <a:r>
              <a:rPr lang="en-US" altLang="zh-CN" sz="2000" b="1" dirty="0" smtClean="0"/>
              <a:t>*</a:t>
            </a:r>
            <a:r>
              <a:rPr lang="zh-CN" altLang="en-US" sz="2000" b="1" dirty="0" smtClean="0"/>
              <a:t>*</a:t>
            </a:r>
            <a:r>
              <a:rPr lang="en-US" altLang="zh-CN" sz="2000" b="1" dirty="0" smtClean="0"/>
              <a:t>2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46925" y="3667703"/>
            <a:ext cx="3216681" cy="120145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c = Circle(1.0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print(</a:t>
            </a:r>
            <a:r>
              <a:rPr lang="en-US" altLang="zh-CN" sz="2000" b="1" dirty="0" err="1"/>
              <a:t>c.area</a:t>
            </a:r>
            <a:r>
              <a:rPr lang="en-US" altLang="zh-CN" sz="2000" b="1" dirty="0"/>
              <a:t>())</a:t>
            </a:r>
            <a:endParaRPr lang="en-US" altLang="zh-CN" sz="2000" b="1" dirty="0" smtClean="0"/>
          </a:p>
        </p:txBody>
      </p:sp>
      <p:cxnSp>
        <p:nvCxnSpPr>
          <p:cNvPr id="4" name="直接箭头连接符 3"/>
          <p:cNvCxnSpPr>
            <a:stCxn id="7" idx="1"/>
            <a:endCxn id="13" idx="3"/>
          </p:cNvCxnSpPr>
          <p:nvPr/>
        </p:nvCxnSpPr>
        <p:spPr>
          <a:xfrm flipH="1" flipV="1">
            <a:off x="3863606" y="4268432"/>
            <a:ext cx="1644498" cy="912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7" idx="1"/>
          </p:cNvCxnSpPr>
          <p:nvPr/>
        </p:nvCxnSpPr>
        <p:spPr>
          <a:xfrm flipH="1" flipV="1">
            <a:off x="3151804" y="2060851"/>
            <a:ext cx="2356300" cy="22988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63077" y="5008857"/>
            <a:ext cx="338437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 smtClean="0"/>
              <a:t>执行结果</a:t>
            </a:r>
            <a:endParaRPr lang="en-US" altLang="zh-CN" sz="2400" dirty="0" smtClean="0"/>
          </a:p>
          <a:p>
            <a:pPr algn="just"/>
            <a:r>
              <a:rPr lang="en-US" altLang="zh-CN" sz="2400" dirty="0" smtClean="0"/>
              <a:t>&gt;&gt;&gt; </a:t>
            </a:r>
            <a:endParaRPr lang="en-US" altLang="zh-CN" sz="2400" dirty="0"/>
          </a:p>
          <a:p>
            <a:pPr algn="just"/>
            <a:r>
              <a:rPr lang="en-US" altLang="zh-CN" sz="2400" dirty="0"/>
              <a:t>3.14</a:t>
            </a:r>
            <a:endParaRPr lang="zh-CN" altLang="en-US" sz="2400" dirty="0"/>
          </a:p>
        </p:txBody>
      </p:sp>
      <p:cxnSp>
        <p:nvCxnSpPr>
          <p:cNvPr id="3" name="直接箭头连接符 2"/>
          <p:cNvCxnSpPr>
            <a:stCxn id="14" idx="1"/>
          </p:cNvCxnSpPr>
          <p:nvPr/>
        </p:nvCxnSpPr>
        <p:spPr>
          <a:xfrm flipH="1" flipV="1">
            <a:off x="2123728" y="4528338"/>
            <a:ext cx="2808312" cy="10806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940152" y="1700808"/>
            <a:ext cx="2988840" cy="1080119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chemeClr val="bg1"/>
                </a:solidFill>
              </a:rPr>
              <a:t>如何理解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self 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？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chemeClr val="bg1"/>
                </a:solidFill>
              </a:rPr>
              <a:t>被生成的对象就是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self</a:t>
            </a:r>
          </a:p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chemeClr val="bg1"/>
                </a:solidFill>
              </a:rPr>
              <a:t>如这里的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5" name="直接箭头连接符 4"/>
          <p:cNvCxnSpPr>
            <a:stCxn id="12" idx="1"/>
            <a:endCxn id="13" idx="0"/>
          </p:cNvCxnSpPr>
          <p:nvPr/>
        </p:nvCxnSpPr>
        <p:spPr>
          <a:xfrm flipH="1">
            <a:off x="2255266" y="2240868"/>
            <a:ext cx="3684886" cy="14268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65757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56142" y="260648"/>
            <a:ext cx="8280920" cy="62636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例子：定义一元二次方程的类，求根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323528" y="1296144"/>
            <a:ext cx="8496943" cy="18448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 smtClean="0"/>
              <a:t>设类名为</a:t>
            </a:r>
            <a:r>
              <a:rPr lang="en-US" altLang="zh-CN" sz="2000" b="1" dirty="0" smtClean="0"/>
              <a:t>Equation</a:t>
            </a:r>
            <a:r>
              <a:rPr lang="zh-CN" altLang="en-US" sz="2000" b="1" dirty="0" smtClean="0"/>
              <a:t>，如何定义构造函数？方程有</a:t>
            </a: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个属性，</a:t>
            </a:r>
            <a:r>
              <a:rPr lang="en-US" altLang="zh-CN" sz="2000" b="1" dirty="0" err="1" smtClean="0"/>
              <a:t>a,b,c</a:t>
            </a:r>
            <a:endParaRPr lang="en-US" altLang="zh-CN" sz="20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 err="1" smtClean="0"/>
              <a:t>def</a:t>
            </a:r>
            <a:r>
              <a:rPr lang="en-US" altLang="zh-CN" sz="2000" b="1" dirty="0" smtClean="0"/>
              <a:t>   __</a:t>
            </a:r>
            <a:r>
              <a:rPr lang="en-US" altLang="zh-CN" sz="2000" b="1" dirty="0" err="1" smtClean="0"/>
              <a:t>init</a:t>
            </a:r>
            <a:r>
              <a:rPr lang="en-US" altLang="zh-CN" sz="2000" b="1" dirty="0" smtClean="0"/>
              <a:t>__( ?????   ) 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endParaRPr lang="en-US" altLang="zh-CN" sz="20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 smtClean="0"/>
              <a:t>求解：可以求得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个跟，用列表</a:t>
            </a:r>
            <a:r>
              <a:rPr lang="en-US" altLang="zh-CN" sz="2000" b="1" dirty="0" smtClean="0"/>
              <a:t>[ r1,r2]  </a:t>
            </a:r>
            <a:r>
              <a:rPr lang="zh-CN" altLang="en-US" sz="2000" b="1" dirty="0" smtClean="0"/>
              <a:t>返回，无根，用空表</a:t>
            </a:r>
            <a:r>
              <a:rPr lang="en-US" altLang="zh-CN" sz="2000" b="1" dirty="0" smtClean="0"/>
              <a:t>[ ]  </a:t>
            </a:r>
            <a:r>
              <a:rPr lang="zh-CN" altLang="en-US" sz="2000" b="1" dirty="0" smtClean="0"/>
              <a:t>返回</a:t>
            </a:r>
            <a:endParaRPr lang="en-US" altLang="zh-CN" sz="20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 err="1"/>
              <a:t>d</a:t>
            </a:r>
            <a:r>
              <a:rPr lang="en-US" altLang="zh-CN" sz="2000" b="1" dirty="0" err="1" smtClean="0"/>
              <a:t>ef</a:t>
            </a:r>
            <a:r>
              <a:rPr lang="en-US" altLang="zh-CN" sz="2000" b="1" dirty="0" smtClean="0"/>
              <a:t> solve(??????)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endParaRPr lang="en-US" altLang="zh-CN" sz="20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3528" y="3334072"/>
            <a:ext cx="4776789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 smtClean="0"/>
              <a:t>class  </a:t>
            </a:r>
            <a:r>
              <a:rPr lang="zh-CN" altLang="en-US" sz="2000" b="1" dirty="0" smtClean="0"/>
              <a:t>类名</a:t>
            </a:r>
            <a:r>
              <a:rPr lang="en-US" altLang="zh-CN" sz="2000" b="1" dirty="0" smtClean="0"/>
              <a:t>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</a:t>
            </a:r>
            <a:r>
              <a:rPr lang="en-US" altLang="zh-CN" sz="2000" b="1" dirty="0" err="1" smtClean="0"/>
              <a:t>def</a:t>
            </a:r>
            <a:r>
              <a:rPr lang="en-US" altLang="zh-CN" sz="2000" b="1" dirty="0" smtClean="0"/>
              <a:t>  __</a:t>
            </a:r>
            <a:r>
              <a:rPr lang="en-US" altLang="zh-CN" sz="2000" b="1" dirty="0" err="1" smtClean="0"/>
              <a:t>init</a:t>
            </a:r>
            <a:r>
              <a:rPr lang="en-US" altLang="zh-CN" sz="2000" b="1" dirty="0" smtClean="0"/>
              <a:t>__(self, </a:t>
            </a:r>
            <a:r>
              <a:rPr lang="zh-CN" altLang="en-US" sz="2000" b="1" dirty="0" smtClean="0"/>
              <a:t>参数</a:t>
            </a:r>
            <a:r>
              <a:rPr lang="en-US" altLang="zh-CN" sz="2000" b="1" dirty="0" smtClean="0"/>
              <a:t>1,…, </a:t>
            </a:r>
            <a:r>
              <a:rPr lang="zh-CN" altLang="en-US" sz="2000" b="1" dirty="0" smtClean="0"/>
              <a:t>参数</a:t>
            </a:r>
            <a:r>
              <a:rPr lang="en-US" altLang="zh-CN" sz="2000" b="1" dirty="0" smtClean="0"/>
              <a:t>n):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</a:t>
            </a:r>
            <a:r>
              <a:rPr lang="zh-CN" altLang="en-US" sz="2000" b="1" dirty="0" smtClean="0"/>
              <a:t>确定类的属性，用</a:t>
            </a:r>
            <a:r>
              <a:rPr lang="en-US" altLang="zh-CN" sz="2000" b="1" dirty="0" smtClean="0"/>
              <a:t>self.</a:t>
            </a:r>
            <a:r>
              <a:rPr lang="zh-CN" altLang="en-US" sz="2000" b="1" dirty="0" smtClean="0"/>
              <a:t>属性名定义</a:t>
            </a:r>
            <a:endParaRPr lang="en-US" altLang="zh-CN" sz="20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 smtClean="0"/>
              <a:t>  </a:t>
            </a:r>
            <a:r>
              <a:rPr lang="en-US" altLang="zh-CN" sz="2000" b="1" dirty="0" err="1" smtClean="0"/>
              <a:t>def</a:t>
            </a:r>
            <a:r>
              <a:rPr lang="en-US" altLang="zh-CN" sz="2000" b="1" dirty="0" smtClean="0"/>
              <a:t>  </a:t>
            </a:r>
            <a:r>
              <a:rPr lang="zh-CN" altLang="en-US" sz="2000" b="1" dirty="0" smtClean="0"/>
              <a:t>行为</a:t>
            </a:r>
            <a:r>
              <a:rPr lang="en-US" altLang="zh-CN" sz="2000" b="1" dirty="0" smtClean="0"/>
              <a:t>1(self,</a:t>
            </a:r>
            <a:r>
              <a:rPr lang="zh-CN" altLang="en-US" sz="2000" b="1" dirty="0" smtClean="0"/>
              <a:t>形参表</a:t>
            </a:r>
            <a:r>
              <a:rPr lang="en-US" altLang="zh-CN" sz="2000" b="1" dirty="0" smtClean="0"/>
              <a:t>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</a:t>
            </a:r>
            <a:r>
              <a:rPr lang="zh-CN" altLang="en-US" sz="2000" b="1" dirty="0" smtClean="0"/>
              <a:t>行为逻辑</a:t>
            </a:r>
            <a:endParaRPr lang="en-US" altLang="zh-CN" sz="20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 </a:t>
            </a:r>
            <a:r>
              <a:rPr lang="en-US" altLang="zh-CN" sz="2000" b="1" dirty="0" err="1" smtClean="0"/>
              <a:t>def</a:t>
            </a:r>
            <a:r>
              <a:rPr lang="en-US" altLang="zh-CN" sz="2000" b="1" dirty="0" smtClean="0"/>
              <a:t>  </a:t>
            </a:r>
            <a:r>
              <a:rPr lang="zh-CN" altLang="en-US" sz="2000" b="1" dirty="0" smtClean="0"/>
              <a:t>行为</a:t>
            </a:r>
            <a:r>
              <a:rPr lang="en-US" altLang="zh-CN" sz="2000" b="1" dirty="0" smtClean="0"/>
              <a:t>n(self, </a:t>
            </a:r>
            <a:r>
              <a:rPr lang="zh-CN" altLang="en-US" sz="2000" b="1" dirty="0" smtClean="0"/>
              <a:t>形参</a:t>
            </a:r>
            <a:r>
              <a:rPr lang="zh-CN" altLang="en-US" sz="2000" b="1" dirty="0"/>
              <a:t>表</a:t>
            </a:r>
            <a:r>
              <a:rPr lang="en-US" altLang="zh-CN" sz="2000" b="1" dirty="0"/>
              <a:t>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  </a:t>
            </a:r>
            <a:r>
              <a:rPr lang="zh-CN" altLang="en-US" sz="2000" b="1" dirty="0"/>
              <a:t>行为逻辑</a:t>
            </a:r>
            <a:endParaRPr lang="en-US" altLang="zh-CN" sz="2000" b="1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238683" y="3334072"/>
            <a:ext cx="3598379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 smtClean="0"/>
              <a:t>class </a:t>
            </a:r>
            <a:r>
              <a:rPr lang="en-US" altLang="zh-CN" sz="2000" b="1" dirty="0"/>
              <a:t>Circle: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def</a:t>
            </a:r>
            <a:r>
              <a:rPr lang="en-US" altLang="zh-CN" sz="2000" b="1" dirty="0"/>
              <a:t> __</a:t>
            </a:r>
            <a:r>
              <a:rPr lang="en-US" altLang="zh-CN" sz="2000" b="1" dirty="0" err="1"/>
              <a:t>init</a:t>
            </a:r>
            <a:r>
              <a:rPr lang="en-US" altLang="zh-CN" sz="2000" b="1" dirty="0"/>
              <a:t>__(</a:t>
            </a:r>
            <a:r>
              <a:rPr lang="en-US" altLang="zh-CN" sz="2000" b="1" dirty="0" err="1"/>
              <a:t>self,radius</a:t>
            </a:r>
            <a:r>
              <a:rPr lang="en-US" altLang="zh-CN" sz="2000" b="1" dirty="0"/>
              <a:t>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    </a:t>
            </a:r>
            <a:r>
              <a:rPr lang="en-US" altLang="zh-CN" sz="2000" b="1" dirty="0" err="1"/>
              <a:t>self.r</a:t>
            </a:r>
            <a:r>
              <a:rPr lang="en-US" altLang="zh-CN" sz="2000" b="1" dirty="0"/>
              <a:t>=radius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def</a:t>
            </a:r>
            <a:r>
              <a:rPr lang="en-US" altLang="zh-CN" sz="2000" b="1" dirty="0"/>
              <a:t> area(self):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    return 3.14 * </a:t>
            </a:r>
            <a:r>
              <a:rPr lang="en-US" altLang="zh-CN" sz="2000" b="1" dirty="0" err="1" smtClean="0"/>
              <a:t>self.r</a:t>
            </a:r>
            <a:r>
              <a:rPr lang="en-US" altLang="zh-CN" sz="2000" b="1" dirty="0" smtClean="0"/>
              <a:t>*</a:t>
            </a:r>
            <a:r>
              <a:rPr lang="zh-CN" altLang="en-US" sz="2000" b="1" dirty="0" smtClean="0"/>
              <a:t>*</a:t>
            </a:r>
            <a:r>
              <a:rPr lang="en-US" altLang="zh-CN" sz="2000" b="1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0998169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Blank Presentation 12">
      <a:dk1>
        <a:srgbClr val="000000"/>
      </a:dk1>
      <a:lt1>
        <a:srgbClr val="FFFFFF"/>
      </a:lt1>
      <a:dk2>
        <a:srgbClr val="BF311A"/>
      </a:dk2>
      <a:lt2>
        <a:srgbClr val="808285"/>
      </a:lt2>
      <a:accent1>
        <a:srgbClr val="005595"/>
      </a:accent1>
      <a:accent2>
        <a:srgbClr val="BEC0C2"/>
      </a:accent2>
      <a:accent3>
        <a:srgbClr val="FFFFFF"/>
      </a:accent3>
      <a:accent4>
        <a:srgbClr val="000000"/>
      </a:accent4>
      <a:accent5>
        <a:srgbClr val="AAB4C8"/>
      </a:accent5>
      <a:accent6>
        <a:srgbClr val="ACAEB0"/>
      </a:accent6>
      <a:hlink>
        <a:srgbClr val="5C8727"/>
      </a:hlink>
      <a:folHlink>
        <a:srgbClr val="EC891D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4577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5C8727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EC891D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000000"/>
        </a:dk1>
        <a:lt1>
          <a:srgbClr val="FFFFFF"/>
        </a:lt1>
        <a:dk2>
          <a:srgbClr val="EC891D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000000"/>
        </a:dk1>
        <a:lt1>
          <a:srgbClr val="FFFFFF"/>
        </a:lt1>
        <a:dk2>
          <a:srgbClr val="BF311A"/>
        </a:dk2>
        <a:lt2>
          <a:srgbClr val="808285"/>
        </a:lt2>
        <a:accent1>
          <a:srgbClr val="005595"/>
        </a:accent1>
        <a:accent2>
          <a:srgbClr val="BEC0C2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CAEB0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6684</TotalTime>
  <Words>2078</Words>
  <Application>Microsoft Office PowerPoint</Application>
  <PresentationFormat>全屏显示(4:3)</PresentationFormat>
  <Paragraphs>266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等线</vt:lpstr>
      <vt:lpstr>黑体</vt:lpstr>
      <vt:lpstr>华文新魏</vt:lpstr>
      <vt:lpstr>宋体</vt:lpstr>
      <vt:lpstr>Arial</vt:lpstr>
      <vt:lpstr>Bodoni MT Black</vt:lpstr>
      <vt:lpstr>Calibri</vt:lpstr>
      <vt:lpstr>Wingdings</vt:lpstr>
      <vt:lpstr>主题1</vt:lpstr>
      <vt:lpstr>公式</vt:lpstr>
      <vt:lpstr>Python语法基础 类—算法KNN</vt:lpstr>
      <vt:lpstr>模块化带来的优势</vt:lpstr>
      <vt:lpstr>程序的模块化—面向数据流</vt:lpstr>
      <vt:lpstr>程序的模块化—面向对象</vt:lpstr>
      <vt:lpstr>面向对象OOP基础--类</vt:lpstr>
      <vt:lpstr>对象与类</vt:lpstr>
      <vt:lpstr>Python类定义格式</vt:lpstr>
      <vt:lpstr>用类生成对象</vt:lpstr>
      <vt:lpstr>例子：定义一元二次方程的类，求根</vt:lpstr>
      <vt:lpstr>例子：定义一元二次方程的类，求根</vt:lpstr>
      <vt:lpstr>形成类库及引用例子</vt:lpstr>
      <vt:lpstr>类的组织—类库---模块化编程</vt:lpstr>
      <vt:lpstr>类继承</vt:lpstr>
      <vt:lpstr>类继承  从圆到圆柱体</vt:lpstr>
      <vt:lpstr>对象列表</vt:lpstr>
      <vt:lpstr>形成对象列表</vt:lpstr>
      <vt:lpstr>形成对象列表</vt:lpstr>
      <vt:lpstr>KNN模式识别算法—类设计</vt:lpstr>
      <vt:lpstr>KNN模式识别算法—类设计</vt:lpstr>
      <vt:lpstr>KNN程序</vt:lpstr>
      <vt:lpstr>KNN模式识别，比对算法写程序</vt:lpstr>
      <vt:lpstr>KNN程序</vt:lpstr>
      <vt:lpstr>鸢尾花的KNN分类</vt:lpstr>
      <vt:lpstr>从鸢尾花的KNN分类，体会到什么？</vt:lpstr>
      <vt:lpstr>KNN类分析</vt:lpstr>
    </vt:vector>
  </TitlesOfParts>
  <Company>Workgroup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软件技术基础</dc:title>
  <dc:creator>Ruizhi Wang</dc:creator>
  <cp:lastModifiedBy>pshcong@tongji.edu.cn</cp:lastModifiedBy>
  <cp:revision>339</cp:revision>
  <dcterms:created xsi:type="dcterms:W3CDTF">2010-02-28T17:17:53Z</dcterms:created>
  <dcterms:modified xsi:type="dcterms:W3CDTF">2020-03-20T11:58:13Z</dcterms:modified>
</cp:coreProperties>
</file>