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4" r:id="rId3"/>
    <p:sldId id="316" r:id="rId4"/>
    <p:sldId id="359" r:id="rId5"/>
    <p:sldId id="371" r:id="rId6"/>
    <p:sldId id="372" r:id="rId7"/>
    <p:sldId id="373" r:id="rId8"/>
    <p:sldId id="374" r:id="rId9"/>
    <p:sldId id="375" r:id="rId10"/>
    <p:sldId id="376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2020/5/13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2020/5/13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40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0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39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18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374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91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955726" y="836712"/>
            <a:ext cx="7056784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线性降维建模</a:t>
            </a:r>
            <a:r>
              <a:rPr lang="en-US" altLang="zh-CN" smtClean="0"/>
              <a:t> </a:t>
            </a:r>
            <a:r>
              <a:rPr lang="zh-CN" altLang="en-US" dirty="0" smtClean="0"/>
              <a:t>更上一层楼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从</a:t>
            </a:r>
            <a:r>
              <a:rPr lang="en-US" altLang="zh-CN" dirty="0" smtClean="0"/>
              <a:t>PCR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PLS</a:t>
            </a:r>
            <a:endParaRPr lang="zh-CN" altLang="en-US" dirty="0" smtClean="0"/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教师  丛培盛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573016"/>
            <a:ext cx="2400300" cy="240030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55" y="116632"/>
            <a:ext cx="8496944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PLSR</a:t>
            </a:r>
            <a:r>
              <a:rPr lang="zh-CN" altLang="en-US" dirty="0" smtClean="0">
                <a:solidFill>
                  <a:schemeClr val="tx1"/>
                </a:solidFill>
              </a:rPr>
              <a:t>求解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预报结果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21655" y="908720"/>
            <a:ext cx="8751540" cy="12349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dirty="0" smtClean="0"/>
              <a:t>百分误差</a:t>
            </a:r>
            <a:endParaRPr lang="en-US" altLang="zh-CN" dirty="0" smtClean="0"/>
          </a:p>
          <a:p>
            <a:pPr marL="68263" indent="0">
              <a:buNone/>
            </a:pPr>
            <a:r>
              <a:rPr lang="en-US" altLang="zh-CN" dirty="0" smtClean="0"/>
              <a:t>[-</a:t>
            </a:r>
            <a:r>
              <a:rPr lang="en-US" altLang="zh-CN" dirty="0"/>
              <a:t>0.344  1.855  -3.418  2.493  0.384  -1.036]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2011" y="2492896"/>
            <a:ext cx="875154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dirty="0"/>
              <a:t>PLSR</a:t>
            </a:r>
            <a:r>
              <a:rPr lang="zh-CN" altLang="zh-CN" dirty="0"/>
              <a:t>的预测结果都在</a:t>
            </a:r>
            <a:r>
              <a:rPr lang="en-US" altLang="zh-CN" dirty="0"/>
              <a:t>5%</a:t>
            </a:r>
            <a:r>
              <a:rPr lang="zh-CN" altLang="zh-CN" dirty="0" smtClean="0"/>
              <a:t>以内</a:t>
            </a:r>
            <a:r>
              <a:rPr lang="zh-CN" altLang="en-US" dirty="0" smtClean="0"/>
              <a:t>，符合仪器定量分析量级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2966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9941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PLSR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289" y="1412776"/>
            <a:ext cx="8136904" cy="410445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偏最小二乘法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(Partial Least Squares Regression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PLSR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继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主成分回归（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PCR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）算法后发展起来的更优秀</a:t>
            </a:r>
            <a:r>
              <a:rPr lang="zh-CN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的多元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线性回归建模</a:t>
            </a:r>
            <a:r>
              <a:rPr lang="zh-CN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方法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PCR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：只用主成分分解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PLS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同时分解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，寻找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求取两者最符合线性关系</a:t>
            </a:r>
            <a:r>
              <a:rPr lang="zh-CN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主</a:t>
            </a:r>
            <a:r>
              <a:rPr lang="zh-CN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信息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PLSR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有能力去除</a:t>
            </a:r>
            <a:r>
              <a:rPr lang="zh-CN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对函数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干扰的信号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8469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5080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算法原理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393540"/>
              </p:ext>
            </p:extLst>
          </p:nvPr>
        </p:nvGraphicFramePr>
        <p:xfrm>
          <a:off x="539552" y="1435696"/>
          <a:ext cx="3971298" cy="116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公式" r:id="rId4" imgW="1739900" imgH="457200" progId="Equation.3">
                  <p:embed/>
                </p:oleObj>
              </mc:Choice>
              <mc:Fallback>
                <p:oleObj name="公式" r:id="rId4" imgW="17399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35696"/>
                        <a:ext cx="3971298" cy="116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35696"/>
            <a:ext cx="3288658" cy="3888432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13862" y="2900621"/>
            <a:ext cx="4759611" cy="298330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技巧：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的分解，采用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之间的线性回归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称为自变量矩阵的得分、载荷和残差</a:t>
            </a:r>
            <a:r>
              <a:rPr lang="zh-CN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zh-CN" altLang="zh-CN" sz="280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sz="28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smtClean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分别称为函数矩阵的得分、载荷和误差矩阵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2912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949" y="332656"/>
            <a:ext cx="849694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>
                <a:solidFill>
                  <a:schemeClr val="tx1"/>
                </a:solidFill>
              </a:rPr>
              <a:t>sklearn</a:t>
            </a:r>
            <a:r>
              <a:rPr lang="zh-CN" altLang="en-US" dirty="0" smtClean="0">
                <a:solidFill>
                  <a:schemeClr val="tx1"/>
                </a:solidFill>
              </a:rPr>
              <a:t>库中的</a:t>
            </a:r>
            <a:r>
              <a:rPr lang="en-US" altLang="zh-CN" dirty="0" smtClean="0">
                <a:solidFill>
                  <a:schemeClr val="tx1"/>
                </a:solidFill>
              </a:rPr>
              <a:t>PLS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1484784"/>
            <a:ext cx="8568952" cy="42484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引入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from 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sklearn.cross_decomposition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PLSRegression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构建对象及建模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pls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b="1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PLSRegression(n_components=k, </a:t>
            </a:r>
            <a:r>
              <a:rPr lang="en-US" altLang="zh-CN" sz="2400" b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scale=True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 )</a:t>
            </a:r>
            <a:endParaRPr lang="zh-CN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pls.fit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(X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 b="1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>
              <a:buNone/>
            </a:pPr>
            <a:r>
              <a:rPr lang="en-US" altLang="zh-CN" sz="2400" b="1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   scale 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参数决定数据是否自标度，</a:t>
            </a: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即使</a:t>
            </a:r>
            <a:r>
              <a:rPr lang="en-US" altLang="zh-CN" sz="2400" b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scale=False</a:t>
            </a:r>
            <a:r>
              <a:rPr lang="zh-CN" altLang="en-US" sz="2400" b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也减均值</a:t>
            </a:r>
            <a:endParaRPr lang="zh-CN" altLang="zh-CN" sz="24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其中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n_components</a:t>
            </a:r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参数用于指定建模的主成份</a:t>
            </a:r>
            <a:r>
              <a:rPr lang="zh-CN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预报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Ypred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pls.predict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(Xx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)  # Xx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为新测矩阵</a:t>
            </a:r>
            <a:endParaRPr lang="zh-CN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endParaRPr lang="zh-CN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0205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949" y="332656"/>
            <a:ext cx="849694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>
                <a:solidFill>
                  <a:schemeClr val="tx1"/>
                </a:solidFill>
              </a:rPr>
              <a:t>sklearn</a:t>
            </a:r>
            <a:r>
              <a:rPr lang="zh-CN" altLang="en-US" dirty="0" smtClean="0">
                <a:solidFill>
                  <a:schemeClr val="tx1"/>
                </a:solidFill>
              </a:rPr>
              <a:t>库中的</a:t>
            </a:r>
            <a:r>
              <a:rPr lang="en-US" altLang="zh-CN" dirty="0" smtClean="0">
                <a:solidFill>
                  <a:schemeClr val="tx1"/>
                </a:solidFill>
              </a:rPr>
              <a:t>PLS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04242" y="1340768"/>
            <a:ext cx="8314357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建模完毕后，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pls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对象分别用以下属性代表算法中的信息：</a:t>
            </a:r>
          </a:p>
          <a:p>
            <a:pPr marL="68263" indent="0">
              <a:buNone/>
            </a:pPr>
            <a:r>
              <a:rPr lang="en-US" altLang="zh-CN" sz="2400" b="1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x_weights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: X</a:t>
            </a:r>
            <a:r>
              <a:rPr lang="zh-CN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zh-CN" sz="2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权重</a:t>
            </a:r>
            <a:r>
              <a:rPr lang="en-US" altLang="zh-CN" sz="2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W</a:t>
            </a:r>
            <a:endParaRPr lang="zh-CN" altLang="zh-CN" sz="2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en-US" altLang="zh-CN" sz="2400" b="1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x_loadings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: X</a:t>
            </a:r>
            <a:r>
              <a:rPr lang="zh-CN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zh-CN" sz="2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载荷</a:t>
            </a:r>
            <a:r>
              <a:rPr lang="en-US" altLang="zh-CN" sz="2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P</a:t>
            </a:r>
            <a:endParaRPr lang="zh-CN" altLang="zh-CN" sz="2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en-US" altLang="zh-CN" sz="2400" b="1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x_scores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: X</a:t>
            </a:r>
            <a:r>
              <a:rPr lang="zh-CN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zh-CN" altLang="zh-CN" sz="2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得分</a:t>
            </a:r>
            <a:r>
              <a:rPr lang="en-US" altLang="zh-CN" sz="2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T</a:t>
            </a:r>
            <a:endParaRPr lang="zh-CN" altLang="zh-CN" sz="2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y_weights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: Y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的权重</a:t>
            </a:r>
          </a:p>
          <a:p>
            <a:pPr marL="68263" indent="0">
              <a:buNone/>
            </a:pP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y_loadings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: Y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的载荷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endParaRPr lang="zh-CN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y_scores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: Y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得分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endParaRPr lang="zh-CN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coef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: 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回归系数，直接对应于模型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: Y = X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coef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_ + Err</a:t>
            </a:r>
            <a:endParaRPr lang="zh-CN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endParaRPr lang="zh-CN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80026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949" y="332656"/>
            <a:ext cx="849694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PLS</a:t>
            </a:r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zh-CN" altLang="zh-CN" dirty="0" smtClean="0"/>
              <a:t>蛋白质</a:t>
            </a:r>
            <a:r>
              <a:rPr lang="zh-CN" altLang="zh-CN" dirty="0"/>
              <a:t>含量的</a:t>
            </a:r>
            <a:r>
              <a:rPr lang="en-US" altLang="zh-CN" dirty="0"/>
              <a:t>PLSR</a:t>
            </a:r>
            <a:r>
              <a:rPr lang="zh-CN" altLang="zh-CN" dirty="0"/>
              <a:t>建模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04242" y="1340768"/>
            <a:ext cx="8314357" cy="42484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59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个样本的红外光谱，每个样本在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694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个红外位移下测量，矩阵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694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59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24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每个样本占</a:t>
            </a:r>
            <a:r>
              <a:rPr lang="zh-CN" altLang="en-US" sz="2800" b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列</a:t>
            </a:r>
            <a:endParaRPr lang="en-US" altLang="zh-CN" sz="2800" b="1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每个样本的蛋白质含量，保存在对应列的最后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数据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 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alldata.txt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，最后一行是蛋白浓度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9366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55" y="116632"/>
            <a:ext cx="849694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先用</a:t>
            </a:r>
            <a:r>
              <a:rPr lang="en-US" altLang="zh-CN" dirty="0" smtClean="0">
                <a:solidFill>
                  <a:schemeClr val="tx1"/>
                </a:solidFill>
              </a:rPr>
              <a:t>MLR</a:t>
            </a:r>
            <a:r>
              <a:rPr lang="zh-CN" altLang="en-US" dirty="0" smtClean="0">
                <a:solidFill>
                  <a:schemeClr val="tx1"/>
                </a:solidFill>
              </a:rPr>
              <a:t>尝试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1520" y="980728"/>
            <a:ext cx="8751540" cy="54223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import numpy as np</a:t>
            </a:r>
          </a:p>
          <a:p>
            <a:pPr marL="68263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from MLR import MLR</a:t>
            </a:r>
          </a:p>
          <a:p>
            <a:pPr marL="68263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data=np.loadtxt(r'e:\zdj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建模数据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\alldata.txt')</a:t>
            </a:r>
          </a:p>
          <a:p>
            <a:pPr marL="68263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X=data[:-1]</a:t>
            </a:r>
          </a:p>
          <a:p>
            <a:pPr marL="68263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X=X.T # 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一列一个样本，建模时，转置为一行一个样本</a:t>
            </a:r>
          </a:p>
          <a:p>
            <a:pPr marL="68263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Y=data[-1]</a:t>
            </a:r>
          </a:p>
          <a:p>
            <a:pPr marL="68263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Y=Y[...,np.newaxis]</a:t>
            </a:r>
          </a:p>
          <a:p>
            <a:pPr marL="68263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mlr=MLR(X,Y)</a:t>
            </a:r>
          </a:p>
          <a:p>
            <a:pPr marL="68263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mlr.fit()</a:t>
            </a:r>
          </a:p>
          <a:p>
            <a:pPr marL="68263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YPred=mlr.predict(X) # 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预测留下来的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的样本</a:t>
            </a:r>
          </a:p>
          <a:p>
            <a:pPr marL="68263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err=(Y-YPred)/Y*100  #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计算预测的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%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误差</a:t>
            </a:r>
          </a:p>
          <a:p>
            <a:pPr marL="68263" indent="0"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print(err)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6965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55" y="116632"/>
            <a:ext cx="849694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先用</a:t>
            </a:r>
            <a:r>
              <a:rPr lang="en-US" altLang="zh-CN" dirty="0" smtClean="0">
                <a:solidFill>
                  <a:schemeClr val="tx1"/>
                </a:solidFill>
              </a:rPr>
              <a:t>MLR</a:t>
            </a:r>
            <a:r>
              <a:rPr lang="zh-CN" altLang="en-US" dirty="0" smtClean="0">
                <a:solidFill>
                  <a:schemeClr val="tx1"/>
                </a:solidFill>
              </a:rPr>
              <a:t>尝试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预报结果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1520" y="1031032"/>
            <a:ext cx="875154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dirty="0" smtClean="0"/>
              <a:t>百分误差</a:t>
            </a:r>
            <a:endParaRPr lang="en-US" altLang="zh-CN" sz="2800" dirty="0" smtClean="0"/>
          </a:p>
          <a:p>
            <a:pPr marL="68263" indent="0">
              <a:buNone/>
            </a:pPr>
            <a:r>
              <a:rPr lang="en-US" altLang="zh-CN" sz="2800" dirty="0" smtClean="0"/>
              <a:t>[ 3742.20 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1201.76  1597.06 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3574.32 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6552.09   388.12]</a:t>
            </a:r>
            <a:endParaRPr lang="zh-CN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2915816" y="3110557"/>
            <a:ext cx="1993281" cy="605909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惨不忍睹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65553" y="4028615"/>
            <a:ext cx="8751540" cy="9845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dirty="0" smtClean="0"/>
              <a:t>原因？ 变量数</a:t>
            </a:r>
            <a:r>
              <a:rPr lang="en-US" altLang="zh-CN" sz="2800" dirty="0" smtClean="0"/>
              <a:t>&gt;&gt;</a:t>
            </a:r>
            <a:r>
              <a:rPr lang="zh-CN" altLang="en-US" sz="2800" dirty="0" smtClean="0"/>
              <a:t>方程数，建模思想就是错误的</a:t>
            </a:r>
            <a:endParaRPr lang="zh-CN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3855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55" y="116632"/>
            <a:ext cx="8496944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PLSR</a:t>
            </a:r>
            <a:r>
              <a:rPr lang="zh-CN" altLang="en-US" dirty="0" smtClean="0">
                <a:solidFill>
                  <a:schemeClr val="tx1"/>
                </a:solidFill>
              </a:rPr>
              <a:t>求解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21655" y="692696"/>
            <a:ext cx="8751540" cy="5699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/>
              <a:t>import numpy as np</a:t>
            </a:r>
          </a:p>
          <a:p>
            <a:pPr marL="68263" indent="0">
              <a:buNone/>
            </a:pPr>
            <a:r>
              <a:rPr lang="en-US" altLang="zh-CN" sz="2000"/>
              <a:t>from sklearn.cross_decomposition import PLSRegression</a:t>
            </a:r>
          </a:p>
          <a:p>
            <a:pPr marL="68263" indent="0">
              <a:buNone/>
            </a:pPr>
            <a:r>
              <a:rPr lang="en-US" altLang="zh-CN" sz="2000"/>
              <a:t>data=np.loadtxt(r'e:\zdj</a:t>
            </a:r>
            <a:r>
              <a:rPr lang="zh-CN" altLang="en-US" sz="2000"/>
              <a:t>建模数据</a:t>
            </a:r>
            <a:r>
              <a:rPr lang="en-US" altLang="zh-CN" sz="2000"/>
              <a:t>\alldata.txt')</a:t>
            </a:r>
          </a:p>
          <a:p>
            <a:pPr marL="68263" indent="0">
              <a:buNone/>
            </a:pPr>
            <a:r>
              <a:rPr lang="en-US" altLang="zh-CN" sz="2000"/>
              <a:t>X=data[:-1]</a:t>
            </a:r>
          </a:p>
          <a:p>
            <a:pPr marL="68263" indent="0">
              <a:buNone/>
            </a:pPr>
            <a:r>
              <a:rPr lang="en-US" altLang="zh-CN" sz="2000"/>
              <a:t>X=X.T</a:t>
            </a:r>
          </a:p>
          <a:p>
            <a:pPr marL="68263" indent="0">
              <a:buNone/>
            </a:pPr>
            <a:r>
              <a:rPr lang="en-US" altLang="zh-CN" sz="2000"/>
              <a:t>Y=data[-1]</a:t>
            </a:r>
          </a:p>
          <a:p>
            <a:pPr marL="68263" indent="0">
              <a:buNone/>
            </a:pPr>
            <a:r>
              <a:rPr lang="en-US" altLang="zh-CN" sz="2000"/>
              <a:t>Y=Y[...,np.newaxis]</a:t>
            </a:r>
          </a:p>
          <a:p>
            <a:pPr marL="68263" indent="0">
              <a:buNone/>
            </a:pPr>
            <a:r>
              <a:rPr lang="en-US" altLang="zh-CN" sz="2000"/>
              <a:t>pls = PLSRegression(n_components=10)  # </a:t>
            </a:r>
            <a:r>
              <a:rPr lang="zh-CN" altLang="en-US" sz="2000"/>
              <a:t>取</a:t>
            </a:r>
            <a:r>
              <a:rPr lang="en-US" altLang="zh-CN" sz="2000"/>
              <a:t>10</a:t>
            </a:r>
            <a:r>
              <a:rPr lang="zh-CN" altLang="en-US" sz="2000"/>
              <a:t>个独立变量</a:t>
            </a:r>
          </a:p>
          <a:p>
            <a:pPr marL="68263" indent="0">
              <a:buNone/>
            </a:pPr>
            <a:r>
              <a:rPr lang="en-US" altLang="zh-CN" sz="2000"/>
              <a:t>pls.fit(X,Y)</a:t>
            </a:r>
          </a:p>
          <a:p>
            <a:pPr marL="68263" indent="0">
              <a:buNone/>
            </a:pPr>
            <a:r>
              <a:rPr lang="en-US" altLang="zh-CN" sz="2000"/>
              <a:t>YPred=pls.predict(X)</a:t>
            </a:r>
          </a:p>
          <a:p>
            <a:pPr marL="68263" indent="0">
              <a:buNone/>
            </a:pPr>
            <a:r>
              <a:rPr lang="en-US" altLang="zh-CN" sz="2000"/>
              <a:t>err=(Y-YPred)/Y*100</a:t>
            </a:r>
          </a:p>
          <a:p>
            <a:pPr marL="68263" indent="0">
              <a:buNone/>
            </a:pPr>
            <a:r>
              <a:rPr lang="en-US" altLang="zh-CN" sz="2000"/>
              <a:t>err=err.round(3)</a:t>
            </a:r>
          </a:p>
          <a:p>
            <a:pPr marL="68263" indent="0">
              <a:buNone/>
            </a:pPr>
            <a:r>
              <a:rPr lang="en-US" altLang="zh-CN" sz="2000"/>
              <a:t>print(err)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4045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7954</TotalTime>
  <Words>514</Words>
  <Application>Microsoft Office PowerPoint</Application>
  <PresentationFormat>全屏显示(4:3)</PresentationFormat>
  <Paragraphs>81</Paragraphs>
  <Slides>10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华文新魏</vt:lpstr>
      <vt:lpstr>宋体</vt:lpstr>
      <vt:lpstr>Arial</vt:lpstr>
      <vt:lpstr>Bodoni MT Black</vt:lpstr>
      <vt:lpstr>Calibri</vt:lpstr>
      <vt:lpstr>Wingdings</vt:lpstr>
      <vt:lpstr>主题1</vt:lpstr>
      <vt:lpstr>公式</vt:lpstr>
      <vt:lpstr>线性降维建模 更上一层楼  从PCR到PLS</vt:lpstr>
      <vt:lpstr>PLSR</vt:lpstr>
      <vt:lpstr>算法原理</vt:lpstr>
      <vt:lpstr>sklearn库中的PLS</vt:lpstr>
      <vt:lpstr>sklearn库中的PLS</vt:lpstr>
      <vt:lpstr>PLS应用--蛋白质含量的PLSR建模</vt:lpstr>
      <vt:lpstr>先用MLR尝试</vt:lpstr>
      <vt:lpstr>先用MLR尝试—预报结果</vt:lpstr>
      <vt:lpstr>PLSR求解</vt:lpstr>
      <vt:lpstr>PLSR求解—预报结果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401</cp:revision>
  <dcterms:created xsi:type="dcterms:W3CDTF">2010-02-28T17:17:53Z</dcterms:created>
  <dcterms:modified xsi:type="dcterms:W3CDTF">2020-05-13T03:18:33Z</dcterms:modified>
</cp:coreProperties>
</file>