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0" r:id="rId4"/>
    <p:sldId id="281" r:id="rId5"/>
    <p:sldId id="258" r:id="rId6"/>
    <p:sldId id="259" r:id="rId7"/>
    <p:sldId id="261" r:id="rId8"/>
    <p:sldId id="262" r:id="rId9"/>
    <p:sldId id="282" r:id="rId10"/>
    <p:sldId id="283" r:id="rId11"/>
    <p:sldId id="284" r:id="rId12"/>
    <p:sldId id="285" r:id="rId13"/>
    <p:sldId id="264" r:id="rId14"/>
    <p:sldId id="286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5" r:id="rId24"/>
    <p:sldId id="274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0" autoAdjust="0"/>
    <p:restoredTop sz="94660"/>
  </p:normalViewPr>
  <p:slideViewPr>
    <p:cSldViewPr>
      <p:cViewPr varScale="1">
        <p:scale>
          <a:sx n="83" d="100"/>
          <a:sy n="83" d="100"/>
        </p:scale>
        <p:origin x="200" y="1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FECAF-BF48-4FF0-B687-7D462BF1AF04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A9911-9E74-436D-AFAA-3FEEF3DAC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87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2020/5/13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31D432-6F1F-4CA5-9DB9-BBA88A77146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22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635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98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4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27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6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186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706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708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970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5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515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483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364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694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430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305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100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400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32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396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30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68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287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567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EDEA0-95C4-4B81-8259-710FF35A86F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90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91598" y="21134"/>
            <a:ext cx="2752210" cy="3310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197640" y="13643"/>
            <a:ext cx="24301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0" dirty="0" smtClean="0">
                <a:solidFill>
                  <a:srgbClr val="FFFF00"/>
                </a:solidFill>
              </a:rPr>
              <a:t>http://cal.tongji.edu.cn/IT</a:t>
            </a:r>
            <a:endParaRPr lang="zh-CN" altLang="en-US" sz="1600" dirty="0" smtClean="0">
              <a:solidFill>
                <a:srgbClr val="FFFF00"/>
              </a:solidFill>
            </a:endParaRPr>
          </a:p>
        </p:txBody>
      </p:sp>
      <p:sp>
        <p:nvSpPr>
          <p:cNvPr id="10" name="Rectangle 54"/>
          <p:cNvSpPr>
            <a:spLocks noChangeArrowheads="1"/>
          </p:cNvSpPr>
          <p:nvPr userDrawn="1"/>
        </p:nvSpPr>
        <p:spPr bwMode="gray">
          <a:xfrm>
            <a:off x="0" y="6390779"/>
            <a:ext cx="9144000" cy="4826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5" r:id="rId4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>
          <a:xfrm>
            <a:off x="1691680" y="1052736"/>
            <a:ext cx="7056784" cy="1470025"/>
          </a:xfrm>
        </p:spPr>
        <p:txBody>
          <a:bodyPr/>
          <a:lstStyle/>
          <a:p>
            <a:pPr eaLnBrk="1" hangingPunct="1"/>
            <a:r>
              <a:rPr lang="zh-CN" altLang="en-US" smtClean="0"/>
              <a:t>高维空间</a:t>
            </a:r>
            <a:r>
              <a:rPr lang="en-US" altLang="zh-CN" smtClean="0"/>
              <a:t>-</a:t>
            </a:r>
            <a:r>
              <a:rPr lang="zh-CN" altLang="en-US" dirty="0" smtClean="0"/>
              <a:t>数据可视化</a:t>
            </a:r>
          </a:p>
        </p:txBody>
      </p:sp>
      <p:sp>
        <p:nvSpPr>
          <p:cNvPr id="7171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Bodoni MT Black"/>
              </a:rPr>
              <a:t>教师  丛培盛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21" y="3577127"/>
            <a:ext cx="2447925" cy="2419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596177"/>
            <a:ext cx="2438400" cy="2381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5511" y="61653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PCA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23928" y="61653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PLS-DA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091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概率性评价</a:t>
            </a:r>
            <a:r>
              <a:rPr lang="en-US" altLang="zh-CN" smtClean="0">
                <a:solidFill>
                  <a:schemeClr val="tx1"/>
                </a:solidFill>
              </a:rPr>
              <a:t>-softmax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0" y="1196752"/>
            <a:ext cx="8759340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11163" indent="-342900"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将样本分类信息，用正交编码表达（向量，只有一个数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=1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400" b="1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indent="-342900"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类问题：第一类表达  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[1,0]   , 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第二类表达为 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[0, 1]</a:t>
            </a:r>
          </a:p>
          <a:p>
            <a:pPr marL="411163" indent="-342900"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建模后的预报结果，每个样本是一个向量</a:t>
            </a:r>
            <a:r>
              <a:rPr lang="zh-CN" altLang="en-US" sz="2400" b="1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取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np.exp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，再加和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=s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softMax=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每个元素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/s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，作为一个样本判别成两类的概率</a:t>
            </a:r>
            <a:endParaRPr lang="en-US" altLang="zh-CN" sz="2400" b="1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indent="-342900"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例子</a:t>
            </a:r>
            <a:endParaRPr lang="en-US" altLang="zh-CN" sz="2400" b="1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indent="-342900"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  一个样本的预测值为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a=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[0.12, 0.97]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indent="-342900"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则 </a:t>
            </a:r>
            <a:r>
              <a:rPr lang="en-US" altLang="zh-CN" sz="2400" b="1">
                <a:latin typeface="等线" panose="02010600030101010101" pitchFamily="2" charset="-122"/>
                <a:ea typeface="等线" panose="02010600030101010101" pitchFamily="2" charset="-122"/>
              </a:rPr>
              <a:t>b=np.exp(a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)   </a:t>
            </a:r>
            <a:r>
              <a:rPr lang="en-US" altLang="zh-CN" sz="2400" b="1">
                <a:latin typeface="等线" panose="02010600030101010101" pitchFamily="2" charset="-122"/>
                <a:ea typeface="等线" panose="02010600030101010101" pitchFamily="2" charset="-122"/>
              </a:rPr>
              <a:t>[1.12749685, 2.63794446]</a:t>
            </a:r>
          </a:p>
          <a:p>
            <a:pPr marL="411163" indent="-342900">
              <a:buFont typeface="Wingdings" panose="05000000000000000000" pitchFamily="2" charset="2"/>
              <a:buChar char="n"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softMax=b/b.sum()        </a:t>
            </a: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[0.29943286, 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 0.70056714]</a:t>
            </a:r>
          </a:p>
          <a:p>
            <a:pPr marL="411163" indent="-342900">
              <a:buFont typeface="Wingdings" panose="05000000000000000000" pitchFamily="2" charset="2"/>
              <a:buChar char="n"/>
            </a:pPr>
            <a:r>
              <a:rPr lang="en-US" altLang="zh-CN" sz="240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有</a:t>
            </a:r>
            <a:r>
              <a:rPr lang="en-US" altLang="zh-CN" sz="2400" smtClean="0">
                <a:latin typeface="等线" panose="02010600030101010101" pitchFamily="2" charset="-122"/>
                <a:ea typeface="等线" panose="02010600030101010101" pitchFamily="2" charset="-122"/>
              </a:rPr>
              <a:t>70</a:t>
            </a:r>
            <a:r>
              <a:rPr lang="zh-CN" altLang="en-US" sz="2400" smtClean="0">
                <a:latin typeface="等线" panose="02010600030101010101" pitchFamily="2" charset="-122"/>
                <a:ea typeface="等线" panose="02010600030101010101" pitchFamily="2" charset="-122"/>
              </a:rPr>
              <a:t>的概率判别样本</a:t>
            </a:r>
            <a:r>
              <a:rPr lang="zh-CN" altLang="en-US" sz="2400">
                <a:latin typeface="等线" panose="02010600030101010101" pitchFamily="2" charset="-122"/>
                <a:ea typeface="等线" panose="02010600030101010101" pitchFamily="2" charset="-122"/>
              </a:rPr>
              <a:t>是第二类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3637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小麦优</a:t>
            </a:r>
            <a:r>
              <a:rPr lang="zh-CN" altLang="en-US" smtClean="0">
                <a:solidFill>
                  <a:schemeClr val="tx1"/>
                </a:solidFill>
              </a:rPr>
              <a:t>、劣</a:t>
            </a:r>
            <a:r>
              <a:rPr lang="en-US" altLang="zh-CN" smtClean="0">
                <a:solidFill>
                  <a:schemeClr val="tx1"/>
                </a:solidFill>
              </a:rPr>
              <a:t>PCR</a:t>
            </a:r>
            <a:r>
              <a:rPr lang="zh-CN" altLang="en-US" smtClean="0">
                <a:solidFill>
                  <a:schemeClr val="tx1"/>
                </a:solidFill>
              </a:rPr>
              <a:t>类聚类</a:t>
            </a:r>
            <a:r>
              <a:rPr lang="en-US" altLang="zh-CN" smtClean="0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84660" y="1031032"/>
            <a:ext cx="8269417" cy="5278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600" b="1" dirty="0"/>
              <a:t>import </a:t>
            </a:r>
            <a:r>
              <a:rPr lang="en-US" altLang="zh-CN" sz="1600" b="1" dirty="0" err="1"/>
              <a:t>numpy</a:t>
            </a:r>
            <a:r>
              <a:rPr lang="en-US" altLang="zh-CN" sz="1600" b="1" dirty="0"/>
              <a:t> as np</a:t>
            </a:r>
          </a:p>
          <a:p>
            <a:r>
              <a:rPr lang="en-US" altLang="zh-CN" sz="1600" b="1" dirty="0"/>
              <a:t>A = </a:t>
            </a:r>
            <a:r>
              <a:rPr lang="en-US" altLang="zh-CN" sz="1600" b="1" dirty="0" err="1"/>
              <a:t>np.loadtxt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r"F</a:t>
            </a:r>
            <a:r>
              <a:rPr lang="en-US" altLang="zh-CN" sz="1600" b="1" dirty="0"/>
              <a:t>:\teach\python</a:t>
            </a:r>
            <a:r>
              <a:rPr lang="zh-CN" altLang="en-US" sz="1600" b="1" dirty="0"/>
              <a:t>数学建模</a:t>
            </a:r>
            <a:r>
              <a:rPr lang="en-US" altLang="zh-CN" sz="1600" b="1" dirty="0"/>
              <a:t>\data\</a:t>
            </a:r>
            <a:r>
              <a:rPr lang="en-US" altLang="zh-CN" sz="1600" b="1" dirty="0" err="1"/>
              <a:t>wheat_X.txt</a:t>
            </a:r>
            <a:r>
              <a:rPr lang="en-US" altLang="zh-CN" sz="1600" b="1" dirty="0"/>
              <a:t>")</a:t>
            </a:r>
          </a:p>
          <a:p>
            <a:r>
              <a:rPr lang="en-US" altLang="zh-CN" sz="1600" b="1" dirty="0"/>
              <a:t>B=</a:t>
            </a:r>
            <a:r>
              <a:rPr lang="en-US" altLang="zh-CN" sz="1600" b="1" dirty="0" err="1"/>
              <a:t>np.loadtxt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r"F</a:t>
            </a:r>
            <a:r>
              <a:rPr lang="en-US" altLang="zh-CN" sz="1600" b="1" dirty="0"/>
              <a:t>:\teach\python</a:t>
            </a:r>
            <a:r>
              <a:rPr lang="zh-CN" altLang="en-US" sz="1600" b="1" dirty="0"/>
              <a:t>数学建模</a:t>
            </a:r>
            <a:r>
              <a:rPr lang="en-US" altLang="zh-CN" sz="1600" b="1" dirty="0"/>
              <a:t>\data\</a:t>
            </a:r>
            <a:r>
              <a:rPr lang="en-US" altLang="zh-CN" sz="1600" b="1" dirty="0" err="1"/>
              <a:t>wheat_Y.txt</a:t>
            </a:r>
            <a:r>
              <a:rPr lang="en-US" altLang="zh-CN" sz="1600" b="1" dirty="0"/>
              <a:t>")</a:t>
            </a:r>
          </a:p>
          <a:p>
            <a:r>
              <a:rPr lang="en-US" altLang="zh-CN" sz="1600" b="1" dirty="0"/>
              <a:t>B[B==-1]=0</a:t>
            </a:r>
          </a:p>
          <a:p>
            <a:r>
              <a:rPr lang="en-US" altLang="zh-CN" sz="1600" b="1" dirty="0"/>
              <a:t>aver=</a:t>
            </a:r>
            <a:r>
              <a:rPr lang="en-US" altLang="zh-CN" sz="1600" b="1" dirty="0" err="1"/>
              <a:t>A.mean</a:t>
            </a:r>
            <a:r>
              <a:rPr lang="en-US" altLang="zh-CN" sz="1600" b="1" dirty="0"/>
              <a:t>(axis=0)</a:t>
            </a:r>
          </a:p>
          <a:p>
            <a:r>
              <a:rPr lang="en-US" altLang="zh-CN" sz="1600" b="1" dirty="0" err="1"/>
              <a:t>std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A.std</a:t>
            </a:r>
            <a:r>
              <a:rPr lang="en-US" altLang="zh-CN" sz="1600" b="1" dirty="0"/>
              <a:t>(axis=0)</a:t>
            </a:r>
          </a:p>
          <a:p>
            <a:r>
              <a:rPr lang="en-US" altLang="zh-CN" sz="1600" b="1" dirty="0"/>
              <a:t>A=(A-aver)/</a:t>
            </a:r>
            <a:r>
              <a:rPr lang="en-US" altLang="zh-CN" sz="1600" b="1" dirty="0" err="1"/>
              <a:t>std</a:t>
            </a:r>
            <a:endParaRPr lang="en-US" altLang="zh-CN" sz="1600" b="1" dirty="0"/>
          </a:p>
          <a:p>
            <a:r>
              <a:rPr lang="en-US" altLang="zh-CN" sz="1600" b="1" dirty="0" err="1"/>
              <a:t>allY</a:t>
            </a:r>
            <a:r>
              <a:rPr lang="en-US" altLang="zh-CN" sz="1600" b="1" dirty="0"/>
              <a:t>=[]</a:t>
            </a:r>
          </a:p>
          <a:p>
            <a:r>
              <a:rPr lang="en-US" altLang="zh-CN" sz="1600" b="1" dirty="0"/>
              <a:t>for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in range(</a:t>
            </a:r>
            <a:r>
              <a:rPr lang="en-US" altLang="zh-CN" sz="1600" b="1" dirty="0" err="1"/>
              <a:t>len</a:t>
            </a:r>
            <a:r>
              <a:rPr lang="en-US" altLang="zh-CN" sz="1600" b="1" dirty="0"/>
              <a:t>(B)): # </a:t>
            </a:r>
            <a:r>
              <a:rPr lang="zh-CN" altLang="en-US" sz="1600" b="1" dirty="0"/>
              <a:t>转正交编码</a:t>
            </a:r>
          </a:p>
          <a:p>
            <a:r>
              <a:rPr lang="zh-CN" altLang="en-US" sz="1600" b="1" dirty="0"/>
              <a:t>    </a:t>
            </a:r>
            <a:r>
              <a:rPr lang="en-US" altLang="zh-CN" sz="1600" b="1" dirty="0"/>
              <a:t>if (B[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]==1.0):</a:t>
            </a:r>
          </a:p>
          <a:p>
            <a:r>
              <a:rPr lang="en-US" altLang="zh-CN" sz="1600" b="1" dirty="0"/>
              <a:t>        </a:t>
            </a:r>
            <a:r>
              <a:rPr lang="en-US" altLang="zh-CN" sz="1600" b="1" dirty="0" err="1"/>
              <a:t>oneY</a:t>
            </a:r>
            <a:r>
              <a:rPr lang="en-US" altLang="zh-CN" sz="1600" b="1" dirty="0"/>
              <a:t>=[0,1]</a:t>
            </a:r>
          </a:p>
          <a:p>
            <a:r>
              <a:rPr lang="en-US" altLang="zh-CN" sz="1600" b="1" dirty="0"/>
              <a:t>    else:</a:t>
            </a:r>
          </a:p>
          <a:p>
            <a:r>
              <a:rPr lang="en-US" altLang="zh-CN" sz="1600" b="1" dirty="0"/>
              <a:t>        </a:t>
            </a:r>
            <a:r>
              <a:rPr lang="en-US" altLang="zh-CN" sz="1600" b="1" dirty="0" err="1"/>
              <a:t>oneY</a:t>
            </a:r>
            <a:r>
              <a:rPr lang="en-US" altLang="zh-CN" sz="1600" b="1" dirty="0"/>
              <a:t>=[1,0]  # -1</a:t>
            </a:r>
          </a:p>
          <a:p>
            <a:r>
              <a:rPr lang="en-US" altLang="zh-CN" sz="1600" b="1" dirty="0"/>
              <a:t>    </a:t>
            </a:r>
            <a:r>
              <a:rPr lang="en-US" altLang="zh-CN" sz="1600" b="1" dirty="0" err="1"/>
              <a:t>allY.append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oneY</a:t>
            </a:r>
            <a:r>
              <a:rPr lang="en-US" altLang="zh-CN" sz="1600" b="1" dirty="0"/>
              <a:t>)</a:t>
            </a:r>
          </a:p>
          <a:p>
            <a:r>
              <a:rPr lang="en-US" altLang="zh-CN" sz="1600" b="1" dirty="0"/>
              <a:t>Y=</a:t>
            </a:r>
            <a:r>
              <a:rPr lang="en-US" altLang="zh-CN" sz="1600" b="1" dirty="0" err="1"/>
              <a:t>np.array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allY</a:t>
            </a:r>
            <a:r>
              <a:rPr lang="en-US" altLang="zh-CN" sz="1600" b="1" dirty="0" smtClean="0"/>
              <a:t>)</a:t>
            </a:r>
            <a:endParaRPr lang="en-US" altLang="zh-CN" sz="1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726" y="2348880"/>
            <a:ext cx="475088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755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小麦优</a:t>
            </a:r>
            <a:r>
              <a:rPr lang="zh-CN" altLang="en-US" smtClean="0">
                <a:solidFill>
                  <a:schemeClr val="tx1"/>
                </a:solidFill>
              </a:rPr>
              <a:t>、劣</a:t>
            </a:r>
            <a:r>
              <a:rPr lang="en-US" altLang="zh-CN" smtClean="0">
                <a:solidFill>
                  <a:schemeClr val="tx1"/>
                </a:solidFill>
              </a:rPr>
              <a:t>--PCR</a:t>
            </a:r>
            <a:r>
              <a:rPr lang="zh-CN" altLang="en-US" smtClean="0">
                <a:solidFill>
                  <a:schemeClr val="tx1"/>
                </a:solidFill>
              </a:rPr>
              <a:t>类聚类</a:t>
            </a:r>
            <a:r>
              <a:rPr lang="en-US" altLang="zh-CN" smtClean="0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84660" y="1031032"/>
            <a:ext cx="8269417" cy="5278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600" b="1" dirty="0" smtClean="0"/>
              <a:t>from </a:t>
            </a:r>
            <a:r>
              <a:rPr lang="en-US" altLang="zh-CN" sz="1600" b="1" dirty="0"/>
              <a:t>PCR import PCR</a:t>
            </a:r>
          </a:p>
          <a:p>
            <a:r>
              <a:rPr lang="en-US" altLang="zh-CN" sz="1600" b="1" dirty="0" err="1"/>
              <a:t>pcr</a:t>
            </a:r>
            <a:r>
              <a:rPr lang="en-US" altLang="zh-CN" sz="1600" b="1" dirty="0"/>
              <a:t>=PCR(A,Y)</a:t>
            </a:r>
          </a:p>
          <a:p>
            <a:r>
              <a:rPr lang="en-US" altLang="zh-CN" sz="1600" b="1" dirty="0"/>
              <a:t>print(</a:t>
            </a:r>
            <a:r>
              <a:rPr lang="en-US" altLang="zh-CN" sz="1600" b="1" dirty="0" err="1"/>
              <a:t>pcr.confirmPCs</a:t>
            </a:r>
            <a:r>
              <a:rPr lang="en-US" altLang="zh-CN" sz="1600" b="1" dirty="0"/>
              <a:t>())</a:t>
            </a:r>
          </a:p>
          <a:p>
            <a:r>
              <a:rPr lang="en-US" altLang="zh-CN" sz="1600" b="1" dirty="0" err="1"/>
              <a:t>pcr.fit</a:t>
            </a:r>
            <a:r>
              <a:rPr lang="en-US" altLang="zh-CN" sz="1600" b="1" dirty="0"/>
              <a:t>(5)</a:t>
            </a:r>
          </a:p>
          <a:p>
            <a:r>
              <a:rPr lang="en-US" altLang="zh-CN" sz="1600" b="1" dirty="0"/>
              <a:t>T=</a:t>
            </a:r>
            <a:r>
              <a:rPr lang="en-US" altLang="zh-CN" sz="1600" b="1" dirty="0" err="1"/>
              <a:t>pcr.T</a:t>
            </a:r>
            <a:endParaRPr lang="en-US" altLang="zh-CN" sz="1600" b="1" dirty="0"/>
          </a:p>
          <a:p>
            <a:r>
              <a:rPr lang="en-US" altLang="zh-CN" sz="1600" b="1" dirty="0"/>
              <a:t>import </a:t>
            </a:r>
            <a:r>
              <a:rPr lang="en-US" altLang="zh-CN" sz="1600" b="1" dirty="0" err="1"/>
              <a:t>matplotlib.pyplot</a:t>
            </a:r>
            <a:r>
              <a:rPr lang="en-US" altLang="zh-CN" sz="1600" b="1" dirty="0"/>
              <a:t> as </a:t>
            </a:r>
            <a:r>
              <a:rPr lang="en-US" altLang="zh-CN" sz="1600" b="1" dirty="0" err="1"/>
              <a:t>plt</a:t>
            </a:r>
            <a:endParaRPr lang="en-US" altLang="zh-CN" sz="1600" b="1" dirty="0"/>
          </a:p>
          <a:p>
            <a:r>
              <a:rPr lang="en-US" altLang="zh-CN" sz="1600" b="1" dirty="0"/>
              <a:t>cls1=B==1.0</a:t>
            </a:r>
          </a:p>
          <a:p>
            <a:r>
              <a:rPr lang="en-US" altLang="zh-CN" sz="1600" b="1" dirty="0"/>
              <a:t>cls2=B!=1.0</a:t>
            </a:r>
          </a:p>
          <a:p>
            <a:r>
              <a:rPr lang="en-US" altLang="zh-CN" sz="1600" b="1" dirty="0" err="1"/>
              <a:t>plt.plot</a:t>
            </a:r>
            <a:r>
              <a:rPr lang="en-US" altLang="zh-CN" sz="1600" b="1" dirty="0"/>
              <a:t>(T[cls1,0],T[cls1,1],'</a:t>
            </a:r>
            <a:r>
              <a:rPr lang="en-US" altLang="zh-CN" sz="1600" b="1" dirty="0" err="1"/>
              <a:t>ro</a:t>
            </a:r>
            <a:r>
              <a:rPr lang="en-US" altLang="zh-CN" sz="1600" b="1" dirty="0"/>
              <a:t>')</a:t>
            </a:r>
          </a:p>
          <a:p>
            <a:r>
              <a:rPr lang="en-US" altLang="zh-CN" sz="1600" b="1" dirty="0" err="1"/>
              <a:t>plt.plot</a:t>
            </a:r>
            <a:r>
              <a:rPr lang="en-US" altLang="zh-CN" sz="1600" b="1" dirty="0"/>
              <a:t>(T[cls2,0],T[cls2,1],'b^')</a:t>
            </a:r>
          </a:p>
          <a:p>
            <a:r>
              <a:rPr lang="en-US" altLang="zh-CN" sz="1600" b="1" dirty="0" err="1"/>
              <a:t>plt.show</a:t>
            </a:r>
            <a:r>
              <a:rPr lang="en-US" altLang="zh-CN" sz="1600" b="1" dirty="0" smtClean="0"/>
              <a:t>()</a:t>
            </a:r>
            <a:endParaRPr lang="en-US" altLang="zh-CN" sz="1600" b="1" dirty="0"/>
          </a:p>
          <a:p>
            <a:r>
              <a:rPr lang="en-US" altLang="zh-CN" sz="1600" b="1" dirty="0" err="1"/>
              <a:t>yPred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pcr.predict</a:t>
            </a:r>
            <a:r>
              <a:rPr lang="en-US" altLang="zh-CN" sz="1600" b="1" dirty="0"/>
              <a:t>(A)  # </a:t>
            </a:r>
            <a:r>
              <a:rPr lang="zh-CN" altLang="en-US" sz="1600" b="1" dirty="0"/>
              <a:t>预报样本的函数值，每个样本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个值</a:t>
            </a:r>
          </a:p>
          <a:p>
            <a:r>
              <a:rPr lang="en-US" altLang="zh-CN" sz="1600" b="1" dirty="0" err="1"/>
              <a:t>exp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np.exp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yPred</a:t>
            </a:r>
            <a:r>
              <a:rPr lang="en-US" altLang="zh-CN" sz="1600" b="1" dirty="0"/>
              <a:t>)</a:t>
            </a:r>
          </a:p>
          <a:p>
            <a:r>
              <a:rPr lang="en-US" altLang="zh-CN" sz="1600" b="1" dirty="0" err="1"/>
              <a:t>sumExp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np.sum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exp</a:t>
            </a:r>
            <a:r>
              <a:rPr lang="en-US" altLang="zh-CN" sz="1600" b="1" dirty="0"/>
              <a:t>, axis=1, </a:t>
            </a:r>
            <a:r>
              <a:rPr lang="en-US" altLang="zh-CN" sz="1600" b="1" dirty="0" err="1"/>
              <a:t>keepdims</a:t>
            </a:r>
            <a:r>
              <a:rPr lang="en-US" altLang="zh-CN" sz="1600" b="1" dirty="0"/>
              <a:t>=True)</a:t>
            </a:r>
          </a:p>
          <a:p>
            <a:r>
              <a:rPr lang="en-US" altLang="zh-CN" sz="1600" b="1" dirty="0" err="1"/>
              <a:t>softmax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exp</a:t>
            </a:r>
            <a:r>
              <a:rPr lang="en-US" altLang="zh-CN" sz="1600" b="1" dirty="0"/>
              <a:t> / </a:t>
            </a:r>
            <a:r>
              <a:rPr lang="en-US" altLang="zh-CN" sz="1600" b="1" dirty="0" err="1"/>
              <a:t>sumExp</a:t>
            </a:r>
            <a:r>
              <a:rPr lang="en-US" altLang="zh-CN" sz="1600" b="1" dirty="0"/>
              <a:t>   #  </a:t>
            </a:r>
          </a:p>
          <a:p>
            <a:r>
              <a:rPr lang="en-US" altLang="zh-CN" sz="1600" b="1" dirty="0" err="1"/>
              <a:t>Bpred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np.argmax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softmax,axis</a:t>
            </a:r>
            <a:r>
              <a:rPr lang="en-US" altLang="zh-CN" sz="1600" b="1" dirty="0"/>
              <a:t>=1)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114469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5" y="95053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</a:rPr>
              <a:t>聚类分析</a:t>
            </a:r>
            <a:r>
              <a:rPr lang="en-US" altLang="zh-CN">
                <a:solidFill>
                  <a:schemeClr val="tx1"/>
                </a:solidFill>
              </a:rPr>
              <a:t>-PLSDA</a:t>
            </a:r>
            <a:r>
              <a:rPr lang="zh-CN" altLang="en-US">
                <a:solidFill>
                  <a:schemeClr val="tx1"/>
                </a:solidFill>
              </a:rPr>
              <a:t>有监督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71827" y="1197663"/>
            <a:ext cx="8151070" cy="48956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n"/>
              <a:defRPr/>
            </a:pPr>
            <a:r>
              <a:rPr lang="en-US" altLang="zh-CN" sz="2800" dirty="0" smtClean="0"/>
              <a:t>PLSR</a:t>
            </a:r>
            <a:r>
              <a:rPr lang="zh-CN" altLang="en-US" sz="2800" dirty="0" smtClean="0"/>
              <a:t>回归，将原始空间最大方差方向与函数值最大方差方向拟合，也是降维方法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/>
              <a:t>稍加修改，把预测的函数值，按规则两类化，即可作为分类判别，称</a:t>
            </a:r>
            <a:r>
              <a:rPr lang="en-US" altLang="zh-CN" sz="2800" dirty="0" smtClean="0"/>
              <a:t>PLSDA</a:t>
            </a:r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altLang="zh-CN" sz="2800" dirty="0" smtClean="0"/>
              <a:t>PLS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在新的主成分空间中的样本新坐标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altLang="zh-CN" sz="2800" dirty="0" smtClean="0"/>
              <a:t>T</a:t>
            </a:r>
            <a:r>
              <a:rPr lang="zh-CN" altLang="en-US" sz="2800" dirty="0" smtClean="0"/>
              <a:t>的列的安排，分别是散度第一、第二、</a:t>
            </a:r>
            <a:r>
              <a:rPr lang="en-US" altLang="zh-CN" sz="2800" dirty="0" smtClean="0"/>
              <a:t>...</a:t>
            </a:r>
            <a:r>
              <a:rPr lang="zh-CN" altLang="en-US" sz="2800" dirty="0" smtClean="0"/>
              <a:t>，最大的方向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/>
              <a:t>取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的前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列制图，可观察样本在分离度最大方向的聚集情况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/>
              <a:t>原理：模式可分的问题，类间差异大于类内差异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2333344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0" y="260648"/>
            <a:ext cx="8275638" cy="868363"/>
          </a:xfrm>
        </p:spPr>
        <p:txBody>
          <a:bodyPr/>
          <a:lstStyle/>
          <a:p>
            <a:r>
              <a:rPr lang="en-US" altLang="zh-CN" smtClean="0"/>
              <a:t>PLS </a:t>
            </a:r>
            <a:r>
              <a:rPr lang="zh-CN" altLang="en-US" smtClean="0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850" y="1340768"/>
            <a:ext cx="8293100" cy="37444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等线" panose="02010600030101010101" pitchFamily="2" charset="-122"/>
                <a:ea typeface="等线" panose="02010600030101010101" pitchFamily="2" charset="-122"/>
              </a:rPr>
              <a:t>PLSR </a:t>
            </a:r>
            <a:r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  <a:t>先讲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386909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小麦优、劣颗粒分类</a:t>
            </a:r>
            <a:r>
              <a:rPr lang="zh-CN" altLang="en-US" smtClean="0">
                <a:solidFill>
                  <a:schemeClr val="tx1"/>
                </a:solidFill>
              </a:rPr>
              <a:t>聚类可视化</a:t>
            </a:r>
            <a:r>
              <a:rPr lang="en-US" altLang="zh-CN" smtClean="0">
                <a:solidFill>
                  <a:schemeClr val="tx1"/>
                </a:solidFill>
              </a:rPr>
              <a:t>-PLS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84660" y="1031032"/>
            <a:ext cx="8269417" cy="5278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600" b="1" dirty="0"/>
              <a:t>import </a:t>
            </a:r>
            <a:r>
              <a:rPr lang="en-US" altLang="zh-CN" sz="1600" b="1" dirty="0" err="1"/>
              <a:t>numpy</a:t>
            </a:r>
            <a:r>
              <a:rPr lang="en-US" altLang="zh-CN" sz="1600" b="1" dirty="0"/>
              <a:t> as np</a:t>
            </a:r>
          </a:p>
          <a:p>
            <a:r>
              <a:rPr lang="en-US" altLang="zh-CN" sz="1600" b="1" dirty="0"/>
              <a:t>from </a:t>
            </a:r>
            <a:r>
              <a:rPr lang="en-US" altLang="zh-CN" sz="1600" b="1" dirty="0" err="1"/>
              <a:t>sklearn.cross_decomposition</a:t>
            </a:r>
            <a:r>
              <a:rPr lang="en-US" altLang="zh-CN" sz="1600" b="1" dirty="0"/>
              <a:t> import </a:t>
            </a:r>
            <a:r>
              <a:rPr lang="en-US" altLang="zh-CN" sz="1600" b="1" dirty="0" err="1"/>
              <a:t>PLSRegression</a:t>
            </a:r>
            <a:endParaRPr lang="en-US" altLang="zh-CN" sz="1600" b="1" dirty="0"/>
          </a:p>
          <a:p>
            <a:r>
              <a:rPr lang="en-US" altLang="zh-CN" sz="1600" b="1" dirty="0"/>
              <a:t>X=</a:t>
            </a:r>
            <a:r>
              <a:rPr lang="en-US" altLang="zh-CN" sz="1600" b="1" dirty="0" err="1"/>
              <a:t>np.loadtxt</a:t>
            </a:r>
            <a:r>
              <a:rPr lang="en-US" altLang="zh-CN" sz="1600" b="1" dirty="0"/>
              <a:t>("wheat_train_PCA_X.txt")</a:t>
            </a:r>
          </a:p>
          <a:p>
            <a:r>
              <a:rPr lang="en-US" altLang="zh-CN" sz="1600" b="1" dirty="0"/>
              <a:t>y=</a:t>
            </a:r>
            <a:r>
              <a:rPr lang="en-US" altLang="zh-CN" sz="1600" b="1" dirty="0" err="1"/>
              <a:t>np.loadtxt</a:t>
            </a:r>
            <a:r>
              <a:rPr lang="en-US" altLang="zh-CN" sz="1600" b="1" dirty="0"/>
              <a:t>("wheat_train_PCA_y.txt")</a:t>
            </a:r>
          </a:p>
          <a:p>
            <a:r>
              <a:rPr lang="en-US" altLang="zh-CN" sz="1600" b="1" dirty="0" err="1"/>
              <a:t>avg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X.mean</a:t>
            </a:r>
            <a:r>
              <a:rPr lang="en-US" altLang="zh-CN" sz="1600" b="1" dirty="0"/>
              <a:t>(axis=0);</a:t>
            </a:r>
            <a:r>
              <a:rPr lang="en-US" altLang="zh-CN" sz="1600" b="1" dirty="0" err="1"/>
              <a:t>std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X.std</a:t>
            </a:r>
            <a:r>
              <a:rPr lang="en-US" altLang="zh-CN" sz="1600" b="1" dirty="0"/>
              <a:t>(axis=0);X=(X-</a:t>
            </a:r>
            <a:r>
              <a:rPr lang="en-US" altLang="zh-CN" sz="1600" b="1" dirty="0" err="1"/>
              <a:t>avg</a:t>
            </a:r>
            <a:r>
              <a:rPr lang="en-US" altLang="zh-CN" sz="1600" b="1" dirty="0"/>
              <a:t>)/</a:t>
            </a:r>
            <a:r>
              <a:rPr lang="en-US" altLang="zh-CN" sz="1600" b="1" dirty="0" err="1" smtClean="0"/>
              <a:t>std</a:t>
            </a:r>
            <a:endParaRPr lang="en-US" altLang="zh-CN" sz="1600" b="1" dirty="0"/>
          </a:p>
          <a:p>
            <a:r>
              <a:rPr lang="en-US" altLang="zh-CN" sz="1600" b="1" dirty="0"/>
              <a:t>import </a:t>
            </a:r>
            <a:r>
              <a:rPr lang="en-US" altLang="zh-CN" sz="1600" b="1" dirty="0" err="1"/>
              <a:t>matplotlib.pyplot</a:t>
            </a:r>
            <a:r>
              <a:rPr lang="en-US" altLang="zh-CN" sz="1600" b="1" dirty="0"/>
              <a:t> as </a:t>
            </a:r>
            <a:r>
              <a:rPr lang="en-US" altLang="zh-CN" sz="1600" b="1" dirty="0" err="1"/>
              <a:t>plt</a:t>
            </a:r>
            <a:endParaRPr lang="en-US" altLang="zh-CN" sz="1600" b="1" dirty="0"/>
          </a:p>
          <a:p>
            <a:r>
              <a:rPr lang="en-US" altLang="zh-CN" sz="1600" b="1" dirty="0" err="1"/>
              <a:t>pls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PLSRegression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n_components</a:t>
            </a:r>
            <a:r>
              <a:rPr lang="en-US" altLang="zh-CN" sz="1600" b="1" dirty="0"/>
              <a:t>=4,scale=False)</a:t>
            </a:r>
          </a:p>
          <a:p>
            <a:r>
              <a:rPr lang="en-US" altLang="zh-CN" sz="1600" b="1" dirty="0" err="1"/>
              <a:t>pls.fit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X,y</a:t>
            </a:r>
            <a:r>
              <a:rPr lang="en-US" altLang="zh-CN" sz="1600" b="1" dirty="0"/>
              <a:t>)</a:t>
            </a:r>
          </a:p>
          <a:p>
            <a:r>
              <a:rPr lang="en-US" altLang="zh-CN" sz="1600" b="1" dirty="0"/>
              <a:t>T=</a:t>
            </a:r>
            <a:r>
              <a:rPr lang="en-US" altLang="zh-CN" sz="1600" b="1" dirty="0" err="1"/>
              <a:t>pls.x_scores</a:t>
            </a:r>
            <a:r>
              <a:rPr lang="en-US" altLang="zh-CN" sz="1600" b="1" dirty="0"/>
              <a:t>_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cls1=y==1.0</a:t>
            </a:r>
          </a:p>
          <a:p>
            <a:r>
              <a:rPr lang="en-US" altLang="zh-CN" sz="1600" b="1" dirty="0"/>
              <a:t>cls2=y!=1.0</a:t>
            </a:r>
          </a:p>
          <a:p>
            <a:r>
              <a:rPr lang="en-US" altLang="zh-CN" sz="1600" b="1" dirty="0" err="1"/>
              <a:t>plt.plot</a:t>
            </a:r>
            <a:r>
              <a:rPr lang="en-US" altLang="zh-CN" sz="1600" b="1" dirty="0"/>
              <a:t>(T[cls1,0],T[cls1,1],'</a:t>
            </a:r>
            <a:r>
              <a:rPr lang="en-US" altLang="zh-CN" sz="1600" b="1" dirty="0" err="1"/>
              <a:t>ro</a:t>
            </a:r>
            <a:r>
              <a:rPr lang="en-US" altLang="zh-CN" sz="1600" b="1" dirty="0"/>
              <a:t>')</a:t>
            </a:r>
          </a:p>
          <a:p>
            <a:r>
              <a:rPr lang="en-US" altLang="zh-CN" sz="1600" b="1" dirty="0" err="1"/>
              <a:t>plt.plot</a:t>
            </a:r>
            <a:r>
              <a:rPr lang="en-US" altLang="zh-CN" sz="1600" b="1" dirty="0"/>
              <a:t>(T[cls2,0],T[cls2,1],'b^')</a:t>
            </a:r>
          </a:p>
          <a:p>
            <a:r>
              <a:rPr lang="en-US" altLang="zh-CN" sz="1600" b="1" dirty="0" err="1"/>
              <a:t>plt.show</a:t>
            </a:r>
            <a:r>
              <a:rPr lang="en-US" altLang="zh-CN" sz="1600" b="1" dirty="0"/>
              <a:t>()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348880"/>
            <a:ext cx="475088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609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chemeClr val="tx1"/>
                </a:solidFill>
              </a:rPr>
              <a:t>PLSDA</a:t>
            </a:r>
            <a:r>
              <a:rPr lang="zh-CN" altLang="en-US" smtClean="0">
                <a:solidFill>
                  <a:schemeClr val="tx1"/>
                </a:solidFill>
              </a:rPr>
              <a:t>预测</a:t>
            </a:r>
            <a:r>
              <a:rPr lang="en-US" altLang="zh-CN" smtClean="0">
                <a:solidFill>
                  <a:schemeClr val="tx1"/>
                </a:solidFill>
              </a:rPr>
              <a:t>—</a:t>
            </a:r>
            <a:r>
              <a:rPr lang="zh-CN" altLang="en-US" smtClean="0">
                <a:solidFill>
                  <a:schemeClr val="tx1"/>
                </a:solidFill>
              </a:rPr>
              <a:t>计算误判率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84660" y="1196752"/>
            <a:ext cx="8269417" cy="39821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/>
              <a:t>ypred = pls.predict(X)[:,0] # </a:t>
            </a:r>
            <a:r>
              <a:rPr lang="zh-CN" altLang="en-US" sz="2400" b="1"/>
              <a:t>预报的是</a:t>
            </a:r>
            <a:r>
              <a:rPr lang="en-US" altLang="zh-CN" sz="2400" b="1"/>
              <a:t>2</a:t>
            </a:r>
            <a:r>
              <a:rPr lang="zh-CN" altLang="en-US" sz="2400" b="1"/>
              <a:t>维矩阵，取第一列</a:t>
            </a:r>
          </a:p>
          <a:p>
            <a:r>
              <a:rPr lang="en-US" altLang="zh-CN" sz="2400" b="1"/>
              <a:t>ypred[ypred&gt;0]=1   #  </a:t>
            </a:r>
            <a:r>
              <a:rPr lang="zh-CN" altLang="en-US" sz="2400" b="1"/>
              <a:t>线性分割，大于</a:t>
            </a:r>
            <a:r>
              <a:rPr lang="en-US" altLang="zh-CN" sz="2400" b="1"/>
              <a:t>0</a:t>
            </a:r>
            <a:r>
              <a:rPr lang="zh-CN" altLang="en-US" sz="2400" b="1"/>
              <a:t>，正集</a:t>
            </a:r>
          </a:p>
          <a:p>
            <a:r>
              <a:rPr lang="en-US" altLang="zh-CN" sz="2400" b="1"/>
              <a:t>ypred[ypred&lt;0]=-1   </a:t>
            </a:r>
          </a:p>
          <a:p>
            <a:r>
              <a:rPr lang="en-US" altLang="zh-CN" sz="2400" b="1"/>
              <a:t>err=y-ypred</a:t>
            </a:r>
          </a:p>
          <a:p>
            <a:r>
              <a:rPr lang="en-US" altLang="zh-CN" sz="2400" b="1"/>
              <a:t>err=err[err!=0]</a:t>
            </a:r>
          </a:p>
          <a:p>
            <a:r>
              <a:rPr lang="en-US" altLang="zh-CN" sz="2400" b="1"/>
              <a:t>errRate=len(err)/len(y)*100</a:t>
            </a:r>
          </a:p>
          <a:p>
            <a:r>
              <a:rPr lang="en-US" altLang="zh-CN" sz="2400" b="1"/>
              <a:t>print(errRate)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185569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60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鸢尾花实例</a:t>
            </a:r>
            <a:r>
              <a:rPr lang="en-US" altLang="zh-CN" smtClean="0">
                <a:solidFill>
                  <a:schemeClr val="tx1"/>
                </a:solidFill>
              </a:rPr>
              <a:t>—</a:t>
            </a:r>
            <a:r>
              <a:rPr lang="zh-CN" altLang="en-US" smtClean="0">
                <a:solidFill>
                  <a:schemeClr val="tx1"/>
                </a:solidFill>
              </a:rPr>
              <a:t>深度数据可视化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84661" y="1412776"/>
            <a:ext cx="8147780" cy="41981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1" smtClean="0"/>
              <a:t>取</a:t>
            </a:r>
            <a:r>
              <a:rPr lang="en-US" altLang="zh-CN" sz="2400" b="1" smtClean="0"/>
              <a:t>2</a:t>
            </a:r>
            <a:r>
              <a:rPr lang="zh-CN" altLang="en-US" sz="2400" b="1"/>
              <a:t>种</a:t>
            </a:r>
            <a:r>
              <a:rPr lang="zh-CN" altLang="en-US" sz="2400" b="1" smtClean="0"/>
              <a:t>鸢尾花，山鸢尾和变色鸢尾，类表示 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1</a:t>
            </a:r>
          </a:p>
          <a:p>
            <a:r>
              <a:rPr lang="zh-CN" altLang="en-US" sz="2400" b="1" smtClean="0"/>
              <a:t>目标：将数据分割成</a:t>
            </a:r>
            <a:r>
              <a:rPr lang="zh-CN" altLang="en-US" sz="2400" b="1" smtClean="0">
                <a:solidFill>
                  <a:srgbClr val="FF0000"/>
                </a:solidFill>
              </a:rPr>
              <a:t>训练集和测试集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r>
              <a:rPr lang="zh-CN" altLang="en-US" sz="2400" b="1" smtClean="0"/>
              <a:t>用训练集建立</a:t>
            </a:r>
            <a:r>
              <a:rPr lang="en-US" altLang="zh-CN" sz="2400" b="1" smtClean="0"/>
              <a:t>PLS</a:t>
            </a:r>
            <a:r>
              <a:rPr lang="zh-CN" altLang="en-US" sz="2400" b="1" smtClean="0"/>
              <a:t>模型，获取得分，用第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主成分制图，看分类模式</a:t>
            </a:r>
            <a:endParaRPr lang="en-US" altLang="zh-CN" sz="2400" b="1" smtClean="0"/>
          </a:p>
          <a:p>
            <a:r>
              <a:rPr lang="zh-CN" altLang="en-US" sz="2400" b="1" smtClean="0"/>
              <a:t>分割样本的方法：</a:t>
            </a:r>
            <a:endParaRPr lang="en-US" altLang="zh-CN" sz="2400" b="1"/>
          </a:p>
          <a:p>
            <a:r>
              <a:rPr lang="en-US" altLang="zh-CN" sz="2400" b="1"/>
              <a:t>from sklearn.model_selection import </a:t>
            </a:r>
            <a:r>
              <a:rPr lang="en-US" altLang="zh-CN" sz="2400" b="1">
                <a:solidFill>
                  <a:srgbClr val="FF0000"/>
                </a:solidFill>
              </a:rPr>
              <a:t>train_test_split</a:t>
            </a:r>
          </a:p>
          <a:p>
            <a:r>
              <a:rPr lang="en-US" altLang="zh-CN" sz="2400" b="1"/>
              <a:t>X_train, X_test, y_train, y_test = train_test_split(x, y, test_size=.2</a:t>
            </a:r>
            <a:r>
              <a:rPr lang="en-US" altLang="zh-CN" sz="2400" b="1" smtClean="0"/>
              <a:t>)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132762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鸢尾花实例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84660" y="1031032"/>
            <a:ext cx="8269417" cy="49182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/>
              <a:t>import numpy as np</a:t>
            </a:r>
          </a:p>
          <a:p>
            <a:r>
              <a:rPr lang="en-US" altLang="zh-CN" sz="2400" b="1"/>
              <a:t>from sklearn.cross_decomposition import PLSRegression</a:t>
            </a:r>
          </a:p>
          <a:p>
            <a:r>
              <a:rPr lang="en-US" altLang="zh-CN" sz="2400" b="1"/>
              <a:t>from sklearn import datasets</a:t>
            </a:r>
          </a:p>
          <a:p>
            <a:r>
              <a:rPr lang="en-US" altLang="zh-CN" sz="2400" b="1"/>
              <a:t>iris=datasets.load_iris() # </a:t>
            </a:r>
            <a:r>
              <a:rPr lang="zh-CN" altLang="en-US" sz="2400" b="1"/>
              <a:t>从数据库获得数据</a:t>
            </a:r>
          </a:p>
          <a:p>
            <a:r>
              <a:rPr lang="en-US" altLang="zh-CN" sz="2400" b="1"/>
              <a:t>data=iris.data #</a:t>
            </a:r>
            <a:r>
              <a:rPr lang="zh-CN" altLang="en-US" sz="2400" b="1"/>
              <a:t>获得自变量数据</a:t>
            </a:r>
          </a:p>
          <a:p>
            <a:r>
              <a:rPr lang="en-US" altLang="zh-CN" sz="2400" b="1"/>
              <a:t>target=iris.target  # </a:t>
            </a:r>
            <a:r>
              <a:rPr lang="zh-CN" altLang="en-US" sz="2400" b="1"/>
              <a:t>获得样本的分类信息</a:t>
            </a:r>
          </a:p>
          <a:p>
            <a:r>
              <a:rPr lang="en-US" altLang="zh-CN" sz="2400" b="1"/>
              <a:t>x=data[target!=2]</a:t>
            </a:r>
          </a:p>
          <a:p>
            <a:r>
              <a:rPr lang="en-US" altLang="zh-CN" sz="2400" b="1"/>
              <a:t>y=target[target!=2]</a:t>
            </a:r>
          </a:p>
          <a:p>
            <a:r>
              <a:rPr lang="en-US" altLang="zh-CN" sz="2400" b="1"/>
              <a:t>y[y==0]=-</a:t>
            </a:r>
            <a:r>
              <a:rPr lang="en-US" altLang="zh-CN" sz="2400" b="1" smtClean="0"/>
              <a:t>1</a:t>
            </a:r>
            <a:endParaRPr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88618212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鸢尾花实例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84660" y="1031032"/>
            <a:ext cx="8579828" cy="49182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smtClean="0">
                <a:solidFill>
                  <a:srgbClr val="FF0000"/>
                </a:solidFill>
              </a:rPr>
              <a:t>from </a:t>
            </a:r>
            <a:r>
              <a:rPr lang="en-US" altLang="zh-CN" sz="2400" b="1">
                <a:solidFill>
                  <a:srgbClr val="FF0000"/>
                </a:solidFill>
              </a:rPr>
              <a:t>sklearn.model_selection import train_test_split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X_train, X_test, y_train, y_test = train_test_split(x, y, test_size=.2)</a:t>
            </a:r>
          </a:p>
          <a:p>
            <a:r>
              <a:rPr lang="en-US" altLang="zh-CN" sz="2400" b="1"/>
              <a:t>pls = PLSRegression(n_components=2, scale=False)</a:t>
            </a:r>
          </a:p>
          <a:p>
            <a:r>
              <a:rPr lang="en-US" altLang="zh-CN" sz="2400" b="1"/>
              <a:t>pls.fit(X_train, y_train)</a:t>
            </a:r>
          </a:p>
          <a:p>
            <a:r>
              <a:rPr lang="en-US" altLang="zh-CN" sz="2400" b="1"/>
              <a:t>T=pls.x_scores_</a:t>
            </a:r>
          </a:p>
          <a:p>
            <a:r>
              <a:rPr lang="en-US" altLang="zh-CN" sz="2400" b="1"/>
              <a:t>import matplotlib.pyplot as plt</a:t>
            </a:r>
          </a:p>
          <a:p>
            <a:r>
              <a:rPr lang="en-US" altLang="zh-CN" sz="2400" b="1"/>
              <a:t>plt.plot(T[y_train!=1,0],T[y_train!=1,1],'yo')</a:t>
            </a:r>
          </a:p>
          <a:p>
            <a:r>
              <a:rPr lang="en-US" altLang="zh-CN" sz="2400" b="1"/>
              <a:t>plt.plot(T[y_train==1,0],T[y_train==1,1],'ro')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735823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聚类分析</a:t>
            </a:r>
            <a:r>
              <a:rPr lang="en-US" altLang="zh-CN" smtClean="0">
                <a:solidFill>
                  <a:schemeClr val="tx1"/>
                </a:solidFill>
              </a:rPr>
              <a:t>—</a:t>
            </a:r>
            <a:r>
              <a:rPr lang="zh-CN" altLang="en-US" smtClean="0">
                <a:solidFill>
                  <a:srgbClr val="FF0000"/>
                </a:solidFill>
              </a:rPr>
              <a:t>无监督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30687" y="1412776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dirty="0" smtClean="0"/>
              <a:t>根据样本在空间中聚集模式，达到分类的目的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空间维数太高，寻找空间的散度最大方向的超平面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超平面形成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维空间，在人可辨别的低维空间完成分类</a:t>
            </a:r>
            <a:endParaRPr lang="en-US" altLang="zh-CN" sz="2800" b="1" dirty="0" smtClean="0"/>
          </a:p>
          <a:p>
            <a:endParaRPr lang="zh-CN" altLang="zh-CN" sz="2800" b="1" baseline="30000" dirty="0"/>
          </a:p>
        </p:txBody>
      </p:sp>
    </p:spTree>
    <p:extLst>
      <p:ext uri="{BB962C8B-B14F-4D97-AF65-F5344CB8AC3E}">
        <p14:creationId xmlns:p14="http://schemas.microsoft.com/office/powerpoint/2010/main" val="34160386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鸢尾花实例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84660" y="1031032"/>
            <a:ext cx="8269417" cy="49182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b="1" smtClean="0"/>
              <a:t>如何深度透视数据？模型怎么样？</a:t>
            </a:r>
            <a:endParaRPr lang="en-US" altLang="zh-CN" sz="2400" b="1" smtClean="0"/>
          </a:p>
          <a:p>
            <a:r>
              <a:rPr lang="zh-CN" altLang="en-US" sz="2400" b="1" smtClean="0"/>
              <a:t>用测试集，向主成分空间投影，将新样本也投影到空间里，看聚集情况</a:t>
            </a:r>
            <a:endParaRPr lang="en-US" altLang="zh-CN" sz="2400" b="1" smtClean="0"/>
          </a:p>
          <a:p>
            <a:r>
              <a:rPr lang="zh-CN" altLang="en-US" sz="2400" b="1"/>
              <a:t>测试</a:t>
            </a:r>
            <a:r>
              <a:rPr lang="zh-CN" altLang="en-US" sz="2400" b="1" smtClean="0"/>
              <a:t>集样本向</a:t>
            </a:r>
            <a:r>
              <a:rPr lang="en-US" altLang="zh-CN" sz="2400" b="1" smtClean="0"/>
              <a:t>PLS</a:t>
            </a:r>
            <a:r>
              <a:rPr lang="zh-CN" altLang="en-US" sz="2400" b="1" smtClean="0"/>
              <a:t>空间的投影：</a:t>
            </a:r>
            <a:endParaRPr lang="en-US" altLang="zh-CN" sz="2400" b="1" smtClean="0"/>
          </a:p>
          <a:p>
            <a:r>
              <a:rPr lang="zh-CN" altLang="en-US" sz="2400" b="1" smtClean="0"/>
              <a:t>新样本 初始化 </a:t>
            </a:r>
            <a:r>
              <a:rPr lang="en-US" altLang="zh-CN" sz="2400" b="1" smtClean="0"/>
              <a:t>Xtest</a:t>
            </a:r>
            <a:r>
              <a:rPr lang="zh-CN" altLang="en-US" sz="2400" b="1" smtClean="0"/>
              <a:t>，（根据</a:t>
            </a:r>
            <a:r>
              <a:rPr lang="en-US" altLang="zh-CN" sz="2400" b="1" smtClean="0"/>
              <a:t>PLS</a:t>
            </a:r>
            <a:r>
              <a:rPr lang="zh-CN" altLang="en-US" sz="2400" b="1" smtClean="0"/>
              <a:t>建模的</a:t>
            </a:r>
            <a:r>
              <a:rPr lang="en-US" altLang="zh-CN" sz="2400" b="1" smtClean="0"/>
              <a:t>scale</a:t>
            </a:r>
            <a:r>
              <a:rPr lang="zh-CN" altLang="en-US" sz="2400" b="1" smtClean="0"/>
              <a:t>参数）</a:t>
            </a:r>
            <a:endParaRPr lang="en-US" altLang="zh-CN" sz="2400" b="1" smtClean="0"/>
          </a:p>
          <a:p>
            <a:r>
              <a:rPr lang="zh-CN" altLang="en-US" sz="2400" b="1">
                <a:solidFill>
                  <a:srgbClr val="FF0000"/>
                </a:solidFill>
              </a:rPr>
              <a:t>新</a:t>
            </a:r>
            <a:r>
              <a:rPr lang="zh-CN" altLang="en-US" sz="2400" b="1" smtClean="0">
                <a:solidFill>
                  <a:srgbClr val="FF0000"/>
                </a:solidFill>
              </a:rPr>
              <a:t>样本得分的求取方法：</a:t>
            </a:r>
            <a:endParaRPr lang="en-US" altLang="zh-CN" sz="2400" b="1" smtClean="0">
              <a:solidFill>
                <a:srgbClr val="FF0000"/>
              </a:solidFill>
            </a:endParaRPr>
          </a:p>
          <a:p>
            <a:r>
              <a:rPr lang="en-US" altLang="zh-CN" sz="2400" b="1"/>
              <a:t> </a:t>
            </a:r>
            <a:r>
              <a:rPr lang="en-US" altLang="zh-CN" sz="2400" b="1" smtClean="0"/>
              <a:t>for  i  in  </a:t>
            </a:r>
            <a:r>
              <a:rPr lang="zh-CN" altLang="en-US" sz="2400" b="1" smtClean="0"/>
              <a:t>主成分数</a:t>
            </a:r>
            <a:endParaRPr lang="en-US" altLang="zh-CN" sz="2400" b="1" smtClean="0"/>
          </a:p>
          <a:p>
            <a:r>
              <a:rPr lang="en-US" altLang="zh-CN" sz="2400" b="1"/>
              <a:t> </a:t>
            </a:r>
            <a:r>
              <a:rPr lang="en-US" altLang="zh-CN" sz="2400" b="1" smtClean="0"/>
              <a:t>      t</a:t>
            </a:r>
            <a:r>
              <a:rPr lang="en-US" altLang="zh-CN" sz="2400" b="1" baseline="-25000" smtClean="0"/>
              <a:t>i</a:t>
            </a:r>
            <a:r>
              <a:rPr lang="en-US" altLang="zh-CN" sz="2400" b="1" smtClean="0"/>
              <a:t>=</a:t>
            </a:r>
            <a:r>
              <a:rPr lang="en-US" altLang="zh-CN" sz="2400" b="1"/>
              <a:t> </a:t>
            </a:r>
            <a:r>
              <a:rPr lang="en-US" altLang="zh-CN" sz="2400" b="1" smtClean="0"/>
              <a:t>X_test.dot(pls.x_weights</a:t>
            </a:r>
            <a:r>
              <a:rPr lang="en-US" altLang="zh-CN" sz="2400" b="1"/>
              <a:t>_[:,i</a:t>
            </a:r>
            <a:r>
              <a:rPr lang="en-US" altLang="zh-CN" sz="2400" b="1" smtClean="0"/>
              <a:t>])</a:t>
            </a:r>
          </a:p>
          <a:p>
            <a:r>
              <a:rPr lang="en-US" altLang="zh-CN" sz="2400" b="1"/>
              <a:t> </a:t>
            </a:r>
            <a:r>
              <a:rPr lang="en-US" altLang="zh-CN" sz="2400" b="1" smtClean="0"/>
              <a:t>      X_test  -=  np.outer(ti, pls.x_loadings</a:t>
            </a:r>
            <a:r>
              <a:rPr lang="en-US" altLang="zh-CN" sz="2400" b="1"/>
              <a:t>_[:,i</a:t>
            </a:r>
            <a:r>
              <a:rPr lang="en-US" altLang="zh-CN" sz="2400" b="1" smtClean="0"/>
              <a:t>])</a:t>
            </a:r>
          </a:p>
          <a:p>
            <a:r>
              <a:rPr lang="zh-CN" altLang="en-US" sz="2400" smtClean="0"/>
              <a:t>把</a:t>
            </a:r>
            <a:r>
              <a:rPr lang="en-US" altLang="zh-CN" sz="2400" smtClean="0"/>
              <a:t>ti</a:t>
            </a:r>
            <a:r>
              <a:rPr lang="zh-CN" altLang="en-US" sz="2400" smtClean="0"/>
              <a:t>按列组成矩阵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41521466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鸢尾花实例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39699" y="1031032"/>
            <a:ext cx="8759340" cy="5350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/>
              <a:t>xavg=X_train.mean(axis=0</a:t>
            </a:r>
            <a:r>
              <a:rPr lang="en-US" altLang="zh-CN" sz="2400" b="1" smtClean="0"/>
              <a:t>); </a:t>
            </a:r>
            <a:r>
              <a:rPr lang="en-US" altLang="zh-CN" sz="2400" b="1" smtClean="0">
                <a:solidFill>
                  <a:srgbClr val="FF0000"/>
                </a:solidFill>
              </a:rPr>
              <a:t>X_test=X_test-xavg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/>
              <a:t>Tpred=None</a:t>
            </a:r>
          </a:p>
          <a:p>
            <a:r>
              <a:rPr lang="en-US" altLang="zh-CN" sz="2400" b="1"/>
              <a:t>for i in range(2):</a:t>
            </a:r>
          </a:p>
          <a:p>
            <a:r>
              <a:rPr lang="en-US" altLang="zh-CN" sz="2400" b="1"/>
              <a:t>    t=X_test.dot(pls.x_weights_[:,i])</a:t>
            </a:r>
          </a:p>
          <a:p>
            <a:r>
              <a:rPr lang="en-US" altLang="zh-CN" sz="2400" b="1"/>
              <a:t>    if Tpred is None:</a:t>
            </a:r>
          </a:p>
          <a:p>
            <a:r>
              <a:rPr lang="en-US" altLang="zh-CN" sz="2400" b="1"/>
              <a:t>        Tpred=t</a:t>
            </a:r>
          </a:p>
          <a:p>
            <a:r>
              <a:rPr lang="en-US" altLang="zh-CN" sz="2400" b="1"/>
              <a:t>    else:</a:t>
            </a:r>
          </a:p>
          <a:p>
            <a:r>
              <a:rPr lang="en-US" altLang="zh-CN" sz="2400" b="1"/>
              <a:t>        Tpred=np.c_[Tpred,t]</a:t>
            </a:r>
          </a:p>
          <a:p>
            <a:r>
              <a:rPr lang="en-US" altLang="zh-CN" sz="2400" b="1"/>
              <a:t>    X_test=X_test-np.outer(t,pls.x_loadings_[:,i])</a:t>
            </a:r>
          </a:p>
          <a:p>
            <a:r>
              <a:rPr lang="en-US" altLang="zh-CN" sz="2400" b="1"/>
              <a:t>plt.scatter(Tpred[:, 0], Tpred[:, 1], c=y_test,  edgecolors='black', s=25)</a:t>
            </a:r>
          </a:p>
          <a:p>
            <a:r>
              <a:rPr lang="en-US" altLang="zh-CN" sz="2400" b="1"/>
              <a:t>plt.show()</a:t>
            </a:r>
          </a:p>
          <a:p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1" y="1556792"/>
            <a:ext cx="4865208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21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深度可视化</a:t>
            </a:r>
            <a:r>
              <a:rPr lang="en-US" altLang="zh-CN" smtClean="0">
                <a:solidFill>
                  <a:schemeClr val="tx1"/>
                </a:solidFill>
              </a:rPr>
              <a:t>--</a:t>
            </a:r>
            <a:r>
              <a:rPr lang="zh-CN" altLang="en-US" smtClean="0">
                <a:solidFill>
                  <a:schemeClr val="tx1"/>
                </a:solidFill>
              </a:rPr>
              <a:t>概率等高线模拟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39699" y="1036828"/>
            <a:ext cx="8759340" cy="48404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11163" indent="-342900">
              <a:buFont typeface="Arial" panose="020B0604020202020204" pitchFamily="34" charset="0"/>
              <a:buChar char="•"/>
            </a:pP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在第二、第二主成分得分空间，等步长模拟样本的得分点</a:t>
            </a:r>
            <a:endParaRPr lang="en-US" altLang="zh-CN" sz="2400" b="1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1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                                         </a:t>
            </a:r>
            <a:endParaRPr lang="en-US" altLang="zh-CN" sz="24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1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11163" indent="-342900">
              <a:buFont typeface="Arial" panose="020B0604020202020204" pitchFamily="34" charset="0"/>
              <a:buChar char="•"/>
            </a:pP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将得分点再转换为原始空间的点，根据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PLS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的算法原理</a:t>
            </a:r>
            <a:endParaRPr lang="en-US" altLang="zh-CN" sz="2400" b="1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b="1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  X=T*Loading</a:t>
            </a:r>
          </a:p>
          <a:p>
            <a:pPr marL="411163" indent="-342900">
              <a:buFont typeface="Arial" panose="020B0604020202020204" pitchFamily="34" charset="0"/>
              <a:buChar char="•"/>
            </a:pP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将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pls.predict </a:t>
            </a:r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预报，计算每个点座位第一类的概率</a:t>
            </a:r>
            <a:r>
              <a:rPr lang="en-US" altLang="zh-CN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</a:p>
          <a:p>
            <a:r>
              <a:rPr lang="zh-CN" altLang="en-US" sz="2400" b="1" smtClean="0">
                <a:latin typeface="等线" panose="02010600030101010101" pitchFamily="2" charset="-122"/>
                <a:ea typeface="等线" panose="02010600030101010101" pitchFamily="2" charset="-122"/>
              </a:rPr>
              <a:t>制作等高线图</a:t>
            </a:r>
            <a:endParaRPr lang="en-US" altLang="zh-CN" sz="2400" b="1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1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187624" y="1916832"/>
            <a:ext cx="37444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1187624" y="2204864"/>
            <a:ext cx="37444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1187624" y="2492896"/>
            <a:ext cx="37444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1187624" y="2780928"/>
            <a:ext cx="37444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403648" y="1772816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2555776" y="1772816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2195736" y="1772816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1791398" y="1772816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椭圆 10"/>
          <p:cNvSpPr/>
          <p:nvPr/>
        </p:nvSpPr>
        <p:spPr bwMode="auto">
          <a:xfrm>
            <a:off x="1747100" y="1828236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2151438" y="1844824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2511478" y="1844824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359350" y="1844824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1331640" y="2132856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763688" y="2132856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151438" y="2132856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511478" y="2132856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59350" y="2420888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763688" y="2420888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2151438" y="2420888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2511478" y="2420888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359350" y="2708920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763688" y="2708920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2151438" y="2708920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2511478" y="2708920"/>
            <a:ext cx="11630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737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116632"/>
            <a:ext cx="4248472" cy="6263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准备数据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6640" y="743000"/>
            <a:ext cx="8759340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import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numpy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as np</a:t>
            </a: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sklearn.cross_decomposition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import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PLSRegression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from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sklearn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import datasets</a:t>
            </a: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iris=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datasets.load_iris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() # </a:t>
            </a: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从数据库获得数据</a:t>
            </a: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data=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iris.data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#</a:t>
            </a: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获得自变量数据</a:t>
            </a: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target=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iris.target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 # </a:t>
            </a: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获得样本的分类信息</a:t>
            </a: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X=data[target!=2]  # </a:t>
            </a: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取鸢尾花的前两类</a:t>
            </a: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y=target[target!=2]</a:t>
            </a: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ally=[]</a:t>
            </a: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in range(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len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(y)): # </a:t>
            </a: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转正交编码</a:t>
            </a:r>
          </a:p>
          <a:p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if (y[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]==1):</a:t>
            </a: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oneY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=[0,1]</a:t>
            </a: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   else:</a:t>
            </a: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oneY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=[1,0]</a:t>
            </a: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ally.append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oneY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Y=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np.array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(ally)</a:t>
            </a:r>
            <a:endParaRPr lang="en-US" altLang="zh-CN" sz="1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2720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548680"/>
            <a:ext cx="4824536" cy="6263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建模、获取训练集得分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28334" y="1340768"/>
            <a:ext cx="875934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from sklearn.model_selection import train_test_split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X_train, X_test, y_train, y_test = train_test_split(X, Y, test_size=.2)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pls = PLSRegression(n_components=2, </a:t>
            </a:r>
            <a:r>
              <a:rPr lang="en-US" altLang="zh-CN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b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scale=True</a:t>
            </a:r>
            <a:r>
              <a:rPr lang="en-US" altLang="zh-CN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)  </a:t>
            </a:r>
          </a:p>
          <a:p>
            <a:r>
              <a:rPr lang="en-US" altLang="zh-CN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# scale=true,</a:t>
            </a:r>
            <a:r>
              <a:rPr lang="zh-CN" altLang="en-US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决定预测样本的处理方式</a:t>
            </a:r>
            <a:endParaRPr lang="en-US" altLang="zh-CN" sz="18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pls.fit(X_train, y_train)</a:t>
            </a:r>
          </a:p>
          <a:p>
            <a:endParaRPr lang="en-US" altLang="zh-CN" sz="18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yTrainType=[]  # </a:t>
            </a:r>
            <a:r>
              <a:rPr lang="zh-CN" altLang="en-US" sz="1800" b="1">
                <a:latin typeface="等线" panose="02010600030101010101" pitchFamily="2" charset="-122"/>
                <a:ea typeface="等线" panose="02010600030101010101" pitchFamily="2" charset="-122"/>
              </a:rPr>
              <a:t>训练集样本类别整理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for item in y_train: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    yTrainType.append(np.argmax(item))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yTrainType=np.array(yTrainType</a:t>
            </a:r>
            <a:r>
              <a:rPr lang="en-US" altLang="zh-CN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为制作散点图的色彩</a:t>
            </a:r>
            <a:endParaRPr lang="en-US" altLang="zh-CN" sz="18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T=pls.x_scores_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7903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60648"/>
            <a:ext cx="4824536" cy="6263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计算测试集得分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9512" y="887016"/>
            <a:ext cx="8759340" cy="54943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800" b="1">
                <a:latin typeface="等线" panose="02010600030101010101" pitchFamily="2" charset="-122"/>
                <a:ea typeface="等线" panose="02010600030101010101" pitchFamily="2" charset="-122"/>
              </a:rPr>
              <a:t>计算测试集样本的得分                            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xavg=X_train.mean(axis=0</a:t>
            </a:r>
            <a:r>
              <a:rPr lang="en-US" altLang="zh-CN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)    # </a:t>
            </a:r>
            <a:r>
              <a:rPr lang="zh-CN" altLang="en-US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因为前面</a:t>
            </a:r>
            <a:r>
              <a:rPr lang="en-US" altLang="zh-CN" sz="1800" b="1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scale=True</a:t>
            </a:r>
            <a:endParaRPr lang="en-US" altLang="zh-CN" sz="1800" b="1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xStd=X_train.std(axis=0)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X_test=(X_test-xavg)/xStd #</a:t>
            </a:r>
            <a:r>
              <a:rPr lang="zh-CN" altLang="en-US" sz="1800" b="1">
                <a:latin typeface="等线" panose="02010600030101010101" pitchFamily="2" charset="-122"/>
                <a:ea typeface="等线" panose="02010600030101010101" pitchFamily="2" charset="-122"/>
              </a:rPr>
              <a:t>数据预处理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Tpred=None  # </a:t>
            </a:r>
            <a:r>
              <a:rPr lang="zh-CN" altLang="en-US" sz="1800" b="1">
                <a:latin typeface="等线" panose="02010600030101010101" pitchFamily="2" charset="-122"/>
                <a:ea typeface="等线" panose="02010600030101010101" pitchFamily="2" charset="-122"/>
              </a:rPr>
              <a:t>记录测试集得分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for i in range(2):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    t=X_test.dot(pls.x_weights_[:,i])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    if Tpred is None: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        Tpred=t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    else: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        Tpred=np.c_[Tpred,t]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    X_test=X_test-np.outer(t,pls.x_loadings_[:,i</a:t>
            </a:r>
            <a:r>
              <a:rPr lang="en-US" altLang="zh-CN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])</a:t>
            </a:r>
            <a:endParaRPr lang="en-US" altLang="zh-CN" sz="18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yTestType=[]  # </a:t>
            </a:r>
            <a:r>
              <a:rPr lang="zh-CN" altLang="en-US" sz="1800" b="1">
                <a:latin typeface="等线" panose="02010600030101010101" pitchFamily="2" charset="-122"/>
                <a:ea typeface="等线" panose="02010600030101010101" pitchFamily="2" charset="-122"/>
              </a:rPr>
              <a:t>整理测试集样本的类别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for item in y_test: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    yTestType.append(np.argmax(item))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4626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60648"/>
            <a:ext cx="4824536" cy="6263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制作散点图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9512" y="887016"/>
            <a:ext cx="8759340" cy="49902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import matplotlib.pyplot as plt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from matplotlib.colors import ListedColormap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cm_bright = ListedColormap(['#FF0000', '#0000FF'])</a:t>
            </a:r>
          </a:p>
          <a:p>
            <a:r>
              <a:rPr lang="en-US" altLang="zh-CN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b="1">
                <a:latin typeface="等线" panose="02010600030101010101" pitchFamily="2" charset="-122"/>
                <a:ea typeface="等线" panose="02010600030101010101" pitchFamily="2" charset="-122"/>
              </a:rPr>
              <a:t>画训练集点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plt</a:t>
            </a:r>
            <a:r>
              <a:rPr lang="en-US" altLang="zh-CN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.scatter(T</a:t>
            </a:r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[:, 0], T[:, 1], c=yTrainType,cmap=cm_bright, s=25)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b="1">
                <a:latin typeface="等线" panose="02010600030101010101" pitchFamily="2" charset="-122"/>
                <a:ea typeface="等线" panose="02010600030101010101" pitchFamily="2" charset="-122"/>
              </a:rPr>
              <a:t>画测试集点 </a:t>
            </a:r>
          </a:p>
          <a:p>
            <a:r>
              <a:rPr lang="en-US" altLang="zh-CN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plt.scatter(Tpred</a:t>
            </a:r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[:, 0], Tpred[:, 1], c=yTestType,  edgecolors='black', s=45)</a:t>
            </a:r>
          </a:p>
        </p:txBody>
      </p:sp>
    </p:spTree>
    <p:extLst>
      <p:ext uri="{BB962C8B-B14F-4D97-AF65-F5344CB8AC3E}">
        <p14:creationId xmlns:p14="http://schemas.microsoft.com/office/powerpoint/2010/main" val="7945177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60648"/>
            <a:ext cx="4824536" cy="6263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得分网格模拟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9512" y="887016"/>
            <a:ext cx="8759340" cy="5278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#</a:t>
            </a:r>
            <a:r>
              <a:rPr lang="zh-CN" altLang="en-US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堆叠概率等高线图，从二维得分空间转化到原始空间，设残差矩阵为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  <a:p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x_min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= T[:, 0].min() - .5</a:t>
            </a:r>
          </a:p>
          <a:p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x_max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= T[:, 0].max() + .</a:t>
            </a:r>
            <a:r>
              <a:rPr lang="en-US" altLang="zh-CN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y_min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= T[:, 1].min() - .5</a:t>
            </a:r>
          </a:p>
          <a:p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y_max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= T[:, 1].max() + .</a:t>
            </a:r>
            <a:r>
              <a:rPr lang="en-US" altLang="zh-CN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h = .2  </a:t>
            </a:r>
            <a:endParaRPr lang="en-US" altLang="zh-CN" sz="1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xx,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yy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np.meshgrid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np.arange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x_min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x_max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, h</a:t>
            </a:r>
            <a:r>
              <a:rPr lang="en-US" altLang="zh-CN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), 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np.arange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y_min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y_max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, h</a:t>
            </a:r>
            <a:r>
              <a:rPr lang="en-US" altLang="zh-CN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Tmoni</a:t>
            </a:r>
            <a:r>
              <a:rPr lang="en-US" altLang="zh-CN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np.c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_[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xx.ravel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(),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yy.ravel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()]</a:t>
            </a:r>
          </a:p>
          <a:p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Xmoni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= 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Tmoni.dot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pls.x_loadings_.T</a:t>
            </a:r>
            <a:r>
              <a:rPr lang="en-US" altLang="zh-CN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转换到原始变量空间，假残差为</a:t>
            </a:r>
            <a:r>
              <a:rPr lang="en-US" altLang="zh-CN" sz="1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Xmoni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+=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xavg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Xmoni</a:t>
            </a: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</a:rPr>
              <a:t> *=</a:t>
            </a:r>
            <a:r>
              <a:rPr lang="en-US" altLang="zh-CN" sz="18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xStd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9408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260648"/>
            <a:ext cx="4824536" cy="62636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得分网格模拟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79512" y="887016"/>
            <a:ext cx="8759340" cy="5278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ymoniPred=pls.predict(Xmoni</a:t>
            </a:r>
            <a:r>
              <a:rPr lang="en-US" altLang="zh-CN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)  # </a:t>
            </a:r>
            <a:r>
              <a:rPr lang="zh-CN" altLang="en-US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预报样本的函数值，每个样本</a:t>
            </a:r>
            <a:r>
              <a:rPr lang="en-US" altLang="zh-CN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个值</a:t>
            </a:r>
            <a:endParaRPr lang="en-US" altLang="zh-CN" sz="18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exp = np.exp(ymoniPred)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sumExp = np.sum(exp, axis=1, keepdims=True)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softmax = exp / </a:t>
            </a:r>
            <a:r>
              <a:rPr lang="en-US" altLang="zh-CN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sumExp   #  </a:t>
            </a:r>
            <a:r>
              <a:rPr lang="zh-CN" altLang="en-US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转每类的概率</a:t>
            </a:r>
            <a:endParaRPr lang="en-US" altLang="zh-CN" sz="18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Z = softmax [:, 0] # </a:t>
            </a:r>
            <a:r>
              <a:rPr lang="zh-CN" altLang="en-US" sz="1800" b="1">
                <a:latin typeface="等线" panose="02010600030101010101" pitchFamily="2" charset="-122"/>
                <a:ea typeface="等线" panose="02010600030101010101" pitchFamily="2" charset="-122"/>
              </a:rPr>
              <a:t>选择第一类的概率输出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# </a:t>
            </a:r>
            <a:r>
              <a:rPr lang="zh-CN" altLang="en-US" sz="1800" b="1">
                <a:latin typeface="等线" panose="02010600030101010101" pitchFamily="2" charset="-122"/>
                <a:ea typeface="等线" panose="02010600030101010101" pitchFamily="2" charset="-122"/>
              </a:rPr>
              <a:t>制作概率的等高线图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Z = Z.reshape(xx.shape)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CS = </a:t>
            </a:r>
            <a:r>
              <a:rPr lang="en-US" altLang="zh-CN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plt.contour(xx,yy</a:t>
            </a:r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, Z, 6, colors='k',) # </a:t>
            </a:r>
            <a:r>
              <a:rPr lang="zh-CN" altLang="en-US" sz="1800" b="1">
                <a:latin typeface="等线" panose="02010600030101010101" pitchFamily="2" charset="-122"/>
                <a:ea typeface="等线" panose="02010600030101010101" pitchFamily="2" charset="-122"/>
              </a:rPr>
              <a:t>负值将用虚线显示             </a:t>
            </a:r>
          </a:p>
          <a:p>
            <a:r>
              <a:rPr lang="en-US" altLang="zh-CN" sz="1800" b="1" smtClean="0">
                <a:latin typeface="等线" panose="02010600030101010101" pitchFamily="2" charset="-122"/>
                <a:ea typeface="等线" panose="02010600030101010101" pitchFamily="2" charset="-122"/>
              </a:rPr>
              <a:t>plt.clabel(CS</a:t>
            </a:r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, fontsize=9, inline=1)</a:t>
            </a:r>
          </a:p>
          <a:p>
            <a:r>
              <a:rPr lang="en-US" altLang="zh-CN" sz="1800" b="1">
                <a:latin typeface="等线" panose="02010600030101010101" pitchFamily="2" charset="-122"/>
                <a:ea typeface="等线" panose="02010600030101010101" pitchFamily="2" charset="-122"/>
              </a:rPr>
              <a:t>plt.show()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780928"/>
            <a:ext cx="475088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5295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引例</a:t>
            </a:r>
            <a:r>
              <a:rPr lang="en-US" altLang="zh-CN" smtClean="0">
                <a:solidFill>
                  <a:schemeClr val="tx1"/>
                </a:solidFill>
              </a:rPr>
              <a:t>—</a:t>
            </a:r>
            <a:r>
              <a:rPr lang="zh-CN" altLang="en-US" smtClean="0">
                <a:solidFill>
                  <a:srgbClr val="FF0000"/>
                </a:solidFill>
              </a:rPr>
              <a:t>小麦的聚集可视化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30687" y="1412776"/>
            <a:ext cx="8151070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smtClean="0"/>
              <a:t>小麦颗粒</a:t>
            </a:r>
            <a:r>
              <a:rPr lang="en-US" altLang="zh-CN" sz="2800" b="1" smtClean="0"/>
              <a:t>24</a:t>
            </a:r>
            <a:r>
              <a:rPr lang="zh-CN" altLang="en-US" sz="2800" b="1" smtClean="0"/>
              <a:t>个变量（色彩、几何特征）</a:t>
            </a:r>
            <a:endParaRPr lang="en-US" altLang="zh-CN" sz="2800" b="1" smtClean="0"/>
          </a:p>
          <a:p>
            <a:r>
              <a:rPr lang="zh-CN" altLang="en-US" sz="2800" b="1" smtClean="0"/>
              <a:t>分为两类，优</a:t>
            </a:r>
            <a:r>
              <a:rPr lang="en-US" altLang="zh-CN" sz="2800" b="1" smtClean="0"/>
              <a:t>+1</a:t>
            </a:r>
            <a:r>
              <a:rPr lang="zh-CN" altLang="en-US" sz="2800" b="1" smtClean="0"/>
              <a:t>，劣 </a:t>
            </a:r>
            <a:r>
              <a:rPr lang="en-US" altLang="zh-CN" sz="2800" b="1" smtClean="0"/>
              <a:t>-1</a:t>
            </a:r>
          </a:p>
          <a:p>
            <a:r>
              <a:rPr lang="en-US" altLang="zh-CN" sz="2800" b="1" smtClean="0"/>
              <a:t>24</a:t>
            </a:r>
            <a:r>
              <a:rPr lang="zh-CN" altLang="en-US" sz="2800" b="1" smtClean="0"/>
              <a:t>个变量，用哪几个好？</a:t>
            </a:r>
            <a:endParaRPr lang="en-US" altLang="zh-CN" sz="2800" b="1" smtClean="0"/>
          </a:p>
        </p:txBody>
      </p:sp>
    </p:spTree>
    <p:extLst>
      <p:ext uri="{BB962C8B-B14F-4D97-AF65-F5344CB8AC3E}">
        <p14:creationId xmlns:p14="http://schemas.microsoft.com/office/powerpoint/2010/main" val="1681932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smtClean="0">
                <a:solidFill>
                  <a:schemeClr val="tx1"/>
                </a:solidFill>
              </a:rPr>
              <a:t>引例</a:t>
            </a:r>
            <a:r>
              <a:rPr lang="en-US" altLang="zh-CN" smtClean="0">
                <a:solidFill>
                  <a:schemeClr val="tx1"/>
                </a:solidFill>
              </a:rPr>
              <a:t>—</a:t>
            </a:r>
            <a:r>
              <a:rPr lang="zh-CN" altLang="en-US" smtClean="0">
                <a:solidFill>
                  <a:srgbClr val="FF0000"/>
                </a:solidFill>
              </a:rPr>
              <a:t>小麦的聚集可视化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92035" y="1175048"/>
            <a:ext cx="8454668" cy="51069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</a:pPr>
            <a:r>
              <a:rPr lang="en-US" altLang="zh-CN" sz="2000" b="1" dirty="0"/>
              <a:t>import </a:t>
            </a:r>
            <a:r>
              <a:rPr lang="en-US" altLang="zh-CN" sz="2000" b="1" dirty="0" err="1"/>
              <a:t>matplotlib.pyplot</a:t>
            </a:r>
            <a:r>
              <a:rPr lang="en-US" altLang="zh-CN" sz="2000" b="1" dirty="0"/>
              <a:t> as </a:t>
            </a:r>
            <a:r>
              <a:rPr lang="en-US" altLang="zh-CN" sz="2000" b="1" dirty="0" err="1"/>
              <a:t>plt</a:t>
            </a:r>
            <a:endParaRPr lang="en-US" altLang="zh-CN" sz="2000" b="1" dirty="0"/>
          </a:p>
          <a:p>
            <a:pPr marL="68263" indent="0">
              <a:buNone/>
            </a:pPr>
            <a:r>
              <a:rPr lang="en-US" altLang="zh-CN" sz="2000" b="1" dirty="0"/>
              <a:t>import </a:t>
            </a:r>
            <a:r>
              <a:rPr lang="en-US" altLang="zh-CN" sz="2000" b="1" dirty="0" err="1"/>
              <a:t>numpy</a:t>
            </a:r>
            <a:r>
              <a:rPr lang="en-US" altLang="zh-CN" sz="2000" b="1" dirty="0"/>
              <a:t> as np</a:t>
            </a:r>
          </a:p>
          <a:p>
            <a:pPr marL="68263" indent="0">
              <a:buNone/>
            </a:pPr>
            <a:r>
              <a:rPr lang="en-US" altLang="zh-CN" sz="2000" b="1" dirty="0"/>
              <a:t>X=</a:t>
            </a:r>
            <a:r>
              <a:rPr lang="en-US" altLang="zh-CN" sz="2000" b="1" dirty="0" err="1"/>
              <a:t>np.loadtxt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r'F</a:t>
            </a:r>
            <a:r>
              <a:rPr lang="en-US" altLang="zh-CN" sz="2000" b="1" dirty="0"/>
              <a:t>:\teach\python</a:t>
            </a:r>
            <a:r>
              <a:rPr lang="zh-CN" altLang="en-US" sz="2000" b="1" dirty="0"/>
              <a:t>数学建模</a:t>
            </a:r>
            <a:r>
              <a:rPr lang="en-US" altLang="zh-CN" sz="2000" b="1" dirty="0"/>
              <a:t>\data\</a:t>
            </a:r>
            <a:r>
              <a:rPr lang="en-US" altLang="zh-CN" sz="2000" b="1" dirty="0" err="1"/>
              <a:t>wheat_X.txt</a:t>
            </a:r>
            <a:r>
              <a:rPr lang="en-US" altLang="zh-CN" sz="2000" b="1" dirty="0"/>
              <a:t>')</a:t>
            </a:r>
          </a:p>
          <a:p>
            <a:pPr marL="68263" indent="0">
              <a:buNone/>
            </a:pPr>
            <a:r>
              <a:rPr lang="en-US" altLang="zh-CN" sz="2000" b="1" dirty="0" err="1"/>
              <a:t>av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X.mean</a:t>
            </a:r>
            <a:r>
              <a:rPr lang="en-US" altLang="zh-CN" sz="2000" b="1" dirty="0"/>
              <a:t>(axis=0)</a:t>
            </a:r>
          </a:p>
          <a:p>
            <a:pPr marL="68263" indent="0">
              <a:buNone/>
            </a:pPr>
            <a:r>
              <a:rPr lang="en-US" altLang="zh-CN" sz="2000" b="1" dirty="0" err="1"/>
              <a:t>std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X.std</a:t>
            </a:r>
            <a:r>
              <a:rPr lang="en-US" altLang="zh-CN" sz="2000" b="1" dirty="0"/>
              <a:t>(axis=0)</a:t>
            </a:r>
          </a:p>
          <a:p>
            <a:pPr marL="68263" indent="0">
              <a:buNone/>
            </a:pPr>
            <a:r>
              <a:rPr lang="en-US" altLang="zh-CN" sz="2000" b="1" dirty="0"/>
              <a:t>X=(X-</a:t>
            </a:r>
            <a:r>
              <a:rPr lang="en-US" altLang="zh-CN" sz="2000" b="1" dirty="0" err="1"/>
              <a:t>av</a:t>
            </a:r>
            <a:r>
              <a:rPr lang="en-US" altLang="zh-CN" sz="2000" b="1" dirty="0"/>
              <a:t>)/</a:t>
            </a:r>
            <a:r>
              <a:rPr lang="en-US" altLang="zh-CN" sz="2000" b="1" dirty="0" err="1"/>
              <a:t>std</a:t>
            </a:r>
            <a:endParaRPr lang="en-US" altLang="zh-CN" sz="2000" b="1" dirty="0"/>
          </a:p>
          <a:p>
            <a:pPr marL="68263" indent="0">
              <a:buNone/>
            </a:pPr>
            <a:r>
              <a:rPr lang="en-US" altLang="zh-CN" sz="2000" b="1" dirty="0"/>
              <a:t>y=</a:t>
            </a:r>
            <a:r>
              <a:rPr lang="en-US" altLang="zh-CN" sz="2000" b="1" dirty="0" err="1"/>
              <a:t>np.loadtxt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r'F</a:t>
            </a:r>
            <a:r>
              <a:rPr lang="en-US" altLang="zh-CN" sz="2000" b="1" dirty="0"/>
              <a:t>:\teach\python</a:t>
            </a:r>
            <a:r>
              <a:rPr lang="zh-CN" altLang="en-US" sz="2000" b="1" dirty="0"/>
              <a:t>数学建模</a:t>
            </a:r>
            <a:r>
              <a:rPr lang="en-US" altLang="zh-CN" sz="2000" b="1" dirty="0"/>
              <a:t>\data\</a:t>
            </a:r>
            <a:r>
              <a:rPr lang="en-US" altLang="zh-CN" sz="2000" b="1" dirty="0" err="1"/>
              <a:t>wheat_y.txt</a:t>
            </a:r>
            <a:r>
              <a:rPr lang="en-US" altLang="zh-CN" sz="2000" b="1" dirty="0"/>
              <a:t>')</a:t>
            </a:r>
          </a:p>
          <a:p>
            <a:pPr marL="68263" indent="0">
              <a:buNone/>
            </a:pPr>
            <a:r>
              <a:rPr lang="en-US" altLang="zh-CN" sz="2000" b="1" dirty="0"/>
              <a:t>f1=12</a:t>
            </a:r>
          </a:p>
          <a:p>
            <a:pPr marL="68263" indent="0">
              <a:buNone/>
            </a:pPr>
            <a:r>
              <a:rPr lang="en-US" altLang="zh-CN" sz="2000" b="1" dirty="0"/>
              <a:t>f2=14</a:t>
            </a:r>
          </a:p>
          <a:p>
            <a:pPr marL="68263" indent="0">
              <a:buNone/>
            </a:pPr>
            <a:r>
              <a:rPr lang="en-US" altLang="zh-CN" sz="2000" b="1" dirty="0" err="1"/>
              <a:t>plt.scatter</a:t>
            </a:r>
            <a:r>
              <a:rPr lang="en-US" altLang="zh-CN" sz="2000" b="1" dirty="0"/>
              <a:t>(X[y==1,f1],X[y==1,f2],c='</a:t>
            </a:r>
            <a:r>
              <a:rPr lang="en-US" altLang="zh-CN" sz="2000" b="1" dirty="0" err="1"/>
              <a:t>b',marker</a:t>
            </a:r>
            <a:r>
              <a:rPr lang="en-US" altLang="zh-CN" sz="2000" b="1" dirty="0"/>
              <a:t>='</a:t>
            </a:r>
            <a:r>
              <a:rPr lang="en-US" altLang="zh-CN" sz="2000" b="1" dirty="0" err="1"/>
              <a:t>o',label</a:t>
            </a:r>
            <a:r>
              <a:rPr lang="en-US" altLang="zh-CN" sz="2000" b="1" dirty="0"/>
              <a:t>='good')</a:t>
            </a:r>
          </a:p>
          <a:p>
            <a:pPr marL="68263" indent="0">
              <a:buNone/>
            </a:pPr>
            <a:r>
              <a:rPr lang="en-US" altLang="zh-CN" sz="2000" b="1" dirty="0" err="1"/>
              <a:t>plt.scatter</a:t>
            </a:r>
            <a:r>
              <a:rPr lang="en-US" altLang="zh-CN" sz="2000" b="1" dirty="0"/>
              <a:t>(X[y==-1,f1],X[y==-1,f2],c='</a:t>
            </a:r>
            <a:r>
              <a:rPr lang="en-US" altLang="zh-CN" sz="2000" b="1" dirty="0" err="1"/>
              <a:t>r',marker</a:t>
            </a:r>
            <a:r>
              <a:rPr lang="en-US" altLang="zh-CN" sz="2000" b="1" dirty="0"/>
              <a:t>='</a:t>
            </a:r>
            <a:r>
              <a:rPr lang="en-US" altLang="zh-CN" sz="2000" b="1" dirty="0" err="1"/>
              <a:t>v',label</a:t>
            </a:r>
            <a:r>
              <a:rPr lang="en-US" altLang="zh-CN" sz="2000" b="1" dirty="0"/>
              <a:t>='bad')</a:t>
            </a:r>
          </a:p>
          <a:p>
            <a:pPr marL="68263" indent="0">
              <a:buNone/>
            </a:pPr>
            <a:r>
              <a:rPr lang="en-US" altLang="zh-CN" sz="2000" b="1" dirty="0" err="1"/>
              <a:t>plt.legend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loc</a:t>
            </a:r>
            <a:r>
              <a:rPr lang="en-US" altLang="zh-CN" sz="2000" b="1" dirty="0"/>
              <a:t>='upper left')</a:t>
            </a:r>
          </a:p>
          <a:p>
            <a:pPr marL="68263" indent="0">
              <a:buNone/>
            </a:pPr>
            <a:r>
              <a:rPr lang="en-US" altLang="zh-CN" sz="2000" b="1" dirty="0" err="1"/>
              <a:t>plt.show</a:t>
            </a:r>
            <a:r>
              <a:rPr lang="en-US" altLang="zh-CN" sz="2000" b="1" dirty="0"/>
              <a:t>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33526"/>
            <a:ext cx="4750882" cy="31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525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5" y="95053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smtClean="0">
                <a:solidFill>
                  <a:schemeClr val="tx1"/>
                </a:solidFill>
              </a:rPr>
              <a:t>PCA-</a:t>
            </a:r>
            <a:r>
              <a:rPr lang="zh-CN" altLang="en-US" smtClean="0">
                <a:solidFill>
                  <a:schemeClr val="tx1"/>
                </a:solidFill>
              </a:rPr>
              <a:t>最大散差方向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71827" y="1197663"/>
            <a:ext cx="8151070" cy="45355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n"/>
              <a:defRPr/>
            </a:pPr>
            <a:r>
              <a:rPr lang="en-US" altLang="zh-CN" sz="2800" dirty="0" smtClean="0"/>
              <a:t>PCA</a:t>
            </a:r>
            <a:r>
              <a:rPr lang="zh-CN" altLang="en-US" sz="2800" dirty="0" smtClean="0"/>
              <a:t>分解  </a:t>
            </a:r>
            <a:r>
              <a:rPr lang="en-US" altLang="zh-CN" sz="2800" dirty="0" smtClean="0"/>
              <a:t>X=TP</a:t>
            </a:r>
            <a:r>
              <a:rPr lang="en-US" altLang="zh-CN" sz="2800" baseline="30000" dirty="0" smtClean="0"/>
              <a:t>T</a:t>
            </a:r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altLang="zh-CN" sz="2800" dirty="0" smtClean="0"/>
              <a:t>T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在新的主成分空间中的样本新坐标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altLang="zh-CN" sz="2800" dirty="0" smtClean="0"/>
              <a:t>T</a:t>
            </a:r>
            <a:r>
              <a:rPr lang="zh-CN" altLang="en-US" sz="2800" dirty="0" smtClean="0"/>
              <a:t>的列的安排，分别是散度第一、第二、</a:t>
            </a:r>
            <a:r>
              <a:rPr lang="en-US" altLang="zh-CN" sz="2800" dirty="0" smtClean="0"/>
              <a:t>...</a:t>
            </a:r>
            <a:r>
              <a:rPr lang="zh-CN" altLang="en-US" sz="2800" dirty="0" smtClean="0"/>
              <a:t>，最大的方向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/>
              <a:t>取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的前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列制图，可观察样本在分离度最大方向的聚集情况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/>
              <a:t>原理：模式可分的问题，类间差异大于类内差异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915785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49369" y="11095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</a:rPr>
              <a:t>PCA</a:t>
            </a:r>
            <a:r>
              <a:rPr lang="zh-CN" altLang="en-US" dirty="0">
                <a:solidFill>
                  <a:schemeClr val="tx1"/>
                </a:solidFill>
              </a:rPr>
              <a:t>类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29154" y="1030612"/>
            <a:ext cx="8814845" cy="52066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263" indent="0">
              <a:buNone/>
              <a:defRPr/>
            </a:pPr>
            <a:r>
              <a:rPr lang="en-US" altLang="zh-CN" sz="2000" b="1" dirty="0"/>
              <a:t>import </a:t>
            </a:r>
            <a:r>
              <a:rPr lang="en-US" altLang="zh-CN" sz="2000" b="1" dirty="0" err="1"/>
              <a:t>numpy</a:t>
            </a:r>
            <a:r>
              <a:rPr lang="en-US" altLang="zh-CN" sz="2000" b="1" dirty="0"/>
              <a:t> as np</a:t>
            </a:r>
          </a:p>
          <a:p>
            <a:pPr marL="68263" indent="0">
              <a:buNone/>
              <a:defRPr/>
            </a:pPr>
            <a:r>
              <a:rPr lang="en-US" altLang="zh-CN" sz="2000" b="1" dirty="0"/>
              <a:t>class PCA:</a:t>
            </a:r>
          </a:p>
          <a:p>
            <a:pPr marL="68263" indent="0">
              <a:buNone/>
              <a:defRPr/>
            </a:pPr>
            <a:r>
              <a:rPr lang="en-US" altLang="zh-CN" sz="2000" b="1" smtClean="0"/>
              <a:t>    def __init__(self, X):</a:t>
            </a:r>
          </a:p>
          <a:p>
            <a:pPr marL="68263" indent="0">
              <a:buNone/>
              <a:defRPr/>
            </a:pPr>
            <a:r>
              <a:rPr lang="en-US" altLang="zh-CN" sz="2000" b="1" smtClean="0"/>
              <a:t>        self.X=X</a:t>
            </a:r>
          </a:p>
          <a:p>
            <a:pPr marL="68263" indent="0">
              <a:buNone/>
              <a:defRPr/>
            </a:pPr>
            <a:r>
              <a:rPr lang="en-US" altLang="zh-CN" sz="2000" b="1" smtClean="0"/>
              <a:t>    def SVDdecompose(self):</a:t>
            </a:r>
          </a:p>
          <a:p>
            <a:pPr marL="68263" indent="0">
              <a:buNone/>
              <a:defRPr/>
            </a:pPr>
            <a:r>
              <a:rPr lang="en-US" altLang="zh-CN" sz="2000" b="1" smtClean="0"/>
              <a:t>        ......</a:t>
            </a:r>
          </a:p>
          <a:p>
            <a:pPr marL="68263" indent="0">
              <a:buNone/>
              <a:defRPr/>
            </a:pPr>
            <a:r>
              <a:rPr lang="en-US" altLang="zh-CN" sz="2000" b="1"/>
              <a:t> </a:t>
            </a:r>
            <a:r>
              <a:rPr lang="en-US" altLang="zh-CN" sz="2000" b="1" smtClean="0"/>
              <a:t>       compare=[lamda[i]/lamda[i+1]   for i in range(len(lamda)-1)]</a:t>
            </a:r>
          </a:p>
          <a:p>
            <a:pPr marL="68263" indent="0">
              <a:buNone/>
              <a:defRPr/>
            </a:pPr>
            <a:r>
              <a:rPr lang="pt-BR" altLang="zh-CN" sz="2000" b="1" smtClean="0"/>
              <a:t>        cum=lamda.cumsum</a:t>
            </a:r>
            <a:r>
              <a:rPr lang="pt-BR" altLang="zh-CN" sz="2000" b="1"/>
              <a:t>()/lamda.sum()*100</a:t>
            </a:r>
          </a:p>
          <a:p>
            <a:pPr marL="68263" indent="0">
              <a:buNone/>
              <a:defRPr/>
            </a:pPr>
            <a:r>
              <a:rPr lang="pt-BR" altLang="zh-CN" sz="2000" b="1"/>
              <a:t>        return </a:t>
            </a:r>
            <a:r>
              <a:rPr lang="pt-BR" altLang="zh-CN" sz="2000" b="1" smtClean="0"/>
              <a:t>compare,cum</a:t>
            </a:r>
          </a:p>
          <a:p>
            <a:pPr marL="68263" indent="0">
              <a:buNone/>
              <a:defRPr/>
            </a:pPr>
            <a:r>
              <a:rPr lang="en-US" altLang="zh-CN" sz="2000" b="1" smtClean="0"/>
              <a:t>    def </a:t>
            </a:r>
            <a:r>
              <a:rPr lang="en-US" altLang="zh-CN" sz="2000" b="1"/>
              <a:t>PCAdecompose(self,k):  </a:t>
            </a:r>
            <a:endParaRPr lang="en-US" altLang="zh-CN" sz="2000" b="1" smtClean="0"/>
          </a:p>
          <a:p>
            <a:pPr marL="68263" indent="0">
              <a:buNone/>
              <a:defRPr/>
            </a:pPr>
            <a:r>
              <a:rPr lang="en-US" altLang="zh-CN" sz="2000" b="1"/>
              <a:t> </a:t>
            </a:r>
            <a:r>
              <a:rPr lang="en-US" altLang="zh-CN" sz="2000" b="1" smtClean="0"/>
              <a:t>        ......</a:t>
            </a:r>
            <a:endParaRPr lang="en-US" altLang="zh-CN" sz="2000" b="1"/>
          </a:p>
          <a:p>
            <a:pPr marL="68263" indent="0">
              <a:buNone/>
              <a:defRPr/>
            </a:pPr>
            <a:r>
              <a:rPr lang="en-US" altLang="zh-CN" sz="2000" b="1" smtClean="0"/>
              <a:t>         return </a:t>
            </a:r>
            <a:r>
              <a:rPr lang="en-US" altLang="zh-CN" sz="2000" b="1"/>
              <a:t>T,P</a:t>
            </a:r>
          </a:p>
          <a:p>
            <a:pPr marL="68263" indent="0">
              <a:buNone/>
              <a:defRPr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5029654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</a:rPr>
              <a:t>PCA</a:t>
            </a:r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求得得分载荷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9868" y="1124744"/>
            <a:ext cx="8269417" cy="45811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dirty="0" smtClean="0"/>
              <a:t>PCA</a:t>
            </a:r>
            <a:r>
              <a:rPr lang="zh-CN" altLang="en-US" sz="2400" b="1" dirty="0" smtClean="0"/>
              <a:t>类的</a:t>
            </a:r>
            <a:r>
              <a:rPr lang="en-US" altLang="zh-CN" sz="2400" b="1" dirty="0" err="1" smtClean="0"/>
              <a:t>PCAdecompose</a:t>
            </a:r>
            <a:r>
              <a:rPr lang="zh-CN" altLang="en-US" sz="2400" b="1" dirty="0" smtClean="0"/>
              <a:t>方法，可返回得分</a:t>
            </a:r>
            <a:r>
              <a:rPr lang="en-US" altLang="zh-CN" sz="2400" b="1" dirty="0" smtClean="0"/>
              <a:t>T</a:t>
            </a:r>
          </a:p>
          <a:p>
            <a:r>
              <a:rPr lang="zh-CN" altLang="en-US" sz="2400" b="1" dirty="0" smtClean="0"/>
              <a:t>以</a:t>
            </a:r>
            <a:r>
              <a:rPr lang="en-US" altLang="zh-CN" sz="2400" b="1" dirty="0" smtClean="0"/>
              <a:t>T</a:t>
            </a:r>
            <a:r>
              <a:rPr lang="zh-CN" altLang="en-US" sz="2400" b="1" dirty="0" smtClean="0"/>
              <a:t>矩阵的选定列制图即可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58109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小麦优、劣颗粒分类聚类可视化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84660" y="1031032"/>
            <a:ext cx="8269417" cy="5278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68263" indent="0" algn="l" eaLnBrk="0" hangingPunct="0">
              <a:spcBef>
                <a:spcPts val="700"/>
              </a:spcBef>
              <a:buClr>
                <a:schemeClr val="tx2"/>
              </a:buClr>
              <a:buSzPct val="9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39775" indent="-285750" algn="l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95363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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60475" indent="-228600" algn="l" eaLnBrk="0" hangingPunct="0">
              <a:spcBef>
                <a:spcPct val="20000"/>
              </a:spcBef>
              <a:buClr>
                <a:srgbClr val="FEB80A"/>
              </a:buClr>
              <a:buFont typeface="Wingdings 3" pitchFamily="18" charset="2"/>
              <a:buChar char=""/>
              <a:defRPr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1481138" indent="-209550" algn="l" eaLnBrk="0" hangingPunct="0">
              <a:spcBef>
                <a:spcPct val="20000"/>
              </a:spcBef>
              <a:buClr>
                <a:srgbClr val="FEB80A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709928" indent="-210312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901952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093976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286000" indent="-182880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600" b="1" dirty="0"/>
              <a:t>import </a:t>
            </a:r>
            <a:r>
              <a:rPr lang="en-US" altLang="zh-CN" sz="1600" b="1" dirty="0" err="1"/>
              <a:t>numpy</a:t>
            </a:r>
            <a:r>
              <a:rPr lang="en-US" altLang="zh-CN" sz="1600" b="1" dirty="0"/>
              <a:t> as np</a:t>
            </a:r>
          </a:p>
          <a:p>
            <a:r>
              <a:rPr lang="en-US" altLang="zh-CN" sz="1600" b="1" dirty="0"/>
              <a:t>A = </a:t>
            </a:r>
            <a:r>
              <a:rPr lang="en-US" altLang="zh-CN" sz="1600" b="1" dirty="0" err="1"/>
              <a:t>np.loadtxt</a:t>
            </a:r>
            <a:r>
              <a:rPr lang="en-US" altLang="zh-CN" sz="1600" b="1" dirty="0"/>
              <a:t>("wheat_train_PCA_X.txt")</a:t>
            </a:r>
          </a:p>
          <a:p>
            <a:r>
              <a:rPr lang="en-US" altLang="zh-CN" sz="1600" b="1" dirty="0"/>
              <a:t>B=</a:t>
            </a:r>
            <a:r>
              <a:rPr lang="en-US" altLang="zh-CN" sz="1600" b="1" dirty="0" err="1"/>
              <a:t>np.loadtxt</a:t>
            </a:r>
            <a:r>
              <a:rPr lang="en-US" altLang="zh-CN" sz="1600" b="1" dirty="0"/>
              <a:t>("wheat_train_PCA_Y.txt")</a:t>
            </a:r>
          </a:p>
          <a:p>
            <a:r>
              <a:rPr lang="en-US" altLang="zh-CN" sz="1600" b="1" dirty="0"/>
              <a:t>aver=</a:t>
            </a:r>
            <a:r>
              <a:rPr lang="en-US" altLang="zh-CN" sz="1600" b="1" dirty="0" err="1"/>
              <a:t>A.mean</a:t>
            </a:r>
            <a:r>
              <a:rPr lang="en-US" altLang="zh-CN" sz="1600" b="1" dirty="0"/>
              <a:t>(axis=0)</a:t>
            </a:r>
          </a:p>
          <a:p>
            <a:r>
              <a:rPr lang="en-US" altLang="zh-CN" sz="1600" b="1" dirty="0" err="1"/>
              <a:t>std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A.std</a:t>
            </a:r>
            <a:r>
              <a:rPr lang="en-US" altLang="zh-CN" sz="1600" b="1" dirty="0"/>
              <a:t>(axis=0)</a:t>
            </a:r>
          </a:p>
          <a:p>
            <a:r>
              <a:rPr lang="en-US" altLang="zh-CN" sz="1600" b="1" dirty="0"/>
              <a:t>A=(A-aver)/</a:t>
            </a:r>
            <a:r>
              <a:rPr lang="en-US" altLang="zh-CN" sz="1600" b="1" dirty="0" err="1"/>
              <a:t>std</a:t>
            </a:r>
            <a:endParaRPr lang="en-US" altLang="zh-CN" sz="1600" b="1" dirty="0"/>
          </a:p>
          <a:p>
            <a:r>
              <a:rPr lang="en-US" altLang="zh-CN" sz="1600" b="1" dirty="0"/>
              <a:t>from PCA import </a:t>
            </a:r>
            <a:r>
              <a:rPr lang="en-US" altLang="zh-CN" sz="1600" b="1" dirty="0" smtClean="0"/>
              <a:t>PCA</a:t>
            </a:r>
            <a:endParaRPr lang="en-US" altLang="zh-CN" sz="1600" b="1" dirty="0"/>
          </a:p>
          <a:p>
            <a:r>
              <a:rPr lang="en-US" altLang="zh-CN" sz="1600" b="1" dirty="0" err="1"/>
              <a:t>pca</a:t>
            </a:r>
            <a:r>
              <a:rPr lang="en-US" altLang="zh-CN" sz="1600" b="1" dirty="0"/>
              <a:t>=PCA(A)</a:t>
            </a:r>
          </a:p>
          <a:p>
            <a:r>
              <a:rPr lang="en-US" altLang="zh-CN" sz="1600" b="1" dirty="0"/>
              <a:t>print(</a:t>
            </a:r>
            <a:r>
              <a:rPr lang="en-US" altLang="zh-CN" sz="1600" b="1" dirty="0" err="1"/>
              <a:t>pca.SVDdecompose</a:t>
            </a:r>
            <a:r>
              <a:rPr lang="en-US" altLang="zh-CN" sz="1600" b="1" dirty="0"/>
              <a:t>())</a:t>
            </a:r>
          </a:p>
          <a:p>
            <a:r>
              <a:rPr lang="en-US" altLang="zh-CN" sz="1600" b="1" dirty="0"/>
              <a:t>T,P=</a:t>
            </a:r>
            <a:r>
              <a:rPr lang="en-US" altLang="zh-CN" sz="1600" b="1" dirty="0" err="1"/>
              <a:t>pca.PCAdecompose</a:t>
            </a:r>
            <a:r>
              <a:rPr lang="en-US" altLang="zh-CN" sz="1600" b="1" dirty="0"/>
              <a:t>(6)</a:t>
            </a:r>
          </a:p>
          <a:p>
            <a:r>
              <a:rPr lang="en-US" altLang="zh-CN" sz="1600" b="1" dirty="0"/>
              <a:t>import </a:t>
            </a:r>
            <a:r>
              <a:rPr lang="en-US" altLang="zh-CN" sz="1600" b="1" dirty="0" err="1"/>
              <a:t>matplotlib.pyplot</a:t>
            </a:r>
            <a:r>
              <a:rPr lang="en-US" altLang="zh-CN" sz="1600" b="1" dirty="0"/>
              <a:t> as </a:t>
            </a:r>
            <a:r>
              <a:rPr lang="en-US" altLang="zh-CN" sz="1600" b="1" dirty="0" err="1"/>
              <a:t>plt</a:t>
            </a:r>
            <a:endParaRPr lang="en-US" altLang="zh-CN" sz="1600" b="1" dirty="0"/>
          </a:p>
          <a:p>
            <a:r>
              <a:rPr lang="en-US" altLang="zh-CN" sz="1600" b="1" dirty="0"/>
              <a:t>cls1=B==1.0</a:t>
            </a:r>
          </a:p>
          <a:p>
            <a:r>
              <a:rPr lang="en-US" altLang="zh-CN" sz="1600" b="1" dirty="0"/>
              <a:t>cls2=B!=1.0</a:t>
            </a:r>
          </a:p>
          <a:p>
            <a:r>
              <a:rPr lang="en-US" altLang="zh-CN" sz="1600" b="1" dirty="0" err="1"/>
              <a:t>plt.plot</a:t>
            </a:r>
            <a:r>
              <a:rPr lang="en-US" altLang="zh-CN" sz="1600" b="1" dirty="0"/>
              <a:t>(T[cls1,0],T[cls1,1],'</a:t>
            </a:r>
            <a:r>
              <a:rPr lang="en-US" altLang="zh-CN" sz="1600" b="1" dirty="0" err="1"/>
              <a:t>ro</a:t>
            </a:r>
            <a:r>
              <a:rPr lang="en-US" altLang="zh-CN" sz="1600" b="1" dirty="0"/>
              <a:t>')</a:t>
            </a:r>
          </a:p>
          <a:p>
            <a:r>
              <a:rPr lang="en-US" altLang="zh-CN" sz="1600" b="1" dirty="0" err="1"/>
              <a:t>plt.plot</a:t>
            </a:r>
            <a:r>
              <a:rPr lang="en-US" altLang="zh-CN" sz="1600" b="1" dirty="0"/>
              <a:t>(T[cls2,0],T[cls2,1],'b^')</a:t>
            </a:r>
          </a:p>
          <a:p>
            <a:r>
              <a:rPr lang="en-US" altLang="zh-CN" sz="1600" b="1" dirty="0" err="1"/>
              <a:t>plt.show</a:t>
            </a:r>
            <a:r>
              <a:rPr lang="en-US" altLang="zh-CN" sz="1600" b="1" dirty="0"/>
              <a:t>()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195" y="2348880"/>
            <a:ext cx="4750882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554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5" y="95053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</a:rPr>
              <a:t>聚类分析</a:t>
            </a:r>
            <a:r>
              <a:rPr lang="en-US" altLang="zh-CN" smtClean="0">
                <a:solidFill>
                  <a:schemeClr val="tx1"/>
                </a:solidFill>
              </a:rPr>
              <a:t>-</a:t>
            </a:r>
            <a:r>
              <a:rPr lang="zh-CN" altLang="en-US" smtClean="0">
                <a:solidFill>
                  <a:schemeClr val="tx1"/>
                </a:solidFill>
              </a:rPr>
              <a:t>有</a:t>
            </a:r>
            <a:r>
              <a:rPr lang="zh-CN" altLang="en-US">
                <a:solidFill>
                  <a:schemeClr val="tx1"/>
                </a:solidFill>
              </a:rPr>
              <a:t>监督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71827" y="1197663"/>
            <a:ext cx="8151070" cy="489563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sz="2800" smtClean="0"/>
              <a:t>建立特征与目标的模型，目标参与分类建模</a:t>
            </a:r>
            <a:endParaRPr lang="en-US" altLang="zh-CN" sz="2800" smtClean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altLang="zh-CN" sz="2800" smtClean="0"/>
              <a:t>PCR</a:t>
            </a:r>
            <a:r>
              <a:rPr lang="zh-CN" altLang="en-US" sz="2800" smtClean="0"/>
              <a:t>属于有监督</a:t>
            </a:r>
            <a:endParaRPr lang="en-US" altLang="zh-CN" sz="2800" smtClean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sz="2800" smtClean="0"/>
              <a:t>有监督模型，需要从回归，转化到判别，给定判别标准。如</a:t>
            </a:r>
            <a:r>
              <a:rPr lang="en-US" altLang="zh-CN" sz="2800" smtClean="0"/>
              <a:t>&gt;0,  </a:t>
            </a:r>
            <a:r>
              <a:rPr lang="zh-CN" altLang="en-US" sz="2800" smtClean="0"/>
              <a:t>属于</a:t>
            </a:r>
            <a:r>
              <a:rPr lang="en-US" altLang="zh-CN" sz="2800" smtClean="0"/>
              <a:t>1</a:t>
            </a:r>
            <a:r>
              <a:rPr lang="zh-CN" altLang="en-US" sz="2800" smtClean="0"/>
              <a:t>类，</a:t>
            </a:r>
            <a:r>
              <a:rPr lang="en-US" altLang="zh-CN" sz="2800" smtClean="0"/>
              <a:t>&lt;0 </a:t>
            </a:r>
            <a:r>
              <a:rPr lang="zh-CN" altLang="en-US" sz="2800" smtClean="0"/>
              <a:t>属于</a:t>
            </a:r>
            <a:r>
              <a:rPr lang="en-US" altLang="zh-CN" sz="2800" smtClean="0"/>
              <a:t>-1</a:t>
            </a:r>
            <a:r>
              <a:rPr lang="zh-CN" altLang="en-US" sz="2800" smtClean="0"/>
              <a:t>类</a:t>
            </a:r>
            <a:endParaRPr lang="en-US" altLang="zh-CN" sz="2800" smtClean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sz="2800" smtClean="0"/>
              <a:t>把握大不大？</a:t>
            </a:r>
            <a:endParaRPr lang="en-US" altLang="zh-CN" sz="2800" smtClean="0"/>
          </a:p>
          <a:p>
            <a:pPr marL="68263" indent="0">
              <a:buNone/>
              <a:defRPr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421132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7869</TotalTime>
  <Words>1954</Words>
  <Application>Microsoft Macintosh PowerPoint</Application>
  <PresentationFormat>全屏显示(4:3)</PresentationFormat>
  <Paragraphs>308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Bodoni MT Black</vt:lpstr>
      <vt:lpstr>Calibri</vt:lpstr>
      <vt:lpstr>Times New Roman</vt:lpstr>
      <vt:lpstr>Wingdings</vt:lpstr>
      <vt:lpstr>等线</vt:lpstr>
      <vt:lpstr>华文新魏</vt:lpstr>
      <vt:lpstr>宋体</vt:lpstr>
      <vt:lpstr>主题1</vt:lpstr>
      <vt:lpstr>高维空间-数据可视化</vt:lpstr>
      <vt:lpstr>聚类分析—无监督</vt:lpstr>
      <vt:lpstr>引例—小麦的聚集可视化</vt:lpstr>
      <vt:lpstr>引例—小麦的聚集可视化</vt:lpstr>
      <vt:lpstr>PCA-最大散差方向</vt:lpstr>
      <vt:lpstr>PCA类</vt:lpstr>
      <vt:lpstr>PCA应用—求得得分载荷</vt:lpstr>
      <vt:lpstr>小麦优、劣颗粒分类聚类可视化</vt:lpstr>
      <vt:lpstr>聚类分析-有监督</vt:lpstr>
      <vt:lpstr>概率性评价-softmax</vt:lpstr>
      <vt:lpstr>小麦优、劣PCR类聚类softMAX</vt:lpstr>
      <vt:lpstr>小麦优、劣--PCR类聚类softMAX</vt:lpstr>
      <vt:lpstr>聚类分析-PLSDA有监督</vt:lpstr>
      <vt:lpstr>PLS 算法</vt:lpstr>
      <vt:lpstr>小麦优、劣颗粒分类聚类可视化-PLS</vt:lpstr>
      <vt:lpstr>PLSDA预测—计算误判率</vt:lpstr>
      <vt:lpstr>鸢尾花实例—深度数据可视化</vt:lpstr>
      <vt:lpstr>鸢尾花实例</vt:lpstr>
      <vt:lpstr>鸢尾花实例</vt:lpstr>
      <vt:lpstr>鸢尾花实例</vt:lpstr>
      <vt:lpstr>鸢尾花实例</vt:lpstr>
      <vt:lpstr>深度可视化--概率等高线模拟</vt:lpstr>
      <vt:lpstr>准备数据</vt:lpstr>
      <vt:lpstr>建模、获取训练集得分</vt:lpstr>
      <vt:lpstr>计算测试集得分</vt:lpstr>
      <vt:lpstr>制作散点图</vt:lpstr>
      <vt:lpstr>得分网格模拟</vt:lpstr>
      <vt:lpstr>得分网格模拟</vt:lpstr>
    </vt:vector>
  </TitlesOfParts>
  <Company>Workgroup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Microsoft Office 用户</cp:lastModifiedBy>
  <cp:revision>428</cp:revision>
  <dcterms:created xsi:type="dcterms:W3CDTF">2010-02-28T17:17:53Z</dcterms:created>
  <dcterms:modified xsi:type="dcterms:W3CDTF">2020-05-13T09:07:46Z</dcterms:modified>
</cp:coreProperties>
</file>