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notesMasterIdLst>
    <p:notesMasterId r:id="rId27"/>
  </p:notesMasterIdLst>
  <p:handoutMasterIdLst>
    <p:handoutMasterId r:id="rId28"/>
  </p:handoutMasterIdLst>
  <p:sldIdLst>
    <p:sldId id="256" r:id="rId2"/>
    <p:sldId id="364" r:id="rId3"/>
    <p:sldId id="365" r:id="rId4"/>
    <p:sldId id="402" r:id="rId5"/>
    <p:sldId id="367" r:id="rId6"/>
    <p:sldId id="403" r:id="rId7"/>
    <p:sldId id="405" r:id="rId8"/>
    <p:sldId id="404" r:id="rId9"/>
    <p:sldId id="408" r:id="rId10"/>
    <p:sldId id="406" r:id="rId11"/>
    <p:sldId id="407" r:id="rId12"/>
    <p:sldId id="388" r:id="rId13"/>
    <p:sldId id="369" r:id="rId14"/>
    <p:sldId id="370" r:id="rId15"/>
    <p:sldId id="389" r:id="rId16"/>
    <p:sldId id="401" r:id="rId17"/>
    <p:sldId id="372" r:id="rId18"/>
    <p:sldId id="374" r:id="rId19"/>
    <p:sldId id="409" r:id="rId20"/>
    <p:sldId id="393" r:id="rId21"/>
    <p:sldId id="396" r:id="rId22"/>
    <p:sldId id="397" r:id="rId23"/>
    <p:sldId id="400" r:id="rId24"/>
    <p:sldId id="398" r:id="rId25"/>
    <p:sldId id="399" r:id="rId2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B4"/>
    <a:srgbClr val="000096"/>
    <a:srgbClr val="0000A8"/>
    <a:srgbClr val="00FFA8"/>
    <a:srgbClr val="006699"/>
    <a:srgbClr val="CC0099"/>
    <a:srgbClr val="A7D9F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BD166CF-6E35-43E2-A5D5-0F5CD5F97553}" type="datetimeFigureOut">
              <a:rPr lang="zh-CN" altLang="en-US"/>
              <a:pPr>
                <a:defRPr/>
              </a:pPr>
              <a:t>2019/10/14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592758F-AF89-4E1A-8BFA-9CF1203E40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591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BE26F37-DC11-4BAC-B4D7-6B624C80AD08}" type="datetimeFigureOut">
              <a:rPr lang="zh-CN" altLang="en-US"/>
              <a:pPr>
                <a:defRPr/>
              </a:pPr>
              <a:t>2019/10/14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1FA80E0-6A02-4797-B90A-746FD6185F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1532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31D432-6F1F-4CA5-9DB9-BBA88A771467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1488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81570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40839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7083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7859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74133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04072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802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3500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5498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54745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64157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02599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11009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75835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71206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1034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3131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2735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1586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3264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17233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0538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4241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4"/>
          <p:cNvSpPr>
            <a:spLocks noChangeArrowheads="1"/>
          </p:cNvSpPr>
          <p:nvPr/>
        </p:nvSpPr>
        <p:spPr bwMode="gray">
          <a:xfrm>
            <a:off x="0" y="3132138"/>
            <a:ext cx="9144000" cy="3725862"/>
          </a:xfrm>
          <a:prstGeom prst="rect">
            <a:avLst/>
          </a:prstGeom>
          <a:gradFill rotWithShape="1">
            <a:gsLst>
              <a:gs pos="0">
                <a:srgbClr val="003569"/>
              </a:gs>
              <a:gs pos="100000">
                <a:srgbClr val="417EB5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5" name="Line 65"/>
          <p:cNvSpPr>
            <a:spLocks noChangeShapeType="1"/>
          </p:cNvSpPr>
          <p:nvPr/>
        </p:nvSpPr>
        <p:spPr bwMode="gray">
          <a:xfrm>
            <a:off x="0" y="3125788"/>
            <a:ext cx="9144000" cy="0"/>
          </a:xfrm>
          <a:prstGeom prst="line">
            <a:avLst/>
          </a:prstGeom>
          <a:noFill/>
          <a:ln w="25400">
            <a:solidFill>
              <a:srgbClr val="66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Text Box 46"/>
          <p:cNvSpPr txBox="1">
            <a:spLocks noChangeArrowheads="1"/>
          </p:cNvSpPr>
          <p:nvPr/>
        </p:nvSpPr>
        <p:spPr bwMode="auto">
          <a:xfrm>
            <a:off x="0" y="6537325"/>
            <a:ext cx="485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8BF95EB6-EBEA-436B-B8C7-CC5733D447DD}" type="slidenum">
              <a:rPr lang="en-US" altLang="zh-CN" sz="1400" b="1" smtClean="0">
                <a:solidFill>
                  <a:schemeClr val="bg1"/>
                </a:solidFill>
              </a:rPr>
              <a:pPr eaLnBrk="1" hangingPunct="1">
                <a:defRPr/>
              </a:pPr>
              <a:t>‹#›</a:t>
            </a:fld>
            <a:endParaRPr lang="en-US" altLang="zh-CN" sz="1400" b="1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932363" y="4929188"/>
            <a:ext cx="371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pshcong@tongji.edu.cn</a:t>
            </a:r>
            <a:endParaRPr lang="zh-CN" altLang="en-US" sz="2000" b="1" dirty="0" smtClean="0">
              <a:solidFill>
                <a:schemeClr val="bg1"/>
              </a:solidFill>
            </a:endParaRPr>
          </a:p>
        </p:txBody>
      </p:sp>
      <p:pic>
        <p:nvPicPr>
          <p:cNvPr id="8" name="Picture 8" descr="http://www.rrcap.unep.org/userfiles/image/200px-Tongji_University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85750"/>
            <a:ext cx="190500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111" name="Rectangle 47"/>
          <p:cNvSpPr>
            <a:spLocks noGrp="1" noChangeArrowheads="1"/>
          </p:cNvSpPr>
          <p:nvPr>
            <p:ph type="ctrTitle" sz="quarter"/>
          </p:nvPr>
        </p:nvSpPr>
        <p:spPr>
          <a:xfrm>
            <a:off x="1117600" y="1406525"/>
            <a:ext cx="7508875" cy="1470025"/>
          </a:xfrm>
        </p:spPr>
        <p:txBody>
          <a:bodyPr anchor="ctr"/>
          <a:lstStyle>
            <a:lvl1pPr algn="r">
              <a:defRPr sz="4800"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 dirty="0"/>
          </a:p>
        </p:txBody>
      </p:sp>
      <p:sp>
        <p:nvSpPr>
          <p:cNvPr id="88112" name="Rectangle 4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21063" y="3357562"/>
            <a:ext cx="5205412" cy="1085859"/>
          </a:xfrm>
        </p:spPr>
        <p:txBody>
          <a:bodyPr/>
          <a:lstStyle>
            <a:lvl1pPr marL="0" indent="0" algn="r">
              <a:spcBef>
                <a:spcPct val="20000"/>
              </a:spcBef>
              <a:buClrTx/>
              <a:buFontTx/>
              <a:buNone/>
              <a:defRPr sz="2400">
                <a:solidFill>
                  <a:schemeClr val="bg1"/>
                </a:solidFill>
                <a:latin typeface="Bodoni MT Black" pitchFamily="18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4329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8"/>
          <p:cNvCxnSpPr>
            <a:cxnSpLocks noChangeShapeType="1"/>
          </p:cNvCxnSpPr>
          <p:nvPr/>
        </p:nvCxnSpPr>
        <p:spPr bwMode="auto">
          <a:xfrm>
            <a:off x="571500" y="6858000"/>
            <a:ext cx="185737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spcBef>
                <a:spcPts val="600"/>
              </a:spcBef>
              <a:defRPr>
                <a:latin typeface="华文新魏" pitchFamily="2" charset="-122"/>
                <a:ea typeface="华文新魏" pitchFamily="2" charset="-122"/>
              </a:defRPr>
            </a:lvl1pPr>
            <a:lvl2pPr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defRPr>
                <a:latin typeface="华文新魏" pitchFamily="2" charset="-122"/>
                <a:ea typeface="华文新魏" pitchFamily="2" charset="-122"/>
              </a:defRPr>
            </a:lvl2pPr>
            <a:lvl3pPr>
              <a:lnSpc>
                <a:spcPct val="110000"/>
              </a:lnSpc>
              <a:spcBef>
                <a:spcPts val="600"/>
              </a:spcBef>
              <a:defRPr>
                <a:latin typeface="华文新魏" pitchFamily="2" charset="-122"/>
                <a:ea typeface="华文新魏" pitchFamily="2" charset="-122"/>
              </a:defRPr>
            </a:lvl3pPr>
            <a:lvl4pPr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defRPr>
                <a:latin typeface="华文新魏" pitchFamily="2" charset="-122"/>
                <a:ea typeface="华文新魏" pitchFamily="2" charset="-122"/>
              </a:defRPr>
            </a:lvl4pPr>
            <a:lvl5pPr>
              <a:lnSpc>
                <a:spcPct val="110000"/>
              </a:lnSpc>
              <a:spcBef>
                <a:spcPts val="600"/>
              </a:spcBef>
              <a:defRPr>
                <a:latin typeface="华文新魏" pitchFamily="2" charset="-122"/>
                <a:ea typeface="华文新魏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0"/>
          </p:nvPr>
        </p:nvSpPr>
        <p:spPr>
          <a:xfrm>
            <a:off x="2195736" y="6469211"/>
            <a:ext cx="309634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 dirty="0"/>
              <a:t>http://</a:t>
            </a:r>
            <a:r>
              <a:rPr lang="en-US" altLang="zh-CN" dirty="0" smtClean="0"/>
              <a:t>cal.tongji.edu.cn/IT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9253219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0"/>
          </p:nvPr>
        </p:nvSpPr>
        <p:spPr>
          <a:xfrm>
            <a:off x="2268538" y="6423025"/>
            <a:ext cx="3455987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http://cal.tongji.edu.cn/soft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224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0"/>
          </p:nvPr>
        </p:nvSpPr>
        <p:spPr>
          <a:xfrm>
            <a:off x="2498725" y="6448425"/>
            <a:ext cx="560228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http://cal.tongji.edu.cn/soft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10432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>
          <a:xfrm>
            <a:off x="2339975" y="6469063"/>
            <a:ext cx="560228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http://cal.tongji.edu.cn/soft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57125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4"/>
          <p:cNvSpPr>
            <a:spLocks noChangeArrowheads="1"/>
          </p:cNvSpPr>
          <p:nvPr/>
        </p:nvSpPr>
        <p:spPr bwMode="gray">
          <a:xfrm>
            <a:off x="0" y="6375400"/>
            <a:ext cx="9144000" cy="4826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27" name="Line 56"/>
          <p:cNvSpPr>
            <a:spLocks noChangeShapeType="1"/>
          </p:cNvSpPr>
          <p:nvPr/>
        </p:nvSpPr>
        <p:spPr bwMode="gray">
          <a:xfrm>
            <a:off x="0" y="6369050"/>
            <a:ext cx="9144000" cy="0"/>
          </a:xfrm>
          <a:prstGeom prst="line">
            <a:avLst/>
          </a:prstGeom>
          <a:noFill/>
          <a:ln w="25400">
            <a:solidFill>
              <a:srgbClr val="66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Rectangle 4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0850" y="1412875"/>
            <a:ext cx="8293100" cy="409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1029" name="Text Box 45"/>
          <p:cNvSpPr txBox="1">
            <a:spLocks noChangeArrowheads="1"/>
          </p:cNvSpPr>
          <p:nvPr/>
        </p:nvSpPr>
        <p:spPr bwMode="ltGray">
          <a:xfrm>
            <a:off x="8621713" y="6453188"/>
            <a:ext cx="485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11846873-C626-4E8F-AAAA-8170E633D58C}" type="slidenum">
              <a:rPr lang="en-US" altLang="zh-CN" sz="1400" b="1" smtClean="0">
                <a:solidFill>
                  <a:schemeClr val="bg1"/>
                </a:solidFill>
              </a:rPr>
              <a:pPr eaLnBrk="1" hangingPunct="1">
                <a:defRPr/>
              </a:pPr>
              <a:t>‹#›</a:t>
            </a:fld>
            <a:endParaRPr lang="en-US" altLang="zh-CN" sz="1400" b="1" smtClean="0">
              <a:solidFill>
                <a:schemeClr val="bg1"/>
              </a:solidFill>
            </a:endParaRPr>
          </a:p>
        </p:txBody>
      </p:sp>
      <p:sp>
        <p:nvSpPr>
          <p:cNvPr id="1030" name="Rectangle 46"/>
          <p:cNvSpPr>
            <a:spLocks noGrp="1" noChangeArrowheads="1"/>
          </p:cNvSpPr>
          <p:nvPr>
            <p:ph type="title"/>
          </p:nvPr>
        </p:nvSpPr>
        <p:spPr bwMode="auto">
          <a:xfrm>
            <a:off x="450850" y="139700"/>
            <a:ext cx="8275638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31" name="TextBox 6"/>
          <p:cNvSpPr txBox="1">
            <a:spLocks noChangeArrowheads="1"/>
          </p:cNvSpPr>
          <p:nvPr/>
        </p:nvSpPr>
        <p:spPr bwMode="auto">
          <a:xfrm>
            <a:off x="4762" y="6416675"/>
            <a:ext cx="84556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b="1" dirty="0" err="1" smtClean="0">
                <a:solidFill>
                  <a:schemeClr val="bg1"/>
                </a:solidFill>
              </a:rPr>
              <a:t>Tongji</a:t>
            </a:r>
            <a:r>
              <a:rPr lang="en-US" altLang="zh-CN" b="1" dirty="0" smtClean="0">
                <a:solidFill>
                  <a:schemeClr val="bg1"/>
                </a:solidFill>
              </a:rPr>
              <a:t> University    http</a:t>
            </a:r>
            <a:r>
              <a:rPr lang="en-US" altLang="zh-CN" b="1" smtClean="0">
                <a:solidFill>
                  <a:schemeClr val="bg1"/>
                </a:solidFill>
              </a:rPr>
              <a:t>://cal.tongji.edu.cn/IT</a:t>
            </a:r>
            <a:endParaRPr lang="zh-CN" altLang="en-US" b="1" dirty="0" smtClean="0">
              <a:solidFill>
                <a:schemeClr val="bg1"/>
              </a:solidFill>
            </a:endParaRPr>
          </a:p>
        </p:txBody>
      </p:sp>
      <p:pic>
        <p:nvPicPr>
          <p:cNvPr id="1032" name="Picture 9" descr="tongji university lo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0" y="115888"/>
            <a:ext cx="21240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hlink"/>
        </a:buClr>
        <a:buChar char="•"/>
        <a:defRPr sz="2400" b="1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1pPr>
      <a:lvl2pPr marL="742950" indent="-28575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rgbClr val="FF9900"/>
        </a:buClr>
        <a:buChar char="•"/>
        <a:defRPr sz="2200">
          <a:solidFill>
            <a:schemeClr val="tx1"/>
          </a:solidFill>
          <a:latin typeface="华文新魏" pitchFamily="2" charset="-122"/>
          <a:ea typeface="华文新魏" pitchFamily="2" charset="-122"/>
        </a:defRPr>
      </a:lvl2pPr>
      <a:lvl3pPr marL="1143000" indent="-22860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hlink"/>
        </a:buClr>
        <a:buChar char="•"/>
        <a:defRPr>
          <a:solidFill>
            <a:schemeClr val="tx1"/>
          </a:solidFill>
          <a:latin typeface="华文新魏" pitchFamily="2" charset="-122"/>
          <a:ea typeface="华文新魏" pitchFamily="2" charset="-122"/>
        </a:defRPr>
      </a:lvl3pPr>
      <a:lvl4pPr marL="1600200" indent="-22860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rgbClr val="FF9900"/>
        </a:buClr>
        <a:buChar char="•"/>
        <a:defRPr sz="1600">
          <a:solidFill>
            <a:schemeClr val="tx1"/>
          </a:solidFill>
          <a:latin typeface="华文新魏" pitchFamily="2" charset="-122"/>
          <a:ea typeface="华文新魏" pitchFamily="2" charset="-122"/>
        </a:defRPr>
      </a:lvl4pPr>
      <a:lvl5pPr marL="2057400" indent="-22860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  <a:ea typeface="华文新魏" pitchFamily="2" charset="-122"/>
        </a:defRPr>
      </a:lvl5pPr>
      <a:lvl6pPr marL="25146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6pPr>
      <a:lvl7pPr marL="29718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7pPr>
      <a:lvl8pPr marL="34290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8pPr>
      <a:lvl9pPr marL="38862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ctrTitle" sz="quarter"/>
          </p:nvPr>
        </p:nvSpPr>
        <p:spPr>
          <a:xfrm>
            <a:off x="1691680" y="1052736"/>
            <a:ext cx="7056784" cy="1470025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</a:rPr>
              <a:t>回归模型</a:t>
            </a:r>
            <a:r>
              <a:rPr lang="en-US" altLang="zh-CN" smtClean="0">
                <a:solidFill>
                  <a:schemeClr val="tx1"/>
                </a:solidFill>
              </a:rPr>
              <a:t/>
            </a:r>
            <a:br>
              <a:rPr lang="en-US" altLang="zh-CN" smtClean="0">
                <a:solidFill>
                  <a:schemeClr val="tx1"/>
                </a:solidFill>
              </a:rPr>
            </a:br>
            <a:r>
              <a:rPr lang="zh-CN" altLang="en-US" smtClean="0">
                <a:solidFill>
                  <a:schemeClr val="tx1"/>
                </a:solidFill>
              </a:rPr>
              <a:t>矩阵运算基础</a:t>
            </a:r>
            <a:endParaRPr lang="zh-CN" altLang="en-US" dirty="0" smtClean="0"/>
          </a:p>
        </p:txBody>
      </p:sp>
      <p:sp>
        <p:nvSpPr>
          <p:cNvPr id="7171" name="副标题 2"/>
          <p:cNvSpPr>
            <a:spLocks noGrp="1"/>
          </p:cNvSpPr>
          <p:nvPr>
            <p:ph type="subTitle" sz="quarter" idx="1"/>
          </p:nvPr>
        </p:nvSpPr>
        <p:spPr>
          <a:xfrm>
            <a:off x="3421063" y="3357563"/>
            <a:ext cx="5205412" cy="1085850"/>
          </a:xfrm>
        </p:spPr>
        <p:txBody>
          <a:bodyPr/>
          <a:lstStyle/>
          <a:p>
            <a:pPr eaLnBrk="1" hangingPunct="1"/>
            <a:r>
              <a:rPr lang="zh-CN" altLang="en-US" sz="4000" dirty="0" smtClean="0">
                <a:latin typeface="Bodoni MT Black"/>
              </a:rPr>
              <a:t>教师  丛培盛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3645024"/>
            <a:ext cx="2400300" cy="2381250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矩阵</a:t>
            </a:r>
            <a:r>
              <a:rPr lang="zh-CN" altLang="en-US" dirty="0">
                <a:solidFill>
                  <a:schemeClr val="tx1"/>
                </a:solidFill>
              </a:rPr>
              <a:t>分片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539552" y="1175048"/>
            <a:ext cx="8079062" cy="499025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>
              <a:buNone/>
            </a:pPr>
            <a:r>
              <a:rPr lang="en-US" altLang="zh-CN" sz="2000" smtClean="0"/>
              <a:t>x=np.random.standard_normal</a:t>
            </a:r>
            <a:r>
              <a:rPr lang="en-US" altLang="zh-CN" sz="2000" dirty="0"/>
              <a:t>((</a:t>
            </a:r>
            <a:r>
              <a:rPr lang="en-US" altLang="zh-CN" sz="2000"/>
              <a:t>4,4</a:t>
            </a:r>
            <a:r>
              <a:rPr lang="en-US" altLang="zh-CN" sz="2000" smtClean="0"/>
              <a:t>))</a:t>
            </a:r>
            <a:endParaRPr lang="en-US" altLang="zh-CN" sz="2000" dirty="0"/>
          </a:p>
          <a:p>
            <a:pPr marL="68263" indent="0">
              <a:buNone/>
            </a:pPr>
            <a:r>
              <a:rPr lang="en-US" altLang="zh-CN" sz="2000"/>
              <a:t>x=x.round(2)</a:t>
            </a:r>
            <a:endParaRPr lang="zh-CN" altLang="zh-CN" sz="2000" dirty="0"/>
          </a:p>
          <a:p>
            <a:pPr marL="68263" indent="0">
              <a:buNone/>
            </a:pPr>
            <a:r>
              <a:rPr lang="en-US" altLang="zh-CN" sz="2000"/>
              <a:t>array([[-1.72,  0.04,  2.36,  1.  ],</a:t>
            </a:r>
          </a:p>
          <a:p>
            <a:pPr marL="68263" indent="0">
              <a:buNone/>
            </a:pPr>
            <a:r>
              <a:rPr lang="en-US" altLang="zh-CN" sz="2000"/>
              <a:t>       [-0.92,  1.31, -1.23,  0.56],</a:t>
            </a:r>
          </a:p>
          <a:p>
            <a:pPr marL="68263" indent="0">
              <a:buNone/>
            </a:pPr>
            <a:r>
              <a:rPr lang="en-US" altLang="zh-CN" sz="2000"/>
              <a:t>       [-0.8 , -1.56,  0.3 , -0.53],</a:t>
            </a:r>
          </a:p>
          <a:p>
            <a:pPr marL="68263" indent="0">
              <a:buNone/>
            </a:pPr>
            <a:r>
              <a:rPr lang="en-US" altLang="zh-CN" sz="2000"/>
              <a:t>       [ 0.27, -1.01, -0.94,  0.44]]) </a:t>
            </a:r>
            <a:endParaRPr lang="en-US" altLang="zh-CN" sz="2000" smtClean="0"/>
          </a:p>
          <a:p>
            <a:pPr marL="68263" indent="0">
              <a:buNone/>
            </a:pPr>
            <a:r>
              <a:rPr lang="en-US" altLang="zh-CN" sz="2000" smtClean="0"/>
              <a:t>y=x</a:t>
            </a:r>
            <a:r>
              <a:rPr lang="en-US" altLang="zh-CN" sz="2000" dirty="0"/>
              <a:t>[:,:2] </a:t>
            </a:r>
            <a:endParaRPr lang="en-US" altLang="zh-CN" sz="2000" dirty="0" smtClean="0"/>
          </a:p>
          <a:p>
            <a:pPr marL="68263" indent="0">
              <a:buNone/>
            </a:pPr>
            <a:r>
              <a:rPr lang="zh-CN" altLang="zh-CN" sz="2000" dirty="0"/>
              <a:t>第一个</a:t>
            </a:r>
            <a:r>
              <a:rPr lang="en-US" altLang="zh-CN" sz="2000" dirty="0"/>
              <a:t>:</a:t>
            </a:r>
            <a:r>
              <a:rPr lang="zh-CN" altLang="zh-CN" sz="2000" dirty="0"/>
              <a:t>，代表所有行，第二个</a:t>
            </a:r>
            <a:r>
              <a:rPr lang="en-US" altLang="zh-CN" sz="2000" dirty="0"/>
              <a:t>:</a:t>
            </a:r>
            <a:r>
              <a:rPr lang="zh-CN" altLang="zh-CN" sz="2000" dirty="0"/>
              <a:t>，后跟数字</a:t>
            </a:r>
            <a:r>
              <a:rPr lang="en-US" altLang="zh-CN" sz="2000" dirty="0"/>
              <a:t>2</a:t>
            </a:r>
            <a:r>
              <a:rPr lang="zh-CN" altLang="zh-CN" sz="2000" dirty="0"/>
              <a:t>，取前两</a:t>
            </a:r>
            <a:r>
              <a:rPr lang="zh-CN" altLang="zh-CN" sz="2000" dirty="0" smtClean="0"/>
              <a:t>列</a:t>
            </a:r>
            <a:endParaRPr lang="en-US" altLang="zh-CN" sz="2000" dirty="0" smtClean="0"/>
          </a:p>
          <a:p>
            <a:pPr marL="68263" indent="0">
              <a:buNone/>
            </a:pPr>
            <a:r>
              <a:rPr lang="en-US" altLang="zh-CN" sz="2000"/>
              <a:t>array([[-1.72,  0.04],</a:t>
            </a:r>
          </a:p>
          <a:p>
            <a:pPr marL="68263" indent="0">
              <a:buNone/>
            </a:pPr>
            <a:r>
              <a:rPr lang="en-US" altLang="zh-CN" sz="2000"/>
              <a:t>       [-0.92,  1.31],</a:t>
            </a:r>
          </a:p>
          <a:p>
            <a:pPr marL="68263" indent="0">
              <a:buNone/>
            </a:pPr>
            <a:r>
              <a:rPr lang="en-US" altLang="zh-CN" sz="2000"/>
              <a:t>       [-0.8 , -1.56],</a:t>
            </a:r>
          </a:p>
          <a:p>
            <a:pPr marL="68263" indent="0">
              <a:buNone/>
            </a:pPr>
            <a:r>
              <a:rPr lang="en-US" altLang="zh-CN" sz="2000"/>
              <a:t>       [ 0.27, -1.01]])</a:t>
            </a:r>
            <a:endParaRPr lang="zh-CN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201373181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矩阵</a:t>
            </a:r>
            <a:r>
              <a:rPr lang="zh-CN" altLang="en-US" dirty="0">
                <a:solidFill>
                  <a:schemeClr val="tx1"/>
                </a:solidFill>
              </a:rPr>
              <a:t>分片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539552" y="1175048"/>
            <a:ext cx="8079062" cy="499025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>
              <a:buNone/>
            </a:pPr>
            <a:r>
              <a:rPr lang="en-US" altLang="zh-CN" sz="2800" dirty="0"/>
              <a:t>&gt;&gt;&gt; x=</a:t>
            </a:r>
            <a:r>
              <a:rPr lang="en-US" altLang="zh-CN" sz="2800" dirty="0" err="1"/>
              <a:t>np.random.standard_normal</a:t>
            </a:r>
            <a:r>
              <a:rPr lang="en-US" altLang="zh-CN" sz="2800" dirty="0"/>
              <a:t>((4,4))</a:t>
            </a:r>
            <a:endParaRPr lang="zh-CN" altLang="zh-CN" sz="2800" dirty="0"/>
          </a:p>
          <a:p>
            <a:pPr marL="68263" indent="0">
              <a:buNone/>
            </a:pPr>
            <a:r>
              <a:rPr lang="en-US" altLang="zh-CN" sz="2800" dirty="0"/>
              <a:t>&gt;&gt;&gt; z=x[:2,2:]</a:t>
            </a:r>
            <a:endParaRPr lang="zh-CN" altLang="zh-CN" sz="2800" dirty="0"/>
          </a:p>
          <a:p>
            <a:pPr marL="68263" indent="0">
              <a:buNone/>
            </a:pPr>
            <a:r>
              <a:rPr lang="en-US" altLang="zh-CN" sz="2800" dirty="0"/>
              <a:t>&gt;&gt;&gt; z</a:t>
            </a:r>
            <a:endParaRPr lang="zh-CN" altLang="zh-CN" sz="2800" dirty="0"/>
          </a:p>
          <a:p>
            <a:pPr marL="68263" indent="0">
              <a:buNone/>
            </a:pPr>
            <a:r>
              <a:rPr lang="en-US" altLang="zh-CN" sz="2800" dirty="0"/>
              <a:t>array([[-1.35397805,  1.18100752],</a:t>
            </a:r>
            <a:endParaRPr lang="zh-CN" altLang="zh-CN" sz="2800" dirty="0"/>
          </a:p>
          <a:p>
            <a:pPr marL="68263" indent="0">
              <a:buNone/>
            </a:pPr>
            <a:r>
              <a:rPr lang="en-US" altLang="zh-CN" sz="2800" dirty="0"/>
              <a:t>       [ 1.68624793, -0.67695012</a:t>
            </a:r>
            <a:r>
              <a:rPr lang="en-US" altLang="zh-CN" sz="2800" dirty="0" smtClean="0"/>
              <a:t>]])</a:t>
            </a:r>
          </a:p>
          <a:p>
            <a:pPr marL="68263" indent="0">
              <a:buNone/>
            </a:pPr>
            <a:r>
              <a:rPr lang="zh-CN" altLang="zh-CN" sz="2800" dirty="0" smtClean="0"/>
              <a:t>首先</a:t>
            </a:r>
            <a:r>
              <a:rPr lang="zh-CN" altLang="zh-CN" sz="2800" dirty="0"/>
              <a:t>生成一个</a:t>
            </a:r>
            <a:r>
              <a:rPr lang="en-US" altLang="zh-CN" sz="2800" dirty="0"/>
              <a:t>4*4</a:t>
            </a:r>
            <a:r>
              <a:rPr lang="zh-CN" altLang="zh-CN" sz="2800" dirty="0"/>
              <a:t>矩阵</a:t>
            </a:r>
            <a:r>
              <a:rPr lang="en-US" altLang="zh-CN" sz="2800" dirty="0" smtClean="0"/>
              <a:t>x</a:t>
            </a:r>
          </a:p>
          <a:p>
            <a:pPr marL="68263" indent="0">
              <a:buNone/>
            </a:pPr>
            <a:r>
              <a:rPr lang="zh-CN" altLang="zh-CN" sz="2800" dirty="0" smtClean="0"/>
              <a:t>语句</a:t>
            </a:r>
            <a:r>
              <a:rPr lang="en-US" altLang="zh-CN" sz="2800" dirty="0"/>
              <a:t>z=x[:2, 2:]</a:t>
            </a:r>
            <a:r>
              <a:rPr lang="zh-CN" altLang="zh-CN" sz="2800" dirty="0"/>
              <a:t>则选择前</a:t>
            </a:r>
            <a:r>
              <a:rPr lang="en-US" altLang="zh-CN" sz="2800" dirty="0"/>
              <a:t>2</a:t>
            </a:r>
            <a:r>
              <a:rPr lang="zh-CN" altLang="zh-CN" sz="2800" dirty="0"/>
              <a:t>行、最后两列组成</a:t>
            </a:r>
            <a:r>
              <a:rPr lang="en-US" altLang="zh-CN" sz="2800" dirty="0"/>
              <a:t>z</a:t>
            </a:r>
            <a:r>
              <a:rPr lang="zh-CN" altLang="zh-CN" sz="2800" dirty="0"/>
              <a:t>矩阵</a:t>
            </a:r>
          </a:p>
        </p:txBody>
      </p:sp>
    </p:spTree>
    <p:extLst>
      <p:ext uri="{BB962C8B-B14F-4D97-AF65-F5344CB8AC3E}">
        <p14:creationId xmlns:p14="http://schemas.microsoft.com/office/powerpoint/2010/main" val="364225741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矩阵的文件保存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543440" y="1175048"/>
            <a:ext cx="8277031" cy="491824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zh-CN" dirty="0" err="1"/>
              <a:t>numpy.savetxt</a:t>
            </a:r>
            <a:r>
              <a:rPr lang="en-US" altLang="zh-CN" dirty="0"/>
              <a:t>(</a:t>
            </a:r>
            <a:r>
              <a:rPr lang="en-US" altLang="zh-CN" dirty="0" err="1"/>
              <a:t>fname</a:t>
            </a:r>
            <a:r>
              <a:rPr lang="en-US" altLang="zh-CN" dirty="0"/>
              <a:t>, X, </a:t>
            </a:r>
            <a:r>
              <a:rPr lang="en-US" altLang="zh-CN" dirty="0" err="1"/>
              <a:t>fmt</a:t>
            </a:r>
            <a:r>
              <a:rPr lang="en-US" altLang="zh-CN" dirty="0"/>
              <a:t>='</a:t>
            </a:r>
            <a:r>
              <a:rPr lang="zh-CN" altLang="zh-CN" dirty="0"/>
              <a:t>格式串</a:t>
            </a:r>
            <a:r>
              <a:rPr lang="en-US" altLang="zh-CN" dirty="0"/>
              <a:t>', delimiter=' ', newline='\r\n')</a:t>
            </a:r>
            <a:endParaRPr lang="zh-CN" altLang="zh-CN" dirty="0"/>
          </a:p>
          <a:p>
            <a:r>
              <a:rPr lang="en-US" altLang="zh-CN" dirty="0" err="1" smtClean="0"/>
              <a:t>fname</a:t>
            </a:r>
            <a:r>
              <a:rPr lang="zh-CN" altLang="zh-CN" dirty="0"/>
              <a:t>为文件名，</a:t>
            </a:r>
            <a:r>
              <a:rPr lang="en-US" altLang="zh-CN" dirty="0" smtClean="0"/>
              <a:t>X</a:t>
            </a:r>
            <a:r>
              <a:rPr lang="zh-CN" altLang="zh-CN" dirty="0" smtClean="0"/>
              <a:t>输出矩阵</a:t>
            </a:r>
            <a:r>
              <a:rPr lang="zh-CN" altLang="zh-CN" dirty="0"/>
              <a:t>，</a:t>
            </a:r>
            <a:r>
              <a:rPr lang="en-US" altLang="zh-CN" dirty="0" err="1"/>
              <a:t>fmt</a:t>
            </a:r>
            <a:r>
              <a:rPr lang="zh-CN" altLang="zh-CN" dirty="0"/>
              <a:t>为数据格式，</a:t>
            </a:r>
            <a:r>
              <a:rPr lang="en-US" altLang="zh-CN" dirty="0"/>
              <a:t>delimiter</a:t>
            </a:r>
            <a:r>
              <a:rPr lang="zh-CN" altLang="zh-CN" dirty="0"/>
              <a:t>是列分隔符，</a:t>
            </a:r>
            <a:r>
              <a:rPr lang="en-US" altLang="zh-CN" dirty="0"/>
              <a:t>newline</a:t>
            </a:r>
            <a:r>
              <a:rPr lang="zh-CN" altLang="zh-CN" dirty="0"/>
              <a:t>为换行符，一般使用</a:t>
            </a:r>
            <a:r>
              <a:rPr lang="en-US" altLang="zh-CN" dirty="0"/>
              <a:t>\r\n</a:t>
            </a:r>
            <a:r>
              <a:rPr lang="zh-CN" altLang="zh-CN" dirty="0"/>
              <a:t>。</a:t>
            </a:r>
          </a:p>
          <a:p>
            <a:r>
              <a:rPr lang="zh-CN" altLang="zh-CN" dirty="0" smtClean="0"/>
              <a:t>下面语句</a:t>
            </a:r>
            <a:r>
              <a:rPr lang="zh-CN" altLang="zh-CN" dirty="0"/>
              <a:t>将矩阵</a:t>
            </a:r>
            <a:r>
              <a:rPr lang="en-US" altLang="zh-CN" dirty="0"/>
              <a:t>y</a:t>
            </a:r>
            <a:r>
              <a:rPr lang="zh-CN" altLang="zh-CN" dirty="0"/>
              <a:t>保存到磁盘文件</a:t>
            </a:r>
            <a:r>
              <a:rPr lang="en-US" altLang="zh-CN" dirty="0"/>
              <a:t>111.txt</a:t>
            </a:r>
            <a:r>
              <a:rPr lang="zh-CN" altLang="zh-CN" dirty="0"/>
              <a:t>中。数据格式为宽度</a:t>
            </a:r>
            <a:r>
              <a:rPr lang="en-US" altLang="zh-CN" dirty="0"/>
              <a:t>5</a:t>
            </a:r>
            <a:r>
              <a:rPr lang="zh-CN" altLang="zh-CN" dirty="0"/>
              <a:t>位，保留</a:t>
            </a:r>
            <a:r>
              <a:rPr lang="en-US" altLang="zh-CN" dirty="0"/>
              <a:t>2</a:t>
            </a:r>
            <a:r>
              <a:rPr lang="zh-CN" altLang="zh-CN" dirty="0"/>
              <a:t>位小数。</a:t>
            </a:r>
          </a:p>
          <a:p>
            <a:r>
              <a:rPr lang="en-US" altLang="zh-CN" dirty="0" err="1"/>
              <a:t>np.savetxt</a:t>
            </a:r>
            <a:r>
              <a:rPr lang="en-US" altLang="zh-CN" dirty="0"/>
              <a:t>("d:\\111.txt",y,fmt='%5.2f', delimiter='\t', newline='\r\n')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98288358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</a:rPr>
              <a:t>矩阵类库</a:t>
            </a:r>
            <a:r>
              <a:rPr lang="en-US" altLang="zh-CN" dirty="0" err="1">
                <a:solidFill>
                  <a:schemeClr val="tx1"/>
                </a:solidFill>
              </a:rPr>
              <a:t>numpy</a:t>
            </a:r>
            <a:r>
              <a:rPr lang="en-US" altLang="zh-CN" dirty="0">
                <a:solidFill>
                  <a:schemeClr val="tx1"/>
                </a:solidFill>
              </a:rPr>
              <a:t>  </a:t>
            </a:r>
            <a:r>
              <a:rPr lang="zh-CN" altLang="en-US" dirty="0">
                <a:solidFill>
                  <a:schemeClr val="tx1"/>
                </a:solidFill>
              </a:rPr>
              <a:t>的方法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543441" y="1772816"/>
            <a:ext cx="8226966" cy="338437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>
              <a:buNone/>
            </a:pPr>
            <a:r>
              <a:rPr lang="en-US" altLang="zh-CN" sz="3200" dirty="0" smtClean="0"/>
              <a:t>Zeros</a:t>
            </a:r>
            <a:r>
              <a:rPr lang="zh-CN" altLang="en-US" sz="3200" dirty="0" smtClean="0"/>
              <a:t>，生成元素为</a:t>
            </a:r>
            <a:r>
              <a:rPr lang="en-US" altLang="zh-CN" sz="3200" dirty="0" smtClean="0"/>
              <a:t>0</a:t>
            </a:r>
            <a:r>
              <a:rPr lang="zh-CN" altLang="en-US" sz="3200" dirty="0" smtClean="0"/>
              <a:t>的矩阵</a:t>
            </a:r>
            <a:endParaRPr lang="en-US" altLang="zh-CN" sz="3200" dirty="0" smtClean="0"/>
          </a:p>
          <a:p>
            <a:pPr marL="68263" indent="0">
              <a:buNone/>
            </a:pPr>
            <a:r>
              <a:rPr lang="en-US" altLang="zh-CN" sz="3200" dirty="0" smtClean="0"/>
              <a:t>&gt;&gt;&gt; </a:t>
            </a:r>
            <a:r>
              <a:rPr lang="en-US" altLang="zh-CN" sz="3200" dirty="0"/>
              <a:t>B=</a:t>
            </a:r>
            <a:r>
              <a:rPr lang="en-US" altLang="zh-CN" sz="3200" dirty="0" err="1"/>
              <a:t>np.zeros</a:t>
            </a:r>
            <a:r>
              <a:rPr lang="en-US" altLang="zh-CN" sz="3200" dirty="0"/>
              <a:t>((2,3</a:t>
            </a:r>
            <a:r>
              <a:rPr lang="en-US" altLang="zh-CN" sz="3200" dirty="0" smtClean="0"/>
              <a:t>))</a:t>
            </a:r>
          </a:p>
          <a:p>
            <a:pPr marL="68263" indent="0">
              <a:buNone/>
            </a:pPr>
            <a:r>
              <a:rPr lang="en-US" altLang="zh-CN" sz="3200" dirty="0" smtClean="0"/>
              <a:t>&gt;&gt;&gt; B</a:t>
            </a:r>
          </a:p>
          <a:p>
            <a:pPr marL="68263" indent="0">
              <a:buNone/>
            </a:pPr>
            <a:r>
              <a:rPr lang="en-US" altLang="zh-CN" sz="3200" dirty="0" smtClean="0"/>
              <a:t>array</a:t>
            </a:r>
            <a:r>
              <a:rPr lang="en-US" altLang="zh-CN" sz="3200" dirty="0"/>
              <a:t>([[ 0.,  0.,  0.],      </a:t>
            </a:r>
            <a:endParaRPr lang="en-US" altLang="zh-CN" sz="3200" dirty="0" smtClean="0"/>
          </a:p>
          <a:p>
            <a:pPr marL="68263" indent="0">
              <a:buNone/>
            </a:pPr>
            <a:r>
              <a:rPr lang="en-US" altLang="zh-CN" sz="3200" dirty="0" smtClean="0"/>
              <a:t> </a:t>
            </a:r>
            <a:r>
              <a:rPr lang="en-US" altLang="zh-CN" sz="3200" dirty="0"/>
              <a:t>[ 0.,  0.,  0</a:t>
            </a:r>
            <a:r>
              <a:rPr lang="en-US" altLang="zh-CN" sz="3200" dirty="0" smtClean="0"/>
              <a:t>.]])</a:t>
            </a:r>
            <a:endParaRPr lang="zh-CN" altLang="zh-CN" sz="3200" dirty="0"/>
          </a:p>
        </p:txBody>
      </p:sp>
    </p:spTree>
    <p:extLst>
      <p:ext uri="{BB962C8B-B14F-4D97-AF65-F5344CB8AC3E}">
        <p14:creationId xmlns:p14="http://schemas.microsoft.com/office/powerpoint/2010/main" val="84754257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</a:rPr>
              <a:t>矩阵类库</a:t>
            </a:r>
            <a:r>
              <a:rPr lang="en-US" altLang="zh-CN" dirty="0" err="1">
                <a:solidFill>
                  <a:schemeClr val="tx1"/>
                </a:solidFill>
              </a:rPr>
              <a:t>numpy</a:t>
            </a:r>
            <a:r>
              <a:rPr lang="en-US" altLang="zh-CN" dirty="0">
                <a:solidFill>
                  <a:schemeClr val="tx1"/>
                </a:solidFill>
              </a:rPr>
              <a:t>  </a:t>
            </a:r>
            <a:r>
              <a:rPr lang="zh-CN" altLang="en-US" dirty="0">
                <a:solidFill>
                  <a:schemeClr val="tx1"/>
                </a:solidFill>
              </a:rPr>
              <a:t>的方法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543441" y="1484784"/>
            <a:ext cx="8226966" cy="331236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>
              <a:buNone/>
            </a:pPr>
            <a:r>
              <a:rPr lang="en-US" altLang="zh-CN" sz="3200" dirty="0"/>
              <a:t>o</a:t>
            </a:r>
            <a:r>
              <a:rPr lang="en-US" altLang="zh-CN" sz="3200" dirty="0" smtClean="0"/>
              <a:t>nes</a:t>
            </a:r>
            <a:r>
              <a:rPr lang="zh-CN" altLang="en-US" sz="3200" dirty="0" smtClean="0"/>
              <a:t>生成元素为</a:t>
            </a:r>
            <a:r>
              <a:rPr lang="en-US" altLang="zh-CN" sz="3200" dirty="0" smtClean="0"/>
              <a:t>1 </a:t>
            </a:r>
            <a:r>
              <a:rPr lang="zh-CN" altLang="en-US" sz="3200" dirty="0" smtClean="0"/>
              <a:t>的矩阵</a:t>
            </a:r>
            <a:endParaRPr lang="en-US" altLang="zh-CN" sz="3200" dirty="0" smtClean="0"/>
          </a:p>
          <a:p>
            <a:pPr marL="68263" indent="0">
              <a:buNone/>
            </a:pPr>
            <a:r>
              <a:rPr lang="en-US" altLang="zh-CN" sz="3200" dirty="0" smtClean="0"/>
              <a:t>&gt;&gt;&gt; </a:t>
            </a:r>
            <a:r>
              <a:rPr lang="en-US" altLang="zh-CN" sz="3200" dirty="0"/>
              <a:t>x=</a:t>
            </a:r>
            <a:r>
              <a:rPr lang="en-US" altLang="zh-CN" sz="3200" dirty="0" err="1"/>
              <a:t>np.ones</a:t>
            </a:r>
            <a:r>
              <a:rPr lang="en-US" altLang="zh-CN" sz="3200" dirty="0"/>
              <a:t>((2,3</a:t>
            </a:r>
            <a:r>
              <a:rPr lang="en-US" altLang="zh-CN" sz="3200" dirty="0" smtClean="0"/>
              <a:t>))</a:t>
            </a:r>
          </a:p>
          <a:p>
            <a:pPr marL="68263" indent="0">
              <a:buNone/>
            </a:pPr>
            <a:r>
              <a:rPr lang="en-US" altLang="zh-CN" sz="3200" dirty="0" smtClean="0"/>
              <a:t>&gt;&gt;&gt; x</a:t>
            </a:r>
          </a:p>
          <a:p>
            <a:pPr marL="68263" indent="0">
              <a:buNone/>
            </a:pPr>
            <a:r>
              <a:rPr lang="en-US" altLang="zh-CN" sz="3200" dirty="0" smtClean="0"/>
              <a:t>array</a:t>
            </a:r>
            <a:r>
              <a:rPr lang="en-US" altLang="zh-CN" sz="3200" dirty="0"/>
              <a:t>([[ 1.,  1.,  1.],      </a:t>
            </a:r>
            <a:endParaRPr lang="en-US" altLang="zh-CN" sz="3200" dirty="0" smtClean="0"/>
          </a:p>
          <a:p>
            <a:pPr marL="68263" indent="0">
              <a:buNone/>
            </a:pPr>
            <a:r>
              <a:rPr lang="en-US" altLang="zh-CN" sz="3200" dirty="0" smtClean="0"/>
              <a:t> </a:t>
            </a:r>
            <a:r>
              <a:rPr lang="en-US" altLang="zh-CN" sz="3200" dirty="0"/>
              <a:t>[ 1.,  1.,  1.]])</a:t>
            </a:r>
            <a:endParaRPr lang="zh-CN" altLang="zh-CN" sz="3200" dirty="0"/>
          </a:p>
          <a:p>
            <a:pPr marL="68263" indent="0">
              <a:buNone/>
            </a:pPr>
            <a:endParaRPr lang="zh-CN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243249488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</a:rPr>
              <a:t>矩阵类库</a:t>
            </a:r>
            <a:r>
              <a:rPr lang="en-US" altLang="zh-CN" dirty="0" err="1">
                <a:solidFill>
                  <a:schemeClr val="tx1"/>
                </a:solidFill>
              </a:rPr>
              <a:t>numpy</a:t>
            </a:r>
            <a:r>
              <a:rPr lang="en-US" altLang="zh-CN" dirty="0">
                <a:solidFill>
                  <a:schemeClr val="tx1"/>
                </a:solidFill>
              </a:rPr>
              <a:t>  </a:t>
            </a:r>
            <a:r>
              <a:rPr lang="zh-CN" altLang="en-US" dirty="0">
                <a:solidFill>
                  <a:schemeClr val="tx1"/>
                </a:solidFill>
              </a:rPr>
              <a:t>的方法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543441" y="1484784"/>
            <a:ext cx="8226966" cy="331236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>
              <a:buNone/>
            </a:pPr>
            <a:r>
              <a:rPr lang="en-US" altLang="zh-CN" sz="3200" dirty="0"/>
              <a:t>eye</a:t>
            </a:r>
            <a:r>
              <a:rPr lang="zh-CN" altLang="en-US" sz="3200" dirty="0" smtClean="0"/>
              <a:t>生成单位矩阵</a:t>
            </a:r>
            <a:endParaRPr lang="en-US" altLang="zh-CN" sz="3200" dirty="0" smtClean="0"/>
          </a:p>
          <a:p>
            <a:pPr marL="68263" indent="0">
              <a:buNone/>
            </a:pPr>
            <a:r>
              <a:rPr lang="en-US" altLang="zh-CN" smtClean="0"/>
              <a:t>X=np.eye(5)</a:t>
            </a:r>
            <a:endParaRPr lang="zh-CN" altLang="zh-CN" dirty="0"/>
          </a:p>
          <a:p>
            <a:pPr marL="68263" indent="0">
              <a:buNone/>
            </a:pPr>
            <a:r>
              <a:rPr lang="zh-CN" altLang="zh-CN" dirty="0" smtClean="0"/>
              <a:t>生成</a:t>
            </a:r>
            <a:r>
              <a:rPr lang="zh-CN" altLang="zh-CN" dirty="0"/>
              <a:t>一个</a:t>
            </a:r>
            <a:r>
              <a:rPr lang="en-US" altLang="zh-CN" dirty="0"/>
              <a:t>5*5</a:t>
            </a:r>
            <a:r>
              <a:rPr lang="zh-CN" altLang="zh-CN" dirty="0"/>
              <a:t>的单位阵</a:t>
            </a:r>
            <a:endParaRPr lang="zh-CN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6764319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</a:rPr>
              <a:t>矩阵类库</a:t>
            </a:r>
            <a:r>
              <a:rPr lang="en-US" altLang="zh-CN" dirty="0" err="1">
                <a:solidFill>
                  <a:schemeClr val="tx1"/>
                </a:solidFill>
              </a:rPr>
              <a:t>numpy</a:t>
            </a:r>
            <a:r>
              <a:rPr lang="en-US" altLang="zh-CN" dirty="0">
                <a:solidFill>
                  <a:schemeClr val="tx1"/>
                </a:solidFill>
              </a:rPr>
              <a:t>  </a:t>
            </a:r>
            <a:r>
              <a:rPr lang="zh-CN" altLang="en-US" dirty="0">
                <a:solidFill>
                  <a:schemeClr val="tx1"/>
                </a:solidFill>
              </a:rPr>
              <a:t>的方法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597394" y="1268760"/>
            <a:ext cx="8079062" cy="5760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en-US" sz="2800" b="1" dirty="0" smtClean="0"/>
              <a:t>两矩阵合并  （为矩阵增加一列）</a:t>
            </a:r>
            <a:endParaRPr lang="zh-CN" altLang="zh-CN" sz="2800" b="1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611560" y="1988840"/>
            <a:ext cx="8064896" cy="280831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>
              <a:buNone/>
            </a:pPr>
            <a:r>
              <a:rPr lang="en-US" altLang="zh-CN" sz="2800" dirty="0"/>
              <a:t>&gt;&gt;&gt; a=</a:t>
            </a:r>
            <a:r>
              <a:rPr lang="en-US" altLang="zh-CN" sz="2800" dirty="0" err="1"/>
              <a:t>np.array</a:t>
            </a:r>
            <a:r>
              <a:rPr lang="en-US" altLang="zh-CN" sz="2800" dirty="0"/>
              <a:t>([[1,2,3.0],[4.0,5,6</a:t>
            </a:r>
            <a:r>
              <a:rPr lang="en-US" altLang="zh-CN" sz="2800" dirty="0" smtClean="0"/>
              <a:t>]])</a:t>
            </a:r>
          </a:p>
          <a:p>
            <a:pPr marL="68263" indent="0">
              <a:buNone/>
            </a:pPr>
            <a:r>
              <a:rPr lang="en-US" altLang="zh-CN" sz="2800" dirty="0" smtClean="0"/>
              <a:t>&gt;&gt;&gt; </a:t>
            </a:r>
            <a:r>
              <a:rPr lang="en-US" altLang="zh-CN" sz="2800" dirty="0"/>
              <a:t>b=</a:t>
            </a:r>
            <a:r>
              <a:rPr lang="en-US" altLang="zh-CN" sz="2800" dirty="0" err="1"/>
              <a:t>np.ones</a:t>
            </a:r>
            <a:r>
              <a:rPr lang="en-US" altLang="zh-CN" sz="2800" dirty="0"/>
              <a:t>(2</a:t>
            </a:r>
            <a:r>
              <a:rPr lang="en-US" altLang="zh-CN" sz="2800" dirty="0" smtClean="0"/>
              <a:t>)  # </a:t>
            </a:r>
            <a:r>
              <a:rPr lang="zh-CN" altLang="en-US" sz="2800" dirty="0" smtClean="0"/>
              <a:t>产生元素为</a:t>
            </a:r>
            <a:r>
              <a:rPr lang="en-US" altLang="zh-CN" sz="2800" dirty="0" smtClean="0"/>
              <a:t>1 </a:t>
            </a:r>
            <a:r>
              <a:rPr lang="zh-CN" altLang="en-US" sz="2800" dirty="0" smtClean="0"/>
              <a:t>的矩阵</a:t>
            </a:r>
            <a:endParaRPr lang="en-US" altLang="zh-CN" sz="2800" dirty="0" smtClean="0"/>
          </a:p>
          <a:p>
            <a:pPr marL="68263" indent="0">
              <a:buNone/>
            </a:pPr>
            <a:r>
              <a:rPr lang="en-US" altLang="zh-CN" sz="2800" dirty="0" smtClean="0"/>
              <a:t>&gt;&gt;&gt; </a:t>
            </a:r>
            <a:r>
              <a:rPr lang="en-US" altLang="zh-CN" sz="2800" dirty="0">
                <a:solidFill>
                  <a:srgbClr val="FF0000"/>
                </a:solidFill>
              </a:rPr>
              <a:t>c=</a:t>
            </a:r>
            <a:r>
              <a:rPr lang="en-US" altLang="zh-CN" sz="2800" dirty="0" err="1">
                <a:solidFill>
                  <a:srgbClr val="FF0000"/>
                </a:solidFill>
              </a:rPr>
              <a:t>np.c</a:t>
            </a:r>
            <a:r>
              <a:rPr lang="en-US" altLang="zh-CN" sz="2800" dirty="0">
                <a:solidFill>
                  <a:srgbClr val="FF0000"/>
                </a:solidFill>
              </a:rPr>
              <a:t>_[b</a:t>
            </a:r>
            <a:r>
              <a:rPr lang="en-US" altLang="zh-CN" sz="2800" dirty="0" smtClean="0">
                <a:solidFill>
                  <a:srgbClr val="FF0000"/>
                </a:solidFill>
              </a:rPr>
              <a:t>, a]   # </a:t>
            </a:r>
            <a:r>
              <a:rPr lang="zh-CN" altLang="en-US" sz="2800" dirty="0" smtClean="0">
                <a:solidFill>
                  <a:srgbClr val="FF0000"/>
                </a:solidFill>
              </a:rPr>
              <a:t>列合并   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np.r</a:t>
            </a:r>
            <a:r>
              <a:rPr lang="en-US" altLang="zh-CN" sz="2800" dirty="0" smtClean="0">
                <a:solidFill>
                  <a:srgbClr val="FF0000"/>
                </a:solidFill>
              </a:rPr>
              <a:t>_[ ]</a:t>
            </a:r>
            <a:r>
              <a:rPr lang="zh-CN" altLang="en-US" sz="2800" dirty="0" smtClean="0">
                <a:solidFill>
                  <a:srgbClr val="FF0000"/>
                </a:solidFill>
              </a:rPr>
              <a:t>是行</a:t>
            </a:r>
            <a:r>
              <a:rPr lang="zh-CN" altLang="en-US" sz="2800" dirty="0">
                <a:solidFill>
                  <a:srgbClr val="FF0000"/>
                </a:solidFill>
              </a:rPr>
              <a:t>合并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68263" indent="0">
              <a:buNone/>
            </a:pPr>
            <a:r>
              <a:rPr lang="en-US" altLang="zh-CN" sz="2800" dirty="0" smtClean="0"/>
              <a:t>&gt;&gt;&gt; c</a:t>
            </a:r>
          </a:p>
          <a:p>
            <a:pPr marL="68263" indent="0">
              <a:buNone/>
            </a:pPr>
            <a:r>
              <a:rPr lang="en-US" altLang="zh-CN" sz="2800" dirty="0" smtClean="0"/>
              <a:t>array</a:t>
            </a:r>
            <a:r>
              <a:rPr lang="en-US" altLang="zh-CN" sz="2800" dirty="0"/>
              <a:t>([[ 1.,  </a:t>
            </a:r>
            <a:r>
              <a:rPr lang="en-US" altLang="zh-CN" sz="2800" b="1" dirty="0">
                <a:solidFill>
                  <a:srgbClr val="FF0000"/>
                </a:solidFill>
              </a:rPr>
              <a:t>1.,  2., 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3</a:t>
            </a:r>
            <a:r>
              <a:rPr lang="en-US" altLang="zh-CN" sz="2800" dirty="0" smtClean="0">
                <a:solidFill>
                  <a:srgbClr val="FF0000"/>
                </a:solidFill>
              </a:rPr>
              <a:t>.</a:t>
            </a:r>
            <a:r>
              <a:rPr lang="en-US" altLang="zh-CN" sz="2800" dirty="0" smtClean="0"/>
              <a:t>],       </a:t>
            </a:r>
            <a:r>
              <a:rPr lang="en-US" altLang="zh-CN" sz="2800" dirty="0"/>
              <a:t>[ 1., 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</a:rPr>
              <a:t>4.,  5.,  6</a:t>
            </a:r>
            <a:r>
              <a:rPr lang="en-US" altLang="zh-CN" sz="2800" dirty="0" smtClean="0"/>
              <a:t>.]])</a:t>
            </a: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81248197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93901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</a:rPr>
              <a:t>矩阵类库</a:t>
            </a:r>
            <a:r>
              <a:rPr lang="en-US" altLang="zh-CN" dirty="0" err="1">
                <a:solidFill>
                  <a:schemeClr val="tx1"/>
                </a:solidFill>
              </a:rPr>
              <a:t>numpy</a:t>
            </a:r>
            <a:r>
              <a:rPr lang="en-US" altLang="zh-CN" dirty="0">
                <a:solidFill>
                  <a:schemeClr val="tx1"/>
                </a:solidFill>
              </a:rPr>
              <a:t>  </a:t>
            </a:r>
            <a:r>
              <a:rPr lang="zh-CN" altLang="en-US" dirty="0">
                <a:solidFill>
                  <a:schemeClr val="tx1"/>
                </a:solidFill>
              </a:rPr>
              <a:t>的方法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597394" y="1268760"/>
            <a:ext cx="8079062" cy="5760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en-US" sz="2800" b="1" dirty="0" smtClean="0"/>
              <a:t>增加新行或列</a:t>
            </a:r>
            <a:endParaRPr lang="zh-CN" altLang="zh-CN" sz="2800" b="1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597394" y="1896616"/>
            <a:ext cx="8064896" cy="434069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>
              <a:buNone/>
            </a:pPr>
            <a:r>
              <a:rPr lang="en-US" altLang="zh-CN" sz="2400" b="1" dirty="0"/>
              <a:t>&gt;&gt;&gt; import </a:t>
            </a:r>
            <a:r>
              <a:rPr lang="en-US" altLang="zh-CN" sz="2400" b="1" dirty="0" err="1"/>
              <a:t>numpy</a:t>
            </a:r>
            <a:r>
              <a:rPr lang="en-US" altLang="zh-CN" sz="2400" b="1" dirty="0"/>
              <a:t> as </a:t>
            </a:r>
            <a:r>
              <a:rPr lang="en-US" altLang="zh-CN" sz="2400" b="1" dirty="0" err="1" smtClean="0"/>
              <a:t>np</a:t>
            </a:r>
            <a:endParaRPr lang="en-US" altLang="zh-CN" sz="2400" b="1" dirty="0" smtClean="0"/>
          </a:p>
          <a:p>
            <a:pPr marL="68263" indent="0">
              <a:buNone/>
            </a:pPr>
            <a:r>
              <a:rPr lang="en-US" altLang="zh-CN" sz="2400" b="1" dirty="0" smtClean="0"/>
              <a:t>&gt;&gt;&gt; </a:t>
            </a:r>
            <a:r>
              <a:rPr lang="en-US" altLang="zh-CN" sz="2400" b="1" dirty="0"/>
              <a:t>a=</a:t>
            </a:r>
            <a:r>
              <a:rPr lang="en-US" altLang="zh-CN" sz="2400" b="1" dirty="0" err="1"/>
              <a:t>np.array</a:t>
            </a:r>
            <a:r>
              <a:rPr lang="en-US" altLang="zh-CN" sz="2400" b="1" dirty="0"/>
              <a:t>([[1,2,3.0],[4.0,5,6</a:t>
            </a:r>
            <a:r>
              <a:rPr lang="en-US" altLang="zh-CN" sz="2400" b="1" dirty="0" smtClean="0"/>
              <a:t>]])</a:t>
            </a:r>
          </a:p>
          <a:p>
            <a:pPr marL="68263" indent="0">
              <a:buNone/>
            </a:pPr>
            <a:r>
              <a:rPr lang="en-US" altLang="zh-CN" sz="2400" b="1" dirty="0" smtClean="0"/>
              <a:t>&gt;&gt;&gt; a</a:t>
            </a:r>
          </a:p>
          <a:p>
            <a:pPr marL="68263" indent="0">
              <a:buNone/>
            </a:pPr>
            <a:r>
              <a:rPr lang="en-US" altLang="zh-CN" sz="2400" b="1" dirty="0" smtClean="0"/>
              <a:t>array</a:t>
            </a:r>
            <a:r>
              <a:rPr lang="en-US" altLang="zh-CN" sz="2400" b="1" dirty="0"/>
              <a:t>([[ 1.,  2.,  3.],       [ 4.,  5.,  6</a:t>
            </a:r>
            <a:r>
              <a:rPr lang="en-US" altLang="zh-CN" sz="2400" b="1" dirty="0" smtClean="0"/>
              <a:t>.]])</a:t>
            </a:r>
          </a:p>
          <a:p>
            <a:pPr marL="68263" indent="0">
              <a:buNone/>
            </a:pPr>
            <a:r>
              <a:rPr lang="en-US" altLang="zh-CN" sz="2400" b="1" dirty="0" smtClean="0"/>
              <a:t>&gt;&gt;&gt; </a:t>
            </a:r>
            <a:r>
              <a:rPr lang="en-US" altLang="zh-CN" sz="2400" b="1" dirty="0"/>
              <a:t>b=</a:t>
            </a:r>
            <a:r>
              <a:rPr lang="en-US" altLang="zh-CN" sz="2400" b="1" dirty="0" err="1"/>
              <a:t>np.ones</a:t>
            </a:r>
            <a:r>
              <a:rPr lang="en-US" altLang="zh-CN" sz="2400" b="1" dirty="0"/>
              <a:t>(3</a:t>
            </a:r>
            <a:r>
              <a:rPr lang="en-US" altLang="zh-CN" sz="2400" b="1" dirty="0" smtClean="0"/>
              <a:t>)</a:t>
            </a:r>
          </a:p>
          <a:p>
            <a:pPr marL="68263" indent="0">
              <a:buNone/>
            </a:pPr>
            <a:r>
              <a:rPr lang="en-US" altLang="zh-CN" sz="2400" b="1" dirty="0" smtClean="0"/>
              <a:t>&gt;&gt;&gt; b</a:t>
            </a:r>
          </a:p>
          <a:p>
            <a:pPr marL="68263" indent="0">
              <a:buNone/>
            </a:pPr>
            <a:r>
              <a:rPr lang="en-US" altLang="zh-CN" sz="2400" b="1" dirty="0" smtClean="0"/>
              <a:t>array</a:t>
            </a:r>
            <a:r>
              <a:rPr lang="en-US" altLang="zh-CN" sz="2400" b="1" dirty="0"/>
              <a:t>([ 1.,  1.,  1</a:t>
            </a:r>
            <a:r>
              <a:rPr lang="en-US" altLang="zh-CN" sz="2400" b="1" dirty="0" smtClean="0"/>
              <a:t>.])</a:t>
            </a:r>
          </a:p>
          <a:p>
            <a:pPr marL="68263" indent="0">
              <a:buNone/>
            </a:pPr>
            <a:r>
              <a:rPr lang="en-US" altLang="zh-CN" sz="2400" b="1" dirty="0" smtClean="0"/>
              <a:t>&gt;&gt;&gt; </a:t>
            </a:r>
            <a:r>
              <a:rPr lang="en-US" altLang="zh-CN" sz="2400" b="1" dirty="0" err="1"/>
              <a:t>np.insert</a:t>
            </a:r>
            <a:r>
              <a:rPr lang="en-US" altLang="zh-CN" sz="2400" b="1" dirty="0"/>
              <a:t>(a,0,b,axis=0</a:t>
            </a:r>
            <a:r>
              <a:rPr lang="en-US" altLang="zh-CN" sz="2400" b="1" dirty="0" smtClean="0"/>
              <a:t>)</a:t>
            </a:r>
          </a:p>
          <a:p>
            <a:pPr marL="68263" indent="0">
              <a:buNone/>
            </a:pPr>
            <a:r>
              <a:rPr lang="en-US" altLang="zh-CN" sz="2400" b="1" smtClean="0"/>
              <a:t>array</a:t>
            </a:r>
            <a:r>
              <a:rPr lang="en-US" altLang="zh-CN" sz="2400" b="1" smtClean="0"/>
              <a:t>([ </a:t>
            </a:r>
            <a:r>
              <a:rPr lang="en-US" altLang="zh-CN" sz="2400" b="1" smtClean="0">
                <a:solidFill>
                  <a:srgbClr val="FF0000"/>
                </a:solidFill>
              </a:rPr>
              <a:t>[ </a:t>
            </a:r>
            <a:r>
              <a:rPr lang="en-US" altLang="zh-CN" sz="2400" b="1" dirty="0">
                <a:solidFill>
                  <a:srgbClr val="FF0000"/>
                </a:solidFill>
              </a:rPr>
              <a:t>1.,  1.,  </a:t>
            </a:r>
            <a:r>
              <a:rPr lang="en-US" altLang="zh-CN" sz="2400" b="1">
                <a:solidFill>
                  <a:srgbClr val="FF0000"/>
                </a:solidFill>
              </a:rPr>
              <a:t>1</a:t>
            </a:r>
            <a:r>
              <a:rPr lang="en-US" altLang="zh-CN" sz="2400" b="1" smtClean="0">
                <a:solidFill>
                  <a:srgbClr val="FF0000"/>
                </a:solidFill>
              </a:rPr>
              <a:t>.] </a:t>
            </a:r>
            <a:r>
              <a:rPr lang="en-US" altLang="zh-CN" sz="2400" b="1" smtClean="0"/>
              <a:t>,       </a:t>
            </a:r>
            <a:r>
              <a:rPr lang="en-US" altLang="zh-CN" sz="2400" b="1" dirty="0"/>
              <a:t>[ 1.,  2.,  3.],       [ 4.,  5.,  6</a:t>
            </a:r>
            <a:r>
              <a:rPr lang="en-US" altLang="zh-CN" sz="2400" b="1" dirty="0" smtClean="0"/>
              <a:t>.]])</a:t>
            </a:r>
            <a:endParaRPr lang="zh-CN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48562304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</a:rPr>
              <a:t>矩阵类库</a:t>
            </a:r>
            <a:r>
              <a:rPr lang="en-US" altLang="zh-CN" dirty="0" err="1">
                <a:solidFill>
                  <a:schemeClr val="tx1"/>
                </a:solidFill>
              </a:rPr>
              <a:t>numpy</a:t>
            </a:r>
            <a:r>
              <a:rPr lang="en-US" altLang="zh-CN" dirty="0">
                <a:solidFill>
                  <a:schemeClr val="tx1"/>
                </a:solidFill>
              </a:rPr>
              <a:t>  </a:t>
            </a:r>
            <a:r>
              <a:rPr lang="zh-CN" altLang="en-US" dirty="0">
                <a:solidFill>
                  <a:schemeClr val="tx1"/>
                </a:solidFill>
              </a:rPr>
              <a:t>的方法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683568" y="1772816"/>
            <a:ext cx="7142958" cy="165618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zh-CN" sz="2800" b="1" dirty="0"/>
              <a:t>矩阵的行和列数</a:t>
            </a:r>
          </a:p>
          <a:p>
            <a:r>
              <a:rPr lang="en-US" altLang="zh-CN" sz="2800" b="1" dirty="0"/>
              <a:t>  size = </a:t>
            </a:r>
            <a:r>
              <a:rPr lang="en-US" altLang="zh-CN" sz="2800" b="1" dirty="0" err="1"/>
              <a:t>A.shape</a:t>
            </a:r>
            <a:endParaRPr lang="zh-CN" altLang="zh-CN" sz="2800" b="1" dirty="0"/>
          </a:p>
          <a:p>
            <a:r>
              <a:rPr lang="en-US" altLang="zh-CN" sz="2800" b="1" dirty="0"/>
              <a:t>  size[0]</a:t>
            </a:r>
            <a:r>
              <a:rPr lang="zh-CN" altLang="zh-CN" sz="2800" b="1" dirty="0"/>
              <a:t>是行数，</a:t>
            </a:r>
            <a:r>
              <a:rPr lang="en-US" altLang="zh-CN" sz="2800" b="1" dirty="0"/>
              <a:t>size[1]</a:t>
            </a:r>
            <a:r>
              <a:rPr lang="zh-CN" altLang="zh-CN" sz="2800" b="1" dirty="0"/>
              <a:t>是列数</a:t>
            </a:r>
            <a:r>
              <a:rPr lang="en-US" altLang="zh-CN" sz="2800" b="1" dirty="0"/>
              <a:t> </a:t>
            </a:r>
            <a:endParaRPr lang="zh-CN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230755716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smtClean="0">
                <a:solidFill>
                  <a:schemeClr val="tx1"/>
                </a:solidFill>
              </a:rPr>
              <a:t>矩阵深拷贝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539552" y="1484784"/>
            <a:ext cx="7142958" cy="165618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zh-CN" sz="2800" b="1" smtClean="0"/>
              <a:t>x</a:t>
            </a:r>
            <a:r>
              <a:rPr lang="zh-CN" altLang="en-US" sz="2800" b="1" smtClean="0"/>
              <a:t>得到</a:t>
            </a:r>
            <a:r>
              <a:rPr lang="en-US" altLang="zh-CN" sz="2800" b="1" smtClean="0"/>
              <a:t>y</a:t>
            </a:r>
            <a:r>
              <a:rPr lang="zh-CN" altLang="en-US" sz="2800" b="1" smtClean="0"/>
              <a:t>的拷贝</a:t>
            </a:r>
            <a:endParaRPr lang="en-US" altLang="zh-CN" sz="2800" b="1" smtClean="0"/>
          </a:p>
          <a:p>
            <a:pPr marL="68263" indent="0">
              <a:buNone/>
            </a:pPr>
            <a:r>
              <a:rPr lang="en-US" altLang="zh-CN" sz="2800" b="1" smtClean="0"/>
              <a:t>     x=np.copy(y)</a:t>
            </a:r>
          </a:p>
          <a:p>
            <a:r>
              <a:rPr lang="en-US" altLang="zh-CN" sz="2800" b="1"/>
              <a:t> </a:t>
            </a:r>
            <a:r>
              <a:rPr lang="en-US" altLang="zh-CN" sz="2800" b="1" smtClean="0"/>
              <a:t>x</a:t>
            </a:r>
            <a:r>
              <a:rPr lang="zh-CN" altLang="en-US" sz="2800" b="1" smtClean="0"/>
              <a:t>和</a:t>
            </a:r>
            <a:r>
              <a:rPr lang="en-US" altLang="zh-CN" sz="2800" b="1" smtClean="0"/>
              <a:t>y</a:t>
            </a:r>
            <a:r>
              <a:rPr lang="zh-CN" altLang="en-US" sz="2800" b="1" smtClean="0"/>
              <a:t>不再有任何关系</a:t>
            </a:r>
            <a:endParaRPr lang="zh-CN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75582459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97" y="260648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</a:rPr>
              <a:t>矩阵</a:t>
            </a:r>
            <a:r>
              <a:rPr lang="zh-CN" altLang="en-US">
                <a:solidFill>
                  <a:schemeClr val="tx1"/>
                </a:solidFill>
              </a:rPr>
              <a:t>类</a:t>
            </a:r>
            <a:r>
              <a:rPr lang="zh-CN" altLang="en-US" smtClean="0">
                <a:solidFill>
                  <a:schemeClr val="tx1"/>
                </a:solidFill>
              </a:rPr>
              <a:t>库</a:t>
            </a:r>
            <a:r>
              <a:rPr lang="zh-CN" altLang="en-US">
                <a:solidFill>
                  <a:schemeClr val="tx1"/>
                </a:solidFill>
              </a:rPr>
              <a:t>（</a:t>
            </a:r>
            <a:r>
              <a:rPr lang="zh-CN" altLang="en-US" smtClean="0">
                <a:solidFill>
                  <a:schemeClr val="tx1"/>
                </a:solidFill>
              </a:rPr>
              <a:t>数值计算库）</a:t>
            </a:r>
            <a:r>
              <a:rPr lang="en-US" altLang="zh-CN" smtClean="0">
                <a:solidFill>
                  <a:schemeClr val="tx1"/>
                </a:solidFill>
              </a:rPr>
              <a:t>numpy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407830" y="1700808"/>
            <a:ext cx="822307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>
              <a:buNone/>
            </a:pPr>
            <a:r>
              <a:rPr lang="zh-CN" altLang="en-US" sz="2800" b="1" smtClean="0"/>
              <a:t>引用 </a:t>
            </a:r>
            <a:r>
              <a:rPr lang="en-US" altLang="zh-CN" sz="2800" b="1" dirty="0" smtClean="0"/>
              <a:t>import  </a:t>
            </a:r>
            <a:r>
              <a:rPr lang="en-US" altLang="zh-CN" sz="2800" b="1" dirty="0" err="1" smtClean="0"/>
              <a:t>numpy</a:t>
            </a:r>
            <a:r>
              <a:rPr lang="en-US" altLang="zh-CN" sz="2800" b="1" dirty="0" smtClean="0"/>
              <a:t> as </a:t>
            </a:r>
            <a:r>
              <a:rPr lang="en-US" altLang="zh-CN" sz="2800" b="1" dirty="0" err="1" smtClean="0"/>
              <a:t>np</a:t>
            </a:r>
            <a:endParaRPr lang="zh-CN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147325037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矩阵行（列）互换</a:t>
            </a:r>
            <a:r>
              <a:rPr lang="en-US" altLang="zh-CN" dirty="0" smtClean="0">
                <a:solidFill>
                  <a:schemeClr val="tx1"/>
                </a:solidFill>
              </a:rPr>
              <a:t>*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539552" y="1175048"/>
            <a:ext cx="8280920" cy="499025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zh-CN" sz="2800" dirty="0" err="1"/>
              <a:t>Numpy</a:t>
            </a:r>
            <a:r>
              <a:rPr lang="zh-CN" altLang="zh-CN" sz="2800" dirty="0"/>
              <a:t>矩阵的行列交换，采用切片的方式进行，行交换时，第一维用一个列表确定交换的两行的标号，用“</a:t>
            </a:r>
            <a:r>
              <a:rPr lang="en-US" altLang="zh-CN" sz="2800" dirty="0"/>
              <a:t>:</a:t>
            </a:r>
            <a:r>
              <a:rPr lang="zh-CN" altLang="zh-CN" sz="2800" dirty="0"/>
              <a:t>”号代表所有的列</a:t>
            </a:r>
            <a:r>
              <a:rPr lang="zh-CN" altLang="zh-CN" sz="2800" dirty="0" smtClean="0"/>
              <a:t>，下列</a:t>
            </a:r>
            <a:r>
              <a:rPr lang="zh-CN" altLang="zh-CN" sz="2800" dirty="0"/>
              <a:t>语句完成矩阵</a:t>
            </a:r>
            <a:r>
              <a:rPr lang="en-US" altLang="zh-CN" sz="2800" dirty="0"/>
              <a:t>data</a:t>
            </a:r>
            <a:r>
              <a:rPr lang="zh-CN" altLang="zh-CN" sz="2800" dirty="0"/>
              <a:t>第</a:t>
            </a:r>
            <a:r>
              <a:rPr lang="en-US" altLang="zh-CN" sz="2800" dirty="0"/>
              <a:t>0</a:t>
            </a:r>
            <a:r>
              <a:rPr lang="zh-CN" altLang="zh-CN" sz="2800" dirty="0"/>
              <a:t>行与第</a:t>
            </a:r>
            <a:r>
              <a:rPr lang="en-US" altLang="zh-CN" sz="2800" dirty="0"/>
              <a:t>2</a:t>
            </a:r>
            <a:r>
              <a:rPr lang="zh-CN" altLang="zh-CN" sz="2800" dirty="0"/>
              <a:t>行的交换</a:t>
            </a:r>
            <a:r>
              <a:rPr lang="zh-CN" altLang="zh-CN" sz="2800" dirty="0" smtClean="0"/>
              <a:t>：</a:t>
            </a:r>
            <a:endParaRPr lang="zh-CN" altLang="zh-CN" sz="2800" dirty="0"/>
          </a:p>
          <a:p>
            <a:r>
              <a:rPr lang="en-US" altLang="zh-CN" sz="2800" dirty="0"/>
              <a:t>data[[0, 2], :] = data[[2, 0], </a:t>
            </a:r>
            <a:r>
              <a:rPr lang="en-US" altLang="zh-CN" sz="2800" dirty="0" smtClean="0"/>
              <a:t>:]</a:t>
            </a:r>
          </a:p>
          <a:p>
            <a:endParaRPr lang="zh-CN" altLang="zh-CN" sz="2800" dirty="0"/>
          </a:p>
          <a:p>
            <a:r>
              <a:rPr lang="zh-CN" altLang="zh-CN" sz="2800" dirty="0"/>
              <a:t>列交换时，将需要交换的两列的标号写到第二维</a:t>
            </a:r>
            <a:r>
              <a:rPr lang="zh-CN" altLang="zh-CN" sz="2800" dirty="0" smtClean="0"/>
              <a:t>。下面</a:t>
            </a:r>
            <a:r>
              <a:rPr lang="zh-CN" altLang="zh-CN" sz="2800" dirty="0"/>
              <a:t>语句完成矩阵</a:t>
            </a:r>
            <a:r>
              <a:rPr lang="en-US" altLang="zh-CN" sz="2800" dirty="0"/>
              <a:t>data</a:t>
            </a:r>
            <a:r>
              <a:rPr lang="zh-CN" altLang="zh-CN" sz="2800" dirty="0"/>
              <a:t>第</a:t>
            </a:r>
            <a:r>
              <a:rPr lang="en-US" altLang="zh-CN" sz="2800" dirty="0"/>
              <a:t>0</a:t>
            </a:r>
            <a:r>
              <a:rPr lang="zh-CN" altLang="zh-CN" sz="2800" dirty="0"/>
              <a:t>列和第</a:t>
            </a:r>
            <a:r>
              <a:rPr lang="en-US" altLang="zh-CN" sz="2800" dirty="0"/>
              <a:t>2</a:t>
            </a:r>
            <a:r>
              <a:rPr lang="zh-CN" altLang="zh-CN" sz="2800" dirty="0"/>
              <a:t>列的交换：</a:t>
            </a:r>
          </a:p>
          <a:p>
            <a:r>
              <a:rPr lang="en-US" altLang="zh-CN" sz="2800" dirty="0"/>
              <a:t>data[:, [0, 2]] = data[:, [2, 0]]</a:t>
            </a: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24692197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矩阵与标量的运算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567331" y="1595986"/>
            <a:ext cx="8092294" cy="44973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en-US" sz="2400" b="1" dirty="0" smtClean="0"/>
              <a:t>矩阵与标量运算，在每个元素上进行</a:t>
            </a:r>
            <a:endParaRPr lang="en-US" altLang="zh-CN" sz="2400" b="1" dirty="0" smtClean="0"/>
          </a:p>
          <a:p>
            <a:pPr marL="68263" indent="0">
              <a:buNone/>
            </a:pPr>
            <a:r>
              <a:rPr lang="en-US" altLang="zh-CN" sz="2400" smtClean="0"/>
              <a:t>zz=np.eye(3)</a:t>
            </a:r>
            <a:endParaRPr lang="zh-CN" altLang="zh-CN" sz="2400" dirty="0"/>
          </a:p>
          <a:p>
            <a:pPr marL="68263" indent="0">
              <a:buNone/>
            </a:pPr>
            <a:r>
              <a:rPr lang="en-US" altLang="zh-CN" sz="2400" dirty="0"/>
              <a:t>array([[ 1.,  0.,  0.],</a:t>
            </a:r>
            <a:endParaRPr lang="zh-CN" altLang="zh-CN" sz="2400" dirty="0"/>
          </a:p>
          <a:p>
            <a:pPr marL="68263" indent="0">
              <a:buNone/>
            </a:pPr>
            <a:r>
              <a:rPr lang="en-US" altLang="zh-CN" sz="2400" dirty="0"/>
              <a:t>       [ 0.,  1.,  0.],</a:t>
            </a:r>
            <a:endParaRPr lang="zh-CN" altLang="zh-CN" sz="2400" dirty="0"/>
          </a:p>
          <a:p>
            <a:pPr marL="68263" indent="0">
              <a:buNone/>
            </a:pPr>
            <a:r>
              <a:rPr lang="en-US" altLang="zh-CN" sz="2400" dirty="0"/>
              <a:t>       [ 0.,  0.,  1.]])</a:t>
            </a:r>
            <a:endParaRPr lang="zh-CN" altLang="zh-CN" sz="2400" dirty="0"/>
          </a:p>
          <a:p>
            <a:pPr marL="68263" indent="0">
              <a:buNone/>
            </a:pPr>
            <a:r>
              <a:rPr lang="en-US" altLang="zh-CN" sz="2400" dirty="0"/>
              <a:t>zz+1</a:t>
            </a:r>
            <a:endParaRPr lang="zh-CN" altLang="zh-CN" sz="2400" dirty="0"/>
          </a:p>
          <a:p>
            <a:pPr marL="68263" indent="0">
              <a:buNone/>
            </a:pPr>
            <a:r>
              <a:rPr lang="en-US" altLang="zh-CN" sz="2400" dirty="0"/>
              <a:t>array([[ 2.,  1.,  1.],</a:t>
            </a:r>
            <a:endParaRPr lang="zh-CN" altLang="zh-CN" sz="2400" dirty="0"/>
          </a:p>
          <a:p>
            <a:pPr marL="68263" indent="0">
              <a:buNone/>
            </a:pPr>
            <a:r>
              <a:rPr lang="en-US" altLang="zh-CN" sz="2400" dirty="0"/>
              <a:t>       [ 1.,  2.,  1</a:t>
            </a:r>
            <a:r>
              <a:rPr lang="en-US" altLang="zh-CN" sz="2400" dirty="0" smtClean="0"/>
              <a:t>.],</a:t>
            </a:r>
          </a:p>
          <a:p>
            <a:pPr marL="68263" indent="0">
              <a:buNone/>
            </a:pPr>
            <a:r>
              <a:rPr lang="en-US" altLang="zh-CN" dirty="0"/>
              <a:t> [ 1.,  1.,  2.]])</a:t>
            </a:r>
            <a:endParaRPr lang="zh-CN" altLang="zh-CN" dirty="0"/>
          </a:p>
          <a:p>
            <a:pPr marL="68263" indent="0">
              <a:buNone/>
            </a:pPr>
            <a:endParaRPr lang="zh-CN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326357740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矩阵与向量的</a:t>
            </a:r>
            <a:r>
              <a:rPr lang="en-US" altLang="zh-CN" dirty="0" smtClean="0">
                <a:solidFill>
                  <a:schemeClr val="tx1"/>
                </a:solidFill>
              </a:rPr>
              <a:t>+ - </a:t>
            </a:r>
            <a:r>
              <a:rPr lang="zh-CN" altLang="en-US" dirty="0" smtClean="0">
                <a:solidFill>
                  <a:schemeClr val="tx1"/>
                </a:solidFill>
              </a:rPr>
              <a:t>* </a:t>
            </a:r>
            <a:r>
              <a:rPr lang="en-US" altLang="zh-CN" dirty="0" smtClean="0">
                <a:solidFill>
                  <a:schemeClr val="tx1"/>
                </a:solidFill>
              </a:rPr>
              <a:t>/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567331" y="1595986"/>
            <a:ext cx="8092294" cy="420927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zh-CN" dirty="0" err="1"/>
              <a:t>numpy</a:t>
            </a:r>
            <a:r>
              <a:rPr lang="zh-CN" altLang="zh-CN" dirty="0"/>
              <a:t>支持矩阵与向量的加、减、乘、除</a:t>
            </a:r>
            <a:r>
              <a:rPr lang="zh-CN" altLang="zh-CN" dirty="0" smtClean="0"/>
              <a:t>运算</a:t>
            </a:r>
            <a:r>
              <a:rPr lang="zh-CN" altLang="en-US" dirty="0" smtClean="0"/>
              <a:t>，</a:t>
            </a:r>
            <a:r>
              <a:rPr lang="zh-CN" altLang="zh-CN" dirty="0"/>
              <a:t>可以指定运算在行或列上</a:t>
            </a:r>
            <a:r>
              <a:rPr lang="zh-CN" altLang="zh-CN" dirty="0" smtClean="0"/>
              <a:t>进行</a:t>
            </a:r>
            <a:endParaRPr lang="en-US" altLang="zh-CN" dirty="0" smtClean="0"/>
          </a:p>
          <a:p>
            <a:pPr marL="68263" indent="0">
              <a:buNone/>
            </a:pPr>
            <a:r>
              <a:rPr lang="en-US" altLang="zh-CN" dirty="0" err="1"/>
              <a:t>avg</a:t>
            </a:r>
            <a:r>
              <a:rPr lang="en-US" altLang="zh-CN" dirty="0"/>
              <a:t>=</a:t>
            </a:r>
            <a:r>
              <a:rPr lang="en-US" altLang="zh-CN" dirty="0" err="1"/>
              <a:t>X.mean</a:t>
            </a:r>
            <a:r>
              <a:rPr lang="en-US" altLang="zh-CN" dirty="0"/>
              <a:t>(axis=0</a:t>
            </a:r>
            <a:r>
              <a:rPr lang="en-US" altLang="zh-CN" dirty="0" smtClean="0"/>
              <a:t>)  # </a:t>
            </a:r>
            <a:r>
              <a:rPr lang="en-US" altLang="zh-CN" dirty="0" err="1" smtClean="0"/>
              <a:t>avg</a:t>
            </a:r>
            <a:r>
              <a:rPr lang="zh-CN" altLang="en-US" dirty="0" smtClean="0"/>
              <a:t>是每列的均值</a:t>
            </a:r>
            <a:endParaRPr lang="zh-CN" altLang="zh-CN" dirty="0"/>
          </a:p>
          <a:p>
            <a:pPr marL="68263" indent="0">
              <a:buNone/>
            </a:pPr>
            <a:r>
              <a:rPr lang="en-US" altLang="zh-CN" dirty="0" err="1"/>
              <a:t>std</a:t>
            </a:r>
            <a:r>
              <a:rPr lang="en-US" altLang="zh-CN" dirty="0"/>
              <a:t>=</a:t>
            </a:r>
            <a:r>
              <a:rPr lang="en-US" altLang="zh-CN" dirty="0" err="1"/>
              <a:t>X.std</a:t>
            </a:r>
            <a:r>
              <a:rPr lang="en-US" altLang="zh-CN" dirty="0"/>
              <a:t>(axis=0</a:t>
            </a:r>
            <a:r>
              <a:rPr lang="en-US" altLang="zh-CN" dirty="0" smtClean="0"/>
              <a:t>)  #</a:t>
            </a:r>
            <a:r>
              <a:rPr lang="en-US" altLang="zh-CN" dirty="0" err="1" smtClean="0"/>
              <a:t>std</a:t>
            </a:r>
            <a:r>
              <a:rPr lang="zh-CN" altLang="en-US" dirty="0" smtClean="0"/>
              <a:t>是每列的方差 向量</a:t>
            </a:r>
            <a:endParaRPr lang="zh-CN" altLang="zh-CN" dirty="0"/>
          </a:p>
          <a:p>
            <a:pPr marL="68263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X=(X-</a:t>
            </a:r>
            <a:r>
              <a:rPr lang="en-US" altLang="zh-CN" dirty="0" err="1">
                <a:solidFill>
                  <a:srgbClr val="FF0000"/>
                </a:solidFill>
              </a:rPr>
              <a:t>avg</a:t>
            </a:r>
            <a:r>
              <a:rPr lang="en-US" altLang="zh-CN" dirty="0">
                <a:solidFill>
                  <a:srgbClr val="FF0000"/>
                </a:solidFill>
              </a:rPr>
              <a:t>)/</a:t>
            </a:r>
            <a:r>
              <a:rPr lang="en-US" altLang="zh-CN" dirty="0" err="1" smtClean="0">
                <a:solidFill>
                  <a:srgbClr val="FF0000"/>
                </a:solidFill>
              </a:rPr>
              <a:t>std</a:t>
            </a:r>
            <a:r>
              <a:rPr lang="en-US" altLang="zh-CN" dirty="0" smtClean="0">
                <a:solidFill>
                  <a:srgbClr val="FF0000"/>
                </a:solidFill>
              </a:rPr>
              <a:t>   </a:t>
            </a:r>
            <a:r>
              <a:rPr lang="en-US" altLang="zh-CN" dirty="0" smtClean="0"/>
              <a:t>//</a:t>
            </a:r>
            <a:r>
              <a:rPr lang="zh-CN" altLang="en-US" dirty="0" smtClean="0"/>
              <a:t>按列减掉均值，再除以方差</a:t>
            </a:r>
            <a:endParaRPr lang="zh-CN" altLang="zh-CN" dirty="0"/>
          </a:p>
          <a:p>
            <a:pPr marL="68263" indent="0">
              <a:buNone/>
            </a:pPr>
            <a:endParaRPr lang="zh-CN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237858603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矩阵</a:t>
            </a:r>
            <a:r>
              <a:rPr lang="en-US" altLang="zh-CN" dirty="0" smtClean="0">
                <a:solidFill>
                  <a:schemeClr val="tx1"/>
                </a:solidFill>
              </a:rPr>
              <a:t>SVD</a:t>
            </a:r>
            <a:r>
              <a:rPr lang="zh-CN" altLang="en-US" dirty="0" smtClean="0">
                <a:solidFill>
                  <a:schemeClr val="tx1"/>
                </a:solidFill>
              </a:rPr>
              <a:t>分解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71911" y="1556792"/>
            <a:ext cx="8151070" cy="453650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zh-CN" sz="2800" b="1" dirty="0" smtClean="0"/>
              <a:t>实矩阵</a:t>
            </a:r>
            <a:r>
              <a:rPr lang="zh-CN" altLang="zh-CN" sz="2800" b="1" dirty="0"/>
              <a:t>的</a:t>
            </a:r>
            <a:r>
              <a:rPr lang="en-US" altLang="zh-CN" sz="2800" b="1" dirty="0"/>
              <a:t>SVD</a:t>
            </a:r>
            <a:r>
              <a:rPr lang="zh-CN" altLang="zh-CN" sz="2800" b="1" dirty="0" smtClean="0"/>
              <a:t>分解</a:t>
            </a:r>
            <a:r>
              <a:rPr lang="zh-CN" altLang="en-US" sz="2800" b="1" dirty="0" smtClean="0"/>
              <a:t>：</a:t>
            </a:r>
            <a:r>
              <a:rPr lang="en-US" altLang="zh-CN" sz="2800" b="1" dirty="0"/>
              <a:t> </a:t>
            </a:r>
            <a:r>
              <a:rPr lang="zh-CN" altLang="en-US" sz="2800" b="1" dirty="0" smtClean="0"/>
              <a:t>按特征值由大到小，逐个提取特征向量分解</a:t>
            </a:r>
            <a:endParaRPr lang="en-US" altLang="zh-CN" sz="2800" b="1" dirty="0" smtClean="0"/>
          </a:p>
          <a:p>
            <a:r>
              <a:rPr lang="en-US" altLang="zh-CN" sz="2800" b="1" dirty="0" smtClean="0"/>
              <a:t>B </a:t>
            </a:r>
            <a:r>
              <a:rPr lang="en-US" altLang="zh-CN" sz="2800" b="1" dirty="0"/>
              <a:t>= </a:t>
            </a:r>
            <a:r>
              <a:rPr lang="en-US" altLang="zh-CN" sz="2800" b="1" dirty="0" err="1" smtClean="0"/>
              <a:t>np.linalg.svd</a:t>
            </a:r>
            <a:r>
              <a:rPr lang="en-US" altLang="zh-CN" sz="2800" b="1" dirty="0" smtClean="0"/>
              <a:t>(</a:t>
            </a:r>
            <a:r>
              <a:rPr lang="en-US" altLang="zh-CN" sz="2800" b="1" dirty="0" err="1" smtClean="0"/>
              <a:t>A,full_matrices</a:t>
            </a:r>
            <a:r>
              <a:rPr lang="en-US" altLang="zh-CN" sz="2800" b="1" dirty="0" smtClean="0"/>
              <a:t>=False)</a:t>
            </a:r>
            <a:endParaRPr lang="en-US" altLang="zh-CN" sz="2800" b="1" dirty="0"/>
          </a:p>
          <a:p>
            <a:pPr marL="68263" indent="0">
              <a:buNone/>
            </a:pPr>
            <a:r>
              <a:rPr lang="en-US" altLang="zh-CN" sz="2800" b="1" dirty="0" err="1" smtClean="0"/>
              <a:t>full_matrices</a:t>
            </a:r>
            <a:r>
              <a:rPr lang="en-US" altLang="zh-CN" sz="2800" b="1" dirty="0" smtClean="0"/>
              <a:t>=False</a:t>
            </a:r>
            <a:r>
              <a:rPr lang="zh-CN" altLang="zh-CN" sz="2800" b="1" dirty="0"/>
              <a:t>一定要写，否则会按复数</a:t>
            </a:r>
            <a:r>
              <a:rPr lang="zh-CN" altLang="zh-CN" sz="2800" b="1" dirty="0" smtClean="0"/>
              <a:t>分解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常用于主特征提取，降维，数据可视化</a:t>
            </a:r>
            <a:endParaRPr lang="en-US" altLang="zh-CN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141786831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矩阵</a:t>
            </a:r>
            <a:r>
              <a:rPr lang="en-US" altLang="zh-CN" dirty="0" smtClean="0">
                <a:solidFill>
                  <a:schemeClr val="tx1"/>
                </a:solidFill>
              </a:rPr>
              <a:t>SVD</a:t>
            </a:r>
            <a:r>
              <a:rPr lang="zh-CN" altLang="en-US" dirty="0" smtClean="0">
                <a:solidFill>
                  <a:schemeClr val="tx1"/>
                </a:solidFill>
              </a:rPr>
              <a:t>分解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53585" y="1412776"/>
            <a:ext cx="8151070" cy="453650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zh-CN" sz="2400" dirty="0" smtClean="0"/>
              <a:t>实矩阵</a:t>
            </a:r>
            <a:r>
              <a:rPr lang="zh-CN" altLang="zh-CN" sz="2400" dirty="0"/>
              <a:t>的</a:t>
            </a:r>
            <a:r>
              <a:rPr lang="en-US" altLang="zh-CN" sz="2400" dirty="0"/>
              <a:t>SVD</a:t>
            </a:r>
            <a:r>
              <a:rPr lang="zh-CN" altLang="zh-CN" sz="2400" dirty="0"/>
              <a:t>分解，将一个实矩阵分解为三个矩阵的乘积，其结果可以表达为：</a:t>
            </a:r>
          </a:p>
          <a:p>
            <a:pPr marL="68263" indent="0">
              <a:buNone/>
            </a:pPr>
            <a:r>
              <a:rPr lang="en-US" altLang="zh-CN" sz="2400" dirty="0" smtClean="0"/>
              <a:t>A=USV</a:t>
            </a:r>
          </a:p>
          <a:p>
            <a:r>
              <a:rPr lang="zh-CN" altLang="zh-CN" sz="2400" dirty="0"/>
              <a:t>其中</a:t>
            </a:r>
            <a:r>
              <a:rPr lang="en-US" altLang="zh-CN" sz="2400" dirty="0"/>
              <a:t>S</a:t>
            </a:r>
            <a:r>
              <a:rPr lang="zh-CN" altLang="zh-CN" sz="2400" dirty="0"/>
              <a:t>为一维矩阵，其每个元素是矩阵的</a:t>
            </a:r>
            <a:r>
              <a:rPr lang="en-US" altLang="zh-CN" sz="2400" dirty="0"/>
              <a:t>A</a:t>
            </a:r>
            <a:r>
              <a:rPr lang="zh-CN" altLang="zh-CN" sz="2400"/>
              <a:t>的</a:t>
            </a:r>
            <a:r>
              <a:rPr lang="zh-CN" altLang="zh-CN" sz="2400" smtClean="0"/>
              <a:t>实</a:t>
            </a:r>
            <a:r>
              <a:rPr lang="zh-CN" altLang="en-US" sz="2400" smtClean="0"/>
              <a:t>奇异值</a:t>
            </a:r>
            <a:r>
              <a:rPr lang="zh-CN" altLang="zh-CN" sz="2400" smtClean="0"/>
              <a:t>，</a:t>
            </a:r>
            <a:r>
              <a:rPr lang="zh-CN" altLang="zh-CN" sz="2400" dirty="0"/>
              <a:t>从大到小排列</a:t>
            </a:r>
            <a:r>
              <a:rPr lang="zh-CN" altLang="zh-CN" sz="2400" dirty="0" smtClean="0"/>
              <a:t>，</a:t>
            </a:r>
            <a:endParaRPr lang="en-US" altLang="zh-CN" sz="2400" dirty="0" smtClean="0"/>
          </a:p>
          <a:p>
            <a:r>
              <a:rPr lang="en-US" altLang="zh-CN" sz="2400" dirty="0" smtClean="0"/>
              <a:t>U</a:t>
            </a:r>
            <a:r>
              <a:rPr lang="zh-CN" altLang="zh-CN" sz="2400" dirty="0"/>
              <a:t>是列正交矩阵，且每个列的模为</a:t>
            </a:r>
            <a:r>
              <a:rPr lang="en-US" altLang="zh-CN" sz="2400" dirty="0"/>
              <a:t>1</a:t>
            </a:r>
            <a:r>
              <a:rPr lang="zh-CN" altLang="zh-CN" sz="2400" dirty="0"/>
              <a:t>（所有元素的平方和开根号</a:t>
            </a:r>
            <a:r>
              <a:rPr lang="zh-CN" altLang="zh-CN" sz="2400" dirty="0" smtClean="0"/>
              <a:t>），</a:t>
            </a:r>
            <a:endParaRPr lang="en-US" altLang="zh-CN" sz="2400" dirty="0" smtClean="0"/>
          </a:p>
          <a:p>
            <a:r>
              <a:rPr lang="en-US" altLang="zh-CN" sz="2400" dirty="0" smtClean="0"/>
              <a:t>V</a:t>
            </a:r>
            <a:r>
              <a:rPr lang="zh-CN" altLang="zh-CN" sz="2400" dirty="0"/>
              <a:t>是行</a:t>
            </a:r>
            <a:r>
              <a:rPr lang="zh-CN" altLang="zh-CN" sz="2400" dirty="0" smtClean="0"/>
              <a:t>正交矩阵</a:t>
            </a:r>
            <a:endParaRPr lang="en-US" altLang="zh-CN" sz="2400" dirty="0" smtClean="0"/>
          </a:p>
          <a:p>
            <a:r>
              <a:rPr lang="zh-CN" altLang="zh-CN" sz="2400" dirty="0"/>
              <a:t>所谓列（行）正交，是指矩阵的任意两列（行）的对应元素的乘积之和为</a:t>
            </a:r>
            <a:r>
              <a:rPr lang="en-US" altLang="zh-CN" sz="2400" dirty="0"/>
              <a:t>0</a:t>
            </a:r>
            <a:endParaRPr lang="zh-CN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20492803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矩阵</a:t>
            </a:r>
            <a:r>
              <a:rPr lang="en-US" altLang="zh-CN" dirty="0" smtClean="0">
                <a:solidFill>
                  <a:schemeClr val="tx1"/>
                </a:solidFill>
              </a:rPr>
              <a:t>SVD</a:t>
            </a:r>
            <a:r>
              <a:rPr lang="zh-CN" altLang="en-US" dirty="0" smtClean="0">
                <a:solidFill>
                  <a:schemeClr val="tx1"/>
                </a:solidFill>
              </a:rPr>
              <a:t>分解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71911" y="1556792"/>
            <a:ext cx="8151070" cy="460851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>
              <a:buNone/>
            </a:pPr>
            <a:r>
              <a:rPr lang="en-US" altLang="zh-CN" sz="2400" smtClean="0"/>
              <a:t>A=np.array</a:t>
            </a:r>
            <a:r>
              <a:rPr lang="en-US" altLang="zh-CN" sz="2400" dirty="0"/>
              <a:t>([[1,5.0,3.0],[2.1,2.0,7.0]])</a:t>
            </a:r>
            <a:endParaRPr lang="zh-CN" altLang="zh-CN" sz="2400" dirty="0"/>
          </a:p>
          <a:p>
            <a:pPr marL="68263" indent="0">
              <a:buNone/>
            </a:pPr>
            <a:r>
              <a:rPr lang="en-US" altLang="zh-CN" sz="2400" smtClean="0"/>
              <a:t>Z=np.linalg.svd(A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full_matrices</a:t>
            </a:r>
            <a:r>
              <a:rPr lang="en-US" altLang="zh-CN" sz="2400" dirty="0"/>
              <a:t>=False)</a:t>
            </a:r>
            <a:endParaRPr lang="zh-CN" altLang="zh-CN" sz="2400" dirty="0"/>
          </a:p>
          <a:p>
            <a:pPr marL="68263" indent="0">
              <a:buNone/>
            </a:pPr>
            <a:r>
              <a:rPr lang="en-US" altLang="zh-CN" sz="2400" smtClean="0"/>
              <a:t>Z[0</a:t>
            </a:r>
            <a:r>
              <a:rPr lang="en-US" altLang="zh-CN" sz="2400" dirty="0"/>
              <a:t>]</a:t>
            </a:r>
            <a:endParaRPr lang="zh-CN" altLang="zh-CN" sz="2400" dirty="0"/>
          </a:p>
          <a:p>
            <a:pPr marL="68263" indent="0">
              <a:buNone/>
            </a:pPr>
            <a:r>
              <a:rPr lang="en-US" altLang="zh-CN" sz="2400" dirty="0"/>
              <a:t>array([[-0.58281835, -0.81260247],</a:t>
            </a:r>
            <a:endParaRPr lang="zh-CN" altLang="zh-CN" sz="2400" dirty="0"/>
          </a:p>
          <a:p>
            <a:pPr marL="68263" indent="0">
              <a:buNone/>
            </a:pPr>
            <a:r>
              <a:rPr lang="en-US" altLang="zh-CN" sz="2400" dirty="0"/>
              <a:t>       [-0.81260247,  0.58281835]])</a:t>
            </a:r>
            <a:endParaRPr lang="zh-CN" altLang="zh-CN" sz="2400" dirty="0"/>
          </a:p>
          <a:p>
            <a:pPr marL="68263" indent="0">
              <a:buNone/>
            </a:pPr>
            <a:r>
              <a:rPr lang="en-US" altLang="zh-CN" sz="2400" smtClean="0"/>
              <a:t>Z[1</a:t>
            </a:r>
            <a:r>
              <a:rPr lang="en-US" altLang="zh-CN" sz="2400" dirty="0"/>
              <a:t>]</a:t>
            </a:r>
            <a:endParaRPr lang="zh-CN" altLang="zh-CN" sz="2400" dirty="0"/>
          </a:p>
          <a:p>
            <a:pPr marL="68263" indent="0">
              <a:buNone/>
            </a:pPr>
            <a:r>
              <a:rPr lang="en-US" altLang="zh-CN" sz="2400" dirty="0"/>
              <a:t>array([ 9.00833663,  3.35557316])</a:t>
            </a:r>
            <a:endParaRPr lang="zh-CN" altLang="zh-CN" sz="2400" dirty="0"/>
          </a:p>
          <a:p>
            <a:pPr marL="68263" indent="0">
              <a:buNone/>
            </a:pPr>
            <a:r>
              <a:rPr lang="en-US" altLang="zh-CN" sz="2400" smtClean="0"/>
              <a:t>Z[2</a:t>
            </a:r>
            <a:r>
              <a:rPr lang="en-US" altLang="zh-CN" sz="2400" dirty="0"/>
              <a:t>]</a:t>
            </a:r>
            <a:endParaRPr lang="zh-CN" altLang="zh-CN" sz="2400" dirty="0"/>
          </a:p>
          <a:p>
            <a:pPr marL="68263" indent="0">
              <a:buNone/>
            </a:pPr>
            <a:r>
              <a:rPr lang="en-US" altLang="zh-CN" sz="2400" dirty="0"/>
              <a:t>array([[-0.25412944, -0.50389954, -0.82553224],</a:t>
            </a:r>
            <a:endParaRPr lang="zh-CN" altLang="zh-CN" sz="2400" dirty="0"/>
          </a:p>
          <a:p>
            <a:pPr marL="68263" indent="0">
              <a:buNone/>
            </a:pPr>
            <a:r>
              <a:rPr lang="en-US" altLang="zh-CN" sz="2400" dirty="0"/>
              <a:t>       [ 0.12257699, -0.86345179,  0.48931164]])</a:t>
            </a:r>
            <a:endParaRPr lang="zh-CN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56261957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</a:rPr>
              <a:t>从文件加载矩阵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362282" y="1412776"/>
            <a:ext cx="8136904" cy="46805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zh-CN" sz="2800" b="1" dirty="0" smtClean="0"/>
              <a:t>Z=</a:t>
            </a:r>
            <a:r>
              <a:rPr lang="en-US" altLang="zh-CN" sz="2800" b="1" dirty="0" err="1" smtClean="0"/>
              <a:t>np.loadtxt</a:t>
            </a:r>
            <a:r>
              <a:rPr lang="en-US" altLang="zh-CN" sz="2800" b="1" dirty="0" smtClean="0"/>
              <a:t> </a:t>
            </a:r>
            <a:r>
              <a:rPr lang="en-US" altLang="zh-CN" sz="2800" b="1" dirty="0"/>
              <a:t>("c:\\</a:t>
            </a:r>
            <a:r>
              <a:rPr lang="en-US" altLang="zh-CN" sz="2800" b="1"/>
              <a:t>python33</a:t>
            </a:r>
            <a:r>
              <a:rPr lang="en-US" altLang="zh-CN" sz="2800" b="1" smtClean="0"/>
              <a:t>\\S-093790.txt</a:t>
            </a:r>
            <a:r>
              <a:rPr lang="en-US" altLang="zh-CN" sz="2800" b="1" dirty="0"/>
              <a:t>")</a:t>
            </a:r>
            <a:endParaRPr lang="zh-CN" altLang="zh-CN" sz="2800" b="1" dirty="0"/>
          </a:p>
          <a:p>
            <a:r>
              <a:rPr lang="en-US" altLang="zh-CN" sz="2800" b="1" dirty="0"/>
              <a:t>Z</a:t>
            </a:r>
            <a:r>
              <a:rPr lang="zh-CN" altLang="en-US" sz="2800" b="1" dirty="0" smtClean="0"/>
              <a:t>就是一个矩阵</a:t>
            </a:r>
            <a:endParaRPr lang="en-US" altLang="zh-CN" sz="2800" b="1" dirty="0" smtClean="0"/>
          </a:p>
          <a:p>
            <a:pPr marL="68263" indent="0">
              <a:buNone/>
            </a:pPr>
            <a:r>
              <a:rPr lang="en-US" altLang="zh-CN" sz="2800" dirty="0" smtClean="0"/>
              <a:t>#</a:t>
            </a:r>
            <a:r>
              <a:rPr lang="zh-CN" altLang="zh-CN" sz="2800" dirty="0"/>
              <a:t>将存储的矩阵，从文件中读</a:t>
            </a:r>
            <a:r>
              <a:rPr lang="zh-CN" altLang="zh-CN" sz="2800" dirty="0" smtClean="0"/>
              <a:t>到</a:t>
            </a:r>
            <a:r>
              <a:rPr lang="en-US" altLang="zh-CN" sz="2800"/>
              <a:t>Z</a:t>
            </a:r>
            <a:r>
              <a:rPr lang="zh-CN" altLang="zh-CN" sz="2800" smtClean="0"/>
              <a:t>矩阵</a:t>
            </a:r>
            <a:endParaRPr lang="en-US" altLang="zh-CN" sz="2800" smtClean="0"/>
          </a:p>
          <a:p>
            <a:pPr marL="68263" indent="0">
              <a:buNone/>
            </a:pPr>
            <a:r>
              <a:rPr lang="zh-CN" altLang="en-US" sz="2800" smtClean="0"/>
              <a:t>文件字符串前可以加</a:t>
            </a:r>
            <a:r>
              <a:rPr lang="en-US" altLang="zh-CN" sz="2800" smtClean="0"/>
              <a:t>r</a:t>
            </a:r>
            <a:r>
              <a:rPr lang="zh-CN" altLang="en-US" sz="2800" smtClean="0"/>
              <a:t>，则不需要</a:t>
            </a:r>
            <a:r>
              <a:rPr lang="en-US" altLang="zh-CN" sz="2800" smtClean="0"/>
              <a:t>\\</a:t>
            </a:r>
            <a:endParaRPr lang="en-US" altLang="zh-CN" sz="2800" dirty="0" smtClean="0"/>
          </a:p>
          <a:p>
            <a:pPr marL="68263" indent="0">
              <a:buNone/>
            </a:pPr>
            <a:r>
              <a:rPr lang="zh-CN" altLang="en-US" sz="2800" dirty="0" smtClean="0"/>
              <a:t>文件要求：</a:t>
            </a:r>
            <a:endParaRPr lang="en-US" altLang="zh-CN" sz="2800" dirty="0" smtClean="0"/>
          </a:p>
          <a:p>
            <a:pPr marL="68263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</a:t>
            </a:r>
            <a:r>
              <a:rPr lang="zh-CN" altLang="en-US" sz="2800" smtClean="0"/>
              <a:t>列间间隔统一：如空格、</a:t>
            </a:r>
            <a:r>
              <a:rPr lang="en-US" altLang="zh-CN" sz="2800" smtClean="0"/>
              <a:t>tab</a:t>
            </a:r>
            <a:endParaRPr lang="en-US" altLang="zh-CN" sz="2800" dirty="0" smtClean="0"/>
          </a:p>
          <a:p>
            <a:pPr marL="68263" indent="0">
              <a:buNone/>
            </a:pPr>
            <a:r>
              <a:rPr lang="en-US" altLang="zh-CN" sz="2800"/>
              <a:t> </a:t>
            </a:r>
            <a:r>
              <a:rPr lang="en-US" altLang="zh-CN" sz="2800" smtClean="0"/>
              <a:t> </a:t>
            </a:r>
            <a:r>
              <a:rPr lang="zh-CN" altLang="en-US" sz="2800" smtClean="0"/>
              <a:t>非空格、</a:t>
            </a:r>
            <a:r>
              <a:rPr lang="en-US" altLang="zh-CN" sz="2800" smtClean="0"/>
              <a:t>tab</a:t>
            </a:r>
            <a:r>
              <a:rPr lang="zh-CN" altLang="en-US" sz="2800" smtClean="0"/>
              <a:t>作间隔符</a:t>
            </a:r>
            <a:r>
              <a:rPr lang="zh-CN" altLang="en-US" sz="2800" dirty="0" smtClean="0"/>
              <a:t>，则</a:t>
            </a:r>
            <a:r>
              <a:rPr lang="en-US" altLang="zh-CN" sz="2800" dirty="0" err="1" smtClean="0"/>
              <a:t>loadtxt</a:t>
            </a:r>
            <a:r>
              <a:rPr lang="zh-CN" altLang="en-US" sz="2800" dirty="0" smtClean="0"/>
              <a:t>函数需要</a:t>
            </a:r>
            <a:r>
              <a:rPr lang="en-US" altLang="zh-CN" sz="2800" dirty="0" smtClean="0"/>
              <a:t>delimiter</a:t>
            </a:r>
            <a:r>
              <a:rPr lang="zh-CN" altLang="en-US" sz="2800" dirty="0" smtClean="0"/>
              <a:t>参数。如逗号  </a:t>
            </a:r>
            <a:r>
              <a:rPr lang="en-US" altLang="zh-CN" sz="2800" dirty="0" smtClean="0"/>
              <a:t>delimiter=','</a:t>
            </a:r>
          </a:p>
          <a:p>
            <a:pPr marL="68263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</a:t>
            </a: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43097663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矩阵本身运算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37871" y="1573182"/>
            <a:ext cx="809229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zh-CN" sz="2800" b="1" dirty="0"/>
              <a:t>矩阵的</a:t>
            </a:r>
            <a:r>
              <a:rPr lang="en-US" altLang="zh-CN" sz="2800" b="1" dirty="0"/>
              <a:t>+</a:t>
            </a:r>
            <a:r>
              <a:rPr lang="zh-CN" altLang="zh-CN" sz="2800" b="1" dirty="0"/>
              <a:t>，</a:t>
            </a:r>
            <a:r>
              <a:rPr lang="en-US" altLang="zh-CN" sz="2800" b="1" dirty="0"/>
              <a:t>-</a:t>
            </a:r>
            <a:r>
              <a:rPr lang="zh-CN" altLang="zh-CN" sz="2800" b="1" dirty="0" smtClean="0"/>
              <a:t>运算</a:t>
            </a:r>
            <a:r>
              <a:rPr lang="zh-CN" altLang="en-US" sz="2800" b="1" dirty="0" smtClean="0"/>
              <a:t>：</a:t>
            </a:r>
            <a:r>
              <a:rPr lang="en-US" altLang="zh-CN" sz="2800" b="1" dirty="0"/>
              <a:t> </a:t>
            </a:r>
            <a:r>
              <a:rPr lang="en-US" altLang="zh-CN" sz="2800" b="1" dirty="0" smtClean="0"/>
              <a:t>C=A+B</a:t>
            </a:r>
            <a:r>
              <a:rPr lang="en-US" altLang="zh-CN" sz="2800" b="1" dirty="0"/>
              <a:t> </a:t>
            </a:r>
            <a:r>
              <a:rPr lang="en-US" altLang="zh-CN" sz="2800" b="1" dirty="0" smtClean="0"/>
              <a:t>      </a:t>
            </a:r>
            <a:r>
              <a:rPr lang="zh-CN" altLang="en-US" sz="2800" b="1" dirty="0" smtClean="0"/>
              <a:t>或</a:t>
            </a:r>
            <a:r>
              <a:rPr lang="en-US" altLang="zh-CN" sz="2800" b="1" dirty="0" smtClean="0"/>
              <a:t>   D=A-B</a:t>
            </a:r>
            <a:endParaRPr lang="zh-CN" altLang="zh-CN" sz="2800" b="1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43834" y="2560134"/>
            <a:ext cx="8151070" cy="65284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en-US" sz="2800" b="1" dirty="0" smtClean="0"/>
              <a:t>乘法</a:t>
            </a:r>
            <a:r>
              <a:rPr lang="zh-CN" altLang="en-US" sz="2800" b="1" smtClean="0"/>
              <a:t>：</a:t>
            </a:r>
            <a:r>
              <a:rPr lang="en-US" altLang="zh-CN" sz="2800" b="1" smtClean="0"/>
              <a:t>A.dot</a:t>
            </a:r>
            <a:endParaRPr lang="en-US" altLang="zh-CN" sz="2800" b="1" dirty="0" smtClean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507263" y="3623864"/>
            <a:ext cx="8151070" cy="160533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en-US" sz="2800" b="1" smtClean="0"/>
              <a:t>乘方：各元素乘方</a:t>
            </a:r>
            <a:endParaRPr lang="en-US" altLang="zh-CN" sz="2800" b="1" smtClean="0"/>
          </a:p>
          <a:p>
            <a:pPr marL="68263" indent="0">
              <a:buNone/>
            </a:pPr>
            <a:r>
              <a:rPr lang="en-US" altLang="zh-CN" sz="2800" b="1" smtClean="0"/>
              <a:t>y=np.array([1,2,3.4])</a:t>
            </a:r>
          </a:p>
          <a:p>
            <a:pPr marL="68263" indent="0">
              <a:buNone/>
            </a:pPr>
            <a:r>
              <a:rPr lang="en-US" altLang="zh-CN" sz="2800" b="1" smtClean="0"/>
              <a:t>x=y**3</a:t>
            </a:r>
            <a:endParaRPr lang="en-US" altLang="zh-CN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102561445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</a:rPr>
              <a:t>矩阵类库</a:t>
            </a:r>
            <a:r>
              <a:rPr lang="en-US" altLang="zh-CN" dirty="0" err="1">
                <a:solidFill>
                  <a:schemeClr val="tx1"/>
                </a:solidFill>
              </a:rPr>
              <a:t>numpy</a:t>
            </a:r>
            <a:r>
              <a:rPr lang="en-US" altLang="zh-CN" dirty="0">
                <a:solidFill>
                  <a:schemeClr val="tx1"/>
                </a:solidFill>
              </a:rPr>
              <a:t>  </a:t>
            </a:r>
            <a:r>
              <a:rPr lang="zh-CN" altLang="en-US" dirty="0">
                <a:solidFill>
                  <a:schemeClr val="tx1"/>
                </a:solidFill>
              </a:rPr>
              <a:t>的方法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526793" y="2636912"/>
            <a:ext cx="8223078" cy="12316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>
              <a:buNone/>
            </a:pPr>
            <a:r>
              <a:rPr lang="zh-CN" altLang="en-US" sz="2800" b="1" dirty="0" smtClean="0"/>
              <a:t>乘法：</a:t>
            </a:r>
            <a:r>
              <a:rPr lang="zh-CN" altLang="zh-CN" sz="2800" b="1" dirty="0" smtClean="0"/>
              <a:t>有</a:t>
            </a:r>
            <a:r>
              <a:rPr lang="zh-CN" altLang="zh-CN" sz="2800" b="1" dirty="0"/>
              <a:t>矩阵</a:t>
            </a:r>
            <a:r>
              <a:rPr lang="en-US" altLang="zh-CN" sz="2800" b="1" dirty="0"/>
              <a:t>A</a:t>
            </a:r>
            <a:r>
              <a:rPr lang="zh-CN" altLang="zh-CN" sz="2800" b="1" dirty="0"/>
              <a:t>，</a:t>
            </a:r>
            <a:r>
              <a:rPr lang="en-US" altLang="zh-CN" sz="2800" b="1" dirty="0"/>
              <a:t>B</a:t>
            </a:r>
            <a:r>
              <a:rPr lang="zh-CN" altLang="zh-CN" sz="2800" b="1" dirty="0"/>
              <a:t>，将其相乘得到矩阵</a:t>
            </a:r>
            <a:r>
              <a:rPr lang="en-US" altLang="zh-CN" sz="2800" b="1" dirty="0"/>
              <a:t>C</a:t>
            </a:r>
            <a:r>
              <a:rPr lang="zh-CN" altLang="zh-CN" sz="2800" b="1" dirty="0"/>
              <a:t>：</a:t>
            </a:r>
            <a:r>
              <a:rPr lang="en-US" altLang="zh-CN" sz="2800" b="1" dirty="0" smtClean="0"/>
              <a:t>C=A.dot(B</a:t>
            </a:r>
            <a:r>
              <a:rPr lang="en-US" altLang="zh-CN" sz="2800" b="1" dirty="0"/>
              <a:t>)</a:t>
            </a:r>
            <a:endParaRPr lang="zh-CN" altLang="zh-CN" sz="2800" b="1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05530" y="4188831"/>
            <a:ext cx="8226967" cy="5760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>
              <a:buNone/>
            </a:pPr>
            <a:r>
              <a:rPr lang="zh-CN" altLang="en-US" sz="2800" b="1" dirty="0" smtClean="0"/>
              <a:t>转置：</a:t>
            </a:r>
            <a:r>
              <a:rPr lang="en-US" altLang="zh-CN" sz="2800" b="1" dirty="0"/>
              <a:t>B </a:t>
            </a:r>
            <a:r>
              <a:rPr lang="en-US" altLang="zh-CN" sz="2800" b="1" dirty="0" smtClean="0"/>
              <a:t>=A</a:t>
            </a:r>
            <a:r>
              <a:rPr lang="en-US" altLang="zh-CN" sz="2800" b="1" dirty="0"/>
              <a:t>.</a:t>
            </a:r>
            <a:r>
              <a:rPr lang="en-US" altLang="zh-CN" sz="2800" b="1" dirty="0" smtClean="0"/>
              <a:t>T</a:t>
            </a:r>
            <a:endParaRPr lang="zh-CN" altLang="zh-CN" sz="2800" b="1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526793" y="5085184"/>
            <a:ext cx="8226966" cy="5760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>
              <a:buNone/>
            </a:pPr>
            <a:r>
              <a:rPr lang="zh-CN" altLang="zh-CN" sz="3200" b="1" dirty="0" smtClean="0"/>
              <a:t>逆</a:t>
            </a:r>
            <a:r>
              <a:rPr lang="zh-CN" altLang="en-US" sz="3200" b="1" dirty="0" smtClean="0"/>
              <a:t>：</a:t>
            </a:r>
            <a:r>
              <a:rPr lang="en-US" altLang="zh-CN" sz="3200" b="1" dirty="0" smtClean="0"/>
              <a:t>B=</a:t>
            </a:r>
            <a:r>
              <a:rPr lang="en-US" altLang="zh-CN" sz="3200" b="1" dirty="0" err="1" smtClean="0"/>
              <a:t>np.linalg</a:t>
            </a:r>
            <a:r>
              <a:rPr lang="en-US" altLang="zh-CN" sz="3200" b="1" dirty="0" smtClean="0"/>
              <a:t> </a:t>
            </a:r>
            <a:r>
              <a:rPr lang="en-US" altLang="zh-CN" sz="3200" b="1" dirty="0"/>
              <a:t>.</a:t>
            </a:r>
            <a:r>
              <a:rPr lang="en-US" altLang="zh-CN" sz="3200" b="1" dirty="0" err="1"/>
              <a:t>inv</a:t>
            </a:r>
            <a:r>
              <a:rPr lang="en-US" altLang="zh-CN" sz="3200" b="1" dirty="0"/>
              <a:t> (A)</a:t>
            </a:r>
            <a:endParaRPr lang="zh-CN" altLang="zh-CN" sz="3200" b="1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505530" y="1772816"/>
            <a:ext cx="822307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>
              <a:buNone/>
            </a:pPr>
            <a:r>
              <a:rPr lang="zh-CN" altLang="en-US" sz="2800" b="1" dirty="0" smtClean="0"/>
              <a:t>引用 </a:t>
            </a:r>
            <a:r>
              <a:rPr lang="en-US" altLang="zh-CN" sz="2800" b="1" dirty="0" smtClean="0"/>
              <a:t>import  </a:t>
            </a:r>
            <a:r>
              <a:rPr lang="en-US" altLang="zh-CN" sz="2800" b="1" dirty="0" err="1" smtClean="0"/>
              <a:t>numpy</a:t>
            </a:r>
            <a:r>
              <a:rPr lang="en-US" altLang="zh-CN" sz="2800" b="1" dirty="0" smtClean="0"/>
              <a:t> as </a:t>
            </a:r>
            <a:r>
              <a:rPr lang="en-US" altLang="zh-CN" sz="2800" b="1" dirty="0" err="1" smtClean="0"/>
              <a:t>np</a:t>
            </a:r>
            <a:endParaRPr lang="zh-CN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204566163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12021" y="116632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smtClean="0">
                <a:solidFill>
                  <a:schemeClr val="tx1"/>
                </a:solidFill>
              </a:rPr>
              <a:t>矩阵统计函数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512021" y="1031032"/>
            <a:ext cx="8280920" cy="520628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zh-CN" sz="2000" dirty="0"/>
              <a:t>如</a:t>
            </a:r>
            <a:r>
              <a:rPr lang="en-US" altLang="zh-CN" sz="2000" dirty="0"/>
              <a:t>sum</a:t>
            </a:r>
            <a:r>
              <a:rPr lang="zh-CN" altLang="zh-CN" sz="2000" dirty="0"/>
              <a:t>（元素和）、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std</a:t>
            </a:r>
            <a:r>
              <a:rPr lang="zh-CN" altLang="zh-CN" sz="2000" dirty="0"/>
              <a:t>（</a:t>
            </a:r>
            <a:r>
              <a:rPr lang="zh-CN" altLang="zh-CN" sz="2000"/>
              <a:t>标准偏差</a:t>
            </a:r>
            <a:r>
              <a:rPr lang="zh-CN" altLang="zh-CN" sz="2000" smtClean="0"/>
              <a:t>）</a:t>
            </a:r>
            <a:r>
              <a:rPr lang="zh-CN" altLang="en-US" sz="2000" smtClean="0"/>
              <a:t>、</a:t>
            </a:r>
            <a:r>
              <a:rPr lang="en-US" altLang="zh-CN" sz="2000" smtClean="0"/>
              <a:t>mean(</a:t>
            </a:r>
            <a:r>
              <a:rPr lang="zh-CN" altLang="en-US" sz="2000" smtClean="0"/>
              <a:t>平均值</a:t>
            </a:r>
            <a:r>
              <a:rPr lang="en-US" altLang="zh-CN" sz="2000" smtClean="0"/>
              <a:t>)</a:t>
            </a:r>
            <a:r>
              <a:rPr lang="zh-CN" altLang="en-US" sz="2000" smtClean="0"/>
              <a:t>、</a:t>
            </a:r>
            <a:r>
              <a:rPr lang="en-US" altLang="zh-CN" sz="2000" smtClean="0"/>
              <a:t>median(</a:t>
            </a:r>
            <a:r>
              <a:rPr lang="zh-CN" altLang="en-US" sz="2000" smtClean="0"/>
              <a:t>中位</a:t>
            </a:r>
            <a:r>
              <a:rPr lang="en-US" altLang="zh-CN" sz="2000" smtClean="0"/>
              <a:t>)</a:t>
            </a:r>
          </a:p>
          <a:p>
            <a:r>
              <a:rPr lang="zh-CN" altLang="zh-CN" sz="2000" smtClean="0"/>
              <a:t>默认情况下，这些函数对矩阵所有元素进行</a:t>
            </a:r>
            <a:endParaRPr lang="en-US" altLang="zh-CN" sz="2000" smtClean="0"/>
          </a:p>
          <a:p>
            <a:r>
              <a:rPr lang="zh-CN" altLang="zh-CN" sz="2000" smtClean="0"/>
              <a:t>由于矩阵有</a:t>
            </a:r>
            <a:r>
              <a:rPr lang="zh-CN" altLang="zh-CN" sz="2000" dirty="0"/>
              <a:t>行、列属性，因此，通过特别指定，这些函数也可以按行或列进行操作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r>
              <a:rPr lang="zh-CN" altLang="zh-CN" sz="2000" dirty="0" smtClean="0"/>
              <a:t>指定</a:t>
            </a:r>
            <a:r>
              <a:rPr lang="zh-CN" altLang="zh-CN" sz="2000" dirty="0"/>
              <a:t>该操作的参数为</a:t>
            </a:r>
            <a:r>
              <a:rPr lang="en-US" altLang="zh-CN" sz="2000" dirty="0"/>
              <a:t>axis</a:t>
            </a:r>
            <a:r>
              <a:rPr lang="zh-CN" altLang="zh-CN" sz="2000" dirty="0"/>
              <a:t>，当</a:t>
            </a:r>
            <a:r>
              <a:rPr lang="en-US" altLang="zh-CN" sz="2000" dirty="0"/>
              <a:t>axis=0</a:t>
            </a:r>
            <a:r>
              <a:rPr lang="zh-CN" altLang="zh-CN" sz="2000" dirty="0"/>
              <a:t>时，按列操作，</a:t>
            </a:r>
            <a:r>
              <a:rPr lang="en-US" altLang="zh-CN" sz="2000" dirty="0"/>
              <a:t>axis=1</a:t>
            </a:r>
            <a:r>
              <a:rPr lang="zh-CN" altLang="zh-CN" sz="2000" dirty="0"/>
              <a:t>时，按行</a:t>
            </a:r>
            <a:r>
              <a:rPr lang="zh-CN" altLang="zh-CN" sz="2000" dirty="0" smtClean="0"/>
              <a:t>操作</a:t>
            </a:r>
            <a:endParaRPr lang="en-US" altLang="zh-CN" sz="2000" dirty="0" smtClean="0"/>
          </a:p>
          <a:p>
            <a:pPr marL="68263" indent="0">
              <a:buNone/>
            </a:pPr>
            <a:r>
              <a:rPr lang="en-US" altLang="zh-CN" sz="2000" dirty="0"/>
              <a:t>&gt;&gt;&gt; x=</a:t>
            </a:r>
            <a:r>
              <a:rPr lang="en-US" altLang="zh-CN" sz="2000" dirty="0" err="1"/>
              <a:t>np.array</a:t>
            </a:r>
            <a:r>
              <a:rPr lang="en-US" altLang="zh-CN" sz="2000" dirty="0"/>
              <a:t>([[1,2,3],[5,6,7]])</a:t>
            </a:r>
            <a:endParaRPr lang="zh-CN" altLang="zh-CN" sz="2000" dirty="0"/>
          </a:p>
          <a:p>
            <a:pPr marL="68263" indent="0">
              <a:buNone/>
            </a:pPr>
            <a:r>
              <a:rPr lang="en-US" altLang="zh-CN" sz="2000" dirty="0"/>
              <a:t>&gt;&gt;&gt; </a:t>
            </a:r>
            <a:r>
              <a:rPr lang="en-US" altLang="zh-CN" sz="2000" dirty="0" err="1"/>
              <a:t>x.sum</a:t>
            </a:r>
            <a:r>
              <a:rPr lang="en-US" altLang="zh-CN" sz="2000" dirty="0"/>
              <a:t>()</a:t>
            </a:r>
            <a:endParaRPr lang="zh-CN" altLang="zh-CN" sz="2000" dirty="0"/>
          </a:p>
          <a:p>
            <a:pPr marL="68263" indent="0">
              <a:buNone/>
            </a:pPr>
            <a:r>
              <a:rPr lang="en-US" altLang="zh-CN" sz="2000" dirty="0"/>
              <a:t>24</a:t>
            </a:r>
            <a:endParaRPr lang="zh-CN" altLang="zh-CN" sz="2000" dirty="0"/>
          </a:p>
          <a:p>
            <a:pPr marL="68263" indent="0">
              <a:buNone/>
            </a:pPr>
            <a:r>
              <a:rPr lang="en-US" altLang="zh-CN" sz="2000" dirty="0"/>
              <a:t>&gt;&gt;&gt; </a:t>
            </a:r>
            <a:r>
              <a:rPr lang="en-US" altLang="zh-CN" sz="2000" dirty="0" err="1"/>
              <a:t>x.sum</a:t>
            </a:r>
            <a:r>
              <a:rPr lang="en-US" altLang="zh-CN" sz="2000" dirty="0"/>
              <a:t>(axis=0)</a:t>
            </a:r>
            <a:endParaRPr lang="zh-CN" altLang="zh-CN" sz="2000" dirty="0"/>
          </a:p>
          <a:p>
            <a:pPr marL="68263" indent="0">
              <a:buNone/>
            </a:pPr>
            <a:r>
              <a:rPr lang="en-US" altLang="zh-CN" sz="2000" dirty="0"/>
              <a:t>array([ 6,  8, 10])</a:t>
            </a:r>
            <a:endParaRPr lang="zh-CN" altLang="zh-CN" sz="2000" dirty="0"/>
          </a:p>
          <a:p>
            <a:pPr marL="68263" indent="0">
              <a:buNone/>
            </a:pPr>
            <a:r>
              <a:rPr lang="en-US" altLang="zh-CN" sz="2000" dirty="0"/>
              <a:t>&gt;&gt;&gt; </a:t>
            </a:r>
            <a:r>
              <a:rPr lang="en-US" altLang="zh-CN" sz="2000" dirty="0" err="1"/>
              <a:t>x.sum</a:t>
            </a:r>
            <a:r>
              <a:rPr lang="en-US" altLang="zh-CN" sz="2000" dirty="0"/>
              <a:t>(axis=1)</a:t>
            </a:r>
            <a:endParaRPr lang="zh-CN" altLang="zh-CN" sz="2000" dirty="0"/>
          </a:p>
          <a:p>
            <a:pPr marL="68263" indent="0">
              <a:buNone/>
            </a:pPr>
            <a:r>
              <a:rPr lang="en-US" altLang="zh-CN" sz="2000" dirty="0"/>
              <a:t>array([ 6, 18])</a:t>
            </a:r>
            <a:endParaRPr lang="zh-CN" altLang="zh-CN" sz="2000" dirty="0"/>
          </a:p>
          <a:p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29180119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smtClean="0">
                <a:solidFill>
                  <a:schemeClr val="tx1"/>
                </a:solidFill>
              </a:rPr>
              <a:t>矩阵算术函数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378909" y="1175048"/>
            <a:ext cx="8280920" cy="44862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zh-CN" sz="2800" smtClean="0"/>
              <a:t>np</a:t>
            </a:r>
            <a:r>
              <a:rPr lang="zh-CN" altLang="en-US" sz="2800" smtClean="0"/>
              <a:t>提供很多算术函数，如</a:t>
            </a:r>
            <a:r>
              <a:rPr lang="en-US" altLang="zh-CN" sz="2800" smtClean="0"/>
              <a:t>exp</a:t>
            </a:r>
            <a:r>
              <a:rPr lang="zh-CN" altLang="en-US" sz="2800" smtClean="0"/>
              <a:t>、</a:t>
            </a:r>
            <a:r>
              <a:rPr lang="en-US" altLang="zh-CN" sz="2800" smtClean="0"/>
              <a:t>sin</a:t>
            </a:r>
            <a:r>
              <a:rPr lang="zh-CN" altLang="en-US" sz="2800" smtClean="0"/>
              <a:t>等，函数的参数可以是矩阵，指对每个元素取函数值</a:t>
            </a:r>
            <a:endParaRPr lang="en-US" altLang="zh-CN" sz="2800" smtClean="0"/>
          </a:p>
          <a:p>
            <a:pPr marL="68263" indent="0">
              <a:buNone/>
            </a:pPr>
            <a:r>
              <a:rPr lang="en-US" altLang="zh-CN" sz="2800" smtClean="0"/>
              <a:t>import numpy as np</a:t>
            </a:r>
          </a:p>
          <a:p>
            <a:pPr marL="68263" indent="0">
              <a:buNone/>
            </a:pPr>
            <a:r>
              <a:rPr lang="en-US" altLang="zh-CN" sz="2800" smtClean="0"/>
              <a:t>x=np.array</a:t>
            </a:r>
            <a:r>
              <a:rPr lang="en-US" altLang="zh-CN" sz="2800" dirty="0"/>
              <a:t>([[1,2,3],[5,6,7]])</a:t>
            </a:r>
            <a:endParaRPr lang="zh-CN" altLang="zh-CN" sz="2800" dirty="0"/>
          </a:p>
          <a:p>
            <a:pPr marL="68263" indent="0">
              <a:buNone/>
            </a:pPr>
            <a:r>
              <a:rPr lang="en-US" altLang="zh-CN" sz="2800" smtClean="0"/>
              <a:t>y=np.exp(x)  # </a:t>
            </a:r>
            <a:r>
              <a:rPr lang="zh-CN" altLang="en-US" sz="2800" smtClean="0"/>
              <a:t>求每个元素的</a:t>
            </a:r>
            <a:r>
              <a:rPr lang="en-US" altLang="zh-CN" sz="2800" smtClean="0"/>
              <a:t>exp</a:t>
            </a:r>
          </a:p>
          <a:p>
            <a:pPr marL="68263" indent="0">
              <a:buNone/>
            </a:pPr>
            <a:endParaRPr lang="en-US" altLang="zh-CN" sz="2800"/>
          </a:p>
          <a:p>
            <a:pPr marL="68263" indent="0">
              <a:buNone/>
            </a:pPr>
            <a:r>
              <a:rPr lang="en-US" altLang="zh-CN" sz="2800" smtClean="0"/>
              <a:t># </a:t>
            </a:r>
            <a:r>
              <a:rPr lang="zh-CN" altLang="en-US" sz="2800" smtClean="0">
                <a:solidFill>
                  <a:srgbClr val="FF0000"/>
                </a:solidFill>
              </a:rPr>
              <a:t>注意与</a:t>
            </a:r>
            <a:r>
              <a:rPr lang="en-US" altLang="zh-CN" sz="2800" smtClean="0">
                <a:solidFill>
                  <a:srgbClr val="FF0000"/>
                </a:solidFill>
              </a:rPr>
              <a:t>math.exp</a:t>
            </a:r>
            <a:r>
              <a:rPr lang="zh-CN" altLang="en-US" sz="2800" smtClean="0">
                <a:solidFill>
                  <a:srgbClr val="FF0000"/>
                </a:solidFill>
              </a:rPr>
              <a:t>的区别。参数不一样</a:t>
            </a:r>
            <a:endParaRPr lang="zh-CN" altLang="zh-CN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74465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矩阵函数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539552" y="1175048"/>
            <a:ext cx="8280920" cy="499025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zh-CN" sz="2400" dirty="0" smtClean="0"/>
              <a:t>Round</a:t>
            </a:r>
            <a:r>
              <a:rPr lang="zh-CN" altLang="en-US" sz="2400" dirty="0" smtClean="0"/>
              <a:t>函数</a:t>
            </a:r>
            <a:endParaRPr lang="en-US" altLang="zh-CN" sz="2400" dirty="0" smtClean="0"/>
          </a:p>
          <a:p>
            <a:pPr marL="68263" indent="0">
              <a:buNone/>
            </a:pPr>
            <a:r>
              <a:rPr lang="en-US" altLang="zh-CN" sz="2400" dirty="0" smtClean="0"/>
              <a:t>&gt;&gt;&gt; </a:t>
            </a:r>
            <a:r>
              <a:rPr lang="en-US" altLang="zh-CN" sz="2400" dirty="0"/>
              <a:t>x=</a:t>
            </a:r>
            <a:r>
              <a:rPr lang="en-US" altLang="zh-CN" sz="2400" dirty="0" err="1"/>
              <a:t>np.random.standard_normal</a:t>
            </a:r>
            <a:r>
              <a:rPr lang="en-US" altLang="zh-CN" sz="2400" dirty="0"/>
              <a:t>((4,4))</a:t>
            </a:r>
            <a:endParaRPr lang="zh-CN" altLang="zh-CN" sz="2400" dirty="0"/>
          </a:p>
          <a:p>
            <a:pPr marL="68263" indent="0">
              <a:buNone/>
            </a:pPr>
            <a:r>
              <a:rPr lang="en-US" altLang="zh-CN" sz="2400" dirty="0"/>
              <a:t>&gt;&gt;&gt; </a:t>
            </a:r>
            <a:r>
              <a:rPr lang="en-US" altLang="zh-CN" sz="2400" dirty="0" err="1"/>
              <a:t>x.round</a:t>
            </a:r>
            <a:r>
              <a:rPr lang="en-US" altLang="zh-CN" sz="2400" dirty="0"/>
              <a:t>(2)</a:t>
            </a:r>
            <a:endParaRPr lang="zh-CN" altLang="zh-CN" sz="2400" dirty="0"/>
          </a:p>
          <a:p>
            <a:pPr marL="68263" indent="0">
              <a:buNone/>
            </a:pPr>
            <a:r>
              <a:rPr lang="en-US" altLang="zh-CN" sz="2400" dirty="0"/>
              <a:t>array([[ 0.64, -0.01, -0.16, -0.99],</a:t>
            </a:r>
            <a:endParaRPr lang="zh-CN" altLang="zh-CN" sz="2400" dirty="0"/>
          </a:p>
          <a:p>
            <a:pPr marL="68263" indent="0">
              <a:buNone/>
            </a:pPr>
            <a:r>
              <a:rPr lang="en-US" altLang="zh-CN" sz="2400" dirty="0"/>
              <a:t>       [ 1.03, -0.41, -1.29, -0.75],</a:t>
            </a:r>
            <a:endParaRPr lang="zh-CN" altLang="zh-CN" sz="2400" dirty="0"/>
          </a:p>
          <a:p>
            <a:pPr marL="68263" indent="0">
              <a:buNone/>
            </a:pPr>
            <a:r>
              <a:rPr lang="en-US" altLang="zh-CN" sz="2400" dirty="0"/>
              <a:t>       [ 2.09, -0.47, -0.87, -0.32],</a:t>
            </a:r>
            <a:endParaRPr lang="zh-CN" altLang="zh-CN" sz="2400" dirty="0"/>
          </a:p>
          <a:p>
            <a:pPr marL="68263" indent="0">
              <a:buNone/>
            </a:pPr>
            <a:r>
              <a:rPr lang="en-US" altLang="zh-CN" sz="2400" dirty="0"/>
              <a:t>       [ 1.57,  0.69, -2.65,  0.31]])</a:t>
            </a:r>
            <a:endParaRPr lang="zh-CN" altLang="zh-CN" sz="2400" dirty="0"/>
          </a:p>
          <a:p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71476443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10074" y="116632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矩阵</a:t>
            </a:r>
            <a:r>
              <a:rPr lang="zh-CN" altLang="en-US" dirty="0">
                <a:solidFill>
                  <a:schemeClr val="tx1"/>
                </a:solidFill>
              </a:rPr>
              <a:t>分片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410074" y="1124744"/>
            <a:ext cx="8079062" cy="499025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en-US" sz="2800" smtClean="0"/>
              <a:t>矩阵支持</a:t>
            </a:r>
            <a:r>
              <a:rPr lang="en-US" altLang="zh-CN" sz="2800" smtClean="0"/>
              <a:t>2</a:t>
            </a:r>
            <a:r>
              <a:rPr lang="zh-CN" altLang="en-US" sz="2800" smtClean="0"/>
              <a:t>个维度的分片</a:t>
            </a:r>
            <a:endParaRPr lang="en-US" altLang="zh-CN" sz="2800" smtClean="0"/>
          </a:p>
          <a:p>
            <a:r>
              <a:rPr lang="zh-CN" altLang="en-US" sz="2800" smtClean="0"/>
              <a:t>每个维度采用</a:t>
            </a:r>
            <a:r>
              <a:rPr lang="en-US" altLang="zh-CN" sz="2800" smtClean="0"/>
              <a:t>[start]:[end][:step]</a:t>
            </a:r>
            <a:r>
              <a:rPr lang="zh-CN" altLang="en-US" sz="2800" smtClean="0"/>
              <a:t>的格式，参数省略时取值同列表</a:t>
            </a:r>
            <a:endParaRPr lang="en-US" altLang="zh-CN" sz="2800" smtClean="0"/>
          </a:p>
          <a:p>
            <a:r>
              <a:rPr lang="zh-CN" altLang="en-US" sz="2800"/>
              <a:t>两</a:t>
            </a:r>
            <a:r>
              <a:rPr lang="zh-CN" altLang="en-US" sz="2800" smtClean="0"/>
              <a:t>个维度间，用逗号间隔</a:t>
            </a: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72704509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Blank Presentation 12">
      <a:dk1>
        <a:srgbClr val="000000"/>
      </a:dk1>
      <a:lt1>
        <a:srgbClr val="FFFFFF"/>
      </a:lt1>
      <a:dk2>
        <a:srgbClr val="BF311A"/>
      </a:dk2>
      <a:lt2>
        <a:srgbClr val="808285"/>
      </a:lt2>
      <a:accent1>
        <a:srgbClr val="005595"/>
      </a:accent1>
      <a:accent2>
        <a:srgbClr val="BEC0C2"/>
      </a:accent2>
      <a:accent3>
        <a:srgbClr val="FFFFFF"/>
      </a:accent3>
      <a:accent4>
        <a:srgbClr val="000000"/>
      </a:accent4>
      <a:accent5>
        <a:srgbClr val="AAB4C8"/>
      </a:accent5>
      <a:accent6>
        <a:srgbClr val="ACAEB0"/>
      </a:accent6>
      <a:hlink>
        <a:srgbClr val="5C8727"/>
      </a:hlink>
      <a:folHlink>
        <a:srgbClr val="EC891D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BF311A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5C8727"/>
        </a:hlink>
        <a:folHlink>
          <a:srgbClr val="4577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000000"/>
        </a:dk1>
        <a:lt1>
          <a:srgbClr val="FFFFFF"/>
        </a:lt1>
        <a:dk2>
          <a:srgbClr val="5C8727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EC891D"/>
        </a:hlink>
        <a:folHlink>
          <a:srgbClr val="BF31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000000"/>
        </a:dk1>
        <a:lt1>
          <a:srgbClr val="FFFFFF"/>
        </a:lt1>
        <a:dk2>
          <a:srgbClr val="EC891D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5C8727"/>
        </a:hlink>
        <a:folHlink>
          <a:srgbClr val="BF31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000000"/>
        </a:dk1>
        <a:lt1>
          <a:srgbClr val="FFFFFF"/>
        </a:lt1>
        <a:dk2>
          <a:srgbClr val="BF311A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5C8727"/>
        </a:hlink>
        <a:folHlink>
          <a:srgbClr val="EC891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000000"/>
        </a:dk1>
        <a:lt1>
          <a:srgbClr val="FFFFFF"/>
        </a:lt1>
        <a:dk2>
          <a:srgbClr val="BF311A"/>
        </a:dk2>
        <a:lt2>
          <a:srgbClr val="808285"/>
        </a:lt2>
        <a:accent1>
          <a:srgbClr val="005595"/>
        </a:accent1>
        <a:accent2>
          <a:srgbClr val="BEC0C2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CAEB0"/>
        </a:accent6>
        <a:hlink>
          <a:srgbClr val="5C8727"/>
        </a:hlink>
        <a:folHlink>
          <a:srgbClr val="EC89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9149</TotalTime>
  <Words>1433</Words>
  <Application>Microsoft Office PowerPoint</Application>
  <PresentationFormat>全屏显示(4:3)</PresentationFormat>
  <Paragraphs>192</Paragraphs>
  <Slides>25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华文新魏</vt:lpstr>
      <vt:lpstr>宋体</vt:lpstr>
      <vt:lpstr>Arial</vt:lpstr>
      <vt:lpstr>Bodoni MT Black</vt:lpstr>
      <vt:lpstr>Calibri</vt:lpstr>
      <vt:lpstr>Wingdings</vt:lpstr>
      <vt:lpstr>主题1</vt:lpstr>
      <vt:lpstr>回归模型 矩阵运算基础</vt:lpstr>
      <vt:lpstr>矩阵类库（数值计算库）numpy</vt:lpstr>
      <vt:lpstr>从文件加载矩阵</vt:lpstr>
      <vt:lpstr>矩阵本身运算</vt:lpstr>
      <vt:lpstr>矩阵类库numpy  的方法</vt:lpstr>
      <vt:lpstr>矩阵统计函数</vt:lpstr>
      <vt:lpstr>矩阵算术函数</vt:lpstr>
      <vt:lpstr>矩阵函数</vt:lpstr>
      <vt:lpstr>矩阵分片</vt:lpstr>
      <vt:lpstr>矩阵分片</vt:lpstr>
      <vt:lpstr>矩阵分片</vt:lpstr>
      <vt:lpstr>矩阵的文件保存</vt:lpstr>
      <vt:lpstr>矩阵类库numpy  的方法</vt:lpstr>
      <vt:lpstr>矩阵类库numpy  的方法</vt:lpstr>
      <vt:lpstr>矩阵类库numpy  的方法</vt:lpstr>
      <vt:lpstr>矩阵类库numpy  的方法</vt:lpstr>
      <vt:lpstr>矩阵类库numpy  的方法</vt:lpstr>
      <vt:lpstr>矩阵类库numpy  的方法</vt:lpstr>
      <vt:lpstr>矩阵深拷贝</vt:lpstr>
      <vt:lpstr>矩阵行（列）互换*</vt:lpstr>
      <vt:lpstr>矩阵与标量的运算</vt:lpstr>
      <vt:lpstr>矩阵与向量的+ - * /</vt:lpstr>
      <vt:lpstr>矩阵SVD分解</vt:lpstr>
      <vt:lpstr>矩阵SVD分解</vt:lpstr>
      <vt:lpstr>矩阵SVD分解</vt:lpstr>
    </vt:vector>
  </TitlesOfParts>
  <Company>Workgroup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软件技术基础</dc:title>
  <dc:creator>Ruizhi Wang</dc:creator>
  <cp:lastModifiedBy>pshcong@tongji.edu.cn</cp:lastModifiedBy>
  <cp:revision>405</cp:revision>
  <dcterms:created xsi:type="dcterms:W3CDTF">2010-02-28T17:17:53Z</dcterms:created>
  <dcterms:modified xsi:type="dcterms:W3CDTF">2019-10-14T06:34:53Z</dcterms:modified>
</cp:coreProperties>
</file>